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320" r:id="rId4"/>
    <p:sldId id="350" r:id="rId5"/>
    <p:sldId id="351" r:id="rId6"/>
    <p:sldId id="348" r:id="rId7"/>
    <p:sldId id="353" r:id="rId8"/>
    <p:sldId id="349" r:id="rId9"/>
    <p:sldId id="298" r:id="rId10"/>
    <p:sldId id="345" r:id="rId11"/>
    <p:sldId id="333" r:id="rId12"/>
    <p:sldId id="346" r:id="rId13"/>
    <p:sldId id="347" r:id="rId14"/>
    <p:sldId id="354" r:id="rId15"/>
    <p:sldId id="338" r:id="rId16"/>
    <p:sldId id="352" r:id="rId17"/>
    <p:sldId id="355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if.cz/cs/CmDocument?rid=/apa_anon/cs/dokumenty_ke_stazeni/prv2014/verejne_zakazky/1482132707546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prv2014-1921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5__vyzva_mas___prv_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062138"/>
            <a:ext cx="11581564" cy="480292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k výzvě PRV </a:t>
            </a:r>
            <a:endParaRPr lang="cs-CZ" sz="5100" u="sng" dirty="0"/>
          </a:p>
          <a:p>
            <a:pPr marL="0" indent="0" algn="ctr">
              <a:buNone/>
            </a:pPr>
            <a:r>
              <a:rPr lang="cs-CZ" sz="4000" b="1" dirty="0"/>
              <a:t>5</a:t>
            </a:r>
            <a:r>
              <a:rPr lang="cs-CZ" sz="4000" b="1" dirty="0" smtClean="0"/>
              <a:t>. 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2 -  Nezemědělská produkce</a:t>
            </a:r>
          </a:p>
          <a:p>
            <a:pPr marL="0" indent="0" algn="ctr">
              <a:buNone/>
            </a:pPr>
            <a:r>
              <a:rPr lang="cs-CZ" sz="3200" dirty="0">
                <a:hlinkClick r:id="rId4"/>
              </a:rPr>
              <a:t>http://mas-moravskabrana.cz/dotace/5__vyzva_mas___prv_2020</a:t>
            </a: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20. </a:t>
            </a:r>
            <a:r>
              <a:rPr lang="cs-CZ" sz="2400" dirty="0"/>
              <a:t>5</a:t>
            </a:r>
            <a:r>
              <a:rPr lang="cs-CZ" sz="2400" dirty="0" smtClean="0"/>
              <a:t>. 2020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51" y="3954390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provádí cenový marketing do 500 tis. Kč bez DPH,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 řízení a cenový marketing od 500 tis do 2 mil Kč bez DPH,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provádí cenový marketing do 500 tis. Kč bez DPH, následně Žádosti o dotaci s výběrovým řízením a cenovým marketingem od 500 tis do 2 mil Kč 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Právnické osoby (a.s., s.r.o., atd.) musí být zapsány v Evidenci údajů o skutečných majitelích (dále jen „Evidence skutečných majitelů“) dle § 118b a násl. zákona o veřejných rejstřících. </a:t>
            </a:r>
          </a:p>
          <a:p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u="sng" dirty="0"/>
              <a:t>Výběrová řízení </a:t>
            </a:r>
          </a:p>
          <a:p>
            <a:r>
              <a:rPr lang="cs-CZ" sz="2000" dirty="0"/>
              <a:t>Pokud předpokládaná hodnota zakázky nepřesáhne 2 000 000,-Kč bez DPH (6 000 000 ,-Kč bez DPH u stavebních </a:t>
            </a:r>
            <a:r>
              <a:rPr lang="cs-CZ" sz="2000" dirty="0" err="1"/>
              <a:t>prácí</a:t>
            </a:r>
            <a:r>
              <a:rPr lang="cs-CZ" sz="2000" dirty="0"/>
              <a:t>) , je žadatel/příjemce dotace  povinen postupovat transparentně a nediskriminačně. Za průkazný způsob lze považovat záznam - tabulku s uvedením alespoň 3 dodavatelů, která srozumitelně poskytne srovnatelný </a:t>
            </a:r>
            <a:r>
              <a:rPr lang="cs-CZ" sz="2000" b="1" dirty="0"/>
              <a:t>cenový přehled (min 3 nabídky s vyhodnocením dle nejnižší nabídkové ceny). </a:t>
            </a:r>
            <a:r>
              <a:rPr lang="cs-CZ" sz="2000" dirty="0"/>
              <a:t>Nabídka musí být</a:t>
            </a:r>
            <a:r>
              <a:rPr lang="cs-CZ" sz="2000" b="1" dirty="0"/>
              <a:t> </a:t>
            </a:r>
            <a:r>
              <a:rPr lang="cs-CZ" sz="2000" dirty="0"/>
              <a:t>písemná nebo e-mailová od dodavatele, nebo vytištěná z internetové stránky dodavatele. </a:t>
            </a:r>
            <a:endParaRPr lang="cs-CZ" sz="2000" b="1" dirty="0"/>
          </a:p>
          <a:p>
            <a:r>
              <a:rPr lang="cs-CZ" sz="2000" b="1" dirty="0"/>
              <a:t>Malý Cenový marketing - </a:t>
            </a:r>
            <a:r>
              <a:rPr lang="cs-CZ" sz="2000" dirty="0"/>
              <a:t>předpokládaná hodnota zakázky nedosáhne 500 000,-Kč bez DPH </a:t>
            </a:r>
          </a:p>
          <a:p>
            <a:r>
              <a:rPr lang="cs-CZ" sz="2000" b="1" dirty="0"/>
              <a:t>Velký Cenový marketing - </a:t>
            </a:r>
            <a:r>
              <a:rPr lang="cs-CZ" sz="2000" dirty="0"/>
              <a:t>předpokládaná hodnota zakázky 500 000,-Kč až 2 000 000,- Kč bez DPH </a:t>
            </a:r>
            <a:endParaRPr lang="cs-CZ" sz="2000" b="1" dirty="0"/>
          </a:p>
          <a:p>
            <a:r>
              <a:rPr lang="cs-CZ" sz="2000" dirty="0"/>
              <a:t>Pokud předpokládaná hodnota zakázky přesáhne nebo je rovna 2 000 000,-Kč bez DPH (dodávky, služby) </a:t>
            </a:r>
            <a:r>
              <a:rPr lang="cs-CZ" sz="2000" dirty="0" smtClean="0"/>
              <a:t>nebo        </a:t>
            </a:r>
            <a:r>
              <a:rPr lang="cs-CZ" sz="2000" dirty="0"/>
              <a:t>6 000 000 ,-Kč bez DPH (stavební práce) 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závazná.</a:t>
            </a:r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/>
              <a:t>výběrovému řízení nebo velkému cenovému marketingu </a:t>
            </a:r>
            <a:r>
              <a:rPr lang="cs-CZ" sz="2000" dirty="0"/>
              <a:t>včetně aktualizovaného formuláře Žádosti o dotaci </a:t>
            </a:r>
            <a:r>
              <a:rPr lang="cs-CZ" sz="2000" b="1" dirty="0"/>
              <a:t>do 63 dnů </a:t>
            </a:r>
            <a:r>
              <a:rPr lang="cs-CZ" sz="2000" dirty="0"/>
              <a:t>od registrace projektů na SZIF</a:t>
            </a:r>
          </a:p>
          <a:p>
            <a:r>
              <a:rPr lang="cs-CZ" sz="2000" dirty="0"/>
              <a:t>Malý cenový marketing do 500 000,- Kč bez DPH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</a:t>
            </a:r>
            <a:r>
              <a:rPr lang="cs-CZ" sz="2400" b="1" u="sng" dirty="0" smtClean="0"/>
              <a:t>podnikatel </a:t>
            </a:r>
            <a:r>
              <a:rPr lang="cs-CZ" sz="2400" b="1" u="sng" dirty="0"/>
              <a:t>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lvl="0" indent="0">
              <a:buNone/>
            </a:pPr>
            <a:r>
              <a:rPr lang="cs-CZ" sz="2400" b="1" u="sng" dirty="0"/>
              <a:t>Velikost obce v místě realizace projektu (bodová škála 20-0)</a:t>
            </a:r>
            <a:endParaRPr lang="cs-CZ" sz="2400" u="sng" dirty="0"/>
          </a:p>
          <a:p>
            <a:r>
              <a:rPr lang="cs-CZ" sz="2400" dirty="0"/>
              <a:t>Méně než 501 </a:t>
            </a:r>
            <a:r>
              <a:rPr lang="cs-CZ" sz="2400" dirty="0" smtClean="0"/>
              <a:t>obyvatel (20 </a:t>
            </a:r>
            <a:r>
              <a:rPr lang="cs-CZ" sz="2400" dirty="0"/>
              <a:t>b), </a:t>
            </a:r>
            <a:r>
              <a:rPr lang="cs-CZ" sz="2400" dirty="0" smtClean="0"/>
              <a:t>501 </a:t>
            </a:r>
            <a:r>
              <a:rPr lang="cs-CZ" sz="2400" dirty="0"/>
              <a:t>až 1000 </a:t>
            </a:r>
            <a:r>
              <a:rPr lang="cs-CZ" sz="2400" dirty="0" smtClean="0"/>
              <a:t>obyvatel (10 b), Více </a:t>
            </a:r>
            <a:r>
              <a:rPr lang="cs-CZ" sz="2400" dirty="0"/>
              <a:t>než </a:t>
            </a:r>
            <a:r>
              <a:rPr lang="cs-CZ" sz="2400" dirty="0" smtClean="0"/>
              <a:t>1000 obyv. (0 </a:t>
            </a:r>
            <a:r>
              <a:rPr lang="cs-CZ" sz="2400" dirty="0"/>
              <a:t>b)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více než 5 a méně než 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</a:t>
            </a:r>
            <a:r>
              <a:rPr lang="cs-CZ" sz="2200" dirty="0" smtClean="0"/>
              <a:t>1 000 </a:t>
            </a:r>
            <a:r>
              <a:rPr lang="cs-CZ" sz="2200" dirty="0"/>
              <a:t>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</a:t>
            </a:r>
            <a:r>
              <a:rPr lang="cs-CZ" sz="2200" dirty="0" smtClean="0"/>
              <a:t>1 000 </a:t>
            </a:r>
            <a:r>
              <a:rPr lang="cs-CZ" sz="2200" dirty="0"/>
              <a:t>001 Kč do 2</a:t>
            </a:r>
            <a:r>
              <a:rPr lang="cs-CZ" sz="2200" dirty="0" smtClean="0"/>
              <a:t> </a:t>
            </a:r>
            <a:r>
              <a:rPr lang="cs-CZ" sz="2200" dirty="0"/>
              <a:t>000 000 Kč (10 b)</a:t>
            </a:r>
          </a:p>
          <a:p>
            <a:r>
              <a:rPr lang="cs-CZ" sz="2200" dirty="0"/>
              <a:t>Celkové výdaje 2 000 001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Odkaz na web MAS   </a:t>
            </a:r>
            <a:r>
              <a:rPr lang="cs-CZ" sz="2000" dirty="0">
                <a:hlinkClick r:id="rId4"/>
              </a:rPr>
              <a:t>http://mas-moravskabrana.cz/dotace/5__vyzva_mas___prv_2020</a:t>
            </a:r>
            <a:endParaRPr lang="cs-CZ" sz="2000" b="1" dirty="0" smtClean="0"/>
          </a:p>
          <a:p>
            <a:r>
              <a:rPr lang="cs-CZ" sz="2000" b="1" dirty="0" smtClean="0"/>
              <a:t>Pravidla 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5"/>
              </a:rPr>
              <a:t>https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www.szif.cz/cs/prv2014-1921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Registrace žadatele do </a:t>
            </a:r>
            <a:r>
              <a:rPr lang="cs-CZ" sz="2000" b="1" dirty="0" err="1" smtClean="0"/>
              <a:t>Portálufarmáře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6"/>
              </a:rPr>
              <a:t>http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https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err="1" smtClean="0"/>
              <a:t>veřejnýchz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8"/>
              </a:rPr>
              <a:t>http</a:t>
            </a:r>
            <a:r>
              <a:rPr lang="cs-CZ" sz="2000" dirty="0">
                <a:hlinkClick r:id="rId8"/>
              </a:rPr>
              <a:t>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2Fapa_anon%2Fcs%2Fdokumenty_ke_stazeni%2Fprv2014%2Fverejne_zakazky%2F1482132707546.pdf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</a:t>
            </a:r>
            <a:r>
              <a:rPr lang="cs-CZ" sz="2000" dirty="0" smtClean="0">
                <a:hlinkClick r:id="rId9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6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5</a:t>
            </a:r>
            <a:r>
              <a:rPr lang="cs-CZ" sz="2400" b="1" dirty="0" smtClean="0"/>
              <a:t>.výzva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2 Nezemědělská produkce</a:t>
            </a:r>
            <a:endParaRPr lang="cs-CZ" sz="2400" b="1" dirty="0"/>
          </a:p>
          <a:p>
            <a:pPr marL="0" indent="0">
              <a:buNone/>
            </a:pPr>
            <a:r>
              <a:rPr lang="cs-CZ" sz="1700" dirty="0">
                <a:hlinkClick r:id="rId4"/>
              </a:rPr>
              <a:t>http://mas-moravskabrana.cz/dotace/5__vyzva_mas___prv_2020</a:t>
            </a:r>
            <a:endParaRPr lang="cs-CZ" sz="17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4</a:t>
            </a:r>
            <a:r>
              <a:rPr lang="cs-CZ" sz="2000" dirty="0" smtClean="0">
                <a:cs typeface="Times New Roman" panose="02020603050405020304" pitchFamily="18" charset="0"/>
              </a:rPr>
              <a:t>.5.2020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Ukončení příjmu: </a:t>
            </a:r>
            <a:r>
              <a:rPr lang="cs-CZ" sz="2000" dirty="0" smtClean="0">
                <a:cs typeface="Times New Roman" panose="02020603050405020304" pitchFamily="18" charset="0"/>
              </a:rPr>
              <a:t>31.7.2020      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>
                <a:cs typeface="Times New Roman" panose="02020603050405020304" pitchFamily="18" charset="0"/>
              </a:rPr>
              <a:t>4</a:t>
            </a:r>
            <a:r>
              <a:rPr lang="cs-CZ" sz="2000" b="1" dirty="0" smtClean="0">
                <a:cs typeface="Times New Roman" panose="02020603050405020304" pitchFamily="18" charset="0"/>
              </a:rPr>
              <a:t> 775 192,- Kč 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  </a:t>
            </a:r>
            <a:r>
              <a:rPr lang="cs-CZ" sz="2000" b="1" dirty="0" smtClean="0"/>
              <a:t>-</a:t>
            </a:r>
            <a:r>
              <a:rPr lang="cs-CZ" sz="2000" b="1" dirty="0"/>
              <a:t>45%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malé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35%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střední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25%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velké </a:t>
            </a:r>
            <a:r>
              <a:rPr lang="cs-CZ" sz="2000" b="1" dirty="0" smtClean="0"/>
              <a:t>podniky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4539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3005"/>
            <a:ext cx="12208747" cy="47822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u="sng" dirty="0" smtClean="0"/>
              <a:t>Vymezení </a:t>
            </a:r>
            <a:r>
              <a:rPr lang="cs-CZ" sz="3400" b="1" u="sng" dirty="0"/>
              <a:t>podpory </a:t>
            </a:r>
          </a:p>
          <a:p>
            <a:pPr marL="342900" indent="-342900"/>
            <a:r>
              <a:rPr lang="cs-CZ" sz="2600" dirty="0" smtClean="0"/>
              <a:t>stavební </a:t>
            </a:r>
            <a:r>
              <a:rPr lang="cs-CZ" sz="2600" dirty="0"/>
              <a:t>obnova </a:t>
            </a:r>
            <a:r>
              <a:rPr lang="cs-CZ" sz="2600" dirty="0" smtClean="0"/>
              <a:t>nebo výstavba </a:t>
            </a:r>
            <a:r>
              <a:rPr lang="cs-CZ" sz="2600" dirty="0"/>
              <a:t>provozovny, </a:t>
            </a:r>
            <a:r>
              <a:rPr lang="cs-CZ" sz="2600" dirty="0" smtClean="0"/>
              <a:t>kanceláře, malokapacitního </a:t>
            </a:r>
            <a:r>
              <a:rPr lang="cs-CZ" sz="2600" dirty="0"/>
              <a:t>ubytovacího zařízení včetně objektů turistické infrastruktury, </a:t>
            </a:r>
            <a:r>
              <a:rPr lang="cs-CZ" sz="2600" dirty="0" smtClean="0"/>
              <a:t>sportovišť</a:t>
            </a:r>
          </a:p>
          <a:p>
            <a:pPr marL="342900" indent="-342900"/>
            <a:r>
              <a:rPr lang="cs-CZ" sz="2600" dirty="0" smtClean="0"/>
              <a:t>pořízení </a:t>
            </a:r>
            <a:r>
              <a:rPr lang="cs-CZ" sz="2600" dirty="0"/>
              <a:t>strojů, technologií a dalšího vybavení sloužícího pro nezemědělskou činnost (nákup zařízení, užitkových vozů kategorie </a:t>
            </a:r>
            <a:r>
              <a:rPr lang="cs-CZ" sz="2600" dirty="0" smtClean="0"/>
              <a:t>N1 bez podkategorie G, </a:t>
            </a:r>
            <a:r>
              <a:rPr lang="cs-CZ" sz="2600" dirty="0"/>
              <a:t>vybavení, hardware, software) </a:t>
            </a:r>
          </a:p>
          <a:p>
            <a:r>
              <a:rPr lang="cs-CZ" sz="2600" dirty="0" smtClean="0"/>
              <a:t>  doplňující </a:t>
            </a:r>
            <a:r>
              <a:rPr lang="cs-CZ" sz="2600" dirty="0"/>
              <a:t>výdaje –úpravy povrchů, parkovací stání, oplocení, </a:t>
            </a:r>
            <a:r>
              <a:rPr lang="cs-CZ" sz="2600" dirty="0" smtClean="0"/>
              <a:t>zeleň (max. 30% výdajů )</a:t>
            </a:r>
            <a:endParaRPr lang="cs-CZ" sz="2600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u="sng" dirty="0" smtClean="0"/>
              <a:t>Podpora </a:t>
            </a:r>
            <a:r>
              <a:rPr lang="cs-CZ" sz="2600" u="sng" dirty="0"/>
              <a:t>zahrnuje investice do vybraných nezemědělských činností dle Klasifikace ekonomických činností (CZ-NACE</a:t>
            </a:r>
            <a:r>
              <a:rPr lang="cs-CZ" sz="2600" u="sng" dirty="0" smtClean="0"/>
              <a:t>):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100" dirty="0" smtClean="0"/>
              <a:t>C </a:t>
            </a:r>
            <a:r>
              <a:rPr lang="cs-CZ" sz="2100" dirty="0"/>
              <a:t>(Zpracovatelský průmysl), G (Velkoobchod a maloobchod; opravy a údržba motorových vozidel), J (Informační a komunikační činnosti), M (Profesní, vědecké a technické činnosti), N 79 (Činnosti cestovních kanceláří a agentur), N 81 (Činnosti související se stavbami a úpravou krajiny), N 82.1 (Administrativní a kancelářské činnosti), N 82.3 (Pořádání konferencí a hospodářských výstav), N 82.92 (Balicí činnosti), P 85.59 (Ostatní vzdělávání j. n.), R 93 (Sportovní, zábavní a rekreační činnosti), S 95 (Opravy počítačů a výrobků) a S 96 (Poskytování ostatních osobních služeb). Činnosti R 93 (Sportovní, zábavní a rekreační činnosti) a I 56 (Stravování a pohostinství) mohou být realizovány pouze ve vazbě na venkovskou turistiku a ubytovací kapacitu</a:t>
            </a:r>
            <a:r>
              <a:rPr lang="cs-CZ" sz="2100" dirty="0" smtClean="0"/>
              <a:t>.</a:t>
            </a:r>
            <a:endParaRPr lang="cs-CZ" sz="2100" b="1" dirty="0"/>
          </a:p>
          <a:p>
            <a:pPr marL="0" indent="0">
              <a:buNone/>
            </a:pPr>
            <a:r>
              <a:rPr lang="cs-CZ" sz="2900" b="1" dirty="0" smtClean="0"/>
              <a:t>Oprávnění žadatelé:</a:t>
            </a:r>
            <a:endParaRPr lang="cs-CZ" sz="2900" b="1" dirty="0"/>
          </a:p>
          <a:p>
            <a:r>
              <a:rPr lang="cs-CZ" sz="2600" dirty="0"/>
              <a:t>Podnikatelské subjekty (FO a PO) - </a:t>
            </a:r>
            <a:r>
              <a:rPr lang="cs-CZ" sz="2600" dirty="0" err="1"/>
              <a:t>mikropodniky</a:t>
            </a:r>
            <a:r>
              <a:rPr lang="cs-CZ" sz="2600" dirty="0"/>
              <a:t> a malé podniky ve venkovských oblastech, jakož i zemědělci</a:t>
            </a:r>
            <a:r>
              <a:rPr lang="cs-CZ" sz="2600" dirty="0" smtClean="0"/>
              <a:t>. </a:t>
            </a:r>
          </a:p>
          <a:p>
            <a:pPr marL="0" indent="0">
              <a:buNone/>
            </a:pPr>
            <a:r>
              <a:rPr lang="cs-CZ" sz="2600" dirty="0" smtClean="0"/>
              <a:t>Malý </a:t>
            </a:r>
            <a:r>
              <a:rPr lang="cs-CZ" sz="2600" dirty="0"/>
              <a:t>podnik </a:t>
            </a:r>
            <a:r>
              <a:rPr lang="cs-CZ" sz="2600" dirty="0" smtClean="0"/>
              <a:t>je vymezen </a:t>
            </a:r>
            <a:r>
              <a:rPr lang="cs-CZ" sz="2600" dirty="0"/>
              <a:t>jako podnik, který zaměstnává méně než 50 osob a jehož roční obrat nebo bilanční suma roční rozvahy nepřesahuje 10 milionů EUR. </a:t>
            </a:r>
            <a:endParaRPr lang="cs-CZ" sz="26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 fontScale="92500"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                                                          </a:t>
            </a:r>
            <a:r>
              <a:rPr lang="cs-CZ" sz="3600" b="1" dirty="0" smtClean="0"/>
              <a:t>Podporované </a:t>
            </a:r>
            <a:r>
              <a:rPr lang="cs-CZ" sz="3600" b="1" dirty="0"/>
              <a:t>aktivity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5336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Kódy způsobilých výdajů</a:t>
            </a:r>
          </a:p>
          <a:p>
            <a:r>
              <a:rPr lang="cs-CZ" sz="2400" dirty="0"/>
              <a:t>017 -sekce C zpracovatelský průmysl kromě třídy 12.00, 25.40 </a:t>
            </a:r>
          </a:p>
          <a:p>
            <a:r>
              <a:rPr lang="cs-CZ" sz="2400" dirty="0"/>
              <a:t>018 -sekce F stavebnictví, kromě skupiny 41.1</a:t>
            </a:r>
          </a:p>
          <a:p>
            <a:r>
              <a:rPr lang="cs-CZ" sz="2400" dirty="0"/>
              <a:t>019 -sekce G velkoobchod a maloobchod, opravy a údržba motor. vozidel, </a:t>
            </a:r>
          </a:p>
          <a:p>
            <a:r>
              <a:rPr lang="pl-PL" sz="2400" dirty="0"/>
              <a:t>kromě oddílu 46 a skupiny 47.3</a:t>
            </a:r>
          </a:p>
          <a:p>
            <a:r>
              <a:rPr lang="cs-CZ" sz="2400" dirty="0"/>
              <a:t>020 –sekce I ubytování, stravování a pohostinství</a:t>
            </a:r>
          </a:p>
          <a:p>
            <a:r>
              <a:rPr lang="cs-CZ" sz="2400" dirty="0"/>
              <a:t>021 –sekce J informační a komunikační činnost, kromě oddílu 60 a 61</a:t>
            </a:r>
          </a:p>
          <a:p>
            <a:r>
              <a:rPr lang="cs-CZ" sz="2400" dirty="0"/>
              <a:t>022 -sekce M profesní, vědecké a technické činnosti, kromě oddílu 70 </a:t>
            </a:r>
          </a:p>
          <a:p>
            <a:r>
              <a:rPr lang="pt-BR" sz="2400" dirty="0"/>
              <a:t>023 -sekce N 79, 81, 82.1, 82.3, 82.92 administrativní a podpůrné činnosti</a:t>
            </a:r>
          </a:p>
          <a:p>
            <a:r>
              <a:rPr lang="cs-CZ" sz="2400" dirty="0"/>
              <a:t>024 -sekce P 85.59 vzdělávání</a:t>
            </a:r>
          </a:p>
          <a:p>
            <a:r>
              <a:rPr lang="cs-CZ" sz="2400" dirty="0"/>
              <a:t>025 –sekce R 93 kulturní, zábavní a rekreační činnosti</a:t>
            </a:r>
          </a:p>
          <a:p>
            <a:r>
              <a:rPr lang="pl-PL" sz="2400" dirty="0"/>
              <a:t>026 –sekce S 95, S 96 ostatní činnosti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Kritéria přijatelnosti</a:t>
            </a:r>
            <a:endParaRPr lang="cs-CZ" sz="2400" dirty="0"/>
          </a:p>
          <a:p>
            <a:r>
              <a:rPr lang="cs-CZ" sz="2400" dirty="0"/>
              <a:t>Sportovní, zábavní, rekreační činnost a stravování pouze ve vazbě </a:t>
            </a:r>
            <a:r>
              <a:rPr lang="cs-CZ" sz="2400" dirty="0" smtClean="0"/>
              <a:t>na venkovskou </a:t>
            </a:r>
            <a:r>
              <a:rPr lang="cs-CZ" sz="2400" dirty="0"/>
              <a:t>turistiku a nebo malokapacitní ubytování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případě investic do zařízení na výrobu tvarovaných biopaliv musí </a:t>
            </a:r>
            <a:r>
              <a:rPr lang="cs-CZ" sz="2400" dirty="0" smtClean="0"/>
              <a:t>většina </a:t>
            </a:r>
            <a:r>
              <a:rPr lang="cs-CZ" sz="2400" dirty="0"/>
              <a:t>vyrobeného paliva sloužit k prodeji nebo pro nezemědělskou </a:t>
            </a:r>
            <a:r>
              <a:rPr lang="cs-CZ" sz="2400" dirty="0" smtClean="0"/>
              <a:t>činnost</a:t>
            </a:r>
            <a:endParaRPr lang="cs-CZ" sz="2400" dirty="0"/>
          </a:p>
          <a:p>
            <a:r>
              <a:rPr lang="cs-CZ" sz="2400" dirty="0" smtClean="0"/>
              <a:t>Nelze </a:t>
            </a:r>
            <a:r>
              <a:rPr lang="cs-CZ" sz="2400" dirty="0"/>
              <a:t>pořídit zemědělské a lesnické stroje</a:t>
            </a:r>
          </a:p>
          <a:p>
            <a:r>
              <a:rPr lang="cs-CZ" sz="2400" dirty="0" smtClean="0"/>
              <a:t>Kategorii </a:t>
            </a:r>
            <a:r>
              <a:rPr lang="cs-CZ" sz="2400" dirty="0"/>
              <a:t>podniku deklarovanou při podání ŽOD musí žadatel dodržet do podpisu Dohody </a:t>
            </a:r>
          </a:p>
          <a:p>
            <a:r>
              <a:rPr lang="cs-CZ" sz="2400" dirty="0" smtClean="0"/>
              <a:t>Výdaje </a:t>
            </a:r>
            <a:r>
              <a:rPr lang="cs-CZ" sz="2400" dirty="0"/>
              <a:t>související s ubytovacím zařízení jsou možné pouze do malokapacitních ubytoven s kapacitou 6-40 lůžek</a:t>
            </a:r>
          </a:p>
          <a:p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</a:t>
            </a:r>
            <a:r>
              <a:rPr lang="cs-CZ" sz="2000" dirty="0" smtClean="0"/>
              <a:t>stavby/technologie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</a:t>
            </a:r>
            <a:r>
              <a:rPr lang="cs-CZ" sz="2000" dirty="0"/>
              <a:t> </a:t>
            </a:r>
            <a:r>
              <a:rPr lang="cs-CZ" sz="2000" dirty="0" smtClean="0"/>
              <a:t>(netýká </a:t>
            </a:r>
            <a:r>
              <a:rPr lang="cs-CZ" sz="2000" dirty="0"/>
              <a:t>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</a:t>
            </a:r>
            <a:r>
              <a:rPr lang="cs-CZ" sz="2000" dirty="0" smtClean="0"/>
              <a:t>podniků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Fotodokumentace </a:t>
            </a:r>
            <a:r>
              <a:rPr lang="cs-CZ" sz="2000" dirty="0"/>
              <a:t>aktuálního stavu místa realizace projektu (nedokládá se u vzdělávání a v případě pořízení mobilních strojů). </a:t>
            </a:r>
          </a:p>
          <a:p>
            <a:r>
              <a:rPr lang="cs-CZ" sz="2000" dirty="0" smtClean="0"/>
              <a:t> </a:t>
            </a: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28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se projekt týká činností R 93 nebo I 56 dle CZ NACE, doloží žadatel dokument prokazující, že v okruhu 10 km od místa realizace se nachází objekt venkovské turistiky s návštěvností min. 2000 osob/rok; C.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rozšíření výrobního sortimentu stávající provozovny, pak Kartu majetku znovupoužitého majetku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Nepovinná příloha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Soulad se SCLLD MAS Moravská brána 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48725" y="1219063"/>
            <a:ext cx="1154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řízení, cenový marketing od 500 tis do 2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Přístup lze získat osobně (občanský průkaz, živnostenský list nebo výpis z evidence </a:t>
            </a:r>
            <a:r>
              <a:rPr lang="cs-CZ" sz="2400" dirty="0" err="1"/>
              <a:t>zeměd</a:t>
            </a:r>
            <a:r>
              <a:rPr lang="cs-CZ" sz="2400" dirty="0"/>
              <a:t>. podnikatelů) na SZIF Olomouc (Blanická 383/1), Přerov (Wurmova 606/2) nebo elektronicky přes datovou schránku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137"/>
            <a:ext cx="12208747" cy="4797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 , zde si ze svého účtu vygeneruje žádost, kterou společně s přílohami podá na MAS v elektronické podobě prostřednictvím PF.</a:t>
            </a:r>
          </a:p>
          <a:p>
            <a:r>
              <a:rPr lang="cs-CZ" b="1" dirty="0"/>
              <a:t>Portál farmáře </a:t>
            </a:r>
            <a:r>
              <a:rPr lang="cs-CZ" dirty="0"/>
              <a:t>je základním komunikačním nástrojem přes který probíhají veškeré úkony (žádost o dotaci, dohoda, změny, žádost o platbu). Doporučujeme průběžně sledovat a vytvořit si upozornění na mail. Dokumenty se považují za doručené okamžikem, kdy se žadatel do PF přihlásí (jinak 10 dní).</a:t>
            </a:r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/>
              <a:t>admin</a:t>
            </a:r>
            <a:r>
              <a:rPr lang="cs-CZ" dirty="0"/>
              <a:t> kontrolou, proběhne hodnocení projektů Výběrovou komisí</a:t>
            </a:r>
          </a:p>
          <a:p>
            <a:r>
              <a:rPr lang="cs-CZ" b="1" dirty="0"/>
              <a:t>Následně hodnocení potvrdí Rada 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SZIF.</a:t>
            </a:r>
            <a:endParaRPr lang="cs-CZ" dirty="0"/>
          </a:p>
          <a:p>
            <a:r>
              <a:rPr lang="cs-CZ" dirty="0"/>
              <a:t>RO SZIF Olomouc provede registraci.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7739</TotalTime>
  <Words>2209</Words>
  <Application>Microsoft Office PowerPoint</Application>
  <PresentationFormat>Širokoúhlá obrazovka</PresentationFormat>
  <Paragraphs>197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445</cp:revision>
  <cp:lastPrinted>2017-01-12T13:13:00Z</cp:lastPrinted>
  <dcterms:created xsi:type="dcterms:W3CDTF">2014-11-12T11:20:26Z</dcterms:created>
  <dcterms:modified xsi:type="dcterms:W3CDTF">2020-05-20T18:25:51Z</dcterms:modified>
</cp:coreProperties>
</file>