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83" r:id="rId1"/>
  </p:sldMasterIdLst>
  <p:handoutMasterIdLst>
    <p:handoutMasterId r:id="rId42"/>
  </p:handoutMasterIdLst>
  <p:sldIdLst>
    <p:sldId id="296" r:id="rId2"/>
    <p:sldId id="349" r:id="rId3"/>
    <p:sldId id="351" r:id="rId4"/>
    <p:sldId id="352" r:id="rId5"/>
    <p:sldId id="353" r:id="rId6"/>
    <p:sldId id="356" r:id="rId7"/>
    <p:sldId id="354" r:id="rId8"/>
    <p:sldId id="355" r:id="rId9"/>
    <p:sldId id="357" r:id="rId10"/>
    <p:sldId id="358" r:id="rId11"/>
    <p:sldId id="359" r:id="rId12"/>
    <p:sldId id="360" r:id="rId13"/>
    <p:sldId id="361" r:id="rId14"/>
    <p:sldId id="363" r:id="rId15"/>
    <p:sldId id="362" r:id="rId16"/>
    <p:sldId id="364" r:id="rId17"/>
    <p:sldId id="366" r:id="rId18"/>
    <p:sldId id="368" r:id="rId19"/>
    <p:sldId id="370" r:id="rId20"/>
    <p:sldId id="372" r:id="rId21"/>
    <p:sldId id="371" r:id="rId22"/>
    <p:sldId id="374" r:id="rId23"/>
    <p:sldId id="373" r:id="rId24"/>
    <p:sldId id="376" r:id="rId25"/>
    <p:sldId id="375" r:id="rId26"/>
    <p:sldId id="379" r:id="rId27"/>
    <p:sldId id="380" r:id="rId28"/>
    <p:sldId id="381" r:id="rId29"/>
    <p:sldId id="382" r:id="rId30"/>
    <p:sldId id="383" r:id="rId31"/>
    <p:sldId id="378" r:id="rId32"/>
    <p:sldId id="384" r:id="rId33"/>
    <p:sldId id="385" r:id="rId34"/>
    <p:sldId id="377" r:id="rId35"/>
    <p:sldId id="386" r:id="rId36"/>
    <p:sldId id="387" r:id="rId37"/>
    <p:sldId id="388" r:id="rId38"/>
    <p:sldId id="389" r:id="rId39"/>
    <p:sldId id="390" r:id="rId40"/>
    <p:sldId id="343" r:id="rId4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AC6"/>
    <a:srgbClr val="FF9966"/>
    <a:srgbClr val="A9DBED"/>
    <a:srgbClr val="2EB6C4"/>
    <a:srgbClr val="FFCC99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10.08.2017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esfcr.cz/formulare-a-pokyny-potrebne-v-ramci-pripravy-zadosti-o-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3617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 algn="ctr">
              <a:buNone/>
            </a:pPr>
            <a:r>
              <a:rPr lang="cs-CZ" sz="3200" b="1" dirty="0">
                <a:solidFill>
                  <a:srgbClr val="0070C0"/>
                </a:solidFill>
              </a:rPr>
              <a:t>Seminář pro žadatele 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r>
              <a:rPr lang="cs-CZ" sz="4300" b="1" dirty="0"/>
              <a:t>1. Výzva OP Zaměstnanost – Podpora prorodinná opatření – MAS Moravská brána</a:t>
            </a:r>
          </a:p>
          <a:p>
            <a:pPr marL="444500" indent="0">
              <a:lnSpc>
                <a:spcPct val="100000"/>
              </a:lnSpc>
              <a:buNone/>
            </a:pPr>
            <a:endParaRPr lang="cs-CZ" sz="2200" b="1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1800" dirty="0"/>
              <a:t>10. Srpna 2017 </a:t>
            </a:r>
          </a:p>
          <a:p>
            <a:pPr marL="0" indent="0">
              <a:buNone/>
            </a:pPr>
            <a:r>
              <a:rPr lang="cs-CZ" sz="1800" dirty="0"/>
              <a:t>Lipník nad Bečvou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87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2 Doprovody na kroužky a zájmové aktivity</a:t>
            </a: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r>
              <a:rPr lang="cs-CZ" sz="2000" dirty="0"/>
              <a:t>Návaznost na další aktivity v prorodinných aktivitách (1.1 Zařízení péče o děti zajišťující péči o děti v době mimo školní vyučování (ranní či odpolední pobyt) – „DĚTSKÉ KLUBY“ a 1.5 Dětské skupiny) – nelze realizovat jako samostatný projekt </a:t>
            </a:r>
          </a:p>
          <a:p>
            <a:r>
              <a:rPr lang="cs-CZ" sz="2000" dirty="0"/>
              <a:t>Rodiče s předškolními a školními dětmi (1. stupeň ZŠ) </a:t>
            </a:r>
          </a:p>
          <a:p>
            <a:r>
              <a:rPr lang="cs-CZ" sz="2000" dirty="0"/>
              <a:t>1 dítě může využít doprovod (tam a zpět) max. 3x týdně </a:t>
            </a:r>
          </a:p>
          <a:p>
            <a:r>
              <a:rPr lang="cs-CZ" sz="2000" dirty="0"/>
              <a:t>Písemná smlouva příjemce s rodiči dětí o poskytování služby, a to s aktualizací na každé pololetí </a:t>
            </a:r>
          </a:p>
          <a:p>
            <a:r>
              <a:rPr lang="cs-CZ" sz="2000" dirty="0"/>
              <a:t>Vedení denní evidence doprovázených dětí </a:t>
            </a:r>
          </a:p>
          <a:p>
            <a:pPr marL="0" lvl="0" indent="0">
              <a:buNone/>
            </a:pP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b="1" dirty="0">
                <a:solidFill>
                  <a:srgbClr val="0070C0"/>
                </a:solidFill>
              </a:rPr>
              <a:t>3 Příměstské tábory</a:t>
            </a: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Zajištění péče o děti v době školních prázdnin </a:t>
            </a:r>
          </a:p>
          <a:p>
            <a:r>
              <a:rPr lang="pl-PL" sz="2000" dirty="0"/>
              <a:t>Může být realizováno jako samostatný projekt </a:t>
            </a:r>
          </a:p>
          <a:p>
            <a:r>
              <a:rPr lang="cs-CZ" sz="2000" dirty="0"/>
              <a:t>Nelze realizovat souběžně s aktivitou 2. Doprovody na kroužky a zájmové aktivity </a:t>
            </a:r>
          </a:p>
          <a:p>
            <a:r>
              <a:rPr lang="cs-CZ" sz="2000" dirty="0"/>
              <a:t>Tábory nesmí být pobytové </a:t>
            </a:r>
          </a:p>
          <a:p>
            <a:r>
              <a:rPr lang="pl-PL" sz="2000" dirty="0"/>
              <a:t>Doba konání omezena pouze na pracovní dny </a:t>
            </a:r>
          </a:p>
          <a:p>
            <a:r>
              <a:rPr lang="cs-CZ" sz="2000" dirty="0"/>
              <a:t>Min. kapacita – 10 dětí </a:t>
            </a:r>
          </a:p>
          <a:p>
            <a:r>
              <a:rPr lang="cs-CZ" sz="2000" dirty="0"/>
              <a:t>Písemná smlouva příjemce s rodiči dětí o poskytování služby </a:t>
            </a:r>
          </a:p>
          <a:p>
            <a:r>
              <a:rPr lang="cs-CZ" sz="2000" dirty="0"/>
              <a:t>Vedení denní evidence doprovázených dětí </a:t>
            </a:r>
          </a:p>
          <a:p>
            <a:pPr marL="0" lvl="0" indent="0">
              <a:buNone/>
            </a:pP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36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4 Společná doprava dětí do/ze školy, dětské skupiny a/nebo příměstského tábora 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Určeno pro děti předškolního věku a žáky 1. stupně ZŠ </a:t>
            </a:r>
          </a:p>
          <a:p>
            <a:r>
              <a:rPr lang="pl-PL" sz="2200" dirty="0"/>
              <a:t>Lze realizovat jako samostatný projekt </a:t>
            </a:r>
          </a:p>
          <a:p>
            <a:r>
              <a:rPr lang="cs-CZ" sz="2200" dirty="0"/>
              <a:t>Musí platit alespoň jedno z kritérií: </a:t>
            </a:r>
          </a:p>
          <a:p>
            <a:pPr lvl="1"/>
            <a:r>
              <a:rPr lang="cs-CZ" sz="1800" dirty="0"/>
              <a:t>Neexistuje žádné spojení hromadnou dopravou </a:t>
            </a:r>
          </a:p>
          <a:p>
            <a:pPr lvl="1"/>
            <a:r>
              <a:rPr lang="cs-CZ" sz="1800" dirty="0"/>
              <a:t>Neexistuje vhodné spojení ve vhodném čase (dítě by před/po čekalo více než 30 minut) </a:t>
            </a:r>
          </a:p>
          <a:p>
            <a:pPr lvl="1"/>
            <a:r>
              <a:rPr lang="cs-CZ" sz="1800" dirty="0"/>
              <a:t>Návaznost spojů je komplikována (přestupy, čekání na jednotlivé spoje, interval mezi jednotlivými spoji je větší než 1 hod.) </a:t>
            </a:r>
          </a:p>
          <a:p>
            <a:r>
              <a:rPr lang="cs-CZ" sz="2200" dirty="0"/>
              <a:t>Lze provozovat pouze jako najatou službu </a:t>
            </a:r>
          </a:p>
          <a:p>
            <a:pPr marL="0" lvl="0" indent="0">
              <a:buNone/>
            </a:pPr>
            <a:endParaRPr lang="cs-CZ" sz="1600" dirty="0"/>
          </a:p>
          <a:p>
            <a:pPr marL="0" lvl="0" indent="0">
              <a:buNone/>
            </a:pP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80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4 Společná doprava dětí do/ze školy, dětské skupiny a/nebo příměstského tábora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Způsobilé náklady na doprovázející/pečující osoby během cesty – vždy u předškoláků; u žáků 1. stupně v odůvodněných případech </a:t>
            </a:r>
          </a:p>
          <a:p>
            <a:r>
              <a:rPr lang="cs-CZ" sz="2200" dirty="0"/>
              <a:t>Písemná smlouva příjemce s rodiči dětí o poskytování služby, a to s aktualizací na každé pololetí </a:t>
            </a:r>
          </a:p>
          <a:p>
            <a:r>
              <a:rPr lang="cs-CZ" sz="2200" dirty="0"/>
              <a:t>Vedení denní evidence doprovázených dětí </a:t>
            </a:r>
          </a:p>
          <a:p>
            <a:r>
              <a:rPr lang="cs-CZ" sz="2200" dirty="0"/>
              <a:t>Povinnost dodržovat zákonné předpisy </a:t>
            </a:r>
          </a:p>
          <a:p>
            <a:pPr lvl="1"/>
            <a:r>
              <a:rPr lang="cs-CZ" sz="1800" dirty="0"/>
              <a:t>Autosedačky </a:t>
            </a:r>
          </a:p>
          <a:p>
            <a:pPr lvl="1"/>
            <a:r>
              <a:rPr lang="cs-CZ" sz="1800" dirty="0"/>
              <a:t>Bezpečnostní pásy </a:t>
            </a:r>
          </a:p>
          <a:p>
            <a:pPr marL="0" indent="0">
              <a:buNone/>
            </a:pPr>
            <a:r>
              <a:rPr lang="cs-CZ" b="1" dirty="0"/>
              <a:t> </a:t>
            </a: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30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sz="2900" b="1" dirty="0">
                <a:solidFill>
                  <a:srgbClr val="0070C0"/>
                </a:solidFill>
              </a:rPr>
              <a:t>5 Dětské skupiny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/>
              <a:t>Vytvoření a provoz nových/transformace stávajících zařízení poskytujících péči o dítě od 1 roku do zahájení povinné školní docházky </a:t>
            </a:r>
          </a:p>
          <a:p>
            <a:r>
              <a:rPr lang="pl-PL" sz="2600" dirty="0"/>
              <a:t>Zapojení rodičů do pracovního procesu </a:t>
            </a:r>
          </a:p>
          <a:p>
            <a:r>
              <a:rPr lang="cs-CZ" sz="2600" dirty="0"/>
              <a:t>Obsah služby hlídání a péče o dítě: </a:t>
            </a:r>
          </a:p>
          <a:p>
            <a:pPr lvl="1"/>
            <a:r>
              <a:rPr lang="cs-CZ" sz="2600" dirty="0"/>
              <a:t>Zajištění potřeb dítěte</a:t>
            </a:r>
          </a:p>
          <a:p>
            <a:pPr lvl="1"/>
            <a:r>
              <a:rPr lang="cs-CZ" sz="2600" dirty="0"/>
              <a:t>Výchova </a:t>
            </a:r>
          </a:p>
          <a:p>
            <a:pPr lvl="1"/>
            <a:r>
              <a:rPr lang="cs-CZ" sz="2600" dirty="0"/>
              <a:t>Rozvoj schopnosti a kulturních a hygienických návyků</a:t>
            </a:r>
          </a:p>
          <a:p>
            <a:r>
              <a:rPr lang="cs-CZ" sz="2600" dirty="0"/>
              <a:t>Mimo domácnost dítěte</a:t>
            </a:r>
          </a:p>
          <a:p>
            <a:r>
              <a:rPr lang="cs-CZ" sz="2600" dirty="0"/>
              <a:t>Pouze zařízení péče o děti provozována mimo režim školského zákona </a:t>
            </a:r>
          </a:p>
          <a:p>
            <a:r>
              <a:rPr lang="cs-CZ" sz="2600" dirty="0"/>
              <a:t>Min. kapacita – 5 dětí; Max. kapacita – 24 dětí </a:t>
            </a:r>
          </a:p>
          <a:p>
            <a:r>
              <a:rPr lang="cs-CZ" sz="2600" dirty="0"/>
              <a:t>V případě kombinace s dalšími aktivitami nutno rozlišit jednotlivé aktivity na úrovni položek rozpočtu již v Žádosti o podporu </a:t>
            </a:r>
          </a:p>
          <a:p>
            <a:pPr marL="0" lvl="0" indent="0">
              <a:buNone/>
            </a:pP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15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6 Vzdělávání pečujících osob</a:t>
            </a:r>
          </a:p>
          <a:p>
            <a:pPr marL="0" lv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r>
              <a:rPr lang="cs-CZ" sz="2000" dirty="0"/>
              <a:t>Zaměření na zlepšení přístupu pečujících osob na trh práce včetně výkonu samostatné výdělečné činnosti </a:t>
            </a:r>
          </a:p>
          <a:p>
            <a:pPr lvl="1"/>
            <a:r>
              <a:rPr lang="cs-CZ" sz="2000" dirty="0"/>
              <a:t>Dosažené vzdělání by podpořeným osobám mělo usnadnit jejich uplatnění např. v dětských skupinách, dětských klubech, na příměstských táborech nebo jako OSVČ </a:t>
            </a:r>
          </a:p>
          <a:p>
            <a:r>
              <a:rPr lang="cs-CZ" sz="2000" dirty="0"/>
              <a:t>Volba profesního vzdělávání: </a:t>
            </a:r>
          </a:p>
          <a:p>
            <a:pPr lvl="1"/>
            <a:r>
              <a:rPr lang="cs-CZ" sz="2000" dirty="0"/>
              <a:t>Musí odpovídat potřebám podporované cílové skupiny </a:t>
            </a:r>
          </a:p>
          <a:p>
            <a:pPr lvl="1"/>
            <a:r>
              <a:rPr lang="cs-CZ" sz="2000" dirty="0"/>
              <a:t>Musí mít vazbu na projektem deklarované pracovní uplatnění </a:t>
            </a:r>
          </a:p>
          <a:p>
            <a:pPr marL="0" lv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40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Podmínky cílové skupiny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000" dirty="0"/>
              <a:t>Výdaje, které nemají přímý vztah k cílové skupině – NEJSOU způsobilými náklady projektu (např. stravné dětí, jízdné, vstupné,..) – nemohou být součástí rozpočtu </a:t>
            </a:r>
          </a:p>
          <a:p>
            <a:r>
              <a:rPr lang="cs-CZ" sz="2000" dirty="0"/>
              <a:t>Musí být zajištěna vazba obou rodičů (příp. jiných peč. osob) na trh práce: </a:t>
            </a:r>
          </a:p>
          <a:p>
            <a:pPr lvl="1"/>
            <a:r>
              <a:rPr lang="cs-CZ" sz="2000" dirty="0"/>
              <a:t>Jsou zaměstnaní, vykonávají podnikatelskou činnost nebo </a:t>
            </a:r>
          </a:p>
          <a:p>
            <a:pPr lvl="1"/>
            <a:r>
              <a:rPr lang="cs-CZ" sz="2000" dirty="0"/>
              <a:t>V případě nezaměstnanosti si zaměstnání aktivně hledají, jsou zapojeni v procesu vzdělávání či rekvalifikace </a:t>
            </a:r>
          </a:p>
          <a:p>
            <a:r>
              <a:rPr lang="cs-CZ" sz="2000" dirty="0"/>
              <a:t>Osoby pečující o dítě jsou uvedeny v přihlášce dítěte do zařízení – další informace o formě doložení vazby cílové skupiny na trh práce v příloze č. 1 Výzvy MAS </a:t>
            </a:r>
          </a:p>
          <a:p>
            <a:pPr marL="0" lvl="0" indent="0">
              <a:buNone/>
            </a:pP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26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Povinná dokumentace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Písemná smlouva s rodiči dětí o poskytování služby (aktualizovaná na každé pololetí – u relevantních aktivit) </a:t>
            </a:r>
          </a:p>
          <a:p>
            <a:r>
              <a:rPr lang="cs-CZ" sz="2200" dirty="0"/>
              <a:t>Evidence přítomnosti dětí </a:t>
            </a:r>
          </a:p>
          <a:p>
            <a:r>
              <a:rPr lang="cs-CZ" sz="2000" dirty="0"/>
              <a:t>Doklady o vazbě rodičů (osob pečujících o děti ve společné domácnosti) na trh práce </a:t>
            </a:r>
          </a:p>
          <a:p>
            <a:pPr lvl="1"/>
            <a:r>
              <a:rPr lang="cs-CZ" sz="2000" dirty="0"/>
              <a:t>Frekvence dokládání – před přijetím dítěte do zařízení a aktualizace s každou monitorovací zprávou </a:t>
            </a:r>
          </a:p>
          <a:p>
            <a:r>
              <a:rPr lang="cs-CZ" sz="2000" dirty="0"/>
              <a:t>!! Výdaje, které nebudou součástí projektu (např. stravné dětí), ale jsou nezbytné pro realizaci projektu je potřeba </a:t>
            </a:r>
            <a:r>
              <a:rPr lang="cs-CZ" sz="2200" dirty="0"/>
              <a:t>přesně definovat v projektové žádosti !! </a:t>
            </a:r>
          </a:p>
          <a:p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40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Podpořené osoby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Do indikátorů je možno započítat vždy jen jednoho z rodičů (příp. osob pečujících o dítě ve společné domácnosti) </a:t>
            </a:r>
          </a:p>
          <a:p>
            <a:r>
              <a:rPr lang="cs-CZ" sz="2000" dirty="0"/>
              <a:t>Pokud je v zařízení více sourozenců nebo dítě využívá více služeb – podpořenou osobou je stále jen jeden z rodičů </a:t>
            </a:r>
          </a:p>
          <a:p>
            <a:r>
              <a:rPr lang="cs-CZ" sz="2000" dirty="0"/>
              <a:t>Pokud je dítě ve střídavé péči, započte se do podpořených osob jedna osoba z každé domácnosti, tj. dítě může navštěvovat dvě různá zařízení </a:t>
            </a:r>
          </a:p>
          <a:p>
            <a:r>
              <a:rPr lang="cs-CZ" sz="2000" b="1" dirty="0"/>
              <a:t>Doporučení: </a:t>
            </a:r>
            <a:r>
              <a:rPr lang="cs-CZ" sz="2000" dirty="0"/>
              <a:t>Zařadit do indikátorů toho z rodičů, který je v nejvýhodnější pozici vzhledem k trhu práce </a:t>
            </a:r>
          </a:p>
          <a:p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083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= nástroje pro měření dosažených efektů projektových aktivit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Indikátory výstupů </a:t>
            </a:r>
          </a:p>
          <a:p>
            <a:r>
              <a:rPr lang="cs-CZ" sz="2000" dirty="0"/>
              <a:t>Indikátory výsledků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Pravidla volby závazných indikátorů 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Žadatel volí pouze ty indikátory z výzvy, které jsou relevantní pro jeho projekt </a:t>
            </a:r>
          </a:p>
          <a:p>
            <a:r>
              <a:rPr lang="cs-CZ" sz="2000" dirty="0"/>
              <a:t>Ve zprávách o realizaci projektu se uvádějí kumulativně – souhrnně za období od počátku projektu do konce příslušného monitorovacího období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Indikátory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83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361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500" dirty="0"/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Představení výzvy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Podporované aktivity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Indikátory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Způsobilost výdajů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Proces hodnocení a výběru projektů </a:t>
            </a:r>
            <a:endParaRPr lang="cs-CZ" sz="2200" dirty="0"/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Publicita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IS KP14+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Zpráva o realizaci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Důležité odkazy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103687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6281529" y="157554"/>
            <a:ext cx="5615719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Program semináře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66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Povinnosti související s indikátory 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Povinnost stanovit v žádosti cílové hodnoty indikátorů </a:t>
            </a:r>
          </a:p>
          <a:p>
            <a:pPr lvl="1"/>
            <a:r>
              <a:rPr lang="cs-CZ" sz="1800" dirty="0"/>
              <a:t>Včetně popisu způsobu stanovení této hodnoty </a:t>
            </a:r>
          </a:p>
          <a:p>
            <a:r>
              <a:rPr lang="cs-CZ" sz="2200" dirty="0"/>
              <a:t>Nastavení je závazné </a:t>
            </a:r>
          </a:p>
          <a:p>
            <a:pPr lvl="1"/>
            <a:r>
              <a:rPr lang="cs-CZ" sz="1800" dirty="0"/>
              <a:t>Úprava – podstatnou změnou </a:t>
            </a:r>
          </a:p>
          <a:p>
            <a:pPr lvl="1"/>
            <a:r>
              <a:rPr lang="cs-CZ" sz="1800" dirty="0"/>
              <a:t>Při nesplnění - sankce </a:t>
            </a:r>
          </a:p>
          <a:p>
            <a:r>
              <a:rPr lang="cs-CZ" sz="2200" dirty="0"/>
              <a:t>Průběžné sledování jejich naplnění </a:t>
            </a:r>
          </a:p>
          <a:p>
            <a:pPr lvl="1"/>
            <a:r>
              <a:rPr lang="pl-PL" sz="1800" dirty="0"/>
              <a:t>Ve zprávách o realizaci projektu </a:t>
            </a:r>
          </a:p>
          <a:p>
            <a:r>
              <a:rPr lang="cs-CZ" sz="2200" dirty="0"/>
              <a:t>Prokazatelnost vykazovaných hodnot </a:t>
            </a:r>
          </a:p>
          <a:p>
            <a:pPr lvl="1"/>
            <a:r>
              <a:rPr lang="cs-CZ" sz="1800" dirty="0"/>
              <a:t>Záznamy o každém klientovi, prezenční listiny atd. ověřitelné případnou kontrolou, monitorovací listy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Indikátory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370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Sankce při nesplnění závazků týkajících se indikátorů</a:t>
            </a:r>
          </a:p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r>
              <a:rPr lang="cs-CZ" sz="2000" dirty="0"/>
              <a:t>Celková míra naplnění indikátorů výstupů</a:t>
            </a:r>
          </a:p>
          <a:p>
            <a:pPr marL="0" lvl="0" indent="0">
              <a:buNone/>
            </a:pPr>
            <a:r>
              <a:rPr lang="cs-CZ" sz="2000" dirty="0"/>
              <a:t> vzhledem k závazkům dle právního aktu:			Sankce:</a:t>
            </a:r>
          </a:p>
          <a:p>
            <a:pPr marL="0" lvl="0" indent="0">
              <a:buNone/>
            </a:pPr>
            <a:endParaRPr lang="cs-CZ" sz="2000" dirty="0"/>
          </a:p>
          <a:p>
            <a:r>
              <a:rPr lang="cs-CZ" sz="2000" dirty="0"/>
              <a:t>Méně než 85% a zároveň alespoň 70%			     15%</a:t>
            </a:r>
          </a:p>
          <a:p>
            <a:r>
              <a:rPr lang="cs-CZ" sz="2000" dirty="0"/>
              <a:t>Méně než 70% a zároveň alespoň 55%			     20%</a:t>
            </a:r>
          </a:p>
          <a:p>
            <a:r>
              <a:rPr lang="cs-CZ" sz="2000" dirty="0"/>
              <a:t>Méně než 55% a zároveň alespoň 40%			     30%</a:t>
            </a:r>
          </a:p>
          <a:p>
            <a:r>
              <a:rPr lang="cs-CZ" sz="2000" dirty="0"/>
              <a:t>Méně než 40%						     50%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rgbClr val="0070C0"/>
                </a:solidFill>
              </a:rPr>
              <a:t>Indikátory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15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Indikátory se závazkem</a:t>
            </a:r>
          </a:p>
          <a:p>
            <a:r>
              <a:rPr lang="cs-CZ" sz="2000" dirty="0"/>
              <a:t>Hodnoty, které jsou chápány jako závazek žadatele, kterého má dosáhnout díky realizaci projektu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Indikátory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61DBC03-0ED9-424B-8573-C134CB046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90626"/>
              </p:ext>
            </p:extLst>
          </p:nvPr>
        </p:nvGraphicFramePr>
        <p:xfrm>
          <a:off x="423081" y="2429304"/>
          <a:ext cx="10550521" cy="2497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531">
                  <a:extLst>
                    <a:ext uri="{9D8B030D-6E8A-4147-A177-3AD203B41FA5}">
                      <a16:colId xmlns:a16="http://schemas.microsoft.com/office/drawing/2014/main" val="1446175023"/>
                    </a:ext>
                  </a:extLst>
                </a:gridCol>
                <a:gridCol w="4794157">
                  <a:extLst>
                    <a:ext uri="{9D8B030D-6E8A-4147-A177-3AD203B41FA5}">
                      <a16:colId xmlns:a16="http://schemas.microsoft.com/office/drawing/2014/main" val="3821172054"/>
                    </a:ext>
                  </a:extLst>
                </a:gridCol>
                <a:gridCol w="2150196">
                  <a:extLst>
                    <a:ext uri="{9D8B030D-6E8A-4147-A177-3AD203B41FA5}">
                      <a16:colId xmlns:a16="http://schemas.microsoft.com/office/drawing/2014/main" val="2012785149"/>
                    </a:ext>
                  </a:extLst>
                </a:gridCol>
                <a:gridCol w="2158637">
                  <a:extLst>
                    <a:ext uri="{9D8B030D-6E8A-4147-A177-3AD203B41FA5}">
                      <a16:colId xmlns:a16="http://schemas.microsoft.com/office/drawing/2014/main" val="1931427574"/>
                    </a:ext>
                  </a:extLst>
                </a:gridCol>
              </a:tblGrid>
              <a:tr h="832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Kód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Název indikátoru 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Měrná jednotka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Typ indikátoru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277156"/>
                  </a:ext>
                </a:extLst>
              </a:tr>
              <a:tr h="832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60000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Celkový počet účastníků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Osoby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Výstup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8490206"/>
                  </a:ext>
                </a:extLst>
              </a:tr>
              <a:tr h="832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50001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Kapacita podporovaných zařízení péče o děti nebo vzdělávacích zařízení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Osoby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100"/>
                        </a:spcAft>
                      </a:pPr>
                      <a:r>
                        <a:rPr lang="cs-CZ" sz="2000" dirty="0">
                          <a:effectLst/>
                        </a:rPr>
                        <a:t>Výstup 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92842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B56CF4C-C179-40C7-AEBC-3C66781739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2230" y="2292151"/>
            <a:ext cx="12232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48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Indikátory bez závazku</a:t>
            </a:r>
          </a:p>
          <a:p>
            <a:r>
              <a:rPr lang="cs-CZ" sz="2000" dirty="0"/>
              <a:t>Hodnoty, které nepředstavují závazek žadatele, ale které je nutné sledovat (Žadatel má povinnost vyplnit cílovou hodnotu indikátorů, u nerelevantních je možno uvést hodnotu 0.)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Indikátory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7C0EB26-B2AE-475F-A750-76FAEB95B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412692"/>
              </p:ext>
            </p:extLst>
          </p:nvPr>
        </p:nvGraphicFramePr>
        <p:xfrm>
          <a:off x="838200" y="2372138"/>
          <a:ext cx="10515599" cy="3333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706">
                  <a:extLst>
                    <a:ext uri="{9D8B030D-6E8A-4147-A177-3AD203B41FA5}">
                      <a16:colId xmlns:a16="http://schemas.microsoft.com/office/drawing/2014/main" val="3809556495"/>
                    </a:ext>
                  </a:extLst>
                </a:gridCol>
                <a:gridCol w="6050676">
                  <a:extLst>
                    <a:ext uri="{9D8B030D-6E8A-4147-A177-3AD203B41FA5}">
                      <a16:colId xmlns:a16="http://schemas.microsoft.com/office/drawing/2014/main" val="3024378957"/>
                    </a:ext>
                  </a:extLst>
                </a:gridCol>
                <a:gridCol w="1381750">
                  <a:extLst>
                    <a:ext uri="{9D8B030D-6E8A-4147-A177-3AD203B41FA5}">
                      <a16:colId xmlns:a16="http://schemas.microsoft.com/office/drawing/2014/main" val="3119954520"/>
                    </a:ext>
                  </a:extLst>
                </a:gridCol>
                <a:gridCol w="1865467">
                  <a:extLst>
                    <a:ext uri="{9D8B030D-6E8A-4147-A177-3AD203B41FA5}">
                      <a16:colId xmlns:a16="http://schemas.microsoft.com/office/drawing/2014/main" val="260499710"/>
                    </a:ext>
                  </a:extLst>
                </a:gridCol>
              </a:tblGrid>
              <a:tr h="583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Kód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</a:rPr>
                        <a:t>Název indikátoru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</a:rPr>
                        <a:t>Měrná jednotka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</a:rPr>
                        <a:t>Typ indikátoru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1811865"/>
                  </a:ext>
                </a:extLst>
              </a:tr>
              <a:tr h="58392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80500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Počet napsaných a zveřejněných analytických a strategických dokumentů (vč. evaluačních) 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Dokumenty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Výstup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117918"/>
                  </a:ext>
                </a:extLst>
              </a:tr>
              <a:tr h="2822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50110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Počet osob využívajících zařízení péče o děti předškolního věku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Osoby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Výsledek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1867899"/>
                  </a:ext>
                </a:extLst>
              </a:tr>
              <a:tr h="44332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50120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Počet osob využívajících zařízení péče o děti ve věku do 3 let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Osoby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Výsledek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0954833"/>
                  </a:ext>
                </a:extLst>
              </a:tr>
              <a:tr h="65679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50130</a:t>
                      </a: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Počet osob pracujících v rámci flexibilních forem práce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Osoby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Výsledek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84738"/>
                  </a:ext>
                </a:extLst>
              </a:tr>
              <a:tr h="65679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50105</a:t>
                      </a: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Počet zaměstnavatelů, kteří podporují flexibilní formy práce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Podniky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Výstup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13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675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000" b="1" dirty="0"/>
              <a:t>Věcná způsobilost </a:t>
            </a:r>
            <a:endParaRPr lang="cs-CZ" sz="2000" dirty="0"/>
          </a:p>
          <a:p>
            <a:r>
              <a:rPr lang="cs-CZ" sz="2000" dirty="0"/>
              <a:t>Informace ke způsobilým výdajům jsou k dispozici v kapitole 6 Specifické části pravidel pro žadatele a příjemce v rámci OPZ </a:t>
            </a:r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Časová způsobilost </a:t>
            </a:r>
            <a:endParaRPr lang="cs-CZ" sz="2000" dirty="0"/>
          </a:p>
          <a:p>
            <a:r>
              <a:rPr lang="cs-CZ" sz="2000" dirty="0"/>
              <a:t>Náklady vzniklé v době realizace projektu </a:t>
            </a:r>
          </a:p>
          <a:p>
            <a:r>
              <a:rPr lang="cs-CZ" sz="2000" dirty="0"/>
              <a:t>Datum zahájení realizace projektu nesmí předcházet datu vyhlášení výzvy MAS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Způsobilost výdajů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178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2000" dirty="0"/>
              <a:t>Problematika hodnocení přijatelnosti a formálních náležitostí, věcného hodnocení a výběru projektů </a:t>
            </a:r>
          </a:p>
          <a:p>
            <a:pPr lvl="1"/>
            <a:r>
              <a:rPr lang="cs-CZ" sz="1600" dirty="0"/>
              <a:t>Viz Příloha č. 2 Výzvy MAS – Informace o způsobu hodnocení a výběru projektů</a:t>
            </a:r>
          </a:p>
          <a:p>
            <a:pPr lvl="1"/>
            <a:r>
              <a:rPr lang="cs-CZ" sz="1600" dirty="0"/>
              <a:t>Viz Specifická část pravidel pro žadatele a příjemce v rámci OPZ </a:t>
            </a:r>
          </a:p>
          <a:p>
            <a:r>
              <a:rPr lang="cs-CZ" sz="2000" dirty="0"/>
              <a:t>Proces hodnocení a výběru projektů zajišťuje MAS Moravská brána</a:t>
            </a:r>
          </a:p>
          <a:p>
            <a:r>
              <a:rPr lang="cs-CZ" sz="2000" dirty="0"/>
              <a:t>Žádosti předložené jiným způsobem a v jiném termínu než umožňuje výzva, nejsou akceptovány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Proces hodnocení a výběr projektů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664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2000" dirty="0"/>
              <a:t>Výsledkem výběru je Seznam žádostí o podporu, které MAS navrhuje ke schválení </a:t>
            </a:r>
            <a:r>
              <a:rPr lang="cs-CZ" sz="2000" b="1" dirty="0"/>
              <a:t>–&gt; </a:t>
            </a:r>
            <a:r>
              <a:rPr lang="cs-CZ" sz="2000" dirty="0"/>
              <a:t>tento Seznam předá MAS Řídícímu orgánu OPZ </a:t>
            </a:r>
            <a:r>
              <a:rPr lang="cs-CZ" sz="2000" b="1" dirty="0"/>
              <a:t>-&gt; </a:t>
            </a:r>
            <a:r>
              <a:rPr lang="cs-CZ" sz="2000" dirty="0"/>
              <a:t>ŘO OPZ provede závěrečné ověření způsobilosti vybraných projektů a kontrolu administrativních postupů MAS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Jednokolová výzva s jednou uzávěrkou pro podání žádosti </a:t>
            </a:r>
            <a:r>
              <a:rPr lang="cs-CZ" sz="2000" b="1" dirty="0"/>
              <a:t>-&gt; </a:t>
            </a:r>
            <a:r>
              <a:rPr lang="cs-CZ" sz="2000" dirty="0"/>
              <a:t>jednokolové hodnocení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Proces hodnocení </a:t>
            </a:r>
            <a:r>
              <a:rPr lang="cs-CZ" sz="2000" b="1" dirty="0"/>
              <a:t>-&gt; </a:t>
            </a:r>
            <a:r>
              <a:rPr lang="cs-CZ" sz="2000" dirty="0"/>
              <a:t>ukončen </a:t>
            </a:r>
            <a:r>
              <a:rPr lang="cs-CZ" sz="2000" b="1" dirty="0"/>
              <a:t>nejpozději </a:t>
            </a:r>
            <a:r>
              <a:rPr lang="cs-CZ" sz="2000" dirty="0"/>
              <a:t>do 50 pracovních dní od data ukončení příjmu žádostí o podporu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Proces hodnocení a výběr projektů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051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Hodnocení přijatelnosti a formálních náležitostí 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První fáze hodnocení projektů </a:t>
            </a:r>
          </a:p>
          <a:p>
            <a:r>
              <a:rPr lang="cs-CZ" sz="2200" dirty="0"/>
              <a:t>Posouzení základních věcných a administrativních požadavků </a:t>
            </a:r>
          </a:p>
          <a:p>
            <a:r>
              <a:rPr lang="pt-BR" sz="2200" dirty="0"/>
              <a:t>Provádějí pracovníci MAS </a:t>
            </a:r>
            <a:r>
              <a:rPr lang="cs-CZ" sz="2200" dirty="0"/>
              <a:t>Moravská brána</a:t>
            </a:r>
            <a:endParaRPr lang="pt-BR" sz="2200" dirty="0"/>
          </a:p>
          <a:p>
            <a:r>
              <a:rPr lang="cs-CZ" sz="2200" dirty="0"/>
              <a:t>Lhůta max. </a:t>
            </a:r>
            <a:r>
              <a:rPr lang="cs-CZ" sz="2200" b="1" dirty="0"/>
              <a:t>20 pracovních dnů </a:t>
            </a:r>
            <a:r>
              <a:rPr lang="cs-CZ" sz="2200" dirty="0"/>
              <a:t>od ukončení příjmu žádostí o podporu </a:t>
            </a:r>
          </a:p>
          <a:p>
            <a:r>
              <a:rPr lang="cs-CZ" sz="2200" dirty="0"/>
              <a:t>Kritéria přijatelnosti jsou neopravitelná </a:t>
            </a:r>
          </a:p>
          <a:p>
            <a:r>
              <a:rPr lang="cs-CZ" sz="2200" dirty="0"/>
              <a:t>Kritéria formálních náležitostí jsou opravitelná – žadatel vyzván 1 x k opravě nebo doplnění ve lhůtě do 5 pracovních dní </a:t>
            </a:r>
          </a:p>
          <a:p>
            <a:r>
              <a:rPr lang="cs-CZ" sz="2200" dirty="0"/>
              <a:t>Hodnotí se podle kontrolních otázek uvedených pro každé kritérium (ANO/NE)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Proces hodnocení a výběr projektů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883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Hodnocení přijatelnosti a formálních náležitostí 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Kritéria hodnocení přijatelnosti </a:t>
            </a:r>
            <a:endParaRPr lang="cs-CZ" sz="2200" dirty="0"/>
          </a:p>
          <a:p>
            <a:r>
              <a:rPr lang="cs-CZ" sz="2200" dirty="0"/>
              <a:t>Oprávněnost žadatele </a:t>
            </a:r>
          </a:p>
          <a:p>
            <a:r>
              <a:rPr lang="cs-CZ" sz="2200" dirty="0"/>
              <a:t>Partnerství </a:t>
            </a:r>
          </a:p>
          <a:p>
            <a:r>
              <a:rPr lang="cs-CZ" sz="2200" dirty="0"/>
              <a:t>Cílové skupiny </a:t>
            </a:r>
          </a:p>
          <a:p>
            <a:r>
              <a:rPr lang="cs-CZ" sz="2200" dirty="0"/>
              <a:t>Celkové způsobilé výdaje </a:t>
            </a:r>
          </a:p>
          <a:p>
            <a:r>
              <a:rPr lang="cs-CZ" sz="2200" dirty="0"/>
              <a:t>Aktivity </a:t>
            </a:r>
          </a:p>
          <a:p>
            <a:r>
              <a:rPr lang="cs-CZ" sz="2200" dirty="0"/>
              <a:t>Horizontální principy </a:t>
            </a:r>
          </a:p>
          <a:p>
            <a:r>
              <a:rPr lang="cs-CZ" sz="2200" dirty="0"/>
              <a:t>Trestní bezúhonnost </a:t>
            </a:r>
          </a:p>
          <a:p>
            <a:r>
              <a:rPr lang="cs-CZ" sz="2200" dirty="0"/>
              <a:t>Soulad projektu s SCLLD </a:t>
            </a:r>
          </a:p>
          <a:p>
            <a:r>
              <a:rPr lang="cs-CZ" sz="2200" dirty="0"/>
              <a:t>Ověření administrativní, finanční a provozní kapacity žadatele 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b="1" dirty="0"/>
              <a:t>Kritéria formálních náležitostí</a:t>
            </a:r>
          </a:p>
          <a:p>
            <a:r>
              <a:rPr lang="cs-CZ" sz="2200" dirty="0"/>
              <a:t>Úplnost a forma žádosti</a:t>
            </a:r>
          </a:p>
          <a:p>
            <a:r>
              <a:rPr lang="cs-CZ" sz="2200" dirty="0"/>
              <a:t>Podpis žádosti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b="1" dirty="0"/>
              <a:t>Podání žádosti o přezkum </a:t>
            </a:r>
            <a:endParaRPr lang="cs-CZ" sz="2200" dirty="0"/>
          </a:p>
          <a:p>
            <a:r>
              <a:rPr lang="cs-CZ" sz="2200" dirty="0"/>
              <a:t>MAS zasílá informaci o výsledku hodnocení -&gt; lhůta 15 kalendářních dní ode dne doručení informace na podání Žádosti o přezkum u negativně hodnocených Žádostí o podporu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Proces hodnocení a výběr projektů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839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Věcné hodnocení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Druhá fáze hodnocení projektů </a:t>
            </a:r>
          </a:p>
          <a:p>
            <a:r>
              <a:rPr lang="cs-CZ" sz="2000" dirty="0"/>
              <a:t>Hodnocení kvality </a:t>
            </a:r>
          </a:p>
          <a:p>
            <a:r>
              <a:rPr lang="pt-BR" sz="2000" dirty="0"/>
              <a:t>Provádí Výběrová komise MAS </a:t>
            </a:r>
            <a:r>
              <a:rPr lang="cs-CZ" sz="2000" dirty="0"/>
              <a:t>Moravská brána</a:t>
            </a:r>
            <a:endParaRPr lang="pt-BR" sz="2000" dirty="0"/>
          </a:p>
          <a:p>
            <a:r>
              <a:rPr lang="cs-CZ" sz="2000" dirty="0"/>
              <a:t>Pouze žádosti o podporu, které uspěly v 1. fázi hodnocení </a:t>
            </a:r>
          </a:p>
          <a:p>
            <a:r>
              <a:rPr lang="cs-CZ" sz="2000" dirty="0"/>
              <a:t>Lhůta max. </a:t>
            </a:r>
            <a:r>
              <a:rPr lang="cs-CZ" sz="2000" b="1" dirty="0"/>
              <a:t>30 pracovních dnů </a:t>
            </a:r>
            <a:r>
              <a:rPr lang="cs-CZ" sz="2000" dirty="0"/>
              <a:t>od ukončení hodnocení FN a P </a:t>
            </a:r>
          </a:p>
          <a:p>
            <a:r>
              <a:rPr lang="cs-CZ" sz="2000" dirty="0"/>
              <a:t>Mohou být Výběrovou komisí vymezeny podmínky pro úpravu projektů ze strany žadatele, za kterých by měl být projekt podpořen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Proces hodnocení a výběr projektů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28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50371"/>
            <a:ext cx="11670189" cy="43617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Základní informace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600" dirty="0"/>
              <a:t>Číslo výzvy: </a:t>
            </a:r>
            <a:r>
              <a:rPr lang="cs-CZ" sz="2600" b="1" dirty="0"/>
              <a:t>127/03_16_047/CLLD_15_01_032</a:t>
            </a:r>
            <a:endParaRPr lang="cs-CZ" sz="2600" dirty="0"/>
          </a:p>
          <a:p>
            <a:r>
              <a:rPr lang="cs-CZ" sz="2600" dirty="0"/>
              <a:t>Prioritní osa 2 Sociální začleňování a boj s chudobou</a:t>
            </a:r>
          </a:p>
          <a:p>
            <a:r>
              <a:rPr lang="cs-CZ" sz="2600" dirty="0"/>
              <a:t>Investiční priorita 2.3 Strategie komunitně vedeného místního rozvoje</a:t>
            </a:r>
          </a:p>
          <a:p>
            <a:r>
              <a:rPr lang="cs-CZ" sz="2600" dirty="0"/>
              <a:t>Specifický cíl 2.3.1 Zvýšit zapojení lokálních aktérů do řešen problémů nezaměstnanosti a sociálního začleňování ve venkovských oblastech</a:t>
            </a:r>
          </a:p>
          <a:p>
            <a:endParaRPr lang="cs-CZ" sz="2600" dirty="0"/>
          </a:p>
          <a:p>
            <a:r>
              <a:rPr lang="cs-CZ" sz="2600" dirty="0"/>
              <a:t>Vyhlášení výzvy:  				3. 8. 2017</a:t>
            </a:r>
          </a:p>
          <a:p>
            <a:r>
              <a:rPr lang="cs-CZ" sz="2600" dirty="0"/>
              <a:t>Zpřístupnění žádosti o podporu:		3. 8. 2017, 12:00 hodin</a:t>
            </a:r>
          </a:p>
          <a:p>
            <a:r>
              <a:rPr lang="cs-CZ" sz="2600" dirty="0"/>
              <a:t>Zahájení příjmu žádostí o podporu:		3. 8. 2017, 12:00 hodin</a:t>
            </a:r>
          </a:p>
          <a:p>
            <a:r>
              <a:rPr lang="cs-CZ" sz="2600" dirty="0"/>
              <a:t>Ukončení příjmu žádost o podporu:		</a:t>
            </a:r>
            <a:r>
              <a:rPr lang="cs-CZ" sz="2600" b="1" dirty="0"/>
              <a:t>27. 9. 2017</a:t>
            </a:r>
            <a:r>
              <a:rPr lang="cs-CZ" sz="2600" dirty="0"/>
              <a:t>, </a:t>
            </a:r>
            <a:r>
              <a:rPr lang="cs-CZ" sz="2600" b="1" dirty="0"/>
              <a:t>12:00</a:t>
            </a:r>
            <a:r>
              <a:rPr lang="cs-CZ" sz="2600" dirty="0"/>
              <a:t>hodin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Představení výzvy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530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Věcné hodnocení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Kritéria věcného hodnocení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Proces hodnocení a výběr projektů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DB68E48-9CCD-44F9-9411-CBC08C919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93374"/>
              </p:ext>
            </p:extLst>
          </p:nvPr>
        </p:nvGraphicFramePr>
        <p:xfrm>
          <a:off x="1412849" y="2770600"/>
          <a:ext cx="929861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046">
                  <a:extLst>
                    <a:ext uri="{9D8B030D-6E8A-4147-A177-3AD203B41FA5}">
                      <a16:colId xmlns:a16="http://schemas.microsoft.com/office/drawing/2014/main" val="1402731690"/>
                    </a:ext>
                  </a:extLst>
                </a:gridCol>
                <a:gridCol w="5095564">
                  <a:extLst>
                    <a:ext uri="{9D8B030D-6E8A-4147-A177-3AD203B41FA5}">
                      <a16:colId xmlns:a16="http://schemas.microsoft.com/office/drawing/2014/main" val="182115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Skupina kritérií (max. počet bodů)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kritéria (max. počet bodů)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10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I. Potřebnost (35)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Vymezení problému a cílové skupiny (35)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69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II. Účelnost 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Cíle a konzistentnost projektu (25)</a:t>
                      </a:r>
                    </a:p>
                    <a:p>
                      <a:r>
                        <a:rPr lang="cs-CZ" dirty="0"/>
                        <a:t>Způsob ověření dosažení cíle projektu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74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III. Efektivnost a hospodárnost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Efektivita projektu, rozpočet (15)</a:t>
                      </a:r>
                    </a:p>
                    <a:p>
                      <a:r>
                        <a:rPr lang="cs-CZ" dirty="0"/>
                        <a:t>Adekvátnost indikátorů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IV. Proveditelnost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Způsob realizace aktivit a jejich návaznost (10)</a:t>
                      </a:r>
                    </a:p>
                    <a:p>
                      <a:r>
                        <a:rPr lang="cs-CZ" dirty="0"/>
                        <a:t>Způsob zapojení cílové skupiny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86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406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Věcné hodnocení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Výběrová komise odpovídá u každého kritéria na Hlavní otázku (+ pomocné podotázky) </a:t>
            </a:r>
          </a:p>
          <a:p>
            <a:endParaRPr lang="cs-CZ" sz="2200" dirty="0"/>
          </a:p>
          <a:p>
            <a:r>
              <a:rPr lang="cs-CZ" sz="2200" dirty="0"/>
              <a:t>Využívá 4 deskriptory: </a:t>
            </a:r>
          </a:p>
          <a:p>
            <a:pPr marL="0" indent="0">
              <a:buNone/>
            </a:pPr>
            <a:r>
              <a:rPr lang="cs-CZ" sz="2200" dirty="0"/>
              <a:t>1. Velmi dobře 		100 % max. dosažitelného počtu bodů v kritériu </a:t>
            </a:r>
          </a:p>
          <a:p>
            <a:pPr marL="0" indent="0">
              <a:buNone/>
            </a:pPr>
            <a:r>
              <a:rPr lang="cs-CZ" sz="2200" dirty="0"/>
              <a:t>2. Dobře 		75 % max. dosažitelného počtu bodů v kritériu </a:t>
            </a:r>
          </a:p>
          <a:p>
            <a:pPr marL="0" indent="0">
              <a:buNone/>
            </a:pPr>
            <a:r>
              <a:rPr lang="cs-CZ" sz="2200" dirty="0"/>
              <a:t>3. Dostatečně 		50 % max. dosažitelného počtu bodů v kritériu </a:t>
            </a:r>
          </a:p>
          <a:p>
            <a:pPr marL="0" indent="0">
              <a:buNone/>
            </a:pPr>
            <a:r>
              <a:rPr lang="cs-CZ" sz="2200" dirty="0"/>
              <a:t>4. Nedostatečně 		25 % max. dosažitelného počtu bodů v kritériu 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Deskriptor 4 je eliminační – získání tohoto deskriptoru nejméně u jednoho kritéria </a:t>
            </a:r>
            <a:r>
              <a:rPr lang="cs-CZ" sz="2200" b="1" dirty="0"/>
              <a:t>-&gt; </a:t>
            </a:r>
            <a:r>
              <a:rPr lang="cs-CZ" sz="2200" dirty="0"/>
              <a:t>Žádost o podporu nesplnila podmínky věcného hodnocení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Proces hodnocení a výběru projektů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44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Věcné hodnocení</a:t>
            </a:r>
          </a:p>
          <a:p>
            <a:pPr marL="0" lvl="0" indent="0">
              <a:buNone/>
            </a:pPr>
            <a:endParaRPr lang="cs-CZ" sz="2000" dirty="0"/>
          </a:p>
          <a:p>
            <a:r>
              <a:rPr lang="cs-CZ" sz="2000" dirty="0"/>
              <a:t>Max. počet bodů věcného hodnocení - 100 </a:t>
            </a:r>
          </a:p>
          <a:p>
            <a:endParaRPr lang="cs-CZ" sz="2000" dirty="0"/>
          </a:p>
          <a:p>
            <a:r>
              <a:rPr lang="cs-CZ" sz="2000" dirty="0"/>
              <a:t>Žádost musí získat min. 50 bodů, aby splnila podmínky věcného hodnocení a všechny hlavní otázky musí být hodnoceny deskriptory 1 – 3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r>
              <a:rPr lang="cs-CZ" sz="2000" b="1" dirty="0"/>
              <a:t>Žádost o přezkum: </a:t>
            </a:r>
            <a:r>
              <a:rPr lang="cs-CZ" sz="2000" dirty="0"/>
              <a:t>MAS zasílá informaci o výsledku hodnocení -&gt; lhůta 15 kalendářních dní ode dne doručení informace na podání Žádosti o přezkum u negativně hodnocených Žádostí o podporu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MAS současně upozorňuje, že tento závěr ještě předává k závěrečnému ověření způsobilosti projektů a ke kontrole administrativních postupů na ŘO OPZ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Proces hodnocení a výběru projektů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82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Shrnutí a lhůty</a:t>
            </a:r>
          </a:p>
          <a:p>
            <a:r>
              <a:rPr lang="pl-PL" sz="2000" b="1" dirty="0"/>
              <a:t>Hodnocení FN a P: 	</a:t>
            </a:r>
            <a:r>
              <a:rPr lang="pl-PL" sz="2000" dirty="0"/>
              <a:t>do 20 pracovních dní ze strany MAS </a:t>
            </a:r>
          </a:p>
          <a:p>
            <a:pPr marL="0" indent="0">
              <a:buNone/>
            </a:pPr>
            <a:r>
              <a:rPr lang="cs-CZ" sz="2000" dirty="0"/>
              <a:t>	Odvolání: 	do 15 kalendářních dní ze strany žadatele </a:t>
            </a:r>
          </a:p>
          <a:p>
            <a:r>
              <a:rPr lang="pl-PL" sz="2000" b="1" dirty="0"/>
              <a:t>Věcné hodnocení: 	</a:t>
            </a:r>
            <a:r>
              <a:rPr lang="pl-PL" sz="2000" dirty="0"/>
              <a:t>do 30 pracovních dní ze strany MAS </a:t>
            </a:r>
          </a:p>
          <a:p>
            <a:pPr marL="0" indent="0">
              <a:buNone/>
            </a:pPr>
            <a:r>
              <a:rPr lang="cs-CZ" sz="2000" dirty="0"/>
              <a:t>	Odvolání: 	do 15 kalendářních dní ze strany žadatele </a:t>
            </a:r>
          </a:p>
          <a:p>
            <a:r>
              <a:rPr lang="cs-CZ" sz="2000" b="1" dirty="0"/>
              <a:t>Závěrečné ověření způsobilosti: 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	ŘO provádí neprodleně dle administrativních kapacit </a:t>
            </a:r>
          </a:p>
          <a:p>
            <a:r>
              <a:rPr lang="cs-CZ" sz="2000" b="1" dirty="0"/>
              <a:t>Vydání právního aktu u doporučených žádostí: </a:t>
            </a:r>
            <a:endParaRPr lang="cs-CZ" sz="2000" dirty="0"/>
          </a:p>
          <a:p>
            <a:pPr marL="0" indent="0">
              <a:buNone/>
            </a:pPr>
            <a:r>
              <a:rPr lang="pl-PL" sz="2000" dirty="0"/>
              <a:t>	do 3 měsíců ze strany ŘO OPZ </a:t>
            </a:r>
          </a:p>
          <a:p>
            <a:r>
              <a:rPr lang="cs-CZ" sz="2000" b="1" dirty="0"/>
              <a:t>Odeslání první zálohové platby: </a:t>
            </a:r>
            <a:endParaRPr lang="cs-CZ" sz="2000" dirty="0"/>
          </a:p>
          <a:p>
            <a:pPr marL="0" indent="0">
              <a:buNone/>
            </a:pPr>
            <a:r>
              <a:rPr lang="pl-PL" sz="2000" dirty="0"/>
              <a:t>	do 20 pracovních dní od vydání právního aktu </a:t>
            </a:r>
          </a:p>
          <a:p>
            <a:r>
              <a:rPr lang="cs-CZ" sz="2000" dirty="0"/>
              <a:t>Další zálohové platby v půlročním intervalu – vždy se Zprávou o realizaci projektu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Proces hodnocení a výběru projektů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275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r>
              <a:rPr lang="cs-CZ" sz="2000" dirty="0"/>
              <a:t>Alespoň 1 povinný plakát min. A3 s informacemi o projektu – je možno využít el. šablonu z </a:t>
            </a:r>
            <a:r>
              <a:rPr lang="cs-CZ" sz="2000" u="sng" dirty="0">
                <a:solidFill>
                  <a:srgbClr val="0070C0"/>
                </a:solidFill>
              </a:rPr>
              <a:t>www.esfcr.cz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Po celou dobu realizace projektu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r>
              <a:rPr lang="cs-CZ" sz="2000" dirty="0"/>
              <a:t>V místě realizace projektu snadno viditelném pro veřejnost, např. vstupní prostory budovy </a:t>
            </a:r>
          </a:p>
          <a:p>
            <a:pPr lvl="1"/>
            <a:r>
              <a:rPr lang="cs-CZ" sz="2000" dirty="0"/>
              <a:t>Pokud je projekt realizován na více místech, bude umístěn na všech těchto místech </a:t>
            </a:r>
          </a:p>
          <a:p>
            <a:pPr lvl="1"/>
            <a:r>
              <a:rPr lang="cs-CZ" sz="2000" dirty="0"/>
              <a:t>Pokud nelze plakát umístit v místě realizace projektu, bude umístěn v sídle příjemce 	</a:t>
            </a:r>
          </a:p>
          <a:p>
            <a:pPr lvl="1"/>
            <a:r>
              <a:rPr lang="cs-CZ" sz="2000" dirty="0"/>
              <a:t>Pokud příjemce realizuje více projektů OPZ v jednom místě, je možné pro všechny tyto projekty umístit pouze jeden plakát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Povinná publicita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110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r>
              <a:rPr lang="cs-CZ" sz="2000" dirty="0"/>
              <a:t>Součást monitorovacího systému pro využívání Evropských strukturálních a investičních fondů v ČR v programovém období 2014 – 2020 </a:t>
            </a:r>
          </a:p>
          <a:p>
            <a:endParaRPr lang="cs-CZ" sz="2000" dirty="0"/>
          </a:p>
          <a:p>
            <a:r>
              <a:rPr lang="cs-CZ" sz="2000" dirty="0"/>
              <a:t>On-line aplikace: </a:t>
            </a:r>
          </a:p>
          <a:p>
            <a:pPr lvl="1"/>
            <a:r>
              <a:rPr lang="cs-CZ" sz="2000" dirty="0"/>
              <a:t>Nevyžaduje instalaci do PC </a:t>
            </a:r>
          </a:p>
          <a:p>
            <a:pPr lvl="1"/>
            <a:r>
              <a:rPr lang="pt-BR" sz="2000" dirty="0"/>
              <a:t>Vyžaduje registraci s platnou emailovou adresou a telefonním číslem </a:t>
            </a:r>
          </a:p>
          <a:p>
            <a:r>
              <a:rPr lang="cs-CZ" sz="2000" dirty="0"/>
              <a:t>Edukační videa: 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u="sng" dirty="0">
                <a:solidFill>
                  <a:srgbClr val="0070C0"/>
                </a:solidFill>
              </a:rPr>
              <a:t>http://strukturalni-fondy.cz/cs/jak-na-projekt/Elektronicka-zadost/Edukacni-videa </a:t>
            </a:r>
          </a:p>
          <a:p>
            <a:r>
              <a:rPr lang="cs-CZ" sz="2000" dirty="0"/>
              <a:t>Pokyny k vyplnění žádosti v IS KP14+ 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>
                <a:hlinkClick r:id="rId4"/>
              </a:rPr>
              <a:t>https://www.esfcr.cz/formulare-a-pokyny-potrebne-v-ramci-pripravy-zadosti-o-</a:t>
            </a:r>
            <a:r>
              <a:rPr lang="cs-CZ" sz="2000" dirty="0"/>
              <a:t>	</a:t>
            </a:r>
            <a:r>
              <a:rPr lang="cs-CZ" sz="2000" u="sng" dirty="0">
                <a:solidFill>
                  <a:srgbClr val="0070C0"/>
                </a:solidFill>
              </a:rPr>
              <a:t>podporu-</a:t>
            </a:r>
            <a:r>
              <a:rPr lang="cs-CZ" sz="2000" u="sng" dirty="0" err="1">
                <a:solidFill>
                  <a:srgbClr val="0070C0"/>
                </a:solidFill>
              </a:rPr>
              <a:t>opz</a:t>
            </a:r>
            <a:r>
              <a:rPr lang="cs-CZ" sz="2000" u="sng" dirty="0">
                <a:solidFill>
                  <a:srgbClr val="0070C0"/>
                </a:solidFill>
              </a:rPr>
              <a:t>/-/dokument/797956 </a:t>
            </a:r>
          </a:p>
          <a:p>
            <a:r>
              <a:rPr lang="cs-CZ" sz="2000" dirty="0"/>
              <a:t>k práci v IS KP14+ budou nápomocni pracovníci kanceláře MAS !!!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IS KP14+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133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Postup při podávání žádosti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Registrace do systému IS KP14+:</a:t>
            </a:r>
          </a:p>
          <a:p>
            <a:pPr marL="457200" lvl="1" indent="0">
              <a:buNone/>
            </a:pPr>
            <a:r>
              <a:rPr lang="cs-CZ" sz="2000" dirty="0"/>
              <a:t>	 </a:t>
            </a:r>
            <a:r>
              <a:rPr lang="cs-CZ" sz="2000" u="sng" dirty="0">
                <a:solidFill>
                  <a:srgbClr val="0070C0"/>
                </a:solidFill>
              </a:rPr>
              <a:t>https://mseu.mssf.cz/ </a:t>
            </a:r>
            <a:r>
              <a:rPr lang="cs-CZ" sz="2000" dirty="0"/>
              <a:t>(Jen v prohlížeči </a:t>
            </a:r>
            <a:r>
              <a:rPr lang="cs-CZ" sz="2000" b="1" dirty="0"/>
              <a:t>Microsoft </a:t>
            </a:r>
            <a:r>
              <a:rPr lang="cs-CZ" sz="2000" b="1" dirty="0" err="1"/>
              <a:t>explorer</a:t>
            </a:r>
            <a:r>
              <a:rPr lang="cs-CZ" sz="2000" b="1" dirty="0"/>
              <a:t> </a:t>
            </a:r>
            <a:r>
              <a:rPr lang="cs-CZ" sz="2000" dirty="0"/>
              <a:t>nebo </a:t>
            </a:r>
            <a:r>
              <a:rPr lang="cs-CZ" sz="2000" b="1" dirty="0" err="1"/>
              <a:t>Mozilla</a:t>
            </a:r>
            <a:r>
              <a:rPr lang="cs-CZ" sz="2000" b="1" dirty="0"/>
              <a:t> </a:t>
            </a:r>
            <a:r>
              <a:rPr lang="cs-CZ" sz="2000" b="1" dirty="0" err="1"/>
              <a:t>firefox</a:t>
            </a:r>
            <a:r>
              <a:rPr lang="cs-CZ" sz="2000" dirty="0"/>
              <a:t>) </a:t>
            </a:r>
          </a:p>
          <a:p>
            <a:r>
              <a:rPr lang="cs-CZ" sz="2000" dirty="0"/>
              <a:t>Vyplnění elektronické verze žádosti </a:t>
            </a:r>
          </a:p>
          <a:p>
            <a:r>
              <a:rPr lang="cs-CZ" sz="2000" dirty="0"/>
              <a:t>Finalizace elektronické verze žádosti </a:t>
            </a:r>
          </a:p>
          <a:p>
            <a:r>
              <a:rPr lang="cs-CZ" sz="2000" dirty="0"/>
              <a:t>Podepsání a odeslání elektronické verze žádosti </a:t>
            </a:r>
          </a:p>
          <a:p>
            <a:endParaRPr lang="cs-CZ" sz="2000" dirty="0"/>
          </a:p>
          <a:p>
            <a:r>
              <a:rPr lang="cs-CZ" sz="2000" dirty="0"/>
              <a:t>Veškeré žádosti se zasílají jen v elektronické podobě prostřednictvím IS KP14+ </a:t>
            </a:r>
          </a:p>
          <a:p>
            <a:endParaRPr lang="cs-CZ" sz="2000" dirty="0"/>
          </a:p>
          <a:p>
            <a:r>
              <a:rPr lang="cs-CZ" sz="2000" dirty="0"/>
              <a:t>!! Zřízení elektronického podpisu před podáním/odesláním žádosti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IS KP14+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428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2C9AC6"/>
                </a:solidFill>
              </a:rPr>
              <a:t>Elektronický podpis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Elektronický podpis = kvalifikovaný certifikát </a:t>
            </a:r>
          </a:p>
          <a:p>
            <a:r>
              <a:rPr lang="cs-CZ" sz="2000" dirty="0"/>
              <a:t>Platnost 1 rok </a:t>
            </a:r>
          </a:p>
          <a:p>
            <a:r>
              <a:rPr lang="cs-CZ" sz="2000" dirty="0"/>
              <a:t>Poskytovatelé: 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err="1"/>
              <a:t>PostSignum</a:t>
            </a:r>
            <a:r>
              <a:rPr lang="cs-CZ" sz="2000" dirty="0"/>
              <a:t> České pošty (Czech Point) </a:t>
            </a:r>
          </a:p>
          <a:p>
            <a:pPr marL="0" indent="0">
              <a:buNone/>
            </a:pPr>
            <a:r>
              <a:rPr lang="cs-CZ" sz="2000" dirty="0"/>
              <a:t>	První certifikační autorita 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err="1"/>
              <a:t>Eidentity</a:t>
            </a:r>
            <a:r>
              <a:rPr lang="cs-CZ" sz="2000" dirty="0"/>
              <a:t> 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IS KP14+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063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2000" dirty="0"/>
              <a:t>Předkládá se prostřednictvím IS KP14+ do 30 dnů po ukončení </a:t>
            </a:r>
            <a:r>
              <a:rPr lang="cs-CZ" sz="2000" b="1" dirty="0"/>
              <a:t>každého </a:t>
            </a:r>
            <a:r>
              <a:rPr lang="cs-CZ" sz="2000" dirty="0"/>
              <a:t>monitorovacího období </a:t>
            </a:r>
          </a:p>
          <a:p>
            <a:endParaRPr lang="cs-CZ" sz="2000" dirty="0"/>
          </a:p>
          <a:p>
            <a:r>
              <a:rPr lang="cs-CZ" sz="2000" dirty="0"/>
              <a:t>Monitorovací období trvá zpravidla 6 měsíců </a:t>
            </a:r>
          </a:p>
          <a:p>
            <a:endParaRPr lang="cs-CZ" sz="2000" dirty="0"/>
          </a:p>
          <a:p>
            <a:r>
              <a:rPr lang="cs-CZ" sz="2000" dirty="0"/>
              <a:t>ŘO OPZ provádí kontrolu Zprávy o realizaci do 40 pracovních dní ode dne jejího předložení </a:t>
            </a:r>
          </a:p>
          <a:p>
            <a:pPr marL="0" lv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Zpráva o realizaci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34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Obecná část pravidel pro žadatele a příjemce v rámci OPZ	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70C0"/>
                </a:solidFill>
              </a:rPr>
              <a:t>https://www.esfcr.cz/file/9002/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Specifická část pravidel pro žadatele a příjemce v rámci OPZ 	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70C0"/>
                </a:solidFill>
              </a:rPr>
              <a:t>https://www.esfcr.cz/file/9003/ </a:t>
            </a:r>
          </a:p>
          <a:p>
            <a:pPr marL="0" indent="0">
              <a:buNone/>
            </a:pPr>
            <a:endParaRPr lang="cs-CZ" sz="2000" u="sng" dirty="0">
              <a:solidFill>
                <a:srgbClr val="0070C0"/>
              </a:solidFill>
            </a:endParaRPr>
          </a:p>
          <a:p>
            <a:r>
              <a:rPr lang="cs-CZ" sz="2000" dirty="0"/>
              <a:t>1. Výzva OPZ MAS Moravská brána – Prorodinná opatření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70C0"/>
                </a:solidFill>
              </a:rPr>
              <a:t>http://mas-moravskabrana.cz/aktuality/aktuality_mas/1520</a:t>
            </a: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Důležité odkazy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77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3617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Finanční alokace výzvy</a:t>
            </a:r>
          </a:p>
          <a:p>
            <a:pPr marL="0" indent="0">
              <a:buNone/>
            </a:pPr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200" dirty="0"/>
              <a:t>Rozhodná pro výběr projektů k financování: 		2.254.200,--CZK</a:t>
            </a:r>
          </a:p>
          <a:p>
            <a:r>
              <a:rPr lang="cs-CZ" sz="2200" dirty="0"/>
              <a:t>Minimální výše celkových způsobilých výdajů:		400.000,--CZK</a:t>
            </a:r>
            <a:endParaRPr lang="cs-CZ" sz="2200" dirty="0">
              <a:solidFill>
                <a:srgbClr val="FF0000"/>
              </a:solidFill>
            </a:endParaRPr>
          </a:p>
          <a:p>
            <a:endParaRPr lang="cs-CZ" sz="2200" dirty="0"/>
          </a:p>
          <a:p>
            <a:r>
              <a:rPr lang="cs-CZ" sz="2200" dirty="0"/>
              <a:t>Maximální délka podpory:				36 měsíců</a:t>
            </a:r>
          </a:p>
          <a:p>
            <a:r>
              <a:rPr lang="cs-CZ" sz="2200" dirty="0"/>
              <a:t>Nejzazší datum pro ukončení fyzické realizace projektu:	31. 08. 2021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Forma podpory:				ex-ante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Nepřímé náklady</a:t>
            </a:r>
          </a:p>
          <a:p>
            <a:r>
              <a:rPr lang="cs-CZ" sz="2200" dirty="0"/>
              <a:t>Nepřímé náklady mohou dosahovat maximálně 25% přímých způsobilých nákladů projektu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Představení výzvy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230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>
                <a:cs typeface="Times New Roman" panose="02020603050405020304" pitchFamily="18" charset="0"/>
              </a:rPr>
              <a:t>Michaela Syptáková</a:t>
            </a:r>
          </a:p>
          <a:p>
            <a:pPr marL="280080" lvl="1" indent="0" algn="ctr">
              <a:buNone/>
            </a:pPr>
            <a:r>
              <a:rPr lang="cs-CZ" sz="1800" dirty="0">
                <a:cs typeface="Times New Roman" panose="02020603050405020304" pitchFamily="18" charset="0"/>
              </a:rPr>
              <a:t>Projektový manažer 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775 028 203</a:t>
            </a: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michaela.syptakova@mas-moravskabrana.cz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Oprávnění žadatelé a míra podpory</a:t>
            </a: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r>
              <a:rPr lang="cs-CZ" sz="2000" dirty="0"/>
              <a:t>MAS 100 %</a:t>
            </a:r>
          </a:p>
          <a:p>
            <a:r>
              <a:rPr lang="cs-CZ" sz="2000" dirty="0"/>
              <a:t>Obce 95 %</a:t>
            </a:r>
          </a:p>
          <a:p>
            <a:r>
              <a:rPr lang="cs-CZ" sz="2000" dirty="0"/>
              <a:t>Dobrovolné svazky obcí 95 %</a:t>
            </a:r>
          </a:p>
          <a:p>
            <a:r>
              <a:rPr lang="cs-CZ" sz="2000" dirty="0"/>
              <a:t>Organizace zřizované obcemi 95 %</a:t>
            </a:r>
          </a:p>
          <a:p>
            <a:r>
              <a:rPr lang="cs-CZ" sz="2000" dirty="0"/>
              <a:t>Organizace zřizované kraji 95%</a:t>
            </a:r>
          </a:p>
          <a:p>
            <a:r>
              <a:rPr lang="cs-CZ" sz="2000" dirty="0"/>
              <a:t>Příspěvkové organizace 85 –100 %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Nestátní neziskové organizace 100 %</a:t>
            </a:r>
          </a:p>
          <a:p>
            <a:r>
              <a:rPr lang="cs-CZ" sz="2000" dirty="0"/>
              <a:t>Obchodní korporace 85 %</a:t>
            </a:r>
          </a:p>
          <a:p>
            <a:r>
              <a:rPr lang="cs-CZ" sz="2000" dirty="0"/>
              <a:t>OSVČ 85 %</a:t>
            </a:r>
          </a:p>
          <a:p>
            <a:r>
              <a:rPr lang="cs-CZ" sz="2000" dirty="0"/>
              <a:t>Poradenské a vzdělávací instituce 85 –100 %</a:t>
            </a:r>
          </a:p>
          <a:p>
            <a:r>
              <a:rPr lang="cs-CZ" sz="2000" dirty="0"/>
              <a:t>Školy a školská zařízení 100 %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Představení výzvy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3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Spolufinancování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Případné příspěvky rodičů (ponížené o úhradu výdajů mimo rozpočet projektu, např. stravné dětí) mohou být zahrnuty do spolufinancování ze strany příjemce. Pokud by částka vybraných příspěvků přesáhla výši spolufinancování, bude se jednat o příjmy projektu, což by vedlo ke snížení </a:t>
            </a:r>
            <a:r>
              <a:rPr lang="pl-PL" sz="2000" dirty="0"/>
              <a:t>podpory projektu ze zdrojů ŘO.</a:t>
            </a:r>
          </a:p>
          <a:p>
            <a:pPr marL="457200" lvl="1" indent="0">
              <a:buNone/>
            </a:pPr>
            <a:endParaRPr lang="cs-CZ" sz="2000" dirty="0"/>
          </a:p>
          <a:p>
            <a:pPr lvl="1"/>
            <a:r>
              <a:rPr lang="cs-CZ" sz="2000" dirty="0"/>
              <a:t>Výdaje, které nebudou součástí projektu (jako např. stravné dětí), ale jsou nezbytné pro realizaci projektu, je potřeba přesně definovat v projektové žádosti. 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Představení výzvy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11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Cílové skupiny</a:t>
            </a:r>
          </a:p>
          <a:p>
            <a:pPr marL="0" indent="0">
              <a:buNone/>
            </a:pPr>
            <a:endParaRPr lang="cs-CZ" sz="2200" b="1" dirty="0"/>
          </a:p>
          <a:p>
            <a:r>
              <a:rPr lang="cs-CZ" sz="2200" b="1" dirty="0"/>
              <a:t>Osoby pečující o malé děti </a:t>
            </a:r>
            <a:r>
              <a:rPr lang="cs-CZ" sz="2200" dirty="0"/>
              <a:t>- Osoby pečující o osobu mladší 15 let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b="1" dirty="0"/>
              <a:t>Osoby pečující o jiné závislé osoby</a:t>
            </a:r>
            <a:r>
              <a:rPr lang="cs-CZ" sz="2200" dirty="0"/>
              <a:t> - Osoby pečující o osobu mladší 10 let, závislou na píči druhé osoby v </a:t>
            </a:r>
            <a:r>
              <a:rPr lang="cs-CZ" sz="2200" dirty="0" err="1"/>
              <a:t>I.stupni</a:t>
            </a:r>
            <a:r>
              <a:rPr lang="cs-CZ" sz="2200" dirty="0"/>
              <a:t> závislosti nebo pečující osobu jakéhokoliv věku, která je závislá na péči druhé osoby ve II., III. Nebo </a:t>
            </a:r>
            <a:r>
              <a:rPr lang="cs-CZ" sz="2200" dirty="0" err="1"/>
              <a:t>IV.stupni</a:t>
            </a:r>
            <a:r>
              <a:rPr lang="cs-CZ" sz="2200" dirty="0"/>
              <a:t> závislosti.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b="1" dirty="0"/>
              <a:t>Rodiče samoživitelé </a:t>
            </a:r>
            <a:r>
              <a:rPr lang="cs-CZ" sz="2200" dirty="0"/>
              <a:t>- Neprovdané, ovdovělé nebo rozvedené ženy, svobodní, ovdovělí nebo rozvedení muži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b="1" dirty="0"/>
              <a:t>Osoby vracející se na trh práce po návratu z mateřské/rodičovské dovolené </a:t>
            </a:r>
            <a:r>
              <a:rPr lang="cs-CZ" sz="2200" dirty="0"/>
              <a:t>- Osoby, které nevykonávaly zaměstnání nebo samostatnou výdělečnou činnost po dobu mateřské/rodičovské dovolené a v řádu měsíců se u nich očekává návrat na trh práce.</a:t>
            </a:r>
            <a:endParaRPr lang="cs-CZ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Představení výzvy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68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564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r>
              <a:rPr lang="cs-CZ" sz="2000" dirty="0"/>
              <a:t>1.1  Zařízení péče o děti zajišťující péči o děti v době mimo školní vyučování (ranní či odpolední pobyt)</a:t>
            </a:r>
          </a:p>
          <a:p>
            <a:pPr marL="0" lvl="0" indent="0">
              <a:buNone/>
            </a:pPr>
            <a:r>
              <a:rPr lang="cs-CZ" sz="2000" dirty="0"/>
              <a:t>1.2  Doprovody na kroužky a zájmové aktivity</a:t>
            </a:r>
          </a:p>
          <a:p>
            <a:pPr marL="0" lvl="0" indent="0">
              <a:buNone/>
            </a:pPr>
            <a:r>
              <a:rPr lang="cs-CZ" sz="2000" dirty="0"/>
              <a:t>1.3  Příměstské tábory</a:t>
            </a:r>
          </a:p>
          <a:p>
            <a:pPr marL="0" lvl="0" indent="0">
              <a:buNone/>
            </a:pPr>
            <a:r>
              <a:rPr lang="cs-CZ" sz="2000" dirty="0"/>
              <a:t>1.4  Společná doprava dětí do/ze školy, dětské skupiny a/nebo příměstského tábora</a:t>
            </a:r>
          </a:p>
          <a:p>
            <a:pPr marL="0" lvl="0" indent="0">
              <a:buNone/>
            </a:pPr>
            <a:r>
              <a:rPr lang="cs-CZ" sz="2000" dirty="0"/>
              <a:t>1.5  Dětské skupiny</a:t>
            </a:r>
          </a:p>
          <a:p>
            <a:pPr marL="0" lvl="0" indent="0">
              <a:buNone/>
            </a:pPr>
            <a:r>
              <a:rPr lang="cs-CZ" sz="2000" dirty="0"/>
              <a:t>1.6  Vzdělávání pečujících osob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2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63623"/>
            <a:ext cx="11670189" cy="440830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1 Zařízení péče o děti zajišťující péči o děti v době mimo školní vyučování (ranní či odpolední pobyt) – „DĚTSKÉ KLUBY“</a:t>
            </a:r>
          </a:p>
          <a:p>
            <a:pPr marL="0" lvl="0" indent="0">
              <a:buNone/>
            </a:pPr>
            <a:endParaRPr lang="cs-CZ" sz="1000" dirty="0"/>
          </a:p>
          <a:p>
            <a:r>
              <a:rPr lang="cs-CZ" sz="1800" dirty="0"/>
              <a:t>Vybudování zařízení a zajištění služeb péče o děti mimo režim vyhlášky č. 74/2005 Sb., o zájmovém vzdělávání </a:t>
            </a:r>
          </a:p>
          <a:p>
            <a:r>
              <a:rPr lang="cs-CZ" sz="1800" dirty="0"/>
              <a:t>Doplnění chybějící kapacity stávajících institucionálních forem (školní družiny, kluby) s dobou provozu odpovídající potřebám rodičů </a:t>
            </a:r>
          </a:p>
          <a:p>
            <a:r>
              <a:rPr lang="cs-CZ" sz="1800" dirty="0"/>
              <a:t>Cíl: zajištění péče o děti v době mimo školní vyučování, kdy jsou rodiče v zaměstnání </a:t>
            </a:r>
          </a:p>
          <a:p>
            <a:r>
              <a:rPr lang="cs-CZ" sz="1800" dirty="0"/>
              <a:t>Určeno pro žáky 1. stupně ZŠ </a:t>
            </a:r>
          </a:p>
          <a:p>
            <a:r>
              <a:rPr lang="cs-CZ" sz="1800" dirty="0"/>
              <a:t>Min. kapacita zřizovaného zařízení – 5 dětí </a:t>
            </a:r>
          </a:p>
          <a:p>
            <a:r>
              <a:rPr lang="cs-CZ" sz="1800" dirty="0"/>
              <a:t>Optimální počet na jednu pečující osobu – 15 dětí </a:t>
            </a:r>
          </a:p>
          <a:p>
            <a:r>
              <a:rPr lang="cs-CZ" sz="1800" dirty="0"/>
              <a:t>Doprovody dětí před/po vyučování do/z provozovaného zařízení a náklady na pečující osobu v době pobytu dětí ve venkovních prostorách </a:t>
            </a:r>
          </a:p>
          <a:p>
            <a:r>
              <a:rPr lang="cs-CZ" sz="1800" dirty="0"/>
              <a:t>Možno sdílet prostory se školní družinou – časové i účetní odlišení </a:t>
            </a:r>
          </a:p>
          <a:p>
            <a:r>
              <a:rPr lang="cs-CZ" sz="1800" dirty="0"/>
              <a:t>Písemná smlouva příjemce s rodiči dětí o poskytování služby, a to s aktualizací na každé pololetí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>
                <a:solidFill>
                  <a:srgbClr val="FF9966"/>
                </a:solidFill>
              </a:rPr>
              <a:t> </a:t>
            </a:r>
            <a:r>
              <a:rPr lang="cs-CZ" sz="3200" b="1" spc="-150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9" y="0"/>
            <a:ext cx="4377698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6061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7433</TotalTime>
  <Words>2466</Words>
  <Application>Microsoft Office PowerPoint</Application>
  <PresentationFormat>Širokoúhlá obrazovka</PresentationFormat>
  <Paragraphs>444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Michaela Syptáková</cp:lastModifiedBy>
  <cp:revision>452</cp:revision>
  <cp:lastPrinted>2017-01-12T13:13:00Z</cp:lastPrinted>
  <dcterms:created xsi:type="dcterms:W3CDTF">2014-11-12T11:20:26Z</dcterms:created>
  <dcterms:modified xsi:type="dcterms:W3CDTF">2017-08-10T06:59:09Z</dcterms:modified>
</cp:coreProperties>
</file>