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15"/>
  </p:notesMasterIdLst>
  <p:handoutMasterIdLst>
    <p:handoutMasterId r:id="rId116"/>
  </p:handoutMasterIdLst>
  <p:sldIdLst>
    <p:sldId id="296" r:id="rId2"/>
    <p:sldId id="349" r:id="rId3"/>
    <p:sldId id="351" r:id="rId4"/>
    <p:sldId id="396" r:id="rId5"/>
    <p:sldId id="352" r:id="rId6"/>
    <p:sldId id="353" r:id="rId7"/>
    <p:sldId id="391" r:id="rId8"/>
    <p:sldId id="354" r:id="rId9"/>
    <p:sldId id="392" r:id="rId10"/>
    <p:sldId id="393" r:id="rId11"/>
    <p:sldId id="422" r:id="rId12"/>
    <p:sldId id="423" r:id="rId13"/>
    <p:sldId id="424" r:id="rId14"/>
    <p:sldId id="425" r:id="rId15"/>
    <p:sldId id="523" r:id="rId16"/>
    <p:sldId id="355" r:id="rId17"/>
    <p:sldId id="394" r:id="rId18"/>
    <p:sldId id="398" r:id="rId19"/>
    <p:sldId id="427" r:id="rId20"/>
    <p:sldId id="510" r:id="rId21"/>
    <p:sldId id="511" r:id="rId22"/>
    <p:sldId id="512" r:id="rId23"/>
    <p:sldId id="513" r:id="rId24"/>
    <p:sldId id="514" r:id="rId25"/>
    <p:sldId id="515" r:id="rId26"/>
    <p:sldId id="516" r:id="rId27"/>
    <p:sldId id="517" r:id="rId28"/>
    <p:sldId id="518" r:id="rId29"/>
    <p:sldId id="370" r:id="rId30"/>
    <p:sldId id="372" r:id="rId31"/>
    <p:sldId id="371" r:id="rId32"/>
    <p:sldId id="426" r:id="rId33"/>
    <p:sldId id="374" r:id="rId34"/>
    <p:sldId id="373" r:id="rId35"/>
    <p:sldId id="376" r:id="rId36"/>
    <p:sldId id="410" r:id="rId37"/>
    <p:sldId id="411" r:id="rId38"/>
    <p:sldId id="412" r:id="rId39"/>
    <p:sldId id="413" r:id="rId40"/>
    <p:sldId id="414" r:id="rId41"/>
    <p:sldId id="416" r:id="rId42"/>
    <p:sldId id="418" r:id="rId43"/>
    <p:sldId id="417" r:id="rId44"/>
    <p:sldId id="419" r:id="rId45"/>
    <p:sldId id="420" r:id="rId46"/>
    <p:sldId id="421" r:id="rId47"/>
    <p:sldId id="395" r:id="rId48"/>
    <p:sldId id="397" r:id="rId49"/>
    <p:sldId id="399" r:id="rId50"/>
    <p:sldId id="428" r:id="rId51"/>
    <p:sldId id="375" r:id="rId52"/>
    <p:sldId id="380" r:id="rId53"/>
    <p:sldId id="381" r:id="rId54"/>
    <p:sldId id="382" r:id="rId55"/>
    <p:sldId id="383" r:id="rId56"/>
    <p:sldId id="378" r:id="rId57"/>
    <p:sldId id="384" r:id="rId58"/>
    <p:sldId id="522" r:id="rId59"/>
    <p:sldId id="385" r:id="rId60"/>
    <p:sldId id="400" r:id="rId61"/>
    <p:sldId id="401" r:id="rId62"/>
    <p:sldId id="402" r:id="rId63"/>
    <p:sldId id="403" r:id="rId64"/>
    <p:sldId id="404" r:id="rId65"/>
    <p:sldId id="405" r:id="rId66"/>
    <p:sldId id="406" r:id="rId67"/>
    <p:sldId id="377" r:id="rId68"/>
    <p:sldId id="408" r:id="rId69"/>
    <p:sldId id="409" r:id="rId70"/>
    <p:sldId id="387" r:id="rId71"/>
    <p:sldId id="388" r:id="rId72"/>
    <p:sldId id="407" r:id="rId73"/>
    <p:sldId id="520" r:id="rId74"/>
    <p:sldId id="521" r:id="rId75"/>
    <p:sldId id="429" r:id="rId76"/>
    <p:sldId id="476" r:id="rId77"/>
    <p:sldId id="477" r:id="rId78"/>
    <p:sldId id="478" r:id="rId79"/>
    <p:sldId id="479" r:id="rId80"/>
    <p:sldId id="480" r:id="rId81"/>
    <p:sldId id="481" r:id="rId82"/>
    <p:sldId id="482" r:id="rId83"/>
    <p:sldId id="483" r:id="rId84"/>
    <p:sldId id="484" r:id="rId85"/>
    <p:sldId id="485" r:id="rId86"/>
    <p:sldId id="486" r:id="rId87"/>
    <p:sldId id="487" r:id="rId88"/>
    <p:sldId id="488"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19" r:id="rId104"/>
    <p:sldId id="503" r:id="rId105"/>
    <p:sldId id="504" r:id="rId106"/>
    <p:sldId id="505" r:id="rId107"/>
    <p:sldId id="506" r:id="rId108"/>
    <p:sldId id="507" r:id="rId109"/>
    <p:sldId id="508" r:id="rId110"/>
    <p:sldId id="509" r:id="rId111"/>
    <p:sldId id="389" r:id="rId112"/>
    <p:sldId id="390" r:id="rId113"/>
    <p:sldId id="343" r:id="rId114"/>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AC6"/>
    <a:srgbClr val="FF9966"/>
    <a:srgbClr val="A9DBED"/>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94660"/>
  </p:normalViewPr>
  <p:slideViewPr>
    <p:cSldViewPr snapToGrid="0">
      <p:cViewPr varScale="1">
        <p:scale>
          <a:sx n="68" d="100"/>
          <a:sy n="68" d="100"/>
        </p:scale>
        <p:origin x="8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11.04.2018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11.04.2018</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139156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95</a:t>
            </a:fld>
            <a:endParaRPr lang="cs-CZ"/>
          </a:p>
        </p:txBody>
      </p:sp>
    </p:spTree>
    <p:extLst>
      <p:ext uri="{BB962C8B-B14F-4D97-AF65-F5344CB8AC3E}">
        <p14:creationId xmlns:p14="http://schemas.microsoft.com/office/powerpoint/2010/main" val="93254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96</a:t>
            </a:fld>
            <a:endParaRPr lang="cs-CZ"/>
          </a:p>
        </p:txBody>
      </p:sp>
    </p:spTree>
    <p:extLst>
      <p:ext uri="{BB962C8B-B14F-4D97-AF65-F5344CB8AC3E}">
        <p14:creationId xmlns:p14="http://schemas.microsoft.com/office/powerpoint/2010/main" val="417093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97</a:t>
            </a:fld>
            <a:endParaRPr lang="cs-CZ"/>
          </a:p>
        </p:txBody>
      </p:sp>
    </p:spTree>
    <p:extLst>
      <p:ext uri="{BB962C8B-B14F-4D97-AF65-F5344CB8AC3E}">
        <p14:creationId xmlns:p14="http://schemas.microsoft.com/office/powerpoint/2010/main" val="308930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98</a:t>
            </a:fld>
            <a:endParaRPr lang="cs-CZ"/>
          </a:p>
        </p:txBody>
      </p:sp>
    </p:spTree>
    <p:extLst>
      <p:ext uri="{BB962C8B-B14F-4D97-AF65-F5344CB8AC3E}">
        <p14:creationId xmlns:p14="http://schemas.microsoft.com/office/powerpoint/2010/main" val="421014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265104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9158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56647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133450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111720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177835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87</a:t>
            </a:fld>
            <a:endParaRPr lang="cs-CZ"/>
          </a:p>
        </p:txBody>
      </p:sp>
    </p:spTree>
    <p:extLst>
      <p:ext uri="{BB962C8B-B14F-4D97-AF65-F5344CB8AC3E}">
        <p14:creationId xmlns:p14="http://schemas.microsoft.com/office/powerpoint/2010/main" val="2347957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3657144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398713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168124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3565701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270574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37137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209688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89</a:t>
            </a:fld>
            <a:endParaRPr lang="cs-CZ"/>
          </a:p>
        </p:txBody>
      </p:sp>
    </p:spTree>
    <p:extLst>
      <p:ext uri="{BB962C8B-B14F-4D97-AF65-F5344CB8AC3E}">
        <p14:creationId xmlns:p14="http://schemas.microsoft.com/office/powerpoint/2010/main" val="379033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90</a:t>
            </a:fld>
            <a:endParaRPr lang="cs-CZ"/>
          </a:p>
        </p:txBody>
      </p:sp>
    </p:spTree>
    <p:extLst>
      <p:ext uri="{BB962C8B-B14F-4D97-AF65-F5344CB8AC3E}">
        <p14:creationId xmlns:p14="http://schemas.microsoft.com/office/powerpoint/2010/main" val="68912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91</a:t>
            </a:fld>
            <a:endParaRPr lang="cs-CZ"/>
          </a:p>
        </p:txBody>
      </p:sp>
    </p:spTree>
    <p:extLst>
      <p:ext uri="{BB962C8B-B14F-4D97-AF65-F5344CB8AC3E}">
        <p14:creationId xmlns:p14="http://schemas.microsoft.com/office/powerpoint/2010/main" val="94792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92</a:t>
            </a:fld>
            <a:endParaRPr lang="cs-CZ"/>
          </a:p>
        </p:txBody>
      </p:sp>
    </p:spTree>
    <p:extLst>
      <p:ext uri="{BB962C8B-B14F-4D97-AF65-F5344CB8AC3E}">
        <p14:creationId xmlns:p14="http://schemas.microsoft.com/office/powerpoint/2010/main" val="258521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93</a:t>
            </a:fld>
            <a:endParaRPr lang="cs-CZ"/>
          </a:p>
        </p:txBody>
      </p:sp>
    </p:spTree>
    <p:extLst>
      <p:ext uri="{BB962C8B-B14F-4D97-AF65-F5344CB8AC3E}">
        <p14:creationId xmlns:p14="http://schemas.microsoft.com/office/powerpoint/2010/main" val="127307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94</a:t>
            </a:fld>
            <a:endParaRPr lang="cs-CZ"/>
          </a:p>
        </p:txBody>
      </p:sp>
    </p:spTree>
    <p:extLst>
      <p:ext uri="{BB962C8B-B14F-4D97-AF65-F5344CB8AC3E}">
        <p14:creationId xmlns:p14="http://schemas.microsoft.com/office/powerpoint/2010/main" val="329093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11.04.2018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11.04.2018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0.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1.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vidla-pro-zadatele-a-prijemce-opz/-/dokument/797767"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mas-moravskabrana.cz/dotace/2__vyzva_mas___opz_2018"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sablony-a-vzory-pro-vizualni-identitu-opz"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esfcr.cz/2-3-opz-komunitne-vedeny-mistni-rozvoj" TargetMode="External"/><Relationship Id="rId3" Type="http://schemas.openxmlformats.org/officeDocument/2006/relationships/image" Target="../media/image2.png"/><Relationship Id="rId7" Type="http://schemas.openxmlformats.org/officeDocument/2006/relationships/hyperlink" Target="https://www.esfcr.cz/formulare-a-pokyny-potrebne-v-ramci-pripravy-zadosti-o-"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mailto:iskp@mpsv.cz" TargetMode="External"/><Relationship Id="rId10" Type="http://schemas.openxmlformats.org/officeDocument/2006/relationships/image" Target="../media/image3.jpeg"/><Relationship Id="rId4" Type="http://schemas.openxmlformats.org/officeDocument/2006/relationships/hyperlink" Target="https://mseu.mssf.cz/" TargetMode="External"/><Relationship Id="rId9" Type="http://schemas.openxmlformats.org/officeDocument/2006/relationships/hyperlink" Target="https://www.esfcr.cz/vyzvy-mas-opz"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4.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pn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86924"/>
            <a:ext cx="11670189" cy="4935155"/>
          </a:xfrm>
        </p:spPr>
        <p:txBody>
          <a:bodyPr>
            <a:normAutofit fontScale="85000" lnSpcReduction="20000"/>
          </a:bodyPr>
          <a:lstStyle/>
          <a:p>
            <a:pPr marL="0" indent="0" algn="ctr">
              <a:buNone/>
            </a:pPr>
            <a:endParaRPr lang="cs-CZ" sz="1800" dirty="0"/>
          </a:p>
          <a:p>
            <a:pPr marL="0" indent="0" algn="ctr">
              <a:buNone/>
            </a:pPr>
            <a:r>
              <a:rPr lang="cs-CZ" sz="3200" b="1" dirty="0">
                <a:solidFill>
                  <a:srgbClr val="0070C0"/>
                </a:solidFill>
              </a:rPr>
              <a:t>Seminář pro žadatele </a:t>
            </a:r>
          </a:p>
          <a:p>
            <a:pPr marL="0" indent="0" algn="ctr">
              <a:buNone/>
            </a:pPr>
            <a:endParaRPr lang="cs-CZ" sz="3200" dirty="0"/>
          </a:p>
          <a:p>
            <a:pPr marL="0" indent="0" algn="ctr">
              <a:buNone/>
            </a:pPr>
            <a:r>
              <a:rPr lang="cs-CZ" sz="4400" dirty="0"/>
              <a:t>2. výzva MAS MORAVSKÁ BRÁNA - OPZ - Podpora zaměstnanosti a podnikání - I. (452/03_16_047/CLLD_15_01_032)</a:t>
            </a:r>
          </a:p>
          <a:p>
            <a:pPr marL="0" indent="0">
              <a:buNone/>
            </a:pPr>
            <a:endParaRPr lang="cs-CZ" sz="2400" b="1" dirty="0"/>
          </a:p>
          <a:p>
            <a:pPr marL="0" indent="0">
              <a:buNone/>
            </a:pPr>
            <a:r>
              <a:rPr lang="cs-CZ" sz="3200" b="1" dirty="0"/>
              <a:t>11. dubna 2018 </a:t>
            </a:r>
          </a:p>
          <a:p>
            <a:pPr marL="0" indent="0">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4473610"/>
            <a:ext cx="8475170" cy="1397246"/>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Zapojení ÚP ČR do projektů</a:t>
            </a:r>
            <a:endParaRPr lang="cs-CZ" sz="2400" dirty="0"/>
          </a:p>
          <a:p>
            <a:pPr algn="just"/>
            <a:r>
              <a:rPr lang="cs-CZ" sz="2300" dirty="0"/>
              <a:t>Pouze formou partnera bez finančního příspěvku</a:t>
            </a:r>
          </a:p>
          <a:p>
            <a:pPr algn="just"/>
            <a:r>
              <a:rPr lang="cs-CZ" sz="2300" dirty="0"/>
              <a:t>Z nástrojů APZ budou podporovány pouze rekvalifikace, jinak ÚP ČR realizují samostatně (VPP, SÚPM)</a:t>
            </a:r>
          </a:p>
          <a:p>
            <a:pPr>
              <a:spcAft>
                <a:spcPts val="600"/>
              </a:spcAft>
            </a:pPr>
            <a:r>
              <a:rPr lang="cs-CZ" sz="2300" b="1" dirty="0"/>
              <a:t>APZ je definována zákonem o zaměstnanosti:</a:t>
            </a:r>
          </a:p>
          <a:p>
            <a:pPr marL="0" indent="0">
              <a:lnSpc>
                <a:spcPct val="80000"/>
              </a:lnSpc>
              <a:spcAft>
                <a:spcPts val="600"/>
              </a:spcAft>
              <a:buNone/>
            </a:pPr>
            <a:r>
              <a:rPr lang="cs-CZ" sz="2300" i="1" dirty="0"/>
              <a:t>Aktivní politika zaměstnanosti je souhrn opatření směřujících k zajištění maximálně možné úrovně zaměstnanosti. Aktivní politiku zaměstnanosti </a:t>
            </a:r>
            <a:r>
              <a:rPr lang="cs-CZ" sz="2300" b="1" i="1" dirty="0"/>
              <a:t>zabezpečuje ministerstvo a Úřad práce</a:t>
            </a:r>
            <a:r>
              <a:rPr lang="cs-CZ" sz="2300" i="1" dirty="0"/>
              <a:t>; podle situace na trhu práce spolupracují při její realizaci s dalšími subjekty.</a:t>
            </a:r>
          </a:p>
          <a:p>
            <a:r>
              <a:rPr lang="cs-CZ" sz="2300" dirty="0"/>
              <a:t>doporučujeme žadatelům vždy </a:t>
            </a:r>
            <a:r>
              <a:rPr lang="cs-CZ" sz="2300" b="1" dirty="0"/>
              <a:t>předem konzultovat projektové záměry</a:t>
            </a:r>
            <a:r>
              <a:rPr lang="cs-CZ" sz="2300" dirty="0"/>
              <a:t> v oblasti zaměstnanosti s územně příslušnými kontaktními pracovišti ÚP ČR</a:t>
            </a:r>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2FB1D23-25C5-46BC-B327-427A9A2DD4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Operace se žádostí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41F13DC0-C9A4-4C4D-AC6C-D516FE830DDF}"/>
              </a:ext>
            </a:extLst>
          </p:cNvPr>
          <p:cNvSpPr>
            <a:spLocks noGrp="1"/>
          </p:cNvSpPr>
          <p:nvPr>
            <p:ph idx="1"/>
          </p:nvPr>
        </p:nvSpPr>
        <p:spPr>
          <a:xfrm>
            <a:off x="540000" y="1484784"/>
            <a:ext cx="8064000" cy="2403216"/>
          </a:xfrm>
        </p:spPr>
        <p:txBody>
          <a:bodyPr>
            <a:normAutofit fontScale="85000" lnSpcReduction="20000"/>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pic>
        <p:nvPicPr>
          <p:cNvPr id="20" name="Picture 2">
            <a:extLst>
              <a:ext uri="{FF2B5EF4-FFF2-40B4-BE49-F238E27FC236}">
                <a16:creationId xmlns:a16="http://schemas.microsoft.com/office/drawing/2014/main" id="{9A7FF774-E315-49FC-8D7F-932B7D14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9" y="4336870"/>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305DC76A-BBC0-4524-8784-3BCE9AFA5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9668320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1F1F6D7F-77BA-4BFF-915A-552AFA7A3951}"/>
              </a:ext>
            </a:extLst>
          </p:cNvPr>
          <p:cNvSpPr>
            <a:spLocks noGrp="1"/>
          </p:cNvSpPr>
          <p:nvPr>
            <p:ph idx="1"/>
          </p:nvPr>
        </p:nvSpPr>
        <p:spPr>
          <a:xfrm>
            <a:off x="595329" y="1268760"/>
            <a:ext cx="8064000" cy="4824056"/>
          </a:xfrm>
        </p:spPr>
        <p:txBody>
          <a:bodyPr/>
          <a:lstStyle/>
          <a:p>
            <a:pPr algn="just"/>
            <a:r>
              <a:rPr lang="cs-CZ" sz="1800" dirty="0"/>
              <a:t>Uživatel, který žádost založil se automaticky stává </a:t>
            </a:r>
            <a:r>
              <a:rPr lang="cs-CZ" sz="1800" u="sng" dirty="0"/>
              <a:t>Správcem přístupů.</a:t>
            </a:r>
          </a:p>
          <a:p>
            <a:pPr marL="0" indent="0" algn="just">
              <a:buNone/>
            </a:pPr>
            <a:endParaRPr lang="cs-CZ"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r>
              <a:rPr lang="cs-CZ" sz="1800" dirty="0"/>
              <a:t>Možno zpřístupnit žádost dalším uživatelům, včetně pracovníků technické podpory </a:t>
            </a:r>
            <a:r>
              <a:rPr lang="cs-CZ" sz="1800" dirty="0">
                <a:hlinkClick r:id="rId5"/>
              </a:rPr>
              <a:t>iskp@mpsv.cz</a:t>
            </a:r>
            <a:r>
              <a:rPr lang="cs-CZ" sz="1800" dirty="0"/>
              <a:t>. </a:t>
            </a:r>
          </a:p>
          <a:p>
            <a:pPr algn="just"/>
            <a:r>
              <a:rPr lang="cs-CZ" sz="1800"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a:p>
          <a:p>
            <a:pPr lvl="1"/>
            <a:endParaRPr lang="cs-CZ" dirty="0"/>
          </a:p>
        </p:txBody>
      </p:sp>
      <p:pic>
        <p:nvPicPr>
          <p:cNvPr id="16" name="Picture 2">
            <a:extLst>
              <a:ext uri="{FF2B5EF4-FFF2-40B4-BE49-F238E27FC236}">
                <a16:creationId xmlns:a16="http://schemas.microsoft.com/office/drawing/2014/main" id="{2D3447BE-4215-4DDA-AE00-4C2E70535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7B1690B4-BC37-4024-A676-96EB98CFC21E}"/>
              </a:ext>
            </a:extLst>
          </p:cNvPr>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4441526F-0ADB-4CB1-B302-75595439A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6227040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a:extLst>
              <a:ext uri="{FF2B5EF4-FFF2-40B4-BE49-F238E27FC236}">
                <a16:creationId xmlns:a16="http://schemas.microsoft.com/office/drawing/2014/main" id="{380C2CD3-4EF6-45DC-A1AD-F5CFF7FA3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70" y="3333464"/>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FAD14A24-F1AB-429A-BE1C-AC6A3A0A6710}"/>
              </a:ext>
            </a:extLst>
          </p:cNvPr>
          <p:cNvSpPr/>
          <p:nvPr/>
        </p:nvSpPr>
        <p:spPr>
          <a:xfrm>
            <a:off x="453896" y="3405472"/>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8A5D9854-7066-4E6D-AF1A-12FAC20B37F8}"/>
              </a:ext>
            </a:extLst>
          </p:cNvPr>
          <p:cNvSpPr/>
          <p:nvPr/>
        </p:nvSpPr>
        <p:spPr>
          <a:xfrm>
            <a:off x="6607474" y="5128062"/>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17C19321-2975-4E84-81D2-DD60A050B348}"/>
              </a:ext>
            </a:extLst>
          </p:cNvPr>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1800" dirty="0"/>
              <a:t>Změna práv stávajících uživatelů – Změnit nastavení přístupů.</a:t>
            </a:r>
          </a:p>
        </p:txBody>
      </p: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620247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
        <p:nvSpPr>
          <p:cNvPr id="4" name="Zástupný symbol pro obsah 3">
            <a:extLst>
              <a:ext uri="{FF2B5EF4-FFF2-40B4-BE49-F238E27FC236}">
                <a16:creationId xmlns:a16="http://schemas.microsoft.com/office/drawing/2014/main" id="{49F81063-C8C5-4E83-AAED-92E390824B26}"/>
              </a:ext>
            </a:extLst>
          </p:cNvPr>
          <p:cNvSpPr>
            <a:spLocks noGrp="1"/>
          </p:cNvSpPr>
          <p:nvPr>
            <p:ph idx="1"/>
          </p:nvPr>
        </p:nvSpPr>
        <p:spPr/>
        <p:txBody>
          <a:bodyPr/>
          <a:lstStyle/>
          <a:p>
            <a:endParaRPr lang="cs-CZ" dirty="0"/>
          </a:p>
        </p:txBody>
      </p:sp>
      <p:pic>
        <p:nvPicPr>
          <p:cNvPr id="16" name="Picture 2">
            <a:extLst>
              <a:ext uri="{FF2B5EF4-FFF2-40B4-BE49-F238E27FC236}">
                <a16:creationId xmlns:a16="http://schemas.microsoft.com/office/drawing/2014/main" id="{B5B0CFF3-FB66-45C5-816F-B3D40ED6F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23" y="1916785"/>
            <a:ext cx="69808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2">
            <a:extLst>
              <a:ext uri="{FF2B5EF4-FFF2-40B4-BE49-F238E27FC236}">
                <a16:creationId xmlns:a16="http://schemas.microsoft.com/office/drawing/2014/main" id="{875E9467-BED8-45EC-BAE1-AC8610AA5DD9}"/>
              </a:ext>
            </a:extLst>
          </p:cNvPr>
          <p:cNvSpPr txBox="1">
            <a:spLocks/>
          </p:cNvSpPr>
          <p:nvPr/>
        </p:nvSpPr>
        <p:spPr>
          <a:xfrm>
            <a:off x="348145" y="1146191"/>
            <a:ext cx="11215497" cy="1584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dirty="0"/>
              <a:t>Pokud má aplikace ISKP14+ umožnit signatáři podepsat žádost, musí mu být přidělena </a:t>
            </a:r>
            <a:r>
              <a:rPr lang="cs-CZ" sz="1800" b="1" dirty="0"/>
              <a:t>Úloha</a:t>
            </a:r>
            <a:r>
              <a:rPr lang="cs-CZ" sz="1800" dirty="0"/>
              <a:t> k podpisu. </a:t>
            </a:r>
          </a:p>
        </p:txBody>
      </p:sp>
      <p:sp>
        <p:nvSpPr>
          <p:cNvPr id="23" name="Obdélník 22">
            <a:extLst>
              <a:ext uri="{FF2B5EF4-FFF2-40B4-BE49-F238E27FC236}">
                <a16:creationId xmlns:a16="http://schemas.microsoft.com/office/drawing/2014/main" id="{DF60FD42-85DF-4A43-B827-372C4CD76B55}"/>
              </a:ext>
            </a:extLst>
          </p:cNvPr>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88105E1-047A-479E-9124-B3D7DDBF704D}"/>
              </a:ext>
            </a:extLst>
          </p:cNvPr>
          <p:cNvSpPr/>
          <p:nvPr/>
        </p:nvSpPr>
        <p:spPr>
          <a:xfrm>
            <a:off x="491427" y="4591143"/>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 name="Přímá spojnice se šipkou 25">
            <a:extLst>
              <a:ext uri="{FF2B5EF4-FFF2-40B4-BE49-F238E27FC236}">
                <a16:creationId xmlns:a16="http://schemas.microsoft.com/office/drawing/2014/main" id="{18954F10-A4C5-42D3-A475-29CD1D66F653}"/>
              </a:ext>
            </a:extLst>
          </p:cNvPr>
          <p:cNvCxnSpPr>
            <a:cxnSpLocks/>
          </p:cNvCxnSpPr>
          <p:nvPr/>
        </p:nvCxnSpPr>
        <p:spPr>
          <a:xfrm flipH="1" flipV="1">
            <a:off x="1499539" y="4754880"/>
            <a:ext cx="5160694" cy="652203"/>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7" name="Zástupný symbol pro obsah 2">
            <a:extLst>
              <a:ext uri="{FF2B5EF4-FFF2-40B4-BE49-F238E27FC236}">
                <a16:creationId xmlns:a16="http://schemas.microsoft.com/office/drawing/2014/main" id="{67F71C52-F96E-4E27-914D-05B2EA8F48D2}"/>
              </a:ext>
            </a:extLst>
          </p:cNvPr>
          <p:cNvSpPr txBox="1">
            <a:spLocks/>
          </p:cNvSpPr>
          <p:nvPr/>
        </p:nvSpPr>
        <p:spPr>
          <a:xfrm>
            <a:off x="6764161" y="4946440"/>
            <a:ext cx="1718703" cy="136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800" b="1"/>
              <a:t>Úlohu lze přidat pomocí tlačítka </a:t>
            </a:r>
            <a:br>
              <a:rPr lang="cs-CZ" sz="1800" b="1"/>
            </a:br>
            <a:r>
              <a:rPr lang="cs-CZ" sz="1800" b="1"/>
              <a:t>Nový záznam. </a:t>
            </a:r>
            <a:endParaRPr lang="cs-CZ" sz="1800" b="1" dirty="0"/>
          </a:p>
        </p:txBody>
      </p:sp>
    </p:spTree>
    <p:extLst>
      <p:ext uri="{BB962C8B-B14F-4D97-AF65-F5344CB8AC3E}">
        <p14:creationId xmlns:p14="http://schemas.microsoft.com/office/powerpoint/2010/main" val="3820127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Plné moci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0EECA66B-B2D2-43A7-8DD7-9D74F722B38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5" y="1196752"/>
            <a:ext cx="7093316" cy="47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F737E14B-2852-46E3-B56C-AC538758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9149324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Kontrola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E4918FE8-E25C-45F5-9961-2EBD88CE7457}"/>
              </a:ext>
            </a:extLst>
          </p:cNvPr>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pic>
        <p:nvPicPr>
          <p:cNvPr id="16" name="Picture 2">
            <a:extLst>
              <a:ext uri="{FF2B5EF4-FFF2-40B4-BE49-F238E27FC236}">
                <a16:creationId xmlns:a16="http://schemas.microsoft.com/office/drawing/2014/main" id="{9A794A55-A7BC-4CA4-A61D-26B3C91F7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61D517C-479A-4B0E-9460-01075A6D8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9123845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Finalizace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5E0F325E-56A8-4145-AD0F-AB402AA25554}"/>
              </a:ext>
            </a:extLst>
          </p:cNvPr>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pic>
        <p:nvPicPr>
          <p:cNvPr id="18" name="Picture 2">
            <a:extLst>
              <a:ext uri="{FF2B5EF4-FFF2-40B4-BE49-F238E27FC236}">
                <a16:creationId xmlns:a16="http://schemas.microsoft.com/office/drawing/2014/main" id="{D5931E42-FB2C-4AB9-8C13-570CA267B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 y="4344814"/>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ázek 14">
            <a:extLst>
              <a:ext uri="{FF2B5EF4-FFF2-40B4-BE49-F238E27FC236}">
                <a16:creationId xmlns:a16="http://schemas.microsoft.com/office/drawing/2014/main" id="{8DA8F9B6-6948-4D26-87C3-8E41D237C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0936943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a podání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BB0350F5-F0E9-4770-A4A1-58744B85C0DD}"/>
              </a:ext>
            </a:extLst>
          </p:cNvPr>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16" name="Zástupný symbol pro obsah 3">
            <a:extLst>
              <a:ext uri="{FF2B5EF4-FFF2-40B4-BE49-F238E27FC236}">
                <a16:creationId xmlns:a16="http://schemas.microsoft.com/office/drawing/2014/main" id="{A9FB8D0A-600E-446D-B2F4-5E684978C68F}"/>
              </a:ext>
            </a:extLst>
          </p:cNvPr>
          <p:cNvSpPr txBox="1">
            <a:spLocks/>
          </p:cNvSpPr>
          <p:nvPr/>
        </p:nvSpPr>
        <p:spPr>
          <a:xfrm>
            <a:off x="482818" y="4061084"/>
            <a:ext cx="5112568" cy="19709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1" u="sng">
                <a:solidFill>
                  <a:schemeClr val="tx1"/>
                </a:solidFill>
              </a:rPr>
              <a:t>PODÁNÍ ŽÁDOSTI</a:t>
            </a:r>
          </a:p>
          <a:p>
            <a:pPr marL="742950" lvl="1" indent="-285750" algn="just">
              <a:buFont typeface="Arial" panose="020B0604020202020204" pitchFamily="34" charset="0"/>
              <a:buChar char="•"/>
            </a:pPr>
            <a:r>
              <a:rPr lang="cs-CZ" sz="1600"/>
              <a:t>Určeno na první záložce Identifikace operace (pole Typ podání) při vyplňování žádosti.</a:t>
            </a:r>
          </a:p>
          <a:p>
            <a:pPr marL="742950" lvl="1" indent="-285750" algn="just">
              <a:buFont typeface="Arial" panose="020B0604020202020204" pitchFamily="34" charset="0"/>
              <a:buChar char="•"/>
            </a:pPr>
            <a:r>
              <a:rPr lang="cs-CZ" sz="1600"/>
              <a:t>Automaticky (nastaveno defaultně) x Ručně. </a:t>
            </a:r>
          </a:p>
          <a:p>
            <a:pPr marL="742950" lvl="1" indent="-285750" algn="just">
              <a:buFont typeface="Arial" panose="020B0604020202020204" pitchFamily="34" charset="0"/>
              <a:buChar char="•"/>
            </a:pPr>
            <a:r>
              <a:rPr lang="cs-CZ" sz="1600"/>
              <a:t>Žádost podána současně s podpisem x Žádost ručně podána.</a:t>
            </a:r>
            <a:r>
              <a:rPr lang="cs-CZ"/>
              <a:t>									</a:t>
            </a:r>
            <a:endParaRPr lang="cs-CZ" dirty="0"/>
          </a:p>
        </p:txBody>
      </p:sp>
      <p:pic>
        <p:nvPicPr>
          <p:cNvPr id="20" name="Picture 3" descr="C:\Users\michaela.sedlackova\Desktop\Podpis žádosti.PNG">
            <a:extLst>
              <a:ext uri="{FF2B5EF4-FFF2-40B4-BE49-F238E27FC236}">
                <a16:creationId xmlns:a16="http://schemas.microsoft.com/office/drawing/2014/main" id="{69F84E0B-7F87-415A-803D-B7288E553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85" y="1032832"/>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2E20615-AB84-4A47-9AA4-5EB293EE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9355371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75B4DBE-04E5-405E-9666-D2E29A3D6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2CE8B14F-1F5C-48C2-BBF0-6F0B5C347725}"/>
              </a:ext>
            </a:extLst>
          </p:cNvPr>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E9917E3D-998A-4265-A572-6FB235FCE39D}"/>
              </a:ext>
            </a:extLst>
          </p:cNvPr>
          <p:cNvSpPr txBox="1">
            <a:spLocks/>
          </p:cNvSpPr>
          <p:nvPr/>
        </p:nvSpPr>
        <p:spPr>
          <a:xfrm>
            <a:off x="683568" y="4437112"/>
            <a:ext cx="8064000" cy="93610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Na záložce Podpis žádosti klikněte na ikonu pečeti.</a:t>
            </a:r>
          </a:p>
          <a:p>
            <a:pPr marL="285750" indent="-285750" algn="just">
              <a:buFont typeface="Arial" panose="020B0604020202020204" pitchFamily="34" charset="0"/>
              <a:buChar char="•"/>
            </a:pPr>
            <a:r>
              <a:rPr lang="cs-CZ" sz="1800" b="1" dirty="0">
                <a:solidFill>
                  <a:schemeClr val="tx1"/>
                </a:solidFill>
              </a:rPr>
              <a:t>Po úspěšném podepsání tiskové verze žádosti se černá ikona pečeti změní na zelenou. </a:t>
            </a:r>
          </a:p>
        </p:txBody>
      </p:sp>
      <p:pic>
        <p:nvPicPr>
          <p:cNvPr id="23" name="Picture 3">
            <a:extLst>
              <a:ext uri="{FF2B5EF4-FFF2-40B4-BE49-F238E27FC236}">
                <a16:creationId xmlns:a16="http://schemas.microsoft.com/office/drawing/2014/main" id="{D42BC911-6304-49FE-B3FE-57288D3993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671" y="4987589"/>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F85E3F70-5332-48B8-A2A1-8CB92464AE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698324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6E902AD-88EC-4D16-A0AA-6C6ABC07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3">
            <a:extLst>
              <a:ext uri="{FF2B5EF4-FFF2-40B4-BE49-F238E27FC236}">
                <a16:creationId xmlns:a16="http://schemas.microsoft.com/office/drawing/2014/main" id="{002405BC-A465-4CE3-A0A8-0AF5268F4F00}"/>
              </a:ext>
            </a:extLst>
          </p:cNvPr>
          <p:cNvSpPr txBox="1">
            <a:spLocks/>
          </p:cNvSpPr>
          <p:nvPr/>
        </p:nvSpPr>
        <p:spPr>
          <a:xfrm>
            <a:off x="486163" y="4248771"/>
            <a:ext cx="11005252" cy="187220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Označíte checkbox Soubory.</a:t>
            </a:r>
          </a:p>
          <a:p>
            <a:pPr marL="285750" indent="-285750" algn="just">
              <a:buFont typeface="Arial" panose="020B0604020202020204" pitchFamily="34" charset="0"/>
              <a:buChar char="•"/>
            </a:pPr>
            <a:r>
              <a:rPr lang="cs-CZ" sz="1800" b="1" dirty="0">
                <a:solidFill>
                  <a:schemeClr val="tx1"/>
                </a:solidFill>
              </a:rPr>
              <a:t>Přes tlačítko Vybrat vložíte soubor s elektronickým podpisem výběrem </a:t>
            </a:r>
            <a:br>
              <a:rPr lang="cs-CZ" sz="1800" b="1" dirty="0">
                <a:solidFill>
                  <a:schemeClr val="tx1"/>
                </a:solidFill>
              </a:rPr>
            </a:br>
            <a:r>
              <a:rPr lang="cs-CZ" sz="1800" b="1" dirty="0">
                <a:solidFill>
                  <a:schemeClr val="tx1"/>
                </a:solidFill>
              </a:rPr>
              <a:t>z adresářů vašeho počítače.</a:t>
            </a:r>
          </a:p>
          <a:p>
            <a:pPr marL="285750" indent="-285750" algn="just">
              <a:buFont typeface="Arial" panose="020B0604020202020204" pitchFamily="34" charset="0"/>
              <a:buChar char="•"/>
            </a:pPr>
            <a:r>
              <a:rPr lang="cs-CZ" sz="1800" b="1" dirty="0">
                <a:solidFill>
                  <a:schemeClr val="tx1"/>
                </a:solidFill>
              </a:rPr>
              <a:t>Vložíte Heslo. </a:t>
            </a:r>
          </a:p>
          <a:p>
            <a:pPr marL="285750" indent="-285750" algn="just">
              <a:buFont typeface="Arial" panose="020B0604020202020204" pitchFamily="34" charset="0"/>
              <a:buChar char="•"/>
            </a:pPr>
            <a:r>
              <a:rPr lang="cs-CZ" sz="1800" b="1" dirty="0">
                <a:solidFill>
                  <a:schemeClr val="tx1"/>
                </a:solidFill>
              </a:rPr>
              <a:t>Stisknete tlačítko Dokončit.</a:t>
            </a:r>
          </a:p>
          <a:p>
            <a:endParaRPr lang="cs-CZ" dirty="0"/>
          </a:p>
        </p:txBody>
      </p:sp>
      <p:pic>
        <p:nvPicPr>
          <p:cNvPr id="16" name="Obrázek 15">
            <a:extLst>
              <a:ext uri="{FF2B5EF4-FFF2-40B4-BE49-F238E27FC236}">
                <a16:creationId xmlns:a16="http://schemas.microsoft.com/office/drawing/2014/main" id="{BC4C45CA-43FF-40C2-B913-1A8AA72BC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56962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indent="0">
              <a:buNone/>
            </a:pPr>
            <a:r>
              <a:rPr lang="cs-CZ" sz="2200" b="1" dirty="0">
                <a:solidFill>
                  <a:srgbClr val="0070C0"/>
                </a:solidFill>
              </a:rPr>
              <a:t>Veřejná podpora</a:t>
            </a:r>
          </a:p>
          <a:p>
            <a:pPr marL="0" indent="0">
              <a:buNone/>
            </a:pPr>
            <a:endParaRPr lang="cs-CZ" sz="1900" b="1" dirty="0"/>
          </a:p>
          <a:p>
            <a:pPr marL="0" indent="0">
              <a:buNone/>
            </a:pPr>
            <a:r>
              <a:rPr lang="cs-CZ" sz="1900" b="1" dirty="0"/>
              <a:t>V rámci jednoho projektu nelze kombinovat více režimů veřejné podpory!</a:t>
            </a:r>
          </a:p>
          <a:p>
            <a:pPr marL="0" indent="0">
              <a:buNone/>
            </a:pPr>
            <a:r>
              <a:rPr lang="cs-CZ" sz="2000" dirty="0"/>
              <a:t>Informace o veřejné podpoře (včetně podpory de minimis) jsou k dispozici v Obecné části pravidel pro žadatele a příjemce v rámci Operačního programu Zaměstnanost – dostupné na: </a:t>
            </a:r>
            <a:r>
              <a:rPr lang="cs-CZ" sz="2000" dirty="0">
                <a:hlinkClick r:id="rId4"/>
              </a:rPr>
              <a:t>https://www.esfcr.cz/pravidla-pro-zadatele-a-prijemce-opz/-/dokument/797767</a:t>
            </a:r>
            <a:endParaRPr lang="cs-CZ" sz="1900" b="1" dirty="0"/>
          </a:p>
          <a:p>
            <a:pPr marL="0" indent="0">
              <a:buNone/>
            </a:pPr>
            <a:endParaRPr lang="cs-CZ" sz="1900" b="1" dirty="0"/>
          </a:p>
          <a:p>
            <a:pPr>
              <a:buNone/>
            </a:pPr>
            <a:r>
              <a:rPr lang="cs-CZ" sz="2000" b="1" u="sng" dirty="0"/>
              <a:t>Znaky naplnění  (definice) VP:</a:t>
            </a:r>
            <a:endParaRPr lang="cs-CZ" sz="2000" dirty="0"/>
          </a:p>
          <a:p>
            <a:r>
              <a:rPr lang="cs-CZ" sz="2300" dirty="0"/>
              <a:t>zvýhodnění určitého podnikání nebo odvětví (směřována podniku </a:t>
            </a:r>
            <a:r>
              <a:rPr lang="pl-PL" sz="2300" dirty="0"/>
              <a:t>nebo skupině podniků, které zvýhodňuje na trhu)</a:t>
            </a:r>
            <a:endParaRPr lang="cs-CZ" sz="2300" dirty="0"/>
          </a:p>
          <a:p>
            <a:r>
              <a:rPr lang="cs-CZ" sz="2300" dirty="0"/>
              <a:t>VP je poskytována z veřejných (státních prostředků)</a:t>
            </a:r>
          </a:p>
          <a:p>
            <a:r>
              <a:rPr lang="cs-CZ" sz="2300" dirty="0"/>
              <a:t>ovlivňuje obchod mezi členskými státy EU</a:t>
            </a:r>
          </a:p>
          <a:p>
            <a:r>
              <a:rPr lang="cs-CZ" sz="2300" dirty="0"/>
              <a:t>narušuje nebo hrozí narušením hospodářské soutěže</a:t>
            </a:r>
          </a:p>
          <a:p>
            <a:pPr marL="0" indent="0">
              <a:buNone/>
            </a:pPr>
            <a:endParaRPr lang="cs-CZ" sz="2300" dirty="0"/>
          </a:p>
          <a:p>
            <a:r>
              <a:rPr lang="cs-CZ" sz="2400" b="1" dirty="0">
                <a:latin typeface="Tw Cen MT (Nadpisy)"/>
              </a:rPr>
              <a:t>o poskytnutí VP rozhoduje ŘO </a:t>
            </a:r>
            <a:endParaRPr lang="cs-CZ" sz="2400" dirty="0">
              <a:latin typeface="Tw Cen MT (Nadpisy)"/>
            </a:endParaRPr>
          </a:p>
          <a:p>
            <a:r>
              <a:rPr lang="cs-CZ" sz="2400" dirty="0">
                <a:latin typeface="Tw Cen MT (Nadpisy)"/>
              </a:rPr>
              <a:t>k poskytnutí VP dochází vydáním právního aktu ŘO </a:t>
            </a:r>
          </a:p>
          <a:p>
            <a:pPr marL="0" indent="0">
              <a:buNone/>
            </a:pPr>
            <a:endParaRPr lang="cs-CZ" sz="2300" dirty="0"/>
          </a:p>
          <a:p>
            <a:pPr>
              <a:buNone/>
            </a:pPr>
            <a:endParaRPr lang="cs-CZ" sz="2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D4F3E1F-FF14-46D1-A099-0FD237091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Stav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ADD3B37-F6A9-41B0-94FB-C6F2A379C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97B8193-5EBB-4BFA-BFA5-FFEE7B25B1E8}"/>
              </a:ext>
            </a:extLst>
          </p:cNvPr>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91796AF-FAB5-476D-84A8-D92F7C3CF0E4}"/>
              </a:ext>
            </a:extLst>
          </p:cNvPr>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7D88F7AF-24C4-450F-AF73-A14ACCAF3FCE}"/>
              </a:ext>
            </a:extLst>
          </p:cNvPr>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2E8BFA99-DEB7-48B7-BBDF-CA456BF5CFC8}"/>
              </a:ext>
            </a:extLst>
          </p:cNvPr>
          <p:cNvSpPr txBox="1">
            <a:spLocks/>
          </p:cNvSpPr>
          <p:nvPr/>
        </p:nvSpPr>
        <p:spPr>
          <a:xfrm>
            <a:off x="507716" y="3926708"/>
            <a:ext cx="11584200" cy="295229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Datum a čas jednotlivých operací se žádostí od jejího založení až po podání.</a:t>
            </a:r>
          </a:p>
          <a:p>
            <a:pPr marL="285750" indent="-285750" algn="just">
              <a:buFont typeface="Arial" panose="020B0604020202020204" pitchFamily="34" charset="0"/>
              <a:buChar char="•"/>
            </a:pPr>
            <a:r>
              <a:rPr lang="cs-CZ" sz="1800" b="1" dirty="0">
                <a:solidFill>
                  <a:schemeClr val="tx1"/>
                </a:solidFill>
              </a:rPr>
              <a:t>Možno sledovat stav podané žádosti během její administrace v systému ŘO OPZ (CSSF14+).</a:t>
            </a:r>
          </a:p>
          <a:p>
            <a:pPr marL="285750" indent="-285750" algn="just">
              <a:buFont typeface="Arial" panose="020B0604020202020204" pitchFamily="34" charset="0"/>
              <a:buChar char="•"/>
            </a:pPr>
            <a:r>
              <a:rPr lang="cs-CZ" sz="1800" b="1" dirty="0">
                <a:solidFill>
                  <a:schemeClr val="tx1"/>
                </a:solidFill>
              </a:rPr>
              <a:t>Pokud je žádost správně podána, je doplněno registrační číslo projektu.</a:t>
            </a:r>
          </a:p>
          <a:p>
            <a:endParaRPr lang="cs-CZ" dirty="0"/>
          </a:p>
        </p:txBody>
      </p:sp>
      <p:pic>
        <p:nvPicPr>
          <p:cNvPr id="15" name="Obrázek 14">
            <a:extLst>
              <a:ext uri="{FF2B5EF4-FFF2-40B4-BE49-F238E27FC236}">
                <a16:creationId xmlns:a16="http://schemas.microsoft.com/office/drawing/2014/main" id="{26BD8754-EB4F-48CF-B9AC-F272A69D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5949093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000" dirty="0"/>
              <a:t>Předkládá se prostřednictvím IS KP14+ do 30 dnů po ukončení </a:t>
            </a:r>
            <a:r>
              <a:rPr lang="cs-CZ" sz="2000" b="1" dirty="0"/>
              <a:t>každého </a:t>
            </a:r>
            <a:r>
              <a:rPr lang="cs-CZ" sz="2000" dirty="0"/>
              <a:t>monitorovacího období </a:t>
            </a:r>
          </a:p>
          <a:p>
            <a:endParaRPr lang="cs-CZ" sz="2000" dirty="0"/>
          </a:p>
          <a:p>
            <a:r>
              <a:rPr lang="cs-CZ" sz="2000" dirty="0"/>
              <a:t>Monitorovací období trvá zpravidla 6 měsíců </a:t>
            </a:r>
          </a:p>
          <a:p>
            <a:endParaRPr lang="cs-CZ" sz="2000" dirty="0"/>
          </a:p>
          <a:p>
            <a:r>
              <a:rPr lang="cs-CZ" sz="2000" dirty="0"/>
              <a:t>ŘO OPZ provádí kontrolu Zprávy o realizaci do 40 pracovních dní ode dne jejího předložení </a:t>
            </a: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Zpráva o realizaci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B736A6C-5309-4908-B4D6-6CF8B823B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848344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r>
              <a:rPr lang="cs-CZ" sz="2000" dirty="0"/>
              <a:t>Obecná část pravidel pro žadatele a příjemce v rámci OPZ	</a:t>
            </a:r>
          </a:p>
          <a:p>
            <a:pPr marL="0" indent="0">
              <a:buNone/>
            </a:pPr>
            <a:r>
              <a:rPr lang="cs-CZ" sz="2000" u="sng" dirty="0">
                <a:solidFill>
                  <a:srgbClr val="0070C0"/>
                </a:solidFill>
              </a:rPr>
              <a:t>https://www.esfcr.cz/file/9002/ </a:t>
            </a:r>
          </a:p>
          <a:p>
            <a:pPr marL="0" indent="0">
              <a:buNone/>
            </a:pPr>
            <a:endParaRPr lang="cs-CZ" sz="2000" dirty="0"/>
          </a:p>
          <a:p>
            <a:r>
              <a:rPr lang="cs-CZ" sz="2000" dirty="0"/>
              <a:t>Specifická část pravidel pro žadatele a příjemce v rámci OPZ 	</a:t>
            </a:r>
          </a:p>
          <a:p>
            <a:pPr marL="0" indent="0">
              <a:buNone/>
            </a:pPr>
            <a:r>
              <a:rPr lang="cs-CZ" sz="2000" u="sng" dirty="0">
                <a:solidFill>
                  <a:srgbClr val="0070C0"/>
                </a:solidFill>
              </a:rPr>
              <a:t>https://www.esfcr.cz/file/9003/ </a:t>
            </a:r>
          </a:p>
          <a:p>
            <a:pPr marL="0" indent="0">
              <a:buNone/>
            </a:pPr>
            <a:endParaRPr lang="cs-CZ" sz="2000" u="sng" dirty="0">
              <a:solidFill>
                <a:srgbClr val="0070C0"/>
              </a:solidFill>
            </a:endParaRPr>
          </a:p>
          <a:p>
            <a:r>
              <a:rPr lang="cs-CZ" sz="2000" dirty="0"/>
              <a:t>2. výzva MAS MORAVSKÁ BRÁNA - OPZ - Podpora zaměstnanosti a podnikání - I. (vč. příloh)</a:t>
            </a:r>
            <a:endParaRPr lang="cs-CZ" sz="1100" dirty="0"/>
          </a:p>
          <a:p>
            <a:pPr marL="0" indent="0">
              <a:buNone/>
            </a:pPr>
            <a:r>
              <a:rPr lang="cs-CZ" sz="2000" dirty="0">
                <a:solidFill>
                  <a:schemeClr val="accent1">
                    <a:lumMod val="75000"/>
                  </a:schemeClr>
                </a:solidFill>
                <a:hlinkClick r:id="rId4"/>
              </a:rPr>
              <a:t>http://mas-</a:t>
            </a:r>
            <a:r>
              <a:rPr lang="cs-CZ" sz="2000" dirty="0" err="1">
                <a:solidFill>
                  <a:schemeClr val="accent1">
                    <a:lumMod val="75000"/>
                  </a:schemeClr>
                </a:solidFill>
                <a:hlinkClick r:id="rId4"/>
              </a:rPr>
              <a:t>moravskabrana.cz</a:t>
            </a:r>
            <a:r>
              <a:rPr lang="cs-CZ" sz="2000" dirty="0">
                <a:solidFill>
                  <a:schemeClr val="accent1">
                    <a:lumMod val="75000"/>
                  </a:schemeClr>
                </a:solidFill>
                <a:hlinkClick r:id="rId4"/>
              </a:rPr>
              <a:t>/dotace/2__</a:t>
            </a:r>
            <a:r>
              <a:rPr lang="cs-CZ" sz="2000" dirty="0" err="1">
                <a:solidFill>
                  <a:schemeClr val="accent1">
                    <a:lumMod val="75000"/>
                  </a:schemeClr>
                </a:solidFill>
                <a:hlinkClick r:id="rId4"/>
              </a:rPr>
              <a:t>vyzva</a:t>
            </a:r>
            <a:r>
              <a:rPr lang="cs-CZ" sz="2000" dirty="0">
                <a:solidFill>
                  <a:schemeClr val="accent1">
                    <a:lumMod val="75000"/>
                  </a:schemeClr>
                </a:solidFill>
                <a:hlinkClick r:id="rId4"/>
              </a:rPr>
              <a:t>_mas___</a:t>
            </a:r>
            <a:r>
              <a:rPr lang="cs-CZ" sz="2000" dirty="0" err="1">
                <a:solidFill>
                  <a:schemeClr val="accent1">
                    <a:lumMod val="75000"/>
                  </a:schemeClr>
                </a:solidFill>
                <a:hlinkClick r:id="rId4"/>
              </a:rPr>
              <a:t>opz</a:t>
            </a:r>
            <a:r>
              <a:rPr lang="cs-CZ" sz="2000" dirty="0">
                <a:solidFill>
                  <a:schemeClr val="accent1">
                    <a:lumMod val="75000"/>
                  </a:schemeClr>
                </a:solidFill>
                <a:hlinkClick r:id="rId4"/>
              </a:rPr>
              <a:t>_2018</a:t>
            </a:r>
            <a:endParaRPr lang="cs-CZ" sz="2000" dirty="0">
              <a:solidFill>
                <a:schemeClr val="accent1">
                  <a:lumMod val="75000"/>
                </a:schemeClr>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Důležité odkazy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57BD092-DD3D-48DB-86C6-55280C504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41247730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p:txBody>
          <a:bodyPr/>
          <a:lstStyle/>
          <a:p>
            <a:pPr marL="280080" lvl="1" indent="0" algn="ctr">
              <a:buNone/>
            </a:pPr>
            <a:r>
              <a:rPr lang="cs-CZ" sz="1800" b="1" dirty="0">
                <a:solidFill>
                  <a:srgbClr val="0070C0"/>
                </a:solidFill>
                <a:cs typeface="Times New Roman" panose="02020603050405020304" pitchFamily="18" charset="0"/>
              </a:rPr>
              <a:t>Děkuji za pozornost</a:t>
            </a:r>
          </a:p>
          <a:p>
            <a:pPr marL="280080" lvl="1" indent="0" algn="ctr">
              <a:buNone/>
            </a:pPr>
            <a:endParaRPr lang="cs-CZ" sz="1800" b="1" dirty="0">
              <a:cs typeface="Times New Roman" panose="02020603050405020304" pitchFamily="18" charset="0"/>
            </a:endParaRPr>
          </a:p>
          <a:p>
            <a:pPr marL="280080" lvl="1" indent="0" algn="ctr">
              <a:buNone/>
            </a:pPr>
            <a:r>
              <a:rPr lang="cs-CZ" sz="1800" b="1" dirty="0">
                <a:cs typeface="Times New Roman" panose="02020603050405020304" pitchFamily="18" charset="0"/>
              </a:rPr>
              <a:t>Mgr. Jindřich Bluma</a:t>
            </a:r>
          </a:p>
          <a:p>
            <a:pPr marL="280080" lvl="1" indent="0" algn="ctr">
              <a:buNone/>
            </a:pPr>
            <a:r>
              <a:rPr lang="cs-CZ" sz="1800" dirty="0">
                <a:cs typeface="Times New Roman" panose="02020603050405020304" pitchFamily="18" charset="0"/>
              </a:rPr>
              <a:t>Projektový manažer MAS MORAVSKÁ BRÁNA, </a:t>
            </a:r>
            <a:r>
              <a:rPr lang="cs-CZ" sz="1800" dirty="0" err="1">
                <a:cs typeface="Times New Roman" panose="02020603050405020304" pitchFamily="18" charset="0"/>
              </a:rPr>
              <a:t>z.s</a:t>
            </a:r>
            <a:r>
              <a:rPr lang="cs-CZ" sz="1800" dirty="0">
                <a:cs typeface="Times New Roman" panose="02020603050405020304" pitchFamily="18" charset="0"/>
              </a:rPr>
              <a:t>.</a:t>
            </a:r>
          </a:p>
          <a:p>
            <a:pPr marL="280080" lvl="1" indent="0" algn="ctr">
              <a:buNone/>
            </a:pPr>
            <a:endParaRPr lang="cs-CZ" sz="1800" dirty="0">
              <a:cs typeface="Times New Roman" panose="02020603050405020304" pitchFamily="18" charset="0"/>
            </a:endParaRPr>
          </a:p>
          <a:p>
            <a:pPr marL="280080" lvl="1" indent="0" algn="ctr">
              <a:buNone/>
            </a:pPr>
            <a:endParaRPr lang="cs-CZ" sz="1800" dirty="0">
              <a:solidFill>
                <a:srgbClr val="000000"/>
              </a:solidFill>
              <a:cs typeface="Times New Roman" panose="02020603050405020304" pitchFamily="18" charset="0"/>
            </a:endParaRPr>
          </a:p>
          <a:p>
            <a:pPr algn="ctr">
              <a:buNone/>
            </a:pPr>
            <a:r>
              <a:rPr lang="cs-CZ" sz="1800" dirty="0">
                <a:solidFill>
                  <a:srgbClr val="000000"/>
                </a:solidFill>
                <a:cs typeface="Times New Roman" panose="02020603050405020304" pitchFamily="18" charset="0"/>
              </a:rPr>
              <a:t>Tel: (+420) 723 375 923</a:t>
            </a:r>
          </a:p>
          <a:p>
            <a:pPr algn="ctr">
              <a:buNone/>
            </a:pPr>
            <a:r>
              <a:rPr lang="cs-CZ" sz="1800" dirty="0">
                <a:solidFill>
                  <a:srgbClr val="000000"/>
                </a:solidFill>
                <a:cs typeface="Times New Roman" panose="02020603050405020304" pitchFamily="18" charset="0"/>
              </a:rPr>
              <a:t>E-mail: </a:t>
            </a:r>
            <a:r>
              <a:rPr lang="cs-CZ" sz="1800" dirty="0" err="1">
                <a:solidFill>
                  <a:srgbClr val="000000"/>
                </a:solidFill>
                <a:cs typeface="Times New Roman" panose="02020603050405020304" pitchFamily="18" charset="0"/>
              </a:rPr>
              <a:t>jindrich.bluma</a:t>
            </a:r>
            <a:r>
              <a:rPr lang="cs-CZ" sz="1800" dirty="0">
                <a:solidFill>
                  <a:srgbClr val="000000"/>
                </a:solidFill>
                <a:cs typeface="Times New Roman" panose="02020603050405020304" pitchFamily="18" charset="0"/>
              </a:rPr>
              <a:t>@mas-</a:t>
            </a:r>
            <a:r>
              <a:rPr lang="cs-CZ" sz="1800" dirty="0" err="1">
                <a:solidFill>
                  <a:srgbClr val="000000"/>
                </a:solidFill>
                <a:cs typeface="Times New Roman" panose="02020603050405020304" pitchFamily="18" charset="0"/>
              </a:rPr>
              <a:t>moravskabrana.cz</a:t>
            </a:r>
            <a:endParaRPr lang="cs-CZ" sz="18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640903"/>
            <a:ext cx="7432264" cy="1225309"/>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Příklady veřejné podpory</a:t>
            </a:r>
            <a:endParaRPr lang="cs-CZ" sz="2200" b="1" dirty="0"/>
          </a:p>
          <a:p>
            <a:endParaRPr lang="cs-CZ" sz="2400" dirty="0"/>
          </a:p>
          <a:p>
            <a:pPr algn="just"/>
            <a:r>
              <a:rPr lang="cs-CZ" sz="2400" dirty="0"/>
              <a:t>Podpora vzdělávání individuí nebo poradenství/</a:t>
            </a:r>
            <a:r>
              <a:rPr lang="cs-CZ" sz="2400" dirty="0" err="1"/>
              <a:t>koučing</a:t>
            </a:r>
            <a:r>
              <a:rPr lang="cs-CZ" sz="2400" dirty="0"/>
              <a:t> těchto osob, týká se i osob, které by v budoucnu měly nastoupit do zaměstnání u nějakého konkrétního podniku, např. vzdělávací agentura – </a:t>
            </a:r>
            <a:r>
              <a:rPr lang="cs-CZ" sz="2400" b="1" dirty="0"/>
              <a:t>naplňuje znaky VP </a:t>
            </a:r>
          </a:p>
          <a:p>
            <a:pPr algn="just"/>
            <a:r>
              <a:rPr lang="cs-CZ" sz="2400" dirty="0"/>
              <a:t>Praxe/stáže znevýhodněných osob v rámci podniků, kdy plat stážisty je hrazen z dotace – </a:t>
            </a:r>
            <a:r>
              <a:rPr lang="cs-CZ" sz="2400" b="1" dirty="0"/>
              <a:t>nenaplňuje znaky VP</a:t>
            </a:r>
          </a:p>
          <a:p>
            <a:pPr algn="just"/>
            <a:r>
              <a:rPr lang="cs-CZ" sz="2400" dirty="0"/>
              <a:t>Mzdové příspěvky (mimo praxi/stáž) - z dotace jsou hrazeny osobní náklady na zaměstnance určitého subjektu – pro zaměstnavatele, který je soutěžitelem </a:t>
            </a:r>
            <a:br>
              <a:rPr lang="cs-CZ" sz="2400" dirty="0"/>
            </a:br>
            <a:r>
              <a:rPr lang="cs-CZ" sz="2400" dirty="0"/>
              <a:t>na trhu a nevykonává žádné nesoutěžní činnosti - </a:t>
            </a:r>
            <a:r>
              <a:rPr lang="cs-CZ" sz="2400" b="1" dirty="0"/>
              <a:t>naplňuje znaky VP</a:t>
            </a:r>
            <a:endParaRPr lang="cs-CZ" sz="2400" dirty="0"/>
          </a:p>
          <a:p>
            <a:pPr>
              <a:buNone/>
            </a:pPr>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Příklady veřejné podpory</a:t>
            </a:r>
            <a:endParaRPr lang="cs-CZ" sz="2200" b="1" dirty="0"/>
          </a:p>
          <a:p>
            <a:endParaRPr lang="cs-CZ" sz="2400" dirty="0"/>
          </a:p>
          <a:p>
            <a:pPr marL="0" indent="0" algn="just">
              <a:buNone/>
            </a:pPr>
            <a:r>
              <a:rPr lang="cs-CZ" sz="2400" b="1" dirty="0"/>
              <a:t>Podpora na vytvoření pracovního místa</a:t>
            </a:r>
            <a:r>
              <a:rPr lang="cs-CZ" sz="2400" dirty="0"/>
              <a:t>, které podnik využije na úpravu prostor, kde bude nový zaměstnanec práci vykonávat (mzdové příspěvky):</a:t>
            </a:r>
          </a:p>
          <a:p>
            <a:pPr algn="just"/>
            <a:r>
              <a:rPr lang="cs-CZ" sz="2400" dirty="0"/>
              <a:t>pro zaměstnavatele, který není soutěžitelem na trhu (obec) – </a:t>
            </a:r>
            <a:r>
              <a:rPr lang="cs-CZ" sz="2400" b="1" dirty="0"/>
              <a:t>nenaplňuje znaky VP</a:t>
            </a:r>
          </a:p>
          <a:p>
            <a:r>
              <a:rPr lang="cs-CZ" sz="2400" dirty="0"/>
              <a:t>pro zaměstnavatele, který je soutěžitel na trhu a nevykonává žádné nesoutěžní činnosti – </a:t>
            </a:r>
            <a:r>
              <a:rPr lang="cs-CZ" sz="2400" b="1" dirty="0"/>
              <a:t>naplňuje znaky VP </a:t>
            </a:r>
            <a:endParaRPr lang="cs-CZ" sz="2400" dirty="0"/>
          </a:p>
          <a:p>
            <a:pPr>
              <a:buNone/>
            </a:pPr>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2B13D94-B7B9-41CB-8F1D-6772F3BDA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Příklady veřejné podpory</a:t>
            </a:r>
            <a:endParaRPr lang="cs-CZ" sz="2400" dirty="0"/>
          </a:p>
          <a:p>
            <a:pPr marL="0" indent="0">
              <a:buNone/>
            </a:pPr>
            <a:r>
              <a:rPr lang="cs-CZ" sz="2400" b="1" dirty="0"/>
              <a:t>Zprostředkování zaměstnání: </a:t>
            </a:r>
          </a:p>
          <a:p>
            <a:r>
              <a:rPr lang="cs-CZ" sz="2400" dirty="0"/>
              <a:t>pokud zprostředkování zaměstnání není pro danou organizaci prostředkem obživy tzn. pokud se nejedná o personální agenturu (ÚP, NNO, které umisťují své klienty) – </a:t>
            </a:r>
            <a:r>
              <a:rPr lang="cs-CZ" sz="2400" b="1" dirty="0"/>
              <a:t>nenaplňuje znaky VP</a:t>
            </a:r>
          </a:p>
          <a:p>
            <a:pPr algn="just"/>
            <a:r>
              <a:rPr lang="cs-CZ" sz="2400" dirty="0"/>
              <a:t>pokud je zprostředkování zaměstnání pro danou organizaci prostředkem obživy (personální agentury) – </a:t>
            </a:r>
            <a:r>
              <a:rPr lang="cs-CZ" sz="2400" b="1" dirty="0"/>
              <a:t>naplňuje znaky VP </a:t>
            </a:r>
          </a:p>
          <a:p>
            <a:pPr>
              <a:buNone/>
            </a:pPr>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400" b="1" dirty="0">
                <a:solidFill>
                  <a:srgbClr val="0070C0"/>
                </a:solidFill>
              </a:rPr>
              <a:t>Právní předpisy</a:t>
            </a:r>
            <a:endParaRPr lang="cs-CZ" sz="2400" dirty="0"/>
          </a:p>
          <a:p>
            <a:r>
              <a:rPr lang="cs-CZ" sz="2400" dirty="0"/>
              <a:t>Zákon č. 435/2004 Sb., o zaměstnanosti</a:t>
            </a:r>
          </a:p>
          <a:p>
            <a:r>
              <a:rPr lang="cs-CZ" sz="2400" dirty="0"/>
              <a:t>Zákon č. 262/2006 Sb., zákoník práce</a:t>
            </a:r>
          </a:p>
          <a:p>
            <a:pPr>
              <a:buNone/>
            </a:pPr>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4001B20-726E-4C7B-9988-A066E8E84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3950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Autofit/>
          </a:bodyPr>
          <a:lstStyle/>
          <a:p>
            <a:pPr algn="just"/>
            <a:r>
              <a:rPr lang="cs-CZ" sz="2000" b="1" dirty="0">
                <a:cs typeface="Times New Roman" panose="02020603050405020304" pitchFamily="18" charset="0"/>
              </a:rPr>
              <a:t>Ve výzvě jsou podporovány pouze aktivity, které mají přímý dopad na cílové skupiny, tj. aktivity zaměřené na přímou práci s cílovými skupinami.</a:t>
            </a:r>
          </a:p>
          <a:p>
            <a:pPr algn="just">
              <a:buNone/>
            </a:pPr>
            <a:endParaRPr lang="cs-CZ" sz="1700" b="1" dirty="0">
              <a:cs typeface="Times New Roman" panose="02020603050405020304" pitchFamily="18" charset="0"/>
            </a:endParaRPr>
          </a:p>
          <a:p>
            <a:pPr marL="0" indent="0" algn="just">
              <a:buNone/>
            </a:pPr>
            <a:r>
              <a:rPr lang="cs-CZ" sz="2400" b="1" dirty="0">
                <a:cs typeface="Times New Roman" panose="02020603050405020304" pitchFamily="18" charset="0"/>
              </a:rPr>
              <a:t>Podpora opatření v oblasti zaměstnanosti</a:t>
            </a:r>
          </a:p>
          <a:p>
            <a:pPr algn="just">
              <a:buNone/>
            </a:pPr>
            <a:r>
              <a:rPr lang="cs-CZ" sz="2200" b="1" dirty="0">
                <a:cs typeface="Times New Roman" panose="02020603050405020304" pitchFamily="18" charset="0"/>
              </a:rPr>
              <a:t>1. Příprava osob z cílových skupin ke vstupu či návratu na trh práce</a:t>
            </a:r>
          </a:p>
          <a:p>
            <a:pPr marL="914400" lvl="1" indent="-457200">
              <a:buFont typeface="+mj-lt"/>
              <a:buAutoNum type="alphaLcParenR"/>
            </a:pPr>
            <a:r>
              <a:rPr lang="cs-CZ" sz="2200" dirty="0"/>
              <a:t>Nástroje a činnosti vedoucí k motivaci a aktivizaci cílových skupin k nalezení zaměstnání a jeho udržení</a:t>
            </a:r>
          </a:p>
          <a:p>
            <a:pPr marL="914400" lvl="1" indent="-457200">
              <a:buFont typeface="+mj-lt"/>
              <a:buAutoNum type="alphaLcParenR"/>
            </a:pPr>
            <a:r>
              <a:rPr lang="cs-CZ" sz="2200" dirty="0"/>
              <a:t>Rozvoj základních kompetencí osob z cílových skupin za účelem snazšího uplatnění na trhu práce</a:t>
            </a:r>
          </a:p>
          <a:p>
            <a:pPr marL="914400" lvl="1" indent="-457200">
              <a:buFont typeface="+mj-lt"/>
              <a:buAutoNum type="alphaLcParenR"/>
            </a:pPr>
            <a:r>
              <a:rPr lang="cs-CZ" sz="2200" dirty="0"/>
              <a:t>Aktivity zaměřené na zvýšení orientace osob z cílových skupin v požadavcích trhu práce </a:t>
            </a:r>
            <a:br>
              <a:rPr lang="cs-CZ" sz="2200" dirty="0"/>
            </a:br>
            <a:r>
              <a:rPr lang="cs-CZ" sz="2200" dirty="0"/>
              <a:t>a realizace poradenských činností a programů, jejichž cílem je zjišťování osobnostních </a:t>
            </a:r>
            <a:br>
              <a:rPr lang="cs-CZ" sz="2200" dirty="0"/>
            </a:br>
            <a:r>
              <a:rPr lang="cs-CZ" sz="2200" dirty="0"/>
              <a:t>a kvalifikačních předpokladů osob pro volbu povolání za účelem zprostředkování vhodného zaměstnání</a:t>
            </a:r>
            <a:endParaRPr lang="cs-CZ" sz="2200" b="1" dirty="0">
              <a:cs typeface="Times New Roman" panose="02020603050405020304" pitchFamily="18" charset="0"/>
            </a:endParaRPr>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0704"/>
            <a:ext cx="11670189" cy="4766929"/>
          </a:xfrm>
        </p:spPr>
        <p:txBody>
          <a:bodyPr>
            <a:normAutofit fontScale="32500" lnSpcReduction="20000"/>
          </a:bodyPr>
          <a:lstStyle/>
          <a:p>
            <a:pPr algn="just">
              <a:buNone/>
            </a:pPr>
            <a:r>
              <a:rPr lang="cs-CZ" sz="8000" b="1" dirty="0">
                <a:cs typeface="Times New Roman" panose="02020603050405020304" pitchFamily="18" charset="0"/>
              </a:rPr>
              <a:t>2. Zvyšování zaměstnanosti cílových skupin</a:t>
            </a:r>
          </a:p>
          <a:p>
            <a:pPr marL="914400" lvl="1" indent="-457200" algn="just">
              <a:buFont typeface="+mj-lt"/>
              <a:buAutoNum type="alphaLcParenR"/>
            </a:pPr>
            <a:r>
              <a:rPr lang="cs-CZ" sz="8000" dirty="0"/>
              <a:t>Zprostředkování zaměstnání</a:t>
            </a:r>
          </a:p>
          <a:p>
            <a:pPr marL="914400" lvl="1" indent="-457200" algn="just">
              <a:buFont typeface="+mj-lt"/>
              <a:buAutoNum type="alphaLcParenR"/>
            </a:pPr>
            <a:r>
              <a:rPr lang="cs-CZ" sz="8000" dirty="0"/>
              <a:t>Podpora vytváření nových pracovních míst</a:t>
            </a:r>
          </a:p>
          <a:p>
            <a:pPr marL="914400" lvl="1" indent="-457200" algn="just">
              <a:buFont typeface="+mj-lt"/>
              <a:buAutoNum type="alphaLcParenR"/>
            </a:pPr>
            <a:r>
              <a:rPr lang="cs-CZ" sz="8000" dirty="0"/>
              <a:t>Podpora umístění na uvolněná pracovní místa</a:t>
            </a:r>
          </a:p>
          <a:p>
            <a:pPr marL="914400" lvl="1" indent="-457200" algn="just">
              <a:buFont typeface="+mj-lt"/>
              <a:buAutoNum type="alphaLcParenR"/>
            </a:pPr>
            <a:r>
              <a:rPr lang="cs-CZ" sz="8000" dirty="0"/>
              <a:t>Podpora zahájení podnikatelské činnosti</a:t>
            </a:r>
          </a:p>
          <a:p>
            <a:pPr marL="914400" lvl="1" indent="-457200" algn="just">
              <a:buFont typeface="+mj-lt"/>
              <a:buAutoNum type="alphaLcParenR"/>
            </a:pPr>
            <a:r>
              <a:rPr lang="cs-CZ" sz="8000" dirty="0"/>
              <a:t>Podpora spolupráce lokálních partnerů na trhu práce</a:t>
            </a:r>
            <a:endParaRPr lang="cs-CZ" sz="8000" b="1" dirty="0">
              <a:cs typeface="Times New Roman" panose="02020603050405020304" pitchFamily="18" charset="0"/>
            </a:endParaRPr>
          </a:p>
          <a:p>
            <a:pPr algn="just">
              <a:buNone/>
            </a:pPr>
            <a:endParaRPr lang="cs-CZ" sz="8000" b="1" dirty="0">
              <a:latin typeface="Times New Roman" panose="02020603050405020304" pitchFamily="18" charset="0"/>
              <a:cs typeface="Times New Roman" panose="02020603050405020304" pitchFamily="18" charset="0"/>
            </a:endParaRPr>
          </a:p>
          <a:p>
            <a:pPr algn="just">
              <a:buNone/>
            </a:pPr>
            <a:endParaRPr lang="cs-CZ" sz="8000" b="1" dirty="0">
              <a:latin typeface="Times New Roman" panose="02020603050405020304" pitchFamily="18" charset="0"/>
              <a:cs typeface="Times New Roman" panose="02020603050405020304" pitchFamily="18" charset="0"/>
            </a:endParaRPr>
          </a:p>
          <a:p>
            <a:pPr algn="just">
              <a:buNone/>
            </a:pPr>
            <a:r>
              <a:rPr lang="cs-CZ" sz="8000" b="1" dirty="0">
                <a:latin typeface="Times New Roman" panose="02020603050405020304" pitchFamily="18" charset="0"/>
                <a:cs typeface="Times New Roman" panose="02020603050405020304" pitchFamily="18" charset="0"/>
              </a:rPr>
              <a:t>3. Podpora udržitelnosti cílových skupin na trhu práce</a:t>
            </a:r>
          </a:p>
          <a:p>
            <a:pPr marL="914400" lvl="1" indent="-457200">
              <a:buFont typeface="+mj-lt"/>
              <a:buAutoNum type="alphaLcParenR"/>
            </a:pPr>
            <a:r>
              <a:rPr lang="cs-CZ" sz="8000" dirty="0"/>
              <a:t>Podpora flexibilních forem zaměstnání </a:t>
            </a:r>
          </a:p>
          <a:p>
            <a:pPr marL="914400" lvl="1" indent="-457200">
              <a:buFont typeface="+mj-lt"/>
              <a:buAutoNum type="alphaLcParenR"/>
            </a:pPr>
            <a:r>
              <a:rPr lang="cs-CZ" sz="8000" dirty="0"/>
              <a:t>Zprostředkování dočasného přidělení zaměstnance k jinému zaměstnavateli</a:t>
            </a:r>
          </a:p>
          <a:p>
            <a:pPr marL="914400" lvl="1" indent="-457200">
              <a:buFont typeface="+mj-lt"/>
              <a:buAutoNum type="alphaLcParenR"/>
            </a:pPr>
            <a:r>
              <a:rPr lang="cs-CZ" sz="8000" dirty="0"/>
              <a:t>Podpora zaměstnanců</a:t>
            </a:r>
          </a:p>
          <a:p>
            <a:pPr algn="just"/>
            <a:endParaRPr lang="cs-CZ" sz="6000" b="1" dirty="0">
              <a:latin typeface="Times New Roman" panose="02020603050405020304" pitchFamily="18" charset="0"/>
              <a:cs typeface="Times New Roman" panose="02020603050405020304" pitchFamily="18" charset="0"/>
            </a:endParaRP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34A4AFE-E3DD-43CA-9698-82868B57C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0704"/>
            <a:ext cx="11670189" cy="4766929"/>
          </a:xfrm>
        </p:spPr>
        <p:txBody>
          <a:bodyPr>
            <a:normAutofit fontScale="92500" lnSpcReduction="10000"/>
          </a:bodyPr>
          <a:lstStyle/>
          <a:p>
            <a:pPr algn="just">
              <a:buNone/>
            </a:pPr>
            <a:r>
              <a:rPr lang="cs-CZ" sz="2000" b="1" dirty="0">
                <a:latin typeface="Times New Roman" panose="02020603050405020304" pitchFamily="18" charset="0"/>
                <a:cs typeface="Times New Roman" panose="02020603050405020304" pitchFamily="18" charset="0"/>
              </a:rPr>
              <a:t>4. Podpora prostupného zaměstnávání</a:t>
            </a:r>
          </a:p>
          <a:p>
            <a:pPr marL="114300" indent="0" algn="just">
              <a:buNone/>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r>
              <a:rPr lang="cs-CZ" sz="2000" b="1" dirty="0">
                <a:cs typeface="Times New Roman" panose="02020603050405020304" pitchFamily="18" charset="0"/>
              </a:rPr>
              <a:t>Definice jednotlivých aktivit viz příloha výzvy č. 2 Popis podporovaných aktivit</a:t>
            </a:r>
          </a:p>
          <a:p>
            <a:pPr algn="just"/>
            <a:r>
              <a:rPr lang="cs-CZ" sz="2000" b="1" dirty="0"/>
              <a:t>Jednotlivé aktivity lze mezi sebou navzájem kombinovat. Z popisu projektu však musí být zřejmé, které činnosti spadají do dané aktivity a stejně tak musí být náklady na jednotlivé typy aktivit odděleny v rozpočtu projektu. </a:t>
            </a:r>
          </a:p>
          <a:p>
            <a:pPr algn="just">
              <a:buFont typeface="Wingdings" panose="05000000000000000000" pitchFamily="2" charset="2"/>
              <a:buChar char="Ø"/>
            </a:pPr>
            <a:endParaRPr lang="cs-CZ"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Zástupný symbol pro obsah 11" descr="C:\Users\poodri\Desktop\Výstřižek OPZ.JPG"/>
          <p:cNvPicPr>
            <a:picLocks/>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7060" y="1367508"/>
            <a:ext cx="5364481" cy="2983960"/>
          </a:xfrm>
          <a:prstGeom prst="rect">
            <a:avLst/>
          </a:prstGeom>
          <a:ln>
            <a:noFill/>
          </a:ln>
          <a:effectLst>
            <a:outerShdw blurRad="292100" dist="139700" dir="2700000" algn="tl" rotWithShape="0">
              <a:srgbClr val="333333">
                <a:alpha val="65000"/>
              </a:srgbClr>
            </a:outerShdw>
          </a:effectLst>
        </p:spPr>
      </p:pic>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  </a:t>
            </a:r>
          </a:p>
          <a:p>
            <a:pPr algn="r"/>
            <a:r>
              <a:rPr lang="cs-CZ" sz="3200" b="1" dirty="0">
                <a:solidFill>
                  <a:schemeClr val="accent1">
                    <a:lumMod val="75000"/>
                  </a:schemeClr>
                </a:solidFill>
                <a:cs typeface="Times New Roman" panose="02020603050405020304" pitchFamily="18" charset="0"/>
              </a:rPr>
              <a:t>Příprava osob z cílových skupin ke vstupu či návratu na trh práce</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3E1D93D1-EDB0-4CA2-8694-1A37088BFF2D}"/>
              </a:ext>
            </a:extLst>
          </p:cNvPr>
          <p:cNvSpPr>
            <a:spLocks noGrp="1"/>
          </p:cNvSpPr>
          <p:nvPr>
            <p:ph idx="1"/>
          </p:nvPr>
        </p:nvSpPr>
        <p:spPr>
          <a:xfrm>
            <a:off x="540000" y="1484784"/>
            <a:ext cx="8064000" cy="4635216"/>
          </a:xfrm>
        </p:spPr>
        <p:txBody>
          <a:bodyPr/>
          <a:lstStyle/>
          <a:p>
            <a:pPr marL="0" indent="0">
              <a:buNone/>
            </a:pPr>
            <a:r>
              <a:rPr lang="cs-CZ" sz="2200" b="1" dirty="0"/>
              <a:t>1. Příprava osob z cílových skupin ke vstupu či návratu na trh práce:</a:t>
            </a:r>
          </a:p>
          <a:p>
            <a:pPr marL="0" indent="0">
              <a:buNone/>
            </a:pPr>
            <a:r>
              <a:rPr lang="cs-CZ" sz="2200" dirty="0"/>
              <a:t>a) Činnosti vedoucí k </a:t>
            </a:r>
            <a:r>
              <a:rPr lang="cs-CZ" sz="2200" b="1" dirty="0"/>
              <a:t>motivaci a aktivizaci </a:t>
            </a:r>
            <a:r>
              <a:rPr lang="cs-CZ" sz="2200" dirty="0"/>
              <a:t>CS k nalezení zaměstnání a jeho udržení.</a:t>
            </a:r>
          </a:p>
          <a:p>
            <a:pPr marL="0" indent="0">
              <a:buNone/>
            </a:pPr>
            <a:r>
              <a:rPr lang="cs-CZ" sz="2200" dirty="0"/>
              <a:t>b) </a:t>
            </a:r>
            <a:r>
              <a:rPr lang="cs-CZ" sz="2200" b="1" dirty="0"/>
              <a:t>Rozvoj základních pracovních kompetencí </a:t>
            </a:r>
            <a:r>
              <a:rPr lang="cs-CZ" sz="2200" dirty="0"/>
              <a:t>osob z CS za účelem snazšího uplatnění na trhu práce.</a:t>
            </a:r>
          </a:p>
          <a:p>
            <a:pPr marL="0" indent="0">
              <a:buNone/>
            </a:pPr>
            <a:r>
              <a:rPr lang="cs-CZ" sz="2200" dirty="0"/>
              <a:t>c) Aktivity zaměřené na </a:t>
            </a:r>
            <a:r>
              <a:rPr lang="cs-CZ" sz="2200" b="1" dirty="0"/>
              <a:t>zvýšení orientace </a:t>
            </a:r>
            <a:r>
              <a:rPr lang="cs-CZ" sz="2200" dirty="0"/>
              <a:t>osob z CS v </a:t>
            </a:r>
            <a:r>
              <a:rPr lang="cs-CZ" sz="2200" b="1" dirty="0"/>
              <a:t>požadavcích trhu práce.</a:t>
            </a:r>
          </a:p>
        </p:txBody>
      </p:sp>
      <p:pic>
        <p:nvPicPr>
          <p:cNvPr id="13" name="Obrázek 12">
            <a:extLst>
              <a:ext uri="{FF2B5EF4-FFF2-40B4-BE49-F238E27FC236}">
                <a16:creationId xmlns:a16="http://schemas.microsoft.com/office/drawing/2014/main" id="{ABB8BA91-C790-4A79-B400-409B2164B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09478" y="718391"/>
            <a:ext cx="11670189" cy="5090357"/>
          </a:xfrm>
        </p:spPr>
        <p:txBody>
          <a:bodyPr>
            <a:normAutofit/>
          </a:bodyPr>
          <a:lstStyle/>
          <a:p>
            <a:pPr marL="0" indent="0">
              <a:buNone/>
            </a:pPr>
            <a:endParaRPr lang="cs-CZ" sz="1500" dirty="0"/>
          </a:p>
          <a:p>
            <a:pPr marL="457200" indent="-457200">
              <a:buFont typeface="+mj-lt"/>
              <a:buAutoNum type="arabicPeriod"/>
            </a:pPr>
            <a:r>
              <a:rPr lang="cs-CZ" sz="2400" b="1" dirty="0"/>
              <a:t>Představení výzvy </a:t>
            </a:r>
          </a:p>
          <a:p>
            <a:pPr marL="457200" indent="-457200">
              <a:buFont typeface="+mj-lt"/>
              <a:buAutoNum type="arabicPeriod"/>
            </a:pPr>
            <a:r>
              <a:rPr lang="cs-CZ" sz="2400" b="1" dirty="0"/>
              <a:t>Podporované aktivity </a:t>
            </a:r>
          </a:p>
          <a:p>
            <a:pPr marL="457200" indent="-457200">
              <a:buFont typeface="+mj-lt"/>
              <a:buAutoNum type="arabicPeriod"/>
            </a:pPr>
            <a:r>
              <a:rPr lang="cs-CZ" sz="2400" b="1" dirty="0"/>
              <a:t>Indikátory </a:t>
            </a:r>
          </a:p>
          <a:p>
            <a:pPr marL="457200" indent="-457200">
              <a:buFont typeface="+mj-lt"/>
              <a:buAutoNum type="arabicPeriod"/>
            </a:pPr>
            <a:r>
              <a:rPr lang="cs-CZ" sz="2400" b="1" dirty="0"/>
              <a:t>Způsobilost výdajů </a:t>
            </a:r>
          </a:p>
          <a:p>
            <a:pPr marL="457200" indent="-457200">
              <a:buFont typeface="+mj-lt"/>
              <a:buAutoNum type="arabicPeriod"/>
            </a:pPr>
            <a:r>
              <a:rPr lang="pl-PL" sz="2400" b="1" dirty="0"/>
              <a:t>Proces hodnocení a výběru projektů </a:t>
            </a:r>
            <a:endParaRPr lang="cs-CZ" sz="2400" b="1" dirty="0"/>
          </a:p>
          <a:p>
            <a:pPr marL="457200" indent="-457200">
              <a:buFont typeface="+mj-lt"/>
              <a:buAutoNum type="arabicPeriod"/>
            </a:pPr>
            <a:r>
              <a:rPr lang="cs-CZ" sz="2400" b="1" dirty="0"/>
              <a:t>Publicita</a:t>
            </a:r>
          </a:p>
          <a:p>
            <a:pPr marL="457200" indent="-457200">
              <a:buFont typeface="+mj-lt"/>
              <a:buAutoNum type="arabicPeriod"/>
            </a:pPr>
            <a:r>
              <a:rPr lang="cs-CZ" sz="2400" b="1" dirty="0"/>
              <a:t>Příprava žádosti o podporu</a:t>
            </a:r>
          </a:p>
          <a:p>
            <a:pPr marL="457200" indent="-457200">
              <a:buFont typeface="+mj-lt"/>
              <a:buAutoNum type="arabicPeriod"/>
            </a:pPr>
            <a:r>
              <a:rPr lang="cs-CZ" sz="2400" b="1" dirty="0"/>
              <a:t>Podání žádosti – IS KP14+</a:t>
            </a:r>
          </a:p>
          <a:p>
            <a:pPr marL="457200" indent="-457200">
              <a:buFont typeface="+mj-lt"/>
              <a:buAutoNum type="arabicPeriod"/>
            </a:pPr>
            <a:r>
              <a:rPr lang="cs-CZ" sz="2400" b="1" dirty="0"/>
              <a:t>Zpráva o realizaci </a:t>
            </a:r>
          </a:p>
          <a:p>
            <a:pPr marL="457200" indent="-457200">
              <a:buFont typeface="+mj-lt"/>
              <a:buAutoNum type="arabicPeriod"/>
            </a:pPr>
            <a:r>
              <a:rPr lang="cs-CZ" sz="2400" b="1" dirty="0"/>
              <a:t>Důležité odkazy </a:t>
            </a:r>
          </a:p>
          <a:p>
            <a:pPr marL="0" indent="0">
              <a:buNone/>
            </a:pPr>
            <a:endParaRPr lang="cs-CZ" sz="2400" dirty="0"/>
          </a:p>
          <a:p>
            <a:pPr marL="0" indent="0">
              <a:buNone/>
            </a:pPr>
            <a:endParaRPr lang="cs-CZ" sz="2400" dirty="0"/>
          </a:p>
        </p:txBody>
      </p:sp>
      <p:sp>
        <p:nvSpPr>
          <p:cNvPr id="14" name="Obdélník 13"/>
          <p:cNvSpPr/>
          <p:nvPr/>
        </p:nvSpPr>
        <p:spPr>
          <a:xfrm>
            <a:off x="0" y="-103687"/>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6281529" y="157554"/>
            <a:ext cx="5615719"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Program semináře </a:t>
            </a:r>
          </a:p>
        </p:txBody>
      </p:sp>
      <p:cxnSp>
        <p:nvCxnSpPr>
          <p:cNvPr id="19" name="Přímá spojnice 18"/>
          <p:cNvCxnSpPr/>
          <p:nvPr/>
        </p:nvCxnSpPr>
        <p:spPr>
          <a:xfrm>
            <a:off x="0" y="93743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033067C-5F75-4C50-B336-9AB2F457D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72766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  </a:t>
            </a:r>
          </a:p>
          <a:p>
            <a:pPr algn="r"/>
            <a:r>
              <a:rPr lang="cs-CZ" sz="3200" b="1" dirty="0">
                <a:solidFill>
                  <a:schemeClr val="accent1">
                    <a:lumMod val="75000"/>
                  </a:schemeClr>
                </a:solidFill>
                <a:cs typeface="Times New Roman" panose="02020603050405020304" pitchFamily="18" charset="0"/>
              </a:rPr>
              <a:t>Příprava osob z cílových skupin ke vstupu či návratu na trh práce</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buNone/>
            </a:pPr>
            <a:r>
              <a:rPr lang="cs-CZ" sz="1600" b="1" dirty="0"/>
              <a:t>Příklady podporovaných aktivit: </a:t>
            </a:r>
            <a:endParaRPr lang="cs-CZ" sz="1600" dirty="0"/>
          </a:p>
          <a:p>
            <a:pPr lvl="0"/>
            <a:r>
              <a:rPr lang="cs-CZ" sz="1500" dirty="0"/>
              <a:t>Podpora pracovního uplatnění osob se zdravotním postižením </a:t>
            </a:r>
          </a:p>
          <a:p>
            <a:pPr lvl="0"/>
            <a:r>
              <a:rPr lang="cs-CZ" sz="1500" dirty="0"/>
              <a:t>Profilace (vytvoření přehledu vlastností osoby, které se následně využívá při hledání nejvhodnější pracovní pozice) a </a:t>
            </a:r>
            <a:r>
              <a:rPr lang="cs-CZ" sz="1500" dirty="0" err="1"/>
              <a:t>targeting</a:t>
            </a:r>
            <a:r>
              <a:rPr lang="cs-CZ" sz="1500" dirty="0"/>
              <a:t> (marketingová metoda porovnávající vybrané části pracovního trhu a zhodnocující jejich atraktivitu a výhodnost pro osoby z cílových skupin), u kterých musí být v rámci projektů přesně definován jejich účel a cílové skupiny </a:t>
            </a:r>
          </a:p>
          <a:p>
            <a:pPr lvl="0"/>
            <a:r>
              <a:rPr lang="cs-CZ" sz="1500" dirty="0"/>
              <a:t>JOB kluby (tj. poradenský program, jehož hlavním cílem je motivovat a aktivizovat jeho účastníky k uplatnění na trhu práce, a to získáním orientace na trhu práce a nácvikem dovedností a technik vyhledávání zaměstnání); </a:t>
            </a:r>
            <a:r>
              <a:rPr lang="cs-CZ" sz="1500" dirty="0" err="1"/>
              <a:t>job</a:t>
            </a:r>
            <a:r>
              <a:rPr lang="cs-CZ" sz="1500" dirty="0"/>
              <a:t> klub probíhá formou opakovaných skupinových setkávání v malých skupinách</a:t>
            </a:r>
          </a:p>
          <a:p>
            <a:pPr lvl="0"/>
            <a:r>
              <a:rPr lang="cs-CZ" sz="1500" dirty="0"/>
              <a:t>Řízené poradenství ke změně kvalifikace</a:t>
            </a:r>
          </a:p>
          <a:p>
            <a:pPr lvl="0"/>
            <a:r>
              <a:rPr lang="cs-CZ" sz="1500" dirty="0"/>
              <a:t>Získání či obnova pracovních návyků, např. prostřednictvím mentoringu </a:t>
            </a:r>
          </a:p>
          <a:p>
            <a:pPr lvl="0"/>
            <a:r>
              <a:rPr lang="cs-CZ" sz="1500" dirty="0"/>
              <a:t>Pracovní a kariérové poradenství (ambulantní a terénní forma) </a:t>
            </a:r>
          </a:p>
          <a:p>
            <a:pPr lvl="0"/>
            <a:r>
              <a:rPr lang="cs-CZ" sz="1500" dirty="0"/>
              <a:t>Bilanční a pracovní diagnostika, ergo diagnostika</a:t>
            </a:r>
          </a:p>
          <a:p>
            <a:pPr lvl="0"/>
            <a:r>
              <a:rPr lang="cs-CZ" sz="1500" dirty="0"/>
              <a:t>Rekvalifikace a další profesní vzdělávání </a:t>
            </a:r>
          </a:p>
          <a:p>
            <a:r>
              <a:rPr lang="cs-CZ" sz="1500" dirty="0"/>
              <a:t>Jazykové vzdělávání, PC kurzy, rozvoj finanční gramotnosti, soft </a:t>
            </a:r>
            <a:r>
              <a:rPr lang="cs-CZ" sz="1500" dirty="0" err="1"/>
              <a:t>skills</a:t>
            </a:r>
            <a:r>
              <a:rPr lang="cs-CZ" sz="1500" dirty="0"/>
              <a:t> (měkké dovednosti, komunikační dovednosti apod.), podpora čtenářské a numerické gramotnosti apod. (aktivity jsou pouze doprovodné a musí vést přímo k uplatnění osob z cílových skupin na trhu práce) </a:t>
            </a:r>
          </a:p>
          <a:p>
            <a:pPr marL="0" indent="0">
              <a:buNone/>
            </a:pPr>
            <a:r>
              <a:rPr lang="cs-CZ" sz="1500" b="1" dirty="0"/>
              <a:t>+</a:t>
            </a:r>
            <a:r>
              <a:rPr lang="cs-CZ" sz="1500" dirty="0"/>
              <a:t> je možné doplnit o zajištění doprovodných služeb typu dluhové poradenství, rodinné poradenství, psychologické poradenství, poradenství v oblasti bydlení apod. </a:t>
            </a:r>
          </a:p>
          <a:p>
            <a:pPr lvl="0"/>
            <a:endParaRPr lang="cs-CZ" sz="1600" dirty="0"/>
          </a:p>
          <a:p>
            <a:endParaRPr lang="cs-CZ" dirty="0"/>
          </a:p>
        </p:txBody>
      </p:sp>
      <p:pic>
        <p:nvPicPr>
          <p:cNvPr id="13" name="Obrázek 12">
            <a:extLst>
              <a:ext uri="{FF2B5EF4-FFF2-40B4-BE49-F238E27FC236}">
                <a16:creationId xmlns:a16="http://schemas.microsoft.com/office/drawing/2014/main" id="{E9B36D0A-BCD3-4A83-860F-002F2E88E2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8193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Nepodporované aktivity  </a:t>
            </a:r>
          </a:p>
          <a:p>
            <a:pPr algn="r"/>
            <a:r>
              <a:rPr lang="cs-CZ" sz="3200" b="1" dirty="0">
                <a:solidFill>
                  <a:schemeClr val="accent1">
                    <a:lumMod val="75000"/>
                  </a:schemeClr>
                </a:solidFill>
                <a:cs typeface="Times New Roman" panose="02020603050405020304" pitchFamily="18" charset="0"/>
              </a:rPr>
              <a:t>Příprava osob z cílových skupin ke vstupu či návratu na trh práce</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lnSpc>
                <a:spcPct val="100000"/>
              </a:lnSpc>
              <a:buNone/>
            </a:pPr>
            <a:r>
              <a:rPr lang="cs-CZ" sz="2000" b="1" dirty="0"/>
              <a:t>Nebude podporováno:</a:t>
            </a:r>
          </a:p>
          <a:p>
            <a:pPr>
              <a:lnSpc>
                <a:spcPct val="100000"/>
              </a:lnSpc>
            </a:pPr>
            <a:r>
              <a:rPr lang="cs-CZ" sz="2000" dirty="0"/>
              <a:t>Kariérové poradenství </a:t>
            </a:r>
            <a:r>
              <a:rPr lang="cs-CZ" sz="2000" b="1" dirty="0"/>
              <a:t>pro žáky ZŠ</a:t>
            </a:r>
          </a:p>
          <a:p>
            <a:pPr>
              <a:lnSpc>
                <a:spcPct val="100000"/>
              </a:lnSpc>
            </a:pPr>
            <a:r>
              <a:rPr lang="cs-CZ" sz="2000" dirty="0"/>
              <a:t>Projekty založené </a:t>
            </a:r>
            <a:r>
              <a:rPr lang="cs-CZ" sz="2000" b="1" dirty="0"/>
              <a:t>pouze na rekvalifikacích </a:t>
            </a:r>
            <a:r>
              <a:rPr lang="cs-CZ" sz="2000" dirty="0"/>
              <a:t>a dalším vzdělávání bez přímé uplatnitelnosti osob </a:t>
            </a:r>
            <a:r>
              <a:rPr lang="pl-PL" sz="2000" dirty="0"/>
              <a:t>z CS na trhu práce</a:t>
            </a:r>
          </a:p>
          <a:p>
            <a:pPr>
              <a:lnSpc>
                <a:spcPct val="100000"/>
              </a:lnSpc>
            </a:pPr>
            <a:r>
              <a:rPr lang="cs-CZ" sz="2000" dirty="0"/>
              <a:t>Podpora a poradenství v rozvoji lidských zdrojů v podnicích (rozvoj lidských zdrojů bude podporován z Investiční priority 1.3 OPZ)</a:t>
            </a:r>
          </a:p>
          <a:p>
            <a:pPr>
              <a:lnSpc>
                <a:spcPct val="100000"/>
              </a:lnSpc>
            </a:pPr>
            <a:r>
              <a:rPr lang="cs-CZ" sz="2000" b="1" dirty="0"/>
              <a:t>Aktivity systémového charakteru </a:t>
            </a:r>
            <a:r>
              <a:rPr lang="cs-CZ" sz="2000" dirty="0"/>
              <a:t>(např. informační, analytické a monitorovací systémy trhu práce, tvorba systémů dalšího profesního vzdělávání)</a:t>
            </a:r>
          </a:p>
          <a:p>
            <a:pPr lvl="0"/>
            <a:endParaRPr lang="cs-CZ" sz="1600" dirty="0"/>
          </a:p>
          <a:p>
            <a:endParaRPr lang="cs-CZ" dirty="0"/>
          </a:p>
        </p:txBody>
      </p:sp>
      <p:pic>
        <p:nvPicPr>
          <p:cNvPr id="13" name="Obrázek 12">
            <a:extLst>
              <a:ext uri="{FF2B5EF4-FFF2-40B4-BE49-F238E27FC236}">
                <a16:creationId xmlns:a16="http://schemas.microsoft.com/office/drawing/2014/main" id="{8E79463B-BEC8-443F-891C-B5EBE69062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823705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Podporované aktivity  </a:t>
            </a:r>
          </a:p>
          <a:p>
            <a:pPr algn="r"/>
            <a:r>
              <a:rPr lang="cs-CZ" sz="2200" b="1" dirty="0">
                <a:solidFill>
                  <a:schemeClr val="accent1">
                    <a:lumMod val="75000"/>
                  </a:schemeClr>
                </a:solidFill>
                <a:cs typeface="Times New Roman" panose="02020603050405020304" pitchFamily="18" charset="0"/>
              </a:rPr>
              <a:t>Zvyšování zaměstnanosti cílových skupin</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buNone/>
            </a:pPr>
            <a:r>
              <a:rPr lang="cs-CZ" sz="2000" b="1" dirty="0">
                <a:cs typeface="Times New Roman" panose="02020603050405020304" pitchFamily="18" charset="0"/>
              </a:rPr>
              <a:t>2. Zvyšování zaměstnanosti cílových skupin</a:t>
            </a:r>
            <a:endParaRPr lang="cs-CZ" sz="2000" b="1" dirty="0"/>
          </a:p>
          <a:p>
            <a:pPr marL="0" indent="0">
              <a:buNone/>
            </a:pPr>
            <a:r>
              <a:rPr lang="cs-CZ" sz="1700" b="1" dirty="0"/>
              <a:t>a) Zprostředkování zaměstnání </a:t>
            </a:r>
            <a:endParaRPr lang="cs-CZ" sz="1700" dirty="0"/>
          </a:p>
          <a:p>
            <a:pPr lvl="0"/>
            <a:r>
              <a:rPr lang="cs-CZ" sz="1700" dirty="0"/>
              <a:t>Realizace činností souvisejících s vyhledáváním zaměstnání pro osobu, která se o práci uchází </a:t>
            </a:r>
          </a:p>
          <a:p>
            <a:pPr lvl="0"/>
            <a:r>
              <a:rPr lang="cs-CZ" sz="1700" dirty="0"/>
              <a:t>Vyhledávání zaměstnanců pro zaměstnavatele, který hledá nové pracovní síly </a:t>
            </a:r>
          </a:p>
          <a:p>
            <a:pPr lvl="0"/>
            <a:r>
              <a:rPr lang="cs-CZ" sz="1700" dirty="0"/>
              <a:t>Poradenská a informační činnost v oblasti pracovních příležitostí </a:t>
            </a:r>
          </a:p>
          <a:p>
            <a:pPr marL="0" lvl="0" indent="0">
              <a:buNone/>
            </a:pPr>
            <a:endParaRPr lang="cs-CZ" sz="1700" dirty="0"/>
          </a:p>
          <a:p>
            <a:pPr marL="0" indent="0">
              <a:buNone/>
            </a:pPr>
            <a:r>
              <a:rPr lang="cs-CZ" sz="1700" b="1" dirty="0"/>
              <a:t>b) Podpora vytváření nových pracovních míst </a:t>
            </a:r>
            <a:endParaRPr lang="cs-CZ" sz="1700" dirty="0"/>
          </a:p>
          <a:p>
            <a:pPr lvl="0"/>
            <a:r>
              <a:rPr lang="cs-CZ" sz="1700" dirty="0"/>
              <a:t>Tvorba pracovních míst pro osoby z cílových skupin </a:t>
            </a:r>
          </a:p>
          <a:p>
            <a:pPr lvl="0"/>
            <a:r>
              <a:rPr lang="cs-CZ" sz="1700" dirty="0"/>
              <a:t>Podpora uplatnění na trhu práce formou příspěvku na úhradu mzdových nákladů zaměstnavatelům (může zakládat veřejnou podporu)</a:t>
            </a:r>
          </a:p>
          <a:p>
            <a:pPr lvl="0"/>
            <a:endParaRPr lang="cs-CZ" sz="1700" dirty="0"/>
          </a:p>
          <a:p>
            <a:pPr marL="0" indent="0">
              <a:buNone/>
            </a:pPr>
            <a:r>
              <a:rPr lang="cs-CZ" sz="1700" b="1" dirty="0"/>
              <a:t>c) Podpora umístění na uvolněná pracovní místa </a:t>
            </a:r>
            <a:endParaRPr lang="cs-CZ" sz="1700" dirty="0"/>
          </a:p>
          <a:p>
            <a:pPr lvl="0"/>
            <a:r>
              <a:rPr lang="cs-CZ" sz="1700" dirty="0"/>
              <a:t>Příspěvek na úhradu mzdových nákladů zaměstnavatelům na umisťování osob z cílových skupin na pracovní místa, která budou z různých příčin (např. z důvodu odchodu do důchodu) na trhu práce uvolňována (může zakládat veřejnou podporu) </a:t>
            </a:r>
          </a:p>
          <a:p>
            <a:pPr lvl="0"/>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E16B9F1D-BE48-4575-A72F-C739567F3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23256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Podporované aktivity  </a:t>
            </a:r>
          </a:p>
          <a:p>
            <a:pPr algn="r"/>
            <a:r>
              <a:rPr lang="cs-CZ" sz="2200" b="1" dirty="0">
                <a:solidFill>
                  <a:schemeClr val="accent1">
                    <a:lumMod val="75000"/>
                  </a:schemeClr>
                </a:solidFill>
                <a:cs typeface="Times New Roman" panose="02020603050405020304" pitchFamily="18" charset="0"/>
              </a:rPr>
              <a:t>Zvyšování zaměstnanosti cílových skupin</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lvl="0" indent="0">
              <a:buNone/>
            </a:pPr>
            <a:r>
              <a:rPr lang="cs-CZ" sz="1900" b="1" dirty="0"/>
              <a:t>d) Podpora zahájení podnikatelské činnosti </a:t>
            </a:r>
            <a:endParaRPr lang="cs-CZ" sz="1900" dirty="0"/>
          </a:p>
          <a:p>
            <a:pPr lvl="0"/>
            <a:r>
              <a:rPr lang="cs-CZ" sz="1900" dirty="0"/>
              <a:t>Aktivity před zahájením podnikání a na ně navazující aktivity po zahájení podnikání formou vzdělávání a poradenství </a:t>
            </a:r>
          </a:p>
          <a:p>
            <a:pPr lvl="0"/>
            <a:r>
              <a:rPr lang="cs-CZ" sz="1900" dirty="0"/>
              <a:t>Podpora osob, které při zahájení projektu nebyly OSVČ (neměly oprávnění), nevylučuje se ale jejich předchozí zařazení mezi OSVČ, které již bylo ukončeno, nebo přerušeno (podpora pro osoby, které zahájí podnikání, může trvat maximálně 2 roky po zahájení podnikání a bude se jednat o veřejnou podporu) </a:t>
            </a:r>
          </a:p>
          <a:p>
            <a:pPr marL="0" lvl="0" indent="0">
              <a:buNone/>
            </a:pPr>
            <a:endParaRPr lang="cs-CZ" sz="1900" dirty="0"/>
          </a:p>
          <a:p>
            <a:pPr marL="0" indent="0">
              <a:buNone/>
            </a:pPr>
            <a:r>
              <a:rPr lang="cs-CZ" sz="1900" b="1" dirty="0"/>
              <a:t>e) Podpora spolupráce lokálních partnerů na trhu práce </a:t>
            </a:r>
            <a:endParaRPr lang="cs-CZ" sz="1900" dirty="0"/>
          </a:p>
          <a:p>
            <a:pPr lvl="0"/>
            <a:r>
              <a:rPr lang="cs-CZ" sz="1900" dirty="0"/>
              <a:t>Podpora vzájemné spolupráce subjektů veřejného, neziskového a soukromého sektoru na úrovni MAS s cílem pomoci cílovým skupinám při uplatnění na trhu práce, a to </a:t>
            </a:r>
            <a:br>
              <a:rPr lang="cs-CZ" sz="1900" dirty="0"/>
            </a:br>
            <a:r>
              <a:rPr lang="cs-CZ" sz="1900" dirty="0"/>
              <a:t>i s využitím nových a netradičních metod podporujících zaměstnanost na lokální úrovni </a:t>
            </a:r>
          </a:p>
          <a:p>
            <a:pPr lvl="0"/>
            <a:r>
              <a:rPr lang="cs-CZ" sz="1900" dirty="0"/>
              <a:t>Monitoring lokálního trhu práce pro potřeby zprostředkování pracovních míst cílovým skupinám </a:t>
            </a:r>
          </a:p>
          <a:p>
            <a:pPr lvl="0"/>
            <a:r>
              <a:rPr lang="cs-CZ" sz="1900" dirty="0"/>
              <a:t>Vytvoření a provoz lokální burzy práce nebo </a:t>
            </a:r>
            <a:r>
              <a:rPr lang="cs-CZ" sz="1900" dirty="0" err="1"/>
              <a:t>job</a:t>
            </a:r>
            <a:r>
              <a:rPr lang="cs-CZ" sz="1900" dirty="0"/>
              <a:t> centra (tj. systém sloužící ke zprostředkování volných pracovních pozic nabízených lokálními zaměstnavateli ve prospěch osob hledajících zaměstnání) </a:t>
            </a:r>
          </a:p>
          <a:p>
            <a:pPr marL="0" indent="0">
              <a:buNone/>
            </a:pPr>
            <a:endParaRPr lang="cs-CZ" dirty="0"/>
          </a:p>
          <a:p>
            <a:pPr lvl="0"/>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A1711BEF-D8A2-4B11-B3F2-6E001731FB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53194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Nepodporované aktivity  </a:t>
            </a:r>
          </a:p>
          <a:p>
            <a:pPr algn="r"/>
            <a:r>
              <a:rPr lang="cs-CZ" sz="2200" b="1" dirty="0">
                <a:solidFill>
                  <a:schemeClr val="accent1">
                    <a:lumMod val="75000"/>
                  </a:schemeClr>
                </a:solidFill>
                <a:cs typeface="Times New Roman" panose="02020603050405020304" pitchFamily="18" charset="0"/>
              </a:rPr>
              <a:t>Zvyšování zaměstnanosti cílových skupin</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buNone/>
            </a:pPr>
            <a:r>
              <a:rPr lang="cs-CZ" sz="2000" b="1" dirty="0"/>
              <a:t>Nebude podporováno: </a:t>
            </a:r>
            <a:endParaRPr lang="cs-CZ" sz="2000" dirty="0"/>
          </a:p>
          <a:p>
            <a:pPr lvl="0"/>
            <a:r>
              <a:rPr lang="cs-CZ" sz="2000" dirty="0"/>
              <a:t>Mzdové příspěvky na vytvoření pracovních míst v sociálních službách, které jsou hrazeny z vyrovnávací platby (viz Rozhodnutí Komise č. 2012/21/EU) </a:t>
            </a:r>
          </a:p>
          <a:p>
            <a:pPr lvl="0"/>
            <a:r>
              <a:rPr lang="cs-CZ" sz="2000" dirty="0"/>
              <a:t>Přijetí předchozích zaměstnanců na uvolněná pracovní místa</a:t>
            </a:r>
          </a:p>
          <a:p>
            <a:pPr lvl="0"/>
            <a:r>
              <a:rPr lang="cs-CZ" sz="2000" dirty="0"/>
              <a:t>Projekty založené pouze na systémových aktivitách a projekty zaměřené pouze na lokální burzy práce</a:t>
            </a:r>
          </a:p>
          <a:p>
            <a:pPr marL="0" indent="0">
              <a:buNone/>
            </a:pPr>
            <a:endParaRPr lang="cs-CZ" dirty="0"/>
          </a:p>
          <a:p>
            <a:pPr lvl="0"/>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DD5B7610-8A65-4A6B-920E-67BADD2F1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78615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Podporované aktivity  </a:t>
            </a:r>
          </a:p>
          <a:p>
            <a:pPr algn="r"/>
            <a:r>
              <a:rPr lang="cs-CZ" sz="2200" b="1" dirty="0">
                <a:solidFill>
                  <a:schemeClr val="accent1">
                    <a:lumMod val="75000"/>
                  </a:schemeClr>
                </a:solidFill>
              </a:rPr>
              <a:t>Podpora udržitelnosti cílových skupin na trhu práce </a:t>
            </a:r>
            <a:endParaRPr lang="cs-CZ" sz="2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buNone/>
            </a:pPr>
            <a:r>
              <a:rPr lang="cs-CZ" sz="2000" b="1" dirty="0"/>
              <a:t>3. Podpora udržitelnosti cílových skupin na trhu práce </a:t>
            </a:r>
          </a:p>
          <a:p>
            <a:pPr marL="0" indent="0">
              <a:buNone/>
            </a:pPr>
            <a:r>
              <a:rPr lang="cs-CZ" sz="1700" b="1" dirty="0"/>
              <a:t>a) Podpora flexibilních forem zaměstnání </a:t>
            </a:r>
            <a:endParaRPr lang="cs-CZ" sz="1700" dirty="0"/>
          </a:p>
          <a:p>
            <a:pPr lvl="0"/>
            <a:r>
              <a:rPr lang="cs-CZ" sz="1700" dirty="0"/>
              <a:t>Vytváření podmínek pro snazší uplatnění cílových skupin na trhu práce prostřednictvím flexibilních forem zaměstnávání (včetně poskytování mzdových příspěvků na nově vytvořená pracovní místa; může zakládat veřejnou podporu) </a:t>
            </a:r>
          </a:p>
          <a:p>
            <a:r>
              <a:rPr lang="cs-CZ" sz="1700" dirty="0"/>
              <a:t>Mezi flexibilní formy zaměstnání patří například zkrácený úvazek, rotace na pracovním místě, sdílení pracovního místa, práce na dálku</a:t>
            </a:r>
          </a:p>
          <a:p>
            <a:pPr marL="0" indent="0">
              <a:buNone/>
            </a:pPr>
            <a:r>
              <a:rPr lang="cs-CZ" sz="1700" dirty="0"/>
              <a:t> </a:t>
            </a:r>
          </a:p>
          <a:p>
            <a:pPr marL="0" indent="0">
              <a:buNone/>
            </a:pPr>
            <a:r>
              <a:rPr lang="cs-CZ" sz="1700" b="1" dirty="0"/>
              <a:t>b) Zprostředkování dočasného přidělení zaměstnance k jinému zaměstnavateli </a:t>
            </a:r>
            <a:endParaRPr lang="cs-CZ" sz="1700" dirty="0"/>
          </a:p>
          <a:p>
            <a:r>
              <a:rPr lang="cs-CZ" sz="1700" dirty="0"/>
              <a:t>Zprostředkování dočasného přidělení zaměstnance k jinému zaměstnavateli dle § 43a zákona č. 262/2006 Sb., zákoník práce (nejedná se o agenturní zaměstnávání). Veřejnou podporu získá ten zaměstnavatel, kterému vznikne výhoda při dočasném přidělení zaměstnance v případě čerpání mzdového příspěvku. </a:t>
            </a:r>
          </a:p>
          <a:p>
            <a:pPr marL="0" indent="0">
              <a:buNone/>
            </a:pPr>
            <a:r>
              <a:rPr lang="cs-CZ" sz="1700" b="1" dirty="0"/>
              <a:t>c) Podpora zaměstnanců </a:t>
            </a:r>
            <a:endParaRPr lang="cs-CZ" sz="1700" dirty="0"/>
          </a:p>
          <a:p>
            <a:pPr lvl="0"/>
            <a:r>
              <a:rPr lang="cs-CZ" sz="1700" dirty="0"/>
              <a:t>Poradenství a rekvalifikace pro zaměstnance ve výpovědi </a:t>
            </a:r>
          </a:p>
          <a:p>
            <a:pPr lvl="0"/>
            <a:r>
              <a:rPr lang="cs-CZ" sz="1700" dirty="0"/>
              <a:t>Vzdělávání nových zaměstnanců, kteří byli v projektech přijati na nově vytvořená nebo uvolněná pracovní místa (může zakládat veřejnou podporu) </a:t>
            </a:r>
          </a:p>
          <a:p>
            <a:pPr marL="0" indent="0">
              <a:buNone/>
            </a:pPr>
            <a:endParaRPr lang="cs-CZ" sz="1700" dirty="0"/>
          </a:p>
          <a:p>
            <a:pPr marL="0" lvl="0" indent="0">
              <a:buNone/>
            </a:pPr>
            <a:endParaRPr lang="cs-CZ" dirty="0"/>
          </a:p>
          <a:p>
            <a:pPr lvl="0"/>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1DCAECE1-F3B4-4B9F-A02F-B897C49E9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05849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Nepodporované aktivity – </a:t>
            </a:r>
          </a:p>
          <a:p>
            <a:pPr algn="r"/>
            <a:r>
              <a:rPr lang="cs-CZ" sz="2200" b="1" dirty="0">
                <a:solidFill>
                  <a:schemeClr val="accent1">
                    <a:lumMod val="75000"/>
                  </a:schemeClr>
                </a:solidFill>
              </a:rPr>
              <a:t>Podpora udržitelnosti cílových skupin na trhu práce </a:t>
            </a:r>
            <a:endParaRPr lang="cs-CZ" sz="2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buNone/>
            </a:pPr>
            <a:r>
              <a:rPr lang="cs-CZ" sz="2100" b="1" dirty="0"/>
              <a:t>Nebude podporováno: </a:t>
            </a:r>
            <a:endParaRPr lang="cs-CZ" sz="2100" dirty="0"/>
          </a:p>
          <a:p>
            <a:pPr lvl="0"/>
            <a:r>
              <a:rPr lang="cs-CZ" sz="2100" dirty="0"/>
              <a:t>Práce na zkoušku (tzv. „ochutnávky“), při kterých není vyplácena zaměstnanci odměna (nutný soulad s § 109 zákona č. 262/2006 Sb., zákoník práce: </a:t>
            </a:r>
            <a:r>
              <a:rPr lang="cs-CZ" sz="2100" i="1" dirty="0"/>
              <a:t>„Za vykonanou práci přísluší zaměstnanci mzda, plat nebo odměna z dohody.“) </a:t>
            </a:r>
            <a:endParaRPr lang="cs-CZ" sz="2100" dirty="0"/>
          </a:p>
          <a:p>
            <a:pPr lvl="0"/>
            <a:r>
              <a:rPr lang="cs-CZ" sz="2100" dirty="0"/>
              <a:t>Podpora udržitelnosti pracovních míst pro osoby z cílových skupin (nebudou poskytovány mzdové příspěvky již zaměstnaným či podnikajícím osobám z cílových skupin) </a:t>
            </a:r>
          </a:p>
          <a:p>
            <a:pPr marL="0" indent="0">
              <a:buNone/>
            </a:pPr>
            <a:endParaRPr lang="cs-CZ" sz="1700" dirty="0"/>
          </a:p>
          <a:p>
            <a:pPr marL="0" lvl="0" indent="0">
              <a:buNone/>
            </a:pPr>
            <a:endParaRPr lang="cs-CZ" dirty="0"/>
          </a:p>
          <a:p>
            <a:pPr lvl="0"/>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D3D9F357-4A3D-4E3C-958D-78F72654C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6052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Podporované aktivity – </a:t>
            </a:r>
          </a:p>
          <a:p>
            <a:pPr lvl="0" algn="r"/>
            <a:r>
              <a:rPr lang="cs-CZ" sz="2200" b="1" dirty="0">
                <a:solidFill>
                  <a:schemeClr val="accent1">
                    <a:lumMod val="75000"/>
                  </a:schemeClr>
                </a:solidFill>
              </a:rPr>
              <a:t>Podpora prostupného zaměstnávání </a:t>
            </a:r>
            <a:endParaRPr lang="cs-CZ" sz="220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buNone/>
            </a:pPr>
            <a:r>
              <a:rPr lang="cs-CZ" sz="2400" b="1" dirty="0"/>
              <a:t>4. Podpora prostupného zaměstnávání</a:t>
            </a:r>
          </a:p>
          <a:p>
            <a:pPr marL="0" indent="0">
              <a:buNone/>
            </a:pPr>
            <a:r>
              <a:rPr lang="cs-CZ" sz="2400" b="1" dirty="0"/>
              <a:t>a) Prostupné zaměstnávání</a:t>
            </a:r>
            <a:r>
              <a:rPr lang="cs-CZ" sz="2400" dirty="0"/>
              <a:t> </a:t>
            </a:r>
          </a:p>
          <a:p>
            <a:pPr lvl="0"/>
            <a:r>
              <a:rPr lang="cs-CZ" sz="2400" dirty="0"/>
              <a:t>Aktivity umožňující za pomoci doprovodných opatření podle individuálních potřeb (podporované zaměstnávání, komplexní práce s cílovou skupinou) postupné zapojování dlouhodobě nezaměstnaných osob a osob s minimálními pracovními zkušenostmi na trh práce, získávání pracovních návyků a zkušeností, a to i s využitím nástrojů podpory zaměstnanosti, které povedou k dlouhodobému uplatnění těchto osob na trhu práce </a:t>
            </a:r>
          </a:p>
          <a:p>
            <a:pPr lvl="0"/>
            <a:r>
              <a:rPr lang="cs-CZ" sz="2400" dirty="0"/>
              <a:t>Zvyšování motivace zaměstnavatelů k vytváření udržitelných pracovních míst s využitím nástrojů jako jsou pracovní místa na zkoušku, pracovní místa ve prospěch obcí </a:t>
            </a:r>
            <a:br>
              <a:rPr lang="cs-CZ" sz="2400" dirty="0"/>
            </a:br>
            <a:r>
              <a:rPr lang="cs-CZ" sz="2400" dirty="0"/>
              <a:t>a veřejně prospěšných institucí, pracovní místa u soukromých zaměstnavatelů, krátkodobé pracovní příležitosti, sezónní pracovní místa, pracovní trénink, placené odborné praxe a stáže, mentoring apod. </a:t>
            </a:r>
          </a:p>
          <a:p>
            <a:pPr marL="0" indent="0">
              <a:buNone/>
            </a:pPr>
            <a:endParaRPr lang="cs-CZ" sz="1700" dirty="0"/>
          </a:p>
          <a:p>
            <a:pPr marL="0" lvl="0" indent="0">
              <a:buNone/>
            </a:pPr>
            <a:endParaRPr lang="cs-CZ" dirty="0"/>
          </a:p>
          <a:p>
            <a:pPr lvl="0"/>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B733BEEE-AF88-4575-886D-4397FC5172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4726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Nepodporované aktivity  ve výzvě (pro  celou  výzvu)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lvl="0"/>
            <a:r>
              <a:rPr lang="cs-CZ" sz="2400" dirty="0"/>
              <a:t>PC/jazykové kurzy jako samostatný projekt</a:t>
            </a:r>
          </a:p>
          <a:p>
            <a:pPr lvl="0"/>
            <a:r>
              <a:rPr lang="cs-CZ" sz="2400" dirty="0"/>
              <a:t>Osvětová činnost/kampaně jako samostatný projekt</a:t>
            </a:r>
          </a:p>
          <a:p>
            <a:pPr lvl="0"/>
            <a:r>
              <a:rPr lang="cs-CZ" sz="2400" dirty="0"/>
              <a:t>Tvorba komplexních vzdělávacích programů včetně e-learningových kurzů</a:t>
            </a:r>
          </a:p>
          <a:p>
            <a:pPr lvl="0"/>
            <a:r>
              <a:rPr lang="cs-CZ" sz="2400" dirty="0"/>
              <a:t>Všeobecné psychologické poradenství, pokud nebude součástí komplexní poradenské práce s účastníkem projektu</a:t>
            </a:r>
          </a:p>
          <a:p>
            <a:pPr lvl="0"/>
            <a:r>
              <a:rPr lang="cs-CZ" sz="2400" dirty="0"/>
              <a:t>Zahraniční stáže</a:t>
            </a:r>
          </a:p>
          <a:p>
            <a:pPr marL="0" indent="0">
              <a:buNone/>
            </a:pPr>
            <a:endParaRPr lang="cs-CZ" sz="1700" dirty="0"/>
          </a:p>
          <a:p>
            <a:pPr marL="0" lvl="0" indent="0">
              <a:buNone/>
            </a:pPr>
            <a:endParaRPr lang="cs-CZ" dirty="0"/>
          </a:p>
          <a:p>
            <a:pPr marL="0" lvl="0" indent="0">
              <a:buNone/>
            </a:pPr>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773DA23E-EAD1-4F01-9A09-E0CF0CFD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329188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buNone/>
            </a:pPr>
            <a:r>
              <a:rPr lang="cs-CZ" sz="2000" dirty="0"/>
              <a:t>= nástroje pro měření dosažených efektů projektových aktivit </a:t>
            </a:r>
          </a:p>
          <a:p>
            <a:pPr marL="0" indent="0">
              <a:buNone/>
            </a:pPr>
            <a:endParaRPr lang="cs-CZ" sz="2000" dirty="0"/>
          </a:p>
          <a:p>
            <a:r>
              <a:rPr lang="cs-CZ" sz="2000" dirty="0"/>
              <a:t>Indikátory výstupů </a:t>
            </a:r>
          </a:p>
          <a:p>
            <a:r>
              <a:rPr lang="cs-CZ" sz="2000" dirty="0"/>
              <a:t>Indikátory výsledků </a:t>
            </a:r>
          </a:p>
          <a:p>
            <a:endParaRPr lang="cs-CZ" sz="2000" dirty="0"/>
          </a:p>
          <a:p>
            <a:pPr marL="0" indent="0">
              <a:buNone/>
            </a:pPr>
            <a:r>
              <a:rPr lang="cs-CZ" sz="2000" b="1" dirty="0"/>
              <a:t>Pravidla volby závazných indikátorů </a:t>
            </a:r>
            <a:endParaRPr lang="cs-CZ" sz="2000" dirty="0"/>
          </a:p>
          <a:p>
            <a:endParaRPr lang="cs-CZ" sz="2000" dirty="0"/>
          </a:p>
          <a:p>
            <a:r>
              <a:rPr lang="cs-CZ" sz="2000" dirty="0"/>
              <a:t>Žadatel volí pouze ty indikátory z výzvy, které jsou relevantní pro jeho projekt </a:t>
            </a:r>
          </a:p>
          <a:p>
            <a:r>
              <a:rPr lang="cs-CZ" sz="2000" dirty="0"/>
              <a:t>Ve zprávách o realizaci projektu se uvádějí kumulativně – souhrnně za období od počátku projektu do konce příslušného monitorovacího období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94ED22-A2B5-40F1-9467-CEC7CF33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49683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0371"/>
            <a:ext cx="11670189" cy="4361766"/>
          </a:xfrm>
        </p:spPr>
        <p:txBody>
          <a:bodyPr>
            <a:normAutofit fontScale="85000" lnSpcReduction="20000"/>
          </a:bodyPr>
          <a:lstStyle/>
          <a:p>
            <a:pPr marL="0" indent="0">
              <a:buNone/>
            </a:pPr>
            <a:r>
              <a:rPr lang="cs-CZ" b="1" dirty="0">
                <a:solidFill>
                  <a:srgbClr val="0070C0"/>
                </a:solidFill>
              </a:rPr>
              <a:t>Základní informace</a:t>
            </a:r>
          </a:p>
          <a:p>
            <a:pPr marL="0" indent="0">
              <a:buNone/>
            </a:pPr>
            <a:endParaRPr lang="cs-CZ" dirty="0"/>
          </a:p>
          <a:p>
            <a:r>
              <a:rPr lang="cs-CZ" sz="2600" dirty="0"/>
              <a:t>Číslo výzvy: </a:t>
            </a:r>
            <a:r>
              <a:rPr lang="cs-CZ" sz="2600" b="1" dirty="0"/>
              <a:t>452/03_16_047/CLLD_15_01_032</a:t>
            </a:r>
          </a:p>
          <a:p>
            <a:r>
              <a:rPr lang="cs-CZ" sz="2600" dirty="0"/>
              <a:t>Prioritní osa 2 Sociální začleňování a boj s chudobou</a:t>
            </a:r>
          </a:p>
          <a:p>
            <a:r>
              <a:rPr lang="cs-CZ" sz="2600" dirty="0"/>
              <a:t>Investiční priorita 2.3 Strategie komunitně vedeného místního rozvoje</a:t>
            </a:r>
          </a:p>
          <a:p>
            <a:r>
              <a:rPr lang="cs-CZ" sz="2600" dirty="0"/>
              <a:t>Specifický cíl 2.3.1 Zvýšit zapojení lokálních aktérů do řešen problémů nezaměstnanosti a sociálního začleňování ve venkovských oblastech</a:t>
            </a:r>
          </a:p>
          <a:p>
            <a:endParaRPr lang="cs-CZ" sz="2600" dirty="0"/>
          </a:p>
          <a:p>
            <a:r>
              <a:rPr lang="cs-CZ" sz="2600" dirty="0"/>
              <a:t>Vyhlášení výzvy:  				26. 3. 2018</a:t>
            </a:r>
          </a:p>
          <a:p>
            <a:r>
              <a:rPr lang="cs-CZ" sz="2600" dirty="0"/>
              <a:t>Zpřístupnění žádosti o podporu:		26. 3. 2018, 4:00 hodin</a:t>
            </a:r>
          </a:p>
          <a:p>
            <a:r>
              <a:rPr lang="cs-CZ" sz="2600" dirty="0"/>
              <a:t>Zahájení příjmu žádostí o podporu:		26. 3. 2018, 4:00 hodin</a:t>
            </a:r>
          </a:p>
          <a:p>
            <a:r>
              <a:rPr lang="cs-CZ" sz="2600" dirty="0"/>
              <a:t>Ukončení příjmu žádost o podporu:		</a:t>
            </a:r>
            <a:r>
              <a:rPr lang="cs-CZ" sz="2600" b="1" dirty="0"/>
              <a:t>31. 5. 2018, 12:00 hodin</a:t>
            </a:r>
          </a:p>
          <a:p>
            <a:pPr marL="0" indent="0">
              <a:buNone/>
            </a:pPr>
            <a:endParaRPr lang="cs-CZ" sz="2400" dirty="0"/>
          </a:p>
          <a:p>
            <a:pPr marL="0" indent="0">
              <a:buNone/>
            </a:pPr>
            <a:endParaRPr lang="cs-CZ" sz="2400" dirty="0"/>
          </a:p>
        </p:txBody>
      </p:sp>
      <p:sp>
        <p:nvSpPr>
          <p:cNvPr id="14" name="Obdélník 13"/>
          <p:cNvSpPr/>
          <p:nvPr/>
        </p:nvSpPr>
        <p:spPr>
          <a:xfrm>
            <a:off x="0" y="-224546"/>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0"/>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Obrázek 12">
            <a:extLst>
              <a:ext uri="{FF2B5EF4-FFF2-40B4-BE49-F238E27FC236}">
                <a16:creationId xmlns:a16="http://schemas.microsoft.com/office/drawing/2014/main" id="{40E267A6-10A4-434F-A843-4F1DDAD46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Povinnosti související s indikátory </a:t>
            </a:r>
          </a:p>
          <a:p>
            <a:pPr marL="0" indent="0">
              <a:buNone/>
            </a:pPr>
            <a:endParaRPr lang="cs-CZ" sz="2200" dirty="0"/>
          </a:p>
          <a:p>
            <a:r>
              <a:rPr lang="cs-CZ" sz="2200" dirty="0"/>
              <a:t>Povinnost stanovit v žádosti cílové hodnoty indikátorů </a:t>
            </a:r>
          </a:p>
          <a:p>
            <a:pPr lvl="1"/>
            <a:r>
              <a:rPr lang="cs-CZ" sz="1800" dirty="0"/>
              <a:t>Včetně popisu způsobu stanovení této hodnoty </a:t>
            </a:r>
          </a:p>
          <a:p>
            <a:r>
              <a:rPr lang="cs-CZ" sz="2200" dirty="0"/>
              <a:t>Nastavení je závazné </a:t>
            </a:r>
          </a:p>
          <a:p>
            <a:pPr lvl="1"/>
            <a:r>
              <a:rPr lang="cs-CZ" sz="1800" dirty="0"/>
              <a:t>Úprava – podstatnou změnou </a:t>
            </a:r>
          </a:p>
          <a:p>
            <a:pPr lvl="1"/>
            <a:r>
              <a:rPr lang="cs-CZ" sz="1800" dirty="0"/>
              <a:t>Při nesplnění - sankce </a:t>
            </a:r>
          </a:p>
          <a:p>
            <a:r>
              <a:rPr lang="cs-CZ" sz="2200" dirty="0"/>
              <a:t>Průběžné sledování jejich naplnění </a:t>
            </a:r>
          </a:p>
          <a:p>
            <a:pPr lvl="1"/>
            <a:r>
              <a:rPr lang="pl-PL" sz="1800" dirty="0"/>
              <a:t>Ve zprávách o realizaci projektu </a:t>
            </a:r>
          </a:p>
          <a:p>
            <a:r>
              <a:rPr lang="cs-CZ" sz="2200" dirty="0"/>
              <a:t>Prokazatelnost vykazovaných hodnot </a:t>
            </a:r>
          </a:p>
          <a:p>
            <a:pPr lvl="1"/>
            <a:r>
              <a:rPr lang="cs-CZ" sz="1800" dirty="0"/>
              <a:t>Záznamy o každém klientovi, prezenční listiny atd. ověřitelné případnou kontrolou, monitorovací listy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A62FDD-25AE-4788-9EA0-D9115137D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57737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r>
              <a:rPr lang="cs-CZ" sz="2000" b="1" dirty="0">
                <a:solidFill>
                  <a:srgbClr val="0070C0"/>
                </a:solidFill>
              </a:rPr>
              <a:t>Sankce při nesplnění závazků týkajících se indikátorů</a:t>
            </a:r>
          </a:p>
          <a:p>
            <a:pPr marL="0" lvl="0" indent="0">
              <a:buNone/>
            </a:pPr>
            <a:endParaRPr lang="cs-CZ" sz="2000" dirty="0"/>
          </a:p>
          <a:p>
            <a:pPr marL="0" lvl="0" indent="0">
              <a:buNone/>
            </a:pPr>
            <a:r>
              <a:rPr lang="cs-CZ" sz="2000" dirty="0"/>
              <a:t>Celková míra naplnění indikátorů výstupů</a:t>
            </a:r>
          </a:p>
          <a:p>
            <a:pPr marL="0" lvl="0" indent="0">
              <a:buNone/>
            </a:pPr>
            <a:r>
              <a:rPr lang="cs-CZ" sz="2000" dirty="0"/>
              <a:t> vzhledem k závazkům dle právního aktu:			Sankce:</a:t>
            </a:r>
          </a:p>
          <a:p>
            <a:pPr marL="0" lvl="0" indent="0">
              <a:buNone/>
            </a:pPr>
            <a:endParaRPr lang="cs-CZ" sz="2000" dirty="0"/>
          </a:p>
          <a:p>
            <a:r>
              <a:rPr lang="cs-CZ" sz="2000" dirty="0"/>
              <a:t>Méně než 85% a zároveň alespoň 70%			     15%</a:t>
            </a:r>
          </a:p>
          <a:p>
            <a:r>
              <a:rPr lang="cs-CZ" sz="2000" dirty="0"/>
              <a:t>Méně než 70% a zároveň alespoň 55%			     20%</a:t>
            </a:r>
          </a:p>
          <a:p>
            <a:r>
              <a:rPr lang="cs-CZ" sz="2000" dirty="0"/>
              <a:t>Méně než 55% a zároveň alespoň 40%			     30%</a:t>
            </a:r>
          </a:p>
          <a:p>
            <a:r>
              <a:rPr lang="cs-CZ" sz="2000" dirty="0"/>
              <a:t>Méně než 40%						     50%</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rgbClr val="0070C0"/>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3B75348-115E-430B-B86A-7AD1D17FB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4274154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5"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082214" y="1042591"/>
            <a:ext cx="7603447" cy="481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r>
              <a:rPr lang="cs-CZ" sz="2000" b="1" dirty="0">
                <a:solidFill>
                  <a:srgbClr val="0070C0"/>
                </a:solidFill>
              </a:rPr>
              <a:t>Indikátory se závazkem</a:t>
            </a:r>
          </a:p>
          <a:p>
            <a:r>
              <a:rPr lang="cs-CZ" sz="2000" dirty="0"/>
              <a:t>Hodnoty, které jsou chápány jako závazek žadatele, kterého má dosáhnout díky realizaci projektu</a:t>
            </a:r>
          </a:p>
          <a:p>
            <a:pPr marL="0" indent="0">
              <a:buNone/>
            </a:pPr>
            <a:endParaRPr lang="cs-CZ"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D61DBC03-0ED9-424B-8573-C134CB04674F}"/>
              </a:ext>
            </a:extLst>
          </p:cNvPr>
          <p:cNvGraphicFramePr>
            <a:graphicFrameLocks noGrp="1"/>
          </p:cNvGraphicFramePr>
          <p:nvPr>
            <p:extLst>
              <p:ext uri="{D42A27DB-BD31-4B8C-83A1-F6EECF244321}">
                <p14:modId xmlns:p14="http://schemas.microsoft.com/office/powerpoint/2010/main" val="952990626"/>
              </p:ext>
            </p:extLst>
          </p:nvPr>
        </p:nvGraphicFramePr>
        <p:xfrm>
          <a:off x="423081" y="2429304"/>
          <a:ext cx="10550521" cy="1665026"/>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4794157">
                  <a:extLst>
                    <a:ext uri="{9D8B030D-6E8A-4147-A177-3AD203B41FA5}">
                      <a16:colId xmlns:a16="http://schemas.microsoft.com/office/drawing/2014/main" val="3821172054"/>
                    </a:ext>
                  </a:extLst>
                </a:gridCol>
                <a:gridCol w="2150196">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832513">
                <a:tc>
                  <a:txBody>
                    <a:bodyPr/>
                    <a:lstStyle/>
                    <a:p>
                      <a:pPr algn="just">
                        <a:lnSpc>
                          <a:spcPct val="115000"/>
                        </a:lnSpc>
                        <a:spcAft>
                          <a:spcPts val="600"/>
                        </a:spcAft>
                      </a:pPr>
                      <a:r>
                        <a:rPr lang="cs-CZ" sz="2000" dirty="0">
                          <a:effectLst/>
                        </a:rPr>
                        <a:t>Kód</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dirty="0">
                          <a:effectLst/>
                        </a:rPr>
                        <a:t>Název indikátoru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Měrná jednotka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Typ indikátoru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832513">
                <a:tc>
                  <a:txBody>
                    <a:bodyPr/>
                    <a:lstStyle/>
                    <a:p>
                      <a:pPr algn="l">
                        <a:lnSpc>
                          <a:spcPct val="115000"/>
                        </a:lnSpc>
                        <a:spcAft>
                          <a:spcPts val="600"/>
                        </a:spcAft>
                      </a:pPr>
                      <a:r>
                        <a:rPr lang="cs-CZ" sz="2000">
                          <a:effectLst/>
                        </a:rPr>
                        <a:t>60000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Celkový počet účastníků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Osoby</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dirty="0">
                          <a:effectLst/>
                        </a:rPr>
                        <a:t>Výstup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bl>
          </a:graphicData>
        </a:graphic>
      </p:graphicFrame>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482600" y="4864100"/>
            <a:ext cx="11383309" cy="646331"/>
          </a:xfrm>
          <a:prstGeom prst="rect">
            <a:avLst/>
          </a:prstGeom>
          <a:noFill/>
        </p:spPr>
        <p:txBody>
          <a:bodyPr wrap="none" rtlCol="0">
            <a:spAutoFit/>
          </a:bodyPr>
          <a:lstStyle/>
          <a:p>
            <a:r>
              <a:rPr lang="cs-CZ" b="1" dirty="0"/>
              <a:t>Cílová hodnota indikátoru 60000 uvádí počet účastníků, kteří mají v projektu vyšší podporu, než je bagatelní podpora </a:t>
            </a:r>
          </a:p>
          <a:p>
            <a:r>
              <a:rPr lang="cs-CZ" b="1" dirty="0"/>
              <a:t>(více jak 40 hodin za celou délku realizace projektu). </a:t>
            </a:r>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r>
              <a:rPr lang="cs-CZ" sz="2000" b="1" dirty="0">
                <a:solidFill>
                  <a:srgbClr val="0070C0"/>
                </a:solidFill>
              </a:rPr>
              <a:t>Indikátory bez závazku</a:t>
            </a:r>
          </a:p>
          <a:p>
            <a:r>
              <a:rPr lang="cs-CZ" sz="2000" dirty="0"/>
              <a:t>Hodnoty, které nepředstavují závazek žadatele, ale které je nutné sledovat (Žadatel má povinnost vyplnit cílovou hodnotu indikátorů, u nerelevantních je možno uvést hodnotu 0.)</a:t>
            </a:r>
          </a:p>
          <a:p>
            <a:pPr marL="0" indent="0">
              <a:buNone/>
            </a:pPr>
            <a:endParaRPr lang="cs-CZ" sz="2000" dirty="0"/>
          </a:p>
          <a:p>
            <a:pPr marL="0" indent="0">
              <a:buNone/>
            </a:pPr>
            <a:endParaRPr lang="cs-CZ" sz="2000"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77C0EB26-B2AE-475F-A750-76FAEB95BF61}"/>
              </a:ext>
            </a:extLst>
          </p:cNvPr>
          <p:cNvGraphicFramePr>
            <a:graphicFrameLocks noGrp="1"/>
          </p:cNvGraphicFramePr>
          <p:nvPr>
            <p:extLst>
              <p:ext uri="{D42A27DB-BD31-4B8C-83A1-F6EECF244321}">
                <p14:modId xmlns:p14="http://schemas.microsoft.com/office/powerpoint/2010/main" val="2371113160"/>
              </p:ext>
            </p:extLst>
          </p:nvPr>
        </p:nvGraphicFramePr>
        <p:xfrm>
          <a:off x="134113" y="2311179"/>
          <a:ext cx="11935969" cy="3522504"/>
        </p:xfrm>
        <a:graphic>
          <a:graphicData uri="http://schemas.openxmlformats.org/drawingml/2006/table">
            <a:tbl>
              <a:tblPr firstRow="1" firstCol="1" bandRow="1">
                <a:tableStyleId>{5C22544A-7EE6-4342-B048-85BDC9FD1C3A}</a:tableStyleId>
              </a:tblPr>
              <a:tblGrid>
                <a:gridCol w="1382185">
                  <a:extLst>
                    <a:ext uri="{9D8B030D-6E8A-4147-A177-3AD203B41FA5}">
                      <a16:colId xmlns:a16="http://schemas.microsoft.com/office/drawing/2014/main" val="3809556495"/>
                    </a:ext>
                  </a:extLst>
                </a:gridCol>
                <a:gridCol w="6867956">
                  <a:extLst>
                    <a:ext uri="{9D8B030D-6E8A-4147-A177-3AD203B41FA5}">
                      <a16:colId xmlns:a16="http://schemas.microsoft.com/office/drawing/2014/main" val="3024378957"/>
                    </a:ext>
                  </a:extLst>
                </a:gridCol>
                <a:gridCol w="1568387">
                  <a:extLst>
                    <a:ext uri="{9D8B030D-6E8A-4147-A177-3AD203B41FA5}">
                      <a16:colId xmlns:a16="http://schemas.microsoft.com/office/drawing/2014/main" val="3119954520"/>
                    </a:ext>
                  </a:extLst>
                </a:gridCol>
                <a:gridCol w="2117441">
                  <a:extLst>
                    <a:ext uri="{9D8B030D-6E8A-4147-A177-3AD203B41FA5}">
                      <a16:colId xmlns:a16="http://schemas.microsoft.com/office/drawing/2014/main" val="260499710"/>
                    </a:ext>
                  </a:extLst>
                </a:gridCol>
              </a:tblGrid>
              <a:tr h="449215">
                <a:tc>
                  <a:txBody>
                    <a:bodyPr/>
                    <a:lstStyle/>
                    <a:p>
                      <a:pPr algn="just">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rPr>
                        <a:t>Měrná jednotka </a:t>
                      </a:r>
                      <a:endParaRPr lang="cs-CZ" sz="1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just">
                        <a:lnSpc>
                          <a:spcPct val="115000"/>
                        </a:lnSpc>
                        <a:spcAft>
                          <a:spcPts val="600"/>
                        </a:spcAft>
                      </a:pPr>
                      <a:r>
                        <a:rPr lang="cs-CZ" sz="1800">
                          <a:effectLst/>
                        </a:rPr>
                        <a:t>Typ indikátoru </a:t>
                      </a:r>
                      <a:endParaRPr lang="cs-CZ" sz="18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811865"/>
                  </a:ext>
                </a:extLst>
              </a:tr>
              <a:tr h="607633">
                <a:tc>
                  <a:txBody>
                    <a:bodyPr/>
                    <a:lstStyle/>
                    <a:p>
                      <a:pPr marL="36195" marR="36195" algn="l">
                        <a:lnSpc>
                          <a:spcPct val="115000"/>
                        </a:lnSpc>
                        <a:spcBef>
                          <a:spcPts val="300"/>
                        </a:spcBef>
                        <a:spcAft>
                          <a:spcPts val="300"/>
                        </a:spcAft>
                      </a:pPr>
                      <a:r>
                        <a:rPr lang="cs-CZ" sz="1800" dirty="0">
                          <a:effectLst/>
                          <a:latin typeface="+mn-lt"/>
                        </a:rPr>
                        <a:t>  80500</a:t>
                      </a:r>
                      <a:endParaRPr lang="cs-CZ" sz="18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dirty="0">
                          <a:effectLst/>
                          <a:latin typeface="+mn-lt"/>
                        </a:rPr>
                        <a:t>Počet napsaných a zveřejněných analytických a strategických dokumentů (vč. evaluačních) </a:t>
                      </a:r>
                      <a:endParaRPr lang="cs-CZ" sz="1800" dirty="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mn-lt"/>
                        </a:rPr>
                        <a:t>Dokumenty</a:t>
                      </a:r>
                      <a:endParaRPr lang="cs-CZ" sz="1800">
                        <a:solidFill>
                          <a:srgbClr val="080808"/>
                        </a:solidFill>
                        <a:effectLst/>
                        <a:latin typeface="+mn-lt"/>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800">
                          <a:effectLst/>
                          <a:latin typeface="+mn-lt"/>
                        </a:rPr>
                        <a:t>Výstup</a:t>
                      </a:r>
                      <a:endParaRPr lang="cs-CZ" sz="1800">
                        <a:solidFill>
                          <a:srgbClr val="080808"/>
                        </a:solidFill>
                        <a:effectLst/>
                        <a:latin typeface="+mn-lt"/>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117918"/>
                  </a:ext>
                </a:extLst>
              </a:tr>
              <a:tr h="352251">
                <a:tc>
                  <a:txBody>
                    <a:bodyPr/>
                    <a:lstStyle/>
                    <a:p>
                      <a:pPr algn="l"/>
                      <a:r>
                        <a:rPr lang="cs-CZ" sz="1800" dirty="0">
                          <a:solidFill>
                            <a:schemeClr val="bg1"/>
                          </a:solidFill>
                          <a:latin typeface="+mn-lt"/>
                          <a:cs typeface="Times New Roman" panose="02020603050405020304" pitchFamily="18" charset="0"/>
                        </a:rPr>
                        <a:t>50105</a:t>
                      </a: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Počet zaměstnavatelů, kteří podporují flexibilní formy práce</a:t>
                      </a:r>
                      <a:endParaRPr lang="cs-CZ" sz="1800" dirty="0">
                        <a:solidFill>
                          <a:schemeClr val="tx1"/>
                        </a:solidFill>
                        <a:latin typeface="+mn-lt"/>
                        <a:cs typeface="Times New Roman" panose="02020603050405020304" pitchFamily="18" charset="0"/>
                      </a:endParaRPr>
                    </a:p>
                  </a:txBody>
                  <a:tcPr/>
                </a:tc>
                <a:tc>
                  <a:txBody>
                    <a:bodyPr/>
                    <a:lstStyle/>
                    <a:p>
                      <a:pPr algn="just"/>
                      <a:r>
                        <a:rPr lang="cs-CZ" sz="1800" dirty="0">
                          <a:solidFill>
                            <a:schemeClr val="tx1"/>
                          </a:solidFill>
                          <a:latin typeface="+mn-lt"/>
                          <a:cs typeface="Times New Roman" panose="02020603050405020304" pitchFamily="18" charset="0"/>
                        </a:rPr>
                        <a:t>Podniky</a:t>
                      </a:r>
                    </a:p>
                  </a:txBody>
                  <a:tcPr anchor="ctr"/>
                </a:tc>
                <a:tc>
                  <a:txBody>
                    <a:bodyPr/>
                    <a:lstStyle/>
                    <a:p>
                      <a:pPr algn="just"/>
                      <a:r>
                        <a:rPr lang="cs-CZ" sz="1800" dirty="0">
                          <a:solidFill>
                            <a:schemeClr val="tx1"/>
                          </a:solidFill>
                          <a:latin typeface="+mn-lt"/>
                          <a:cs typeface="Times New Roman" panose="02020603050405020304" pitchFamily="18" charset="0"/>
                        </a:rPr>
                        <a:t>Výstup</a:t>
                      </a:r>
                    </a:p>
                  </a:txBody>
                  <a:tcPr anchor="ctr"/>
                </a:tc>
                <a:extLst>
                  <a:ext uri="{0D108BD9-81ED-4DB2-BD59-A6C34878D82A}">
                    <a16:rowId xmlns:a16="http://schemas.microsoft.com/office/drawing/2014/main" val="2831867899"/>
                  </a:ext>
                </a:extLst>
              </a:tr>
              <a:tr h="352251">
                <a:tc>
                  <a:txBody>
                    <a:bodyPr/>
                    <a:lstStyle/>
                    <a:p>
                      <a:pPr algn="l"/>
                      <a:r>
                        <a:rPr lang="cs-CZ" sz="1800" dirty="0">
                          <a:solidFill>
                            <a:schemeClr val="bg1"/>
                          </a:solidFill>
                          <a:latin typeface="+mn-lt"/>
                          <a:cs typeface="Times New Roman" panose="02020603050405020304" pitchFamily="18" charset="0"/>
                        </a:rPr>
                        <a:t>50130</a:t>
                      </a: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Počet osob pracujících v rámci flexibilních forem práce </a:t>
                      </a:r>
                      <a:endParaRPr lang="cs-CZ" sz="1800" dirty="0">
                        <a:solidFill>
                          <a:schemeClr val="tx1"/>
                        </a:solidFill>
                        <a:latin typeface="+mn-lt"/>
                        <a:cs typeface="Times New Roman" panose="02020603050405020304" pitchFamily="18" charset="0"/>
                      </a:endParaRPr>
                    </a:p>
                  </a:txBody>
                  <a:tcPr/>
                </a:tc>
                <a:tc>
                  <a:txBody>
                    <a:bodyPr/>
                    <a:lstStyle/>
                    <a:p>
                      <a:pPr algn="just"/>
                      <a:r>
                        <a:rPr lang="cs-CZ" sz="1800" kern="1200" dirty="0">
                          <a:solidFill>
                            <a:schemeClr val="tx1"/>
                          </a:solidFill>
                          <a:effectLst/>
                          <a:latin typeface="+mn-lt"/>
                          <a:ea typeface="+mn-ea"/>
                          <a:cs typeface="Times New Roman" panose="02020603050405020304" pitchFamily="18" charset="0"/>
                        </a:rPr>
                        <a:t>Osoby</a:t>
                      </a:r>
                      <a:endParaRPr lang="cs-CZ" sz="1800" dirty="0">
                        <a:solidFill>
                          <a:schemeClr val="tx1"/>
                        </a:solidFill>
                        <a:latin typeface="+mn-lt"/>
                        <a:cs typeface="Times New Roman" panose="02020603050405020304" pitchFamily="18" charset="0"/>
                      </a:endParaRP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Výsledek</a:t>
                      </a:r>
                      <a:endParaRPr lang="cs-CZ" sz="1800" dirty="0">
                        <a:solidFill>
                          <a:schemeClr val="tx1"/>
                        </a:solidFill>
                        <a:latin typeface="+mn-lt"/>
                        <a:cs typeface="Times New Roman" panose="02020603050405020304" pitchFamily="18" charset="0"/>
                      </a:endParaRPr>
                    </a:p>
                  </a:txBody>
                  <a:tcPr anchor="ctr"/>
                </a:tc>
                <a:extLst>
                  <a:ext uri="{0D108BD9-81ED-4DB2-BD59-A6C34878D82A}">
                    <a16:rowId xmlns:a16="http://schemas.microsoft.com/office/drawing/2014/main" val="3830954833"/>
                  </a:ext>
                </a:extLst>
              </a:tr>
              <a:tr h="449215">
                <a:tc>
                  <a:txBody>
                    <a:bodyPr/>
                    <a:lstStyle/>
                    <a:p>
                      <a:pPr marL="36195" marR="36195" algn="l">
                        <a:lnSpc>
                          <a:spcPct val="115000"/>
                        </a:lnSpc>
                        <a:spcBef>
                          <a:spcPts val="300"/>
                        </a:spcBef>
                        <a:spcAft>
                          <a:spcPts val="300"/>
                        </a:spcAft>
                      </a:pPr>
                      <a:r>
                        <a:rPr lang="cs-CZ" sz="1800" dirty="0">
                          <a:solidFill>
                            <a:schemeClr val="bg1"/>
                          </a:solidFill>
                          <a:latin typeface="+mn-lt"/>
                          <a:ea typeface="Calibri"/>
                          <a:cs typeface="Arial"/>
                        </a:rPr>
                        <a:t> 62500</a:t>
                      </a:r>
                      <a:endParaRPr lang="cs-CZ" sz="1800" dirty="0">
                        <a:solidFill>
                          <a:schemeClr val="bg1"/>
                        </a:solidFill>
                        <a:latin typeface="+mn-lt"/>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800" dirty="0">
                          <a:latin typeface="+mn-lt"/>
                          <a:ea typeface="Calibri"/>
                          <a:cs typeface="Arial"/>
                        </a:rPr>
                        <a:t> Účastníci v procesu vzdělávání/odborné přípravy po ukončení své účasti</a:t>
                      </a:r>
                      <a:endParaRPr lang="cs-CZ" sz="1800" dirty="0">
                        <a:latin typeface="+mn-lt"/>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800">
                          <a:latin typeface="+mn-lt"/>
                          <a:ea typeface="Calibri"/>
                          <a:cs typeface="Arial"/>
                        </a:rPr>
                        <a:t> Osoby</a:t>
                      </a:r>
                      <a:endParaRPr lang="cs-CZ" sz="1800">
                        <a:latin typeface="+mn-lt"/>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800" dirty="0">
                          <a:latin typeface="+mn-lt"/>
                          <a:ea typeface="Calibri"/>
                          <a:cs typeface="Arial"/>
                        </a:rPr>
                        <a:t> Výsledek</a:t>
                      </a:r>
                      <a:endParaRPr lang="cs-CZ" sz="1800" dirty="0">
                        <a:latin typeface="+mn-lt"/>
                        <a:ea typeface="Calibri"/>
                        <a:cs typeface="Times New Roman"/>
                      </a:endParaRPr>
                    </a:p>
                  </a:txBody>
                  <a:tcPr marL="0" marR="0" marT="0" marB="0"/>
                </a:tc>
                <a:extLst>
                  <a:ext uri="{0D108BD9-81ED-4DB2-BD59-A6C34878D82A}">
                    <a16:rowId xmlns:a16="http://schemas.microsoft.com/office/drawing/2014/main" val="10004"/>
                  </a:ext>
                </a:extLst>
              </a:tr>
              <a:tr h="352251">
                <a:tc>
                  <a:txBody>
                    <a:bodyPr/>
                    <a:lstStyle/>
                    <a:p>
                      <a:pPr algn="l"/>
                      <a:r>
                        <a:rPr lang="cs-CZ" sz="1800" dirty="0">
                          <a:solidFill>
                            <a:schemeClr val="bg1"/>
                          </a:solidFill>
                          <a:latin typeface="+mn-lt"/>
                          <a:cs typeface="Times New Roman" panose="02020603050405020304" pitchFamily="18" charset="0"/>
                        </a:rPr>
                        <a:t>62600</a:t>
                      </a: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Účastníci, kteří získali kvalifikaci po ukončení své účasti</a:t>
                      </a:r>
                      <a:endParaRPr lang="cs-CZ" sz="1800" dirty="0">
                        <a:solidFill>
                          <a:schemeClr val="tx1"/>
                        </a:solidFill>
                        <a:latin typeface="+mn-lt"/>
                        <a:cs typeface="Times New Roman" panose="02020603050405020304" pitchFamily="18" charset="0"/>
                      </a:endParaRPr>
                    </a:p>
                  </a:txBody>
                  <a:tcPr/>
                </a:tc>
                <a:tc>
                  <a:txBody>
                    <a:bodyPr/>
                    <a:lstStyle/>
                    <a:p>
                      <a:pPr algn="just"/>
                      <a:r>
                        <a:rPr lang="cs-CZ" sz="1800" kern="1200" dirty="0">
                          <a:solidFill>
                            <a:schemeClr val="tx1"/>
                          </a:solidFill>
                          <a:effectLst/>
                          <a:latin typeface="+mn-lt"/>
                          <a:ea typeface="+mn-ea"/>
                          <a:cs typeface="Times New Roman" panose="02020603050405020304" pitchFamily="18" charset="0"/>
                        </a:rPr>
                        <a:t>Osoby</a:t>
                      </a:r>
                      <a:endParaRPr lang="cs-CZ" sz="1800" dirty="0">
                        <a:solidFill>
                          <a:schemeClr val="tx1"/>
                        </a:solidFill>
                        <a:latin typeface="+mn-lt"/>
                        <a:cs typeface="Times New Roman" panose="02020603050405020304" pitchFamily="18" charset="0"/>
                      </a:endParaRP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Výsledek</a:t>
                      </a:r>
                      <a:endParaRPr lang="cs-CZ" sz="1800" dirty="0">
                        <a:solidFill>
                          <a:schemeClr val="tx1"/>
                        </a:solidFill>
                        <a:latin typeface="+mn-lt"/>
                        <a:cs typeface="Times New Roman" panose="02020603050405020304" pitchFamily="18" charset="0"/>
                      </a:endParaRPr>
                    </a:p>
                  </a:txBody>
                  <a:tcPr anchor="ctr"/>
                </a:tc>
                <a:extLst>
                  <a:ext uri="{0D108BD9-81ED-4DB2-BD59-A6C34878D82A}">
                    <a16:rowId xmlns:a16="http://schemas.microsoft.com/office/drawing/2014/main" val="2368784738"/>
                  </a:ext>
                </a:extLst>
              </a:tr>
              <a:tr h="880628">
                <a:tc>
                  <a:txBody>
                    <a:bodyPr/>
                    <a:lstStyle/>
                    <a:p>
                      <a:pPr algn="l"/>
                      <a:r>
                        <a:rPr lang="cs-CZ" sz="1800" dirty="0">
                          <a:solidFill>
                            <a:schemeClr val="bg1"/>
                          </a:solidFill>
                          <a:latin typeface="+mn-lt"/>
                          <a:cs typeface="Times New Roman" panose="02020603050405020304" pitchFamily="18" charset="0"/>
                        </a:rPr>
                        <a:t>62800</a:t>
                      </a: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Znevýhodnění účastníci, kteří po ukončení své účasti hledají zaměstnání, jsou v procesu vzdělávání/odborné přípravy, rozšiřující si kvalifikaci nebo jsou zaměstnaní, a to i OSVČ</a:t>
                      </a:r>
                      <a:endParaRPr lang="cs-CZ" sz="1800" dirty="0">
                        <a:solidFill>
                          <a:schemeClr val="tx1"/>
                        </a:solidFill>
                        <a:latin typeface="+mn-lt"/>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800" kern="1200" dirty="0">
                          <a:solidFill>
                            <a:schemeClr val="tx1"/>
                          </a:solidFill>
                          <a:effectLst/>
                          <a:latin typeface="+mn-lt"/>
                          <a:ea typeface="+mn-ea"/>
                          <a:cs typeface="Times New Roman" panose="02020603050405020304" pitchFamily="18" charset="0"/>
                        </a:rPr>
                        <a:t>Osoby</a:t>
                      </a:r>
                      <a:endParaRPr lang="cs-CZ" sz="1800" dirty="0">
                        <a:solidFill>
                          <a:schemeClr val="tx1"/>
                        </a:solidFill>
                        <a:latin typeface="+mn-lt"/>
                        <a:cs typeface="Times New Roman" panose="02020603050405020304" pitchFamily="18" charset="0"/>
                      </a:endParaRPr>
                    </a:p>
                  </a:txBody>
                  <a:tcPr anchor="ctr"/>
                </a:tc>
                <a:tc>
                  <a:txBody>
                    <a:bodyPr/>
                    <a:lstStyle/>
                    <a:p>
                      <a:pPr algn="just"/>
                      <a:r>
                        <a:rPr lang="cs-CZ" sz="1800" kern="1200" dirty="0">
                          <a:solidFill>
                            <a:schemeClr val="tx1"/>
                          </a:solidFill>
                          <a:effectLst/>
                          <a:latin typeface="+mn-lt"/>
                          <a:ea typeface="+mn-ea"/>
                          <a:cs typeface="Times New Roman" panose="02020603050405020304" pitchFamily="18" charset="0"/>
                        </a:rPr>
                        <a:t>Výsledek</a:t>
                      </a:r>
                      <a:endParaRPr lang="cs-CZ" sz="1800" dirty="0">
                        <a:solidFill>
                          <a:schemeClr val="tx1"/>
                        </a:solidFill>
                        <a:latin typeface="+mn-lt"/>
                        <a:cs typeface="Times New Roman" panose="02020603050405020304" pitchFamily="18" charset="0"/>
                      </a:endParaRPr>
                    </a:p>
                  </a:txBody>
                  <a:tcPr anchor="ctr"/>
                </a:tc>
                <a:extLst>
                  <a:ext uri="{0D108BD9-81ED-4DB2-BD59-A6C34878D82A}">
                    <a16:rowId xmlns:a16="http://schemas.microsoft.com/office/drawing/2014/main" val="413138780"/>
                  </a:ext>
                </a:extLst>
              </a:tr>
            </a:tbl>
          </a:graphicData>
        </a:graphic>
      </p:graphicFrame>
      <p:pic>
        <p:nvPicPr>
          <p:cNvPr id="13" name="Obrázek 12">
            <a:extLst>
              <a:ext uri="{FF2B5EF4-FFF2-40B4-BE49-F238E27FC236}">
                <a16:creationId xmlns:a16="http://schemas.microsoft.com/office/drawing/2014/main" id="{26CE35DA-4890-4E8A-A11A-58069789F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701675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buSzPct val="100000"/>
            </a:pPr>
            <a:r>
              <a:rPr lang="cs-CZ" dirty="0"/>
              <a:t>je v souladu s právními předpisy (zejména legislativou EU a ČR) </a:t>
            </a:r>
          </a:p>
          <a:p>
            <a:pPr marL="432000" lvl="1" indent="-432000" algn="just">
              <a:lnSpc>
                <a:spcPct val="150000"/>
              </a:lnSpc>
              <a:spcBef>
                <a:spcPts val="0"/>
              </a:spcBef>
              <a:buSzPct val="100000"/>
            </a:pPr>
            <a:r>
              <a:rPr lang="pl-PL" dirty="0"/>
              <a:t>je v souladu s pravidly programu a s podmínkami poskytnutí podpory </a:t>
            </a:r>
          </a:p>
          <a:p>
            <a:pPr marL="432000" lvl="1" indent="-432000">
              <a:lnSpc>
                <a:spcPct val="150000"/>
              </a:lnSpc>
              <a:spcBef>
                <a:spcPts val="0"/>
              </a:spcBef>
              <a:buSzPct val="100000"/>
            </a:pPr>
            <a:r>
              <a:rPr lang="cs-CZ" dirty="0"/>
              <a:t>je přiměřený (viz kapitola 6.1 Specifické části pravidel pro žadatele a příjemce)</a:t>
            </a:r>
          </a:p>
          <a:p>
            <a:pPr marL="432000" lvl="1" indent="-432000" algn="just">
              <a:lnSpc>
                <a:spcPct val="150000"/>
              </a:lnSpc>
              <a:spcBef>
                <a:spcPts val="0"/>
              </a:spcBef>
              <a:buSzPct val="100000"/>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buSzPct val="100000"/>
            </a:pPr>
            <a:r>
              <a:rPr lang="cs-CZ" dirty="0"/>
              <a:t>váže se na aktivity projektu, které jsou územně způsobilé</a:t>
            </a:r>
          </a:p>
          <a:p>
            <a:pPr marL="432000" lvl="1" indent="-432000" algn="just">
              <a:lnSpc>
                <a:spcPct val="150000"/>
              </a:lnSpc>
              <a:spcBef>
                <a:spcPts val="0"/>
              </a:spcBef>
              <a:buSzPct val="100000"/>
            </a:pPr>
            <a:r>
              <a:rPr lang="cs-CZ" dirty="0"/>
              <a:t>je řádně identifikovatelný, prokazatelný a doložitelný</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FCEE461-6B23-4EC3-B197-6BED8F41D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10000"/>
          </a:bodyPr>
          <a:lstStyle/>
          <a:p>
            <a:endParaRPr lang="cs-CZ" dirty="0"/>
          </a:p>
          <a:p>
            <a:pPr marL="0" indent="0">
              <a:buNone/>
            </a:pPr>
            <a:r>
              <a:rPr lang="cs-CZ" sz="2000" b="1" dirty="0"/>
              <a:t>Věcná způsobilost </a:t>
            </a:r>
            <a:endParaRPr lang="cs-CZ" sz="2000" dirty="0"/>
          </a:p>
          <a:p>
            <a:r>
              <a:rPr lang="cs-CZ" sz="2000" dirty="0"/>
              <a:t>Informace ke způsobilým výdajům jsou k dispozici v kapitole 6 Specifické části pravidel pro žadatele a příjemce v rámci OPZ </a:t>
            </a:r>
          </a:p>
          <a:p>
            <a:r>
              <a:rPr lang="cs-CZ" sz="2000" dirty="0"/>
              <a:t>Způsobilé výdaje – osobní náklady, cestovné,  nákup zařízení a vybavení a spotřebního materiálu (vč. nájmu či leasingu zařízení a vybavení, budov,  odpisy),  drobné stavební úpravy, nákup služeb, přímá podpora cílové skupiny (účastníků)</a:t>
            </a:r>
          </a:p>
          <a:p>
            <a:endParaRPr lang="cs-CZ" sz="2000" b="1" dirty="0"/>
          </a:p>
          <a:p>
            <a:pPr marL="0" indent="0">
              <a:buNone/>
            </a:pPr>
            <a:r>
              <a:rPr lang="cs-CZ" sz="2000" b="1" dirty="0"/>
              <a:t>Časová způsobilost </a:t>
            </a:r>
            <a:endParaRPr lang="cs-CZ" sz="2000" dirty="0"/>
          </a:p>
          <a:p>
            <a:r>
              <a:rPr lang="cs-CZ" sz="2000" dirty="0"/>
              <a:t>Náklady vzniklé v době realizace projektu </a:t>
            </a:r>
          </a:p>
          <a:p>
            <a:r>
              <a:rPr lang="cs-CZ" sz="2000" dirty="0"/>
              <a:t>Datum zahájení realizace projektu nesmí předcházet datu vyhlášení výzvy MAS</a:t>
            </a:r>
          </a:p>
          <a:p>
            <a:r>
              <a:rPr lang="cs-CZ" sz="2000" dirty="0"/>
              <a:t>Omezení v režimu podpory </a:t>
            </a:r>
            <a:r>
              <a:rPr lang="cs-CZ" sz="2000" b="1" dirty="0"/>
              <a:t>blokové výjimky</a:t>
            </a:r>
          </a:p>
          <a:p>
            <a:r>
              <a:rPr lang="cs-CZ" sz="2000" dirty="0"/>
              <a:t>Nejzazší termín ukončení realizace projektu: </a:t>
            </a:r>
            <a:r>
              <a:rPr lang="cs-CZ" sz="2000" b="1" dirty="0"/>
              <a:t>31. 10. 2022</a:t>
            </a:r>
            <a:r>
              <a:rPr lang="cs-CZ" sz="2000" dirty="0"/>
              <a:t>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E022723-FE2D-41B1-BBA8-9D395FA71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10000"/>
          </a:bodyPr>
          <a:lstStyle/>
          <a:p>
            <a:pPr marL="0" lvl="1" indent="0">
              <a:lnSpc>
                <a:spcPct val="150000"/>
              </a:lnSpc>
              <a:spcBef>
                <a:spcPts val="0"/>
              </a:spcBef>
              <a:spcAft>
                <a:spcPts val="0"/>
              </a:spcAft>
              <a:buSzPct val="100000"/>
              <a:buNone/>
            </a:pPr>
            <a:r>
              <a:rPr lang="cs-CZ" b="1" dirty="0"/>
              <a:t>Kategorie způsobilých výdajů OPZ (věcná způsobilost)</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400" b="1" dirty="0"/>
              <a:t>1. Celkové způsobilé výdaje</a:t>
            </a:r>
          </a:p>
          <a:p>
            <a:pPr lvl="1">
              <a:lnSpc>
                <a:spcPct val="100000"/>
              </a:lnSpc>
              <a:spcBef>
                <a:spcPts val="0"/>
              </a:spcBef>
              <a:spcAft>
                <a:spcPts val="0"/>
              </a:spcAft>
              <a:defRPr/>
            </a:pPr>
            <a:r>
              <a:rPr lang="cs-CZ" altLang="cs-CZ" b="1" dirty="0"/>
              <a:t>1.1 Přímé náklady = náklady, které mají přímou vazbu na cílovou skupinu </a:t>
            </a:r>
            <a:r>
              <a:rPr lang="cs-CZ" altLang="cs-CZ" dirty="0"/>
              <a:t>		</a:t>
            </a:r>
          </a:p>
          <a:p>
            <a:pPr lvl="2">
              <a:lnSpc>
                <a:spcPct val="80000"/>
              </a:lnSpc>
              <a:buFont typeface="Wingdings" pitchFamily="2" charset="2"/>
              <a:buChar char="Ø"/>
              <a:defRPr/>
            </a:pPr>
            <a:r>
              <a:rPr lang="cs-CZ" altLang="cs-CZ" sz="2400" dirty="0"/>
              <a:t>1.1.1  Osobní náklady  </a:t>
            </a:r>
          </a:p>
          <a:p>
            <a:pPr lvl="2">
              <a:lnSpc>
                <a:spcPct val="80000"/>
              </a:lnSpc>
              <a:buFont typeface="Wingdings" pitchFamily="2" charset="2"/>
              <a:buChar char="Ø"/>
              <a:defRPr/>
            </a:pPr>
            <a:r>
              <a:rPr lang="cs-CZ" altLang="cs-CZ" sz="2400" dirty="0"/>
              <a:t>1.1.2  Cestovné</a:t>
            </a:r>
          </a:p>
          <a:p>
            <a:pPr lvl="2">
              <a:lnSpc>
                <a:spcPct val="80000"/>
              </a:lnSpc>
              <a:buFont typeface="Wingdings" pitchFamily="2" charset="2"/>
              <a:buChar char="Ø"/>
              <a:defRPr/>
            </a:pPr>
            <a:r>
              <a:rPr lang="cs-CZ" altLang="cs-CZ" sz="2400" dirty="0"/>
              <a:t>1.1.3  Zařízení, vybavení a spotřební materiál</a:t>
            </a:r>
          </a:p>
          <a:p>
            <a:pPr lvl="2">
              <a:lnSpc>
                <a:spcPct val="80000"/>
              </a:lnSpc>
              <a:buFont typeface="Wingdings" pitchFamily="2" charset="2"/>
              <a:buChar char="Ø"/>
              <a:defRPr/>
            </a:pPr>
            <a:r>
              <a:rPr lang="cs-CZ" altLang="cs-CZ" sz="2400" dirty="0"/>
              <a:t>1.1.4  Nákup služeb </a:t>
            </a:r>
          </a:p>
          <a:p>
            <a:pPr lvl="2">
              <a:lnSpc>
                <a:spcPct val="80000"/>
              </a:lnSpc>
              <a:buFont typeface="Wingdings" pitchFamily="2" charset="2"/>
              <a:buChar char="Ø"/>
              <a:defRPr/>
            </a:pPr>
            <a:r>
              <a:rPr lang="cs-CZ" altLang="cs-CZ" sz="2400" dirty="0"/>
              <a:t>1.1.5  Drobné stavební úpravy (do 40 tis. Kč)</a:t>
            </a:r>
          </a:p>
          <a:p>
            <a:pPr lvl="2">
              <a:lnSpc>
                <a:spcPct val="80000"/>
              </a:lnSpc>
              <a:buFont typeface="Wingdings" pitchFamily="2" charset="2"/>
              <a:buChar char="Ø"/>
              <a:defRPr/>
            </a:pPr>
            <a:r>
              <a:rPr lang="cs-CZ" altLang="cs-CZ" sz="2400" dirty="0"/>
              <a:t>1.1.6  Přímá podpora CS </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400" b="1" dirty="0"/>
          </a:p>
          <a:p>
            <a:pPr marL="0" indent="0">
              <a:lnSpc>
                <a:spcPct val="100000"/>
              </a:lnSpc>
              <a:spcBef>
                <a:spcPts val="0"/>
              </a:spcBef>
              <a:spcAft>
                <a:spcPts val="0"/>
              </a:spcAft>
              <a:buNone/>
            </a:pPr>
            <a:r>
              <a:rPr lang="cs-CZ" sz="2400" b="1" dirty="0"/>
              <a:t>2. Celkové nezpůsobilé výdaje (pro potřeby OPZ se v žádosti o podporu nevyplňují)</a:t>
            </a:r>
          </a:p>
          <a:p>
            <a:pPr>
              <a:lnSpc>
                <a:spcPct val="100000"/>
              </a:lnSpc>
              <a:spcBef>
                <a:spcPts val="0"/>
              </a:spcBef>
              <a:spcAft>
                <a:spcPts val="0"/>
              </a:spcAft>
              <a:defRPr/>
            </a:pPr>
            <a:endParaRPr lang="cs-CZ" sz="2400" b="1"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5932E5B-1E79-494E-9BF0-597D6A561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buSzPct val="100000"/>
              <a:defRPr/>
            </a:pPr>
            <a:r>
              <a:rPr lang="cs-CZ" altLang="cs-CZ" dirty="0"/>
              <a:t>mzdy a platy pracovníků zaměstnaní výhradně pro projekt</a:t>
            </a:r>
          </a:p>
          <a:p>
            <a:pPr marL="432000" lvl="1" indent="-432000" algn="just">
              <a:lnSpc>
                <a:spcPct val="100000"/>
              </a:lnSpc>
              <a:spcBef>
                <a:spcPts val="0"/>
              </a:spcBef>
              <a:buSzPct val="100000"/>
              <a:defRPr/>
            </a:pPr>
            <a:r>
              <a:rPr lang="cs-CZ" altLang="cs-CZ" dirty="0"/>
              <a:t>příslušná část mezd nebo platů zaměstnanců, kteří se na realizaci projektu podílejí pouze částí svého úvazku</a:t>
            </a:r>
          </a:p>
          <a:p>
            <a:pPr marL="432000" lvl="1" indent="-432000" algn="just">
              <a:lnSpc>
                <a:spcPct val="100000"/>
              </a:lnSpc>
              <a:spcBef>
                <a:spcPts val="0"/>
              </a:spcBef>
              <a:buSzPct val="100000"/>
              <a:defRPr/>
            </a:pPr>
            <a:r>
              <a:rPr lang="cs-CZ" altLang="cs-CZ" dirty="0"/>
              <a:t>ostatní osobní náklady na zaměstnance, kteří jsou zaměstnáni na DPČ nebo DPP</a:t>
            </a:r>
          </a:p>
          <a:p>
            <a:pPr marL="432000" lvl="1" indent="-432000" algn="just">
              <a:lnSpc>
                <a:spcPct val="100000"/>
              </a:lnSpc>
              <a:spcBef>
                <a:spcPts val="0"/>
              </a:spcBef>
              <a:buSzPct val="100000"/>
              <a:defRPr/>
            </a:pPr>
            <a:r>
              <a:rPr lang="cs-CZ" altLang="cs-CZ" dirty="0"/>
              <a:t>výdaje na odměny</a:t>
            </a:r>
          </a:p>
          <a:p>
            <a:pPr marL="432000" lvl="1" indent="-432000" algn="just">
              <a:lnSpc>
                <a:spcPct val="100000"/>
              </a:lnSpc>
              <a:spcBef>
                <a:spcPts val="0"/>
              </a:spcBef>
              <a:buSzPct val="100000"/>
              <a:defRPr/>
            </a:pPr>
            <a:r>
              <a:rPr lang="cs-CZ" altLang="cs-CZ" b="1" dirty="0"/>
              <a:t>nesmí přesáhnout obvyklou výši v daném místě, čase a oboru! </a:t>
            </a:r>
          </a:p>
          <a:p>
            <a:pPr marL="432000" lvl="1" indent="-432000" algn="just">
              <a:lnSpc>
                <a:spcPct val="100000"/>
              </a:lnSpc>
              <a:spcBef>
                <a:spcPts val="0"/>
              </a:spcBef>
              <a:buSzPct val="100000"/>
              <a:defRPr/>
            </a:pPr>
            <a:r>
              <a:rPr lang="cs-CZ" altLang="cs-CZ" dirty="0"/>
              <a:t>pro porovnání osobních výdajů lze využít Informační systém </a:t>
            </a:r>
            <a:br>
              <a:rPr lang="cs-CZ" altLang="cs-CZ" dirty="0"/>
            </a:br>
            <a:r>
              <a:rPr lang="cs-CZ" altLang="cs-CZ" dirty="0"/>
              <a:t>o průměrném výdělku (ISPV) dostupný  na </a:t>
            </a:r>
            <a:r>
              <a:rPr lang="cs-CZ" altLang="cs-CZ" b="1" dirty="0">
                <a:hlinkClick r:id="rId4"/>
              </a:rPr>
              <a:t>www.</a:t>
            </a:r>
            <a:r>
              <a:rPr lang="cs-CZ" altLang="cs-CZ" b="1" dirty="0" err="1">
                <a:hlinkClick r:id="rId4"/>
              </a:rPr>
              <a:t>mpsv.cz</a:t>
            </a:r>
            <a:r>
              <a:rPr lang="cs-CZ" altLang="cs-CZ" b="1" dirty="0">
                <a:hlinkClick r:id="rId4"/>
              </a:rPr>
              <a:t>/</a:t>
            </a:r>
            <a:r>
              <a:rPr lang="cs-CZ" altLang="cs-CZ" b="1" dirty="0" err="1">
                <a:hlinkClick r:id="rId4"/>
              </a:rPr>
              <a:t>ISPV.php</a:t>
            </a:r>
            <a:endParaRPr lang="cs-CZ" altLang="cs-CZ" b="1" dirty="0"/>
          </a:p>
          <a:p>
            <a:pPr marL="432000" lvl="1" indent="-432000" algn="just">
              <a:lnSpc>
                <a:spcPct val="100000"/>
              </a:lnSpc>
              <a:spcBef>
                <a:spcPts val="0"/>
              </a:spcBef>
              <a:buSzPct val="100000"/>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a:t>
            </a:r>
            <a:r>
              <a:rPr lang="cs-CZ" altLang="cs-CZ" b="1" dirty="0" err="1"/>
              <a:t>esfcr.cz</a:t>
            </a: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7A8A318-FA02-46E5-805F-619C85E97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FontTx/>
              <a:buChar char="-"/>
              <a:defRPr/>
            </a:pPr>
            <a:r>
              <a:rPr lang="cs-CZ" b="1" dirty="0"/>
              <a:t>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za dny dočasné pracovní neschopnosti nebo karantény </a:t>
            </a:r>
            <a:r>
              <a:rPr lang="cs-CZ" dirty="0"/>
              <a:t>(jejich poměrná část)</a:t>
            </a: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65582"/>
            <a:ext cx="11670189" cy="4971921"/>
          </a:xfrm>
        </p:spPr>
        <p:txBody>
          <a:bodyPr>
            <a:normAutofit fontScale="25000" lnSpcReduction="20000"/>
          </a:bodyPr>
          <a:lstStyle/>
          <a:p>
            <a:pPr marL="0" indent="0">
              <a:buNone/>
            </a:pPr>
            <a:r>
              <a:rPr lang="cs-CZ" sz="8000" b="1" dirty="0">
                <a:solidFill>
                  <a:srgbClr val="0070C0"/>
                </a:solidFill>
              </a:rPr>
              <a:t>Cíl a zaměření výzvy</a:t>
            </a:r>
            <a:endParaRPr lang="cs-CZ" sz="6000" dirty="0"/>
          </a:p>
          <a:p>
            <a:pPr algn="just"/>
            <a:r>
              <a:rPr lang="cs-CZ" sz="6800" dirty="0"/>
              <a:t>Podporované aktivity by měly především </a:t>
            </a:r>
            <a:r>
              <a:rPr lang="cs-CZ" sz="6800" b="1" dirty="0"/>
              <a:t>přispět lokální nezaměstnanosti</a:t>
            </a:r>
            <a:r>
              <a:rPr lang="cs-CZ" sz="6800" dirty="0"/>
              <a:t> a měly by vycházet z aktuálních potřeb lokálního trhu práce (vycházet ze SCLLD)</a:t>
            </a:r>
          </a:p>
          <a:p>
            <a:pPr>
              <a:spcAft>
                <a:spcPts val="600"/>
              </a:spcAft>
            </a:pPr>
            <a:r>
              <a:rPr lang="cs-CZ" sz="6800" dirty="0"/>
              <a:t>v každém projektu by měla být zařazena </a:t>
            </a:r>
            <a:r>
              <a:rPr lang="cs-CZ" sz="6800" b="1" dirty="0"/>
              <a:t>aktivita spojená s tvorbou nových udržitelných pracovních míst, umístěním na volná pracovní místa či zprostředkováním zaměstnání </a:t>
            </a:r>
          </a:p>
          <a:p>
            <a:pPr>
              <a:spcAft>
                <a:spcPts val="600"/>
              </a:spcAft>
            </a:pPr>
            <a:r>
              <a:rPr lang="cs-CZ" sz="6800" dirty="0"/>
              <a:t>doprovodné aktivity by měly pouze přispět k úspěšnému uplatnění cílové skupiny na trhu práce (nejsou klíčovými aktivitami projektů) </a:t>
            </a:r>
          </a:p>
          <a:p>
            <a:r>
              <a:rPr lang="cs-CZ" sz="6800" dirty="0"/>
              <a:t>Realizované  aktivity by neměly nahrazovat činnosti ÚP ČR, ale naopak je doplňovat a rozšiřovat s ohledem  na detailní znalost lokálního trhu práce</a:t>
            </a:r>
          </a:p>
          <a:p>
            <a:pPr algn="just"/>
            <a:r>
              <a:rPr lang="cs-CZ" sz="6800" dirty="0"/>
              <a:t>Práce s jednotlivci</a:t>
            </a:r>
          </a:p>
          <a:p>
            <a:pPr algn="just"/>
            <a:r>
              <a:rPr lang="cs-CZ" sz="6800" dirty="0"/>
              <a:t>Rekvalifikace pouze s vazbou na trh práce</a:t>
            </a:r>
          </a:p>
          <a:p>
            <a:pPr algn="just"/>
            <a:r>
              <a:rPr lang="cs-CZ" sz="6800" dirty="0"/>
              <a:t>Důraz na individuální přístup k osobám z cílových skupin a respektování jejich specifických potřeb</a:t>
            </a:r>
          </a:p>
          <a:p>
            <a:pPr marL="0" indent="0">
              <a:buNone/>
            </a:pPr>
            <a:r>
              <a:rPr lang="cs-CZ" sz="6800" dirty="0"/>
              <a:t>Cílem výzvy je snížení lokální nezaměstnanosti, lepší zaměstnatelnost a uplatnitelnost uchazečů, zájemců o zaměstnání, neaktivních osob, znevýhodněných osob a dalších osob z cílových skupin na trhu práce a také zvýšení odborné úrovně znalostí, dovedností a kompetencí osob z cílových skupin odpovídající aktuální poptávce zaměstnavatelů v území. Důležitým zacílením této výzvy je také zlepšení podpory pro začínající podnikatele a podnikatelské subjekty formou vzdělávacích a poradenských činností při zahájení podnikatelské činnosti a také podpora spolupráce lokálních partnerů na trhu práce. Výzva se dále zaměřuje na podporu zaměstnavatelů při tvorbě nových a efektivnějším obsazováním stávajících pracovních míst včetně zprostředkovávání zaměstnání a návaznou péčí o tyto zaměstnance. Podporováno je také: vzdělávání, poradenství, rekvalifikace směřované na osoby z cílových skupin, flexibilní formy zaměstnávání, prostupné zaměstnávání apod.</a:t>
            </a:r>
          </a:p>
          <a:p>
            <a:pPr marL="0" indent="0">
              <a:buNone/>
            </a:pPr>
            <a:endParaRPr lang="cs-CZ" sz="6800" dirty="0"/>
          </a:p>
          <a:p>
            <a:pPr marL="0" indent="0">
              <a:buNone/>
            </a:pPr>
            <a:r>
              <a:rPr lang="cs-CZ" sz="6000" dirty="0"/>
              <a:t> </a:t>
            </a:r>
          </a:p>
          <a:p>
            <a:pPr marL="0" indent="0">
              <a:buNone/>
            </a:pPr>
            <a:endParaRPr lang="cs-CZ" sz="2400" dirty="0"/>
          </a:p>
        </p:txBody>
      </p:sp>
      <p:sp>
        <p:nvSpPr>
          <p:cNvPr id="14" name="Obdélník 13"/>
          <p:cNvSpPr/>
          <p:nvPr/>
        </p:nvSpPr>
        <p:spPr>
          <a:xfrm>
            <a:off x="0" y="-224546"/>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0"/>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912788"/>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 name="Obrázek 9">
            <a:extLst>
              <a:ext uri="{FF2B5EF4-FFF2-40B4-BE49-F238E27FC236}">
                <a16:creationId xmlns:a16="http://schemas.microsoft.com/office/drawing/2014/main" id="{E1AD2EF2-A9DA-48C6-85B8-19935A9E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dirty="0"/>
              <a:t>Pracovní úvazky zaměstnance se nesmí překrývat a není možné, aby byl </a:t>
            </a:r>
            <a:br>
              <a:rPr lang="cs-CZ" dirty="0"/>
            </a:br>
            <a:r>
              <a:rPr lang="cs-CZ" dirty="0"/>
              <a:t>za stejnou práci placen 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b="1" dirty="0">
                <a:solidFill>
                  <a:srgbClr val="FF0000"/>
                </a:solidFill>
              </a:rPr>
              <a:t>Výše úvazku = maximálně 1,0 </a:t>
            </a:r>
            <a:r>
              <a:rPr lang="cs-CZ" dirty="0">
                <a:solidFill>
                  <a:srgbClr val="FF0000"/>
                </a:solidFill>
              </a:rPr>
              <a:t>(součet veškerých úvazků zaměstnance </a:t>
            </a:r>
            <a:br>
              <a:rPr lang="cs-CZ" dirty="0">
                <a:solidFill>
                  <a:srgbClr val="FF0000"/>
                </a:solidFill>
              </a:rPr>
            </a:br>
            <a:r>
              <a:rPr lang="cs-CZ" dirty="0">
                <a:solidFill>
                  <a:srgbClr val="FF0000"/>
                </a:solidFill>
              </a:rPr>
              <a:t>u všech subjektů zapojených do projektu – příjemce a partneři), a to po celou dobu zapojení daného pracovníka do realizace projektu</a:t>
            </a:r>
            <a:endParaRPr lang="cs-CZ"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Realizační tým projektu (RT) = </a:t>
            </a:r>
            <a:r>
              <a:rPr lang="cs-CZ" altLang="cs-CZ"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PŘÍMÉ NÁKLADY: </a:t>
            </a:r>
            <a:r>
              <a:rPr lang="cs-CZ" altLang="cs-CZ"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NEPŘÍMÉ NÁKLADY: </a:t>
            </a:r>
            <a:r>
              <a:rPr lang="cs-CZ" altLang="cs-CZ" dirty="0"/>
              <a:t>projektový/finanční manažer a ostatní pozice (administrativní, podpůrné), které nepracují přímo s CS</a:t>
            </a: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000" b="1" dirty="0"/>
              <a:t>1.1.2 Cestovné</a:t>
            </a:r>
          </a:p>
          <a:p>
            <a:pPr marL="0" indent="0">
              <a:lnSpc>
                <a:spcPct val="100000"/>
              </a:lnSpc>
              <a:spcBef>
                <a:spcPts val="0"/>
              </a:spcBef>
              <a:spcAft>
                <a:spcPts val="0"/>
              </a:spcAft>
              <a:buNone/>
            </a:pPr>
            <a:r>
              <a:rPr lang="cs-CZ" altLang="cs-CZ" sz="2000" b="1" dirty="0"/>
              <a:t>Cestovní náhrady = </a:t>
            </a:r>
            <a:r>
              <a:rPr lang="cs-CZ" altLang="cs-CZ" sz="2000" dirty="0"/>
              <a:t>náhrady za jízdní výdaje, výdaje za ubytování, za stravné a za nutné vedlejší výdaje</a:t>
            </a:r>
          </a:p>
          <a:p>
            <a:pPr marL="0" indent="0" algn="just">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a:p>
          <a:p>
            <a:pPr algn="just">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http://ec.europa.eu/europeaid/perdiem_en)</a:t>
            </a:r>
            <a:r>
              <a:rPr lang="cs-CZ" altLang="cs-CZ" sz="2000" dirty="0"/>
              <a:t> nebo paušál 75 EUR, zahrnují </a:t>
            </a:r>
            <a:r>
              <a:rPr lang="cs-CZ" sz="2000" dirty="0"/>
              <a:t>náklady na ubytování, stravné, </a:t>
            </a:r>
            <a:br>
              <a:rPr lang="cs-CZ" sz="2000" dirty="0"/>
            </a:br>
            <a:r>
              <a:rPr lang="cs-CZ" sz="20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3A8969E-F324-40A3-BE62-54F3690F5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defRPr/>
            </a:pPr>
            <a:r>
              <a:rPr lang="cs-CZ" sz="2400" b="1" dirty="0"/>
              <a:t>1.1.3  Zařízení a vybavení, vč. nájmu a odpisů</a:t>
            </a:r>
          </a:p>
          <a:p>
            <a:pPr>
              <a:lnSpc>
                <a:spcPct val="80000"/>
              </a:lnSpc>
              <a:defRPr/>
            </a:pPr>
            <a:r>
              <a:rPr lang="cs-CZ" altLang="cs-CZ" sz="2000" b="1" dirty="0"/>
              <a:t>Investiční výdaje =</a:t>
            </a:r>
            <a:r>
              <a:rPr lang="cs-CZ" altLang="cs-CZ" sz="2000" dirty="0"/>
              <a:t> odpisovaný hmotný majetek (pořizovací hodnota vyšší </a:t>
            </a:r>
            <a:br>
              <a:rPr lang="cs-CZ" altLang="cs-CZ" sz="2000" dirty="0"/>
            </a:br>
            <a:r>
              <a:rPr lang="cs-CZ" altLang="cs-CZ" sz="2000" dirty="0"/>
              <a:t>než 40 tis. Kč) a nehmotný majetek (pořizovací cena vyšší než 60 tis. Kč)</a:t>
            </a:r>
          </a:p>
          <a:p>
            <a:pPr>
              <a:lnSpc>
                <a:spcPct val="80000"/>
              </a:lnSpc>
              <a:defRPr/>
            </a:pPr>
            <a:r>
              <a:rPr lang="cs-CZ" altLang="cs-CZ" sz="2000" b="1" dirty="0"/>
              <a:t>Neinvestiční výdaje = </a:t>
            </a:r>
            <a:r>
              <a:rPr lang="cs-CZ" altLang="cs-CZ" sz="2000" dirty="0"/>
              <a:t>neodpisovaný hmotný (pořizovací hodnota nižší </a:t>
            </a:r>
            <a:br>
              <a:rPr lang="cs-CZ" altLang="cs-CZ" sz="2000" dirty="0"/>
            </a:br>
            <a:r>
              <a:rPr lang="cs-CZ" altLang="cs-CZ" sz="2000" dirty="0"/>
              <a:t>než 40 tis. Kč) a nehmotný majetek (pořizovací cena nižší než 60 tis. Kč)</a:t>
            </a:r>
          </a:p>
          <a:p>
            <a:pPr algn="just">
              <a:lnSpc>
                <a:spcPct val="80000"/>
              </a:lnSpc>
              <a:defRPr/>
            </a:pPr>
            <a:r>
              <a:rPr lang="cs-CZ" altLang="cs-CZ" sz="2000" b="1" dirty="0"/>
              <a:t>Zařízení a vybavení pro členy RT</a:t>
            </a:r>
            <a:r>
              <a:rPr lang="cs-CZ" altLang="cs-CZ" sz="2000" dirty="0"/>
              <a:t>, kteří přímo pracují s CS nebo zajišťují výstup k přímému využití CS</a:t>
            </a:r>
          </a:p>
          <a:p>
            <a:pPr algn="just">
              <a:lnSpc>
                <a:spcPct val="80000"/>
              </a:lnSpc>
              <a:defRPr/>
            </a:pPr>
            <a:r>
              <a:rPr lang="cs-CZ" altLang="cs-CZ" sz="2000" b="1" dirty="0"/>
              <a:t>Nákup vybavení pro RT</a:t>
            </a:r>
            <a:r>
              <a:rPr lang="cs-CZ" altLang="cs-CZ" sz="20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80000"/>
              </a:lnSpc>
              <a:defRPr/>
            </a:pPr>
            <a:r>
              <a:rPr lang="cs-CZ" sz="2000" dirty="0"/>
              <a:t>Nově zařazen do této skupiny výdajů i </a:t>
            </a:r>
            <a:r>
              <a:rPr lang="cs-CZ" sz="2000" b="1" dirty="0"/>
              <a:t>nábytek</a:t>
            </a:r>
            <a:r>
              <a:rPr lang="cs-CZ" sz="2000" dirty="0"/>
              <a:t> (rozdíl oproti OP LZZ)</a:t>
            </a:r>
          </a:p>
          <a:p>
            <a:pPr algn="just">
              <a:lnSpc>
                <a:spcPct val="80000"/>
              </a:lnSpc>
              <a:defRPr/>
            </a:pPr>
            <a:r>
              <a:rPr lang="cs-CZ" sz="2000" dirty="0"/>
              <a:t>Pokud jakýkoliv nákup zařízení a vybavení patří na základě vymezení nepřímých nákladů (dle kapitoly 6.4.16) mezi nepřímé náklady, nelze tyto výdaje řadit mezi přímé způsobilé  náklady</a:t>
            </a:r>
            <a:endParaRPr lang="cs-CZ" sz="2000" b="1" dirty="0"/>
          </a:p>
          <a:p>
            <a:pPr>
              <a:lnSpc>
                <a:spcPct val="80000"/>
              </a:lnSpc>
              <a:spcBef>
                <a:spcPts val="0"/>
              </a:spcBef>
              <a:spcAft>
                <a:spcPts val="0"/>
              </a:spcAft>
              <a:buFont typeface="Wingdings" panose="05000000000000000000" pitchFamily="2" charset="2"/>
              <a:buChar char="ü"/>
              <a:defRPr/>
            </a:pPr>
            <a:endParaRPr lang="cs-CZ" altLang="cs-CZ" sz="14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000" b="1" dirty="0"/>
          </a:p>
          <a:p>
            <a:pPr algn="just">
              <a:defRPr/>
            </a:pPr>
            <a:r>
              <a:rPr lang="cs-CZ" sz="2000" b="1" dirty="0"/>
              <a:t>Odpisy (daňové)</a:t>
            </a:r>
          </a:p>
          <a:p>
            <a:pPr lvl="1">
              <a:lnSpc>
                <a:spcPct val="100000"/>
              </a:lnSpc>
              <a:spcBef>
                <a:spcPts val="0"/>
              </a:spcBef>
              <a:spcAft>
                <a:spcPts val="0"/>
              </a:spcAft>
            </a:pPr>
            <a:r>
              <a:rPr lang="cs-CZ" dirty="0"/>
              <a:t>Dlouhodobého hmotného a nehmotného majetku používaného 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56107B8-7038-45FF-9A82-27F91370F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964940" cy="4564010"/>
          </a:xfrm>
        </p:spPr>
        <p:txBody>
          <a:bodyPr>
            <a:normAutofit/>
          </a:bodyPr>
          <a:lstStyle/>
          <a:p>
            <a:pPr marL="0" indent="0">
              <a:buNone/>
              <a:defRPr/>
            </a:pPr>
            <a:r>
              <a:rPr lang="cs-CZ" sz="2000" b="1" dirty="0"/>
              <a:t>1.1.4 Nákup služeb</a:t>
            </a:r>
          </a:p>
          <a:p>
            <a:pPr marL="0" indent="0" algn="just">
              <a:lnSpc>
                <a:spcPct val="100000"/>
              </a:lnSpc>
              <a:spcBef>
                <a:spcPts val="0"/>
              </a:spcBef>
              <a:spcAft>
                <a:spcPts val="0"/>
              </a:spcAft>
              <a:buNone/>
            </a:pPr>
            <a:r>
              <a:rPr lang="cs-CZ" altLang="cs-CZ" sz="2000" dirty="0"/>
              <a:t>Dodání služby musí být nezbytné k realizaci projektu a musí vytvářet novou hodnotu </a:t>
            </a:r>
          </a:p>
          <a:p>
            <a:pPr algn="just">
              <a:lnSpc>
                <a:spcPct val="100000"/>
              </a:lnSpc>
              <a:spcBef>
                <a:spcPts val="0"/>
              </a:spcBef>
              <a:spcAft>
                <a:spcPts val="0"/>
              </a:spcAft>
            </a:pPr>
            <a:r>
              <a:rPr lang="cs-CZ" sz="2000" dirty="0"/>
              <a:t>zpracování analýz, průzkumů, studií</a:t>
            </a:r>
          </a:p>
          <a:p>
            <a:pPr algn="just">
              <a:lnSpc>
                <a:spcPct val="100000"/>
              </a:lnSpc>
              <a:spcBef>
                <a:spcPts val="0"/>
              </a:spcBef>
              <a:spcAft>
                <a:spcPts val="0"/>
              </a:spcAft>
            </a:pPr>
            <a:r>
              <a:rPr lang="cs-CZ" sz="2000" dirty="0"/>
              <a:t>lektorské služby</a:t>
            </a:r>
          </a:p>
          <a:p>
            <a:pPr algn="just">
              <a:lnSpc>
                <a:spcPct val="100000"/>
              </a:lnSpc>
              <a:spcBef>
                <a:spcPts val="0"/>
              </a:spcBef>
              <a:spcAft>
                <a:spcPts val="0"/>
              </a:spcAft>
            </a:pPr>
            <a:r>
              <a:rPr lang="cs-CZ" sz="2000" dirty="0"/>
              <a:t>školení a kurzy</a:t>
            </a:r>
          </a:p>
          <a:p>
            <a:pPr algn="just">
              <a:lnSpc>
                <a:spcPct val="100000"/>
              </a:lnSpc>
              <a:spcBef>
                <a:spcPts val="0"/>
              </a:spcBef>
              <a:spcAft>
                <a:spcPts val="0"/>
              </a:spcAft>
            </a:pPr>
            <a:r>
              <a:rPr lang="cs-CZ" sz="2000" dirty="0"/>
              <a:t>vytvoření nových publikací, školicích materiálů nebo manuálů, CD/DVD…</a:t>
            </a:r>
          </a:p>
          <a:p>
            <a:pPr algn="just">
              <a:lnSpc>
                <a:spcPct val="100000"/>
              </a:lnSpc>
              <a:spcBef>
                <a:spcPts val="0"/>
              </a:spcBef>
              <a:spcAft>
                <a:spcPts val="0"/>
              </a:spcAft>
            </a:pPr>
            <a:r>
              <a:rPr lang="cs-CZ" sz="2000" dirty="0"/>
              <a:t>pronájem prostor pro práci s CS (např. pronájem učebny)</a:t>
            </a:r>
          </a:p>
          <a:p>
            <a:pPr algn="just">
              <a:lnSpc>
                <a:spcPct val="100000"/>
              </a:lnSpc>
              <a:spcBef>
                <a:spcPts val="0"/>
              </a:spcBef>
              <a:spcAft>
                <a:spcPts val="0"/>
              </a:spcAft>
            </a:pPr>
            <a:endParaRPr lang="cs-CZ" sz="2000" dirty="0"/>
          </a:p>
          <a:p>
            <a:pPr marL="0" indent="0" algn="just">
              <a:lnSpc>
                <a:spcPct val="100000"/>
              </a:lnSpc>
              <a:spcBef>
                <a:spcPts val="0"/>
              </a:spcBef>
              <a:buNone/>
            </a:pPr>
            <a:r>
              <a:rPr lang="cs-CZ" sz="2000" b="1" dirty="0"/>
              <a:t>1.1.5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3F69DB5-DB11-4B88-893C-CBA5062C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nSpc>
                <a:spcPct val="100000"/>
              </a:lnSpc>
              <a:spcBef>
                <a:spcPts val="0"/>
              </a:spcBef>
              <a:spcAft>
                <a:spcPts val="0"/>
              </a:spcAft>
              <a:buNone/>
            </a:pPr>
            <a:r>
              <a:rPr lang="cs-CZ" sz="2000" b="1" dirty="0"/>
              <a:t>1.1.6 Přímá podpora pro CS</a:t>
            </a:r>
          </a:p>
          <a:p>
            <a:pPr>
              <a:lnSpc>
                <a:spcPct val="150000"/>
              </a:lnSpc>
              <a:spcBef>
                <a:spcPts val="0"/>
              </a:spcBef>
              <a:spcAft>
                <a:spcPts val="0"/>
              </a:spcAft>
              <a:defRPr/>
            </a:pPr>
            <a:r>
              <a:rPr lang="cs-CZ" sz="2000" b="1" dirty="0"/>
              <a:t>mzdy</a:t>
            </a:r>
            <a:r>
              <a:rPr lang="cs-CZ" sz="2000" dirty="0"/>
              <a:t> zaměstnanců z CS (PS, DPČ, DPP ne) – max. limit stanovený pro měsíc práce zaměstnance je ve výši trojnásobku minimální mzdy za měsíc při 40hodinové týdenní pracovní době</a:t>
            </a:r>
          </a:p>
          <a:p>
            <a:pPr algn="just">
              <a:lnSpc>
                <a:spcPct val="150000"/>
              </a:lnSpc>
              <a:spcBef>
                <a:spcPts val="0"/>
              </a:spcBef>
              <a:spcAft>
                <a:spcPts val="0"/>
              </a:spcAft>
              <a:defRPr/>
            </a:pPr>
            <a:r>
              <a:rPr lang="cs-CZ" sz="2000" b="1" dirty="0"/>
              <a:t>cestovné, ubytování a stravné </a:t>
            </a:r>
            <a:r>
              <a:rPr lang="cs-CZ" sz="2000" dirty="0"/>
              <a:t>při služebních cestách pro CS</a:t>
            </a:r>
          </a:p>
          <a:p>
            <a:pPr algn="just">
              <a:lnSpc>
                <a:spcPct val="150000"/>
              </a:lnSpc>
              <a:spcBef>
                <a:spcPts val="0"/>
              </a:spcBef>
              <a:spcAft>
                <a:spcPts val="0"/>
              </a:spcAft>
              <a:defRPr/>
            </a:pPr>
            <a:r>
              <a:rPr lang="cs-CZ" sz="2000" b="1" dirty="0"/>
              <a:t>příspěvek na péči o dítě a další závislé osoby </a:t>
            </a:r>
            <a:r>
              <a:rPr lang="cs-CZ" sz="2000" dirty="0"/>
              <a:t>– poskytuje se po dobu trvání školení nebo při nástupu nezaměstnané osoby do nového zaměstnání (v tomto případě se poskytuje po dobu max. 6 </a:t>
            </a:r>
            <a:r>
              <a:rPr lang="cs-CZ" sz="2000" dirty="0" err="1"/>
              <a:t>měs</a:t>
            </a:r>
            <a:r>
              <a:rPr lang="cs-CZ" sz="2000" dirty="0"/>
              <a:t>.)</a:t>
            </a:r>
          </a:p>
          <a:p>
            <a:pPr>
              <a:lnSpc>
                <a:spcPct val="150000"/>
              </a:lnSpc>
              <a:spcBef>
                <a:spcPts val="0"/>
              </a:spcBef>
              <a:spcAft>
                <a:spcPts val="0"/>
              </a:spcAft>
              <a:defRPr/>
            </a:pPr>
            <a:r>
              <a:rPr lang="cs-CZ" sz="2000" b="1" dirty="0"/>
              <a:t>příspěvek na zapracování </a:t>
            </a:r>
            <a:r>
              <a:rPr lang="cs-CZ" sz="2000" dirty="0"/>
              <a:t>(dle zákona č. 435/2004 Sb., zákon o zaměstnanosti) – poskytuje se po dobu max. 3 </a:t>
            </a:r>
            <a:r>
              <a:rPr lang="cs-CZ" sz="2000" dirty="0" err="1"/>
              <a:t>měs</a:t>
            </a:r>
            <a:r>
              <a:rPr lang="cs-CZ" sz="2000" dirty="0"/>
              <a:t>., nejvýše do poloviny minimální mzdy</a:t>
            </a:r>
          </a:p>
          <a:p>
            <a:pPr algn="just">
              <a:lnSpc>
                <a:spcPct val="150000"/>
              </a:lnSpc>
              <a:spcBef>
                <a:spcPts val="0"/>
              </a:spcBef>
              <a:spcAft>
                <a:spcPts val="0"/>
              </a:spcAft>
              <a:defRPr/>
            </a:pPr>
            <a:r>
              <a:rPr lang="cs-CZ" sz="2000" b="1" dirty="0"/>
              <a:t>jiné nezbytné náklady </a:t>
            </a:r>
            <a:r>
              <a:rPr lang="cs-CZ" sz="20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Doporučujeme  nastavit  limit procenta investic na 30 - 50 % v závislosti na případnou návaznost na IROP </a:t>
            </a:r>
            <a:endParaRPr lang="cs-CZ" sz="2000" dirty="0"/>
          </a:p>
          <a:p>
            <a:pPr marL="0" indent="0" algn="just">
              <a:lnSpc>
                <a:spcPct val="100000"/>
              </a:lnSpc>
              <a:buNone/>
            </a:pPr>
            <a:endParaRPr lang="cs-CZ" sz="14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a:bodyPr>
          <a:lstStyle/>
          <a:p>
            <a:pPr>
              <a:buNone/>
            </a:pPr>
            <a:r>
              <a:rPr lang="cs-CZ" sz="1800" b="1" dirty="0">
                <a:solidFill>
                  <a:srgbClr val="0070C0"/>
                </a:solidFill>
              </a:rPr>
              <a:t>Křížové financování a nepřímé náklady</a:t>
            </a:r>
            <a:endParaRPr lang="cs-CZ" sz="1800" b="1" dirty="0"/>
          </a:p>
          <a:p>
            <a:r>
              <a:rPr lang="cs-CZ" sz="1400" b="1" dirty="0"/>
              <a:t>Křížové financování </a:t>
            </a:r>
          </a:p>
          <a:p>
            <a:pPr>
              <a:buNone/>
            </a:pPr>
            <a:r>
              <a:rPr lang="cs-CZ" sz="1400" dirty="0"/>
              <a:t>	Křížové financování nebude v rámci výzvy uplatňováno.</a:t>
            </a:r>
          </a:p>
          <a:p>
            <a:pPr marL="0" indent="0">
              <a:buNone/>
            </a:pPr>
            <a:endParaRPr lang="cs-CZ" sz="1400" dirty="0"/>
          </a:p>
          <a:p>
            <a:pPr marL="0" indent="0">
              <a:buNone/>
            </a:pPr>
            <a:r>
              <a:rPr lang="cs-CZ" sz="1800" b="1" dirty="0"/>
              <a:t>1.2 Nepřímé náklady</a:t>
            </a:r>
          </a:p>
          <a:p>
            <a:pPr>
              <a:buNone/>
            </a:pPr>
            <a:r>
              <a:rPr lang="cs-CZ" sz="1400" dirty="0"/>
              <a:t>	</a:t>
            </a:r>
            <a:r>
              <a:rPr lang="cs-CZ" sz="1400" b="1" dirty="0"/>
              <a:t>Nepřímé náklady mohou dosahovat maximálně 25 % přímých způsobilých nákladů projektu.</a:t>
            </a:r>
          </a:p>
          <a:p>
            <a:pPr>
              <a:buNone/>
            </a:pPr>
            <a:r>
              <a:rPr lang="cs-CZ" sz="1400" dirty="0"/>
              <a:t>	Projekty podpořené ve výzvách MAS aplikují </a:t>
            </a:r>
            <a:r>
              <a:rPr lang="cs-CZ" sz="1400" b="1" dirty="0"/>
              <a:t>nepřímé náklady ve výši 25 %.</a:t>
            </a:r>
            <a:r>
              <a:rPr lang="cs-CZ" sz="1400" dirty="0"/>
              <a:t>  Zároveň platí, že 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buNone/>
            </a:pPr>
            <a:endParaRPr lang="cs-CZ" sz="1400" b="1" dirty="0"/>
          </a:p>
          <a:p>
            <a:pPr>
              <a:buNone/>
            </a:pPr>
            <a:endParaRPr lang="cs-CZ" sz="1400" dirty="0"/>
          </a:p>
          <a:p>
            <a:pPr>
              <a:buNone/>
            </a:pPr>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771237622"/>
              </p:ext>
            </p:extLst>
          </p:nvPr>
        </p:nvGraphicFramePr>
        <p:xfrm>
          <a:off x="483615" y="3744222"/>
          <a:ext cx="10306305" cy="2005476"/>
        </p:xfrm>
        <a:graphic>
          <a:graphicData uri="http://schemas.openxmlformats.org/drawingml/2006/table">
            <a:tbl>
              <a:tblPr firstRow="1" bandRow="1">
                <a:tableStyleId>{5C22544A-7EE6-4342-B048-85BDC9FD1C3A}</a:tableStyleId>
              </a:tblPr>
              <a:tblGrid>
                <a:gridCol w="5635831">
                  <a:extLst>
                    <a:ext uri="{9D8B030D-6E8A-4147-A177-3AD203B41FA5}">
                      <a16:colId xmlns:a16="http://schemas.microsoft.com/office/drawing/2014/main" val="20000"/>
                    </a:ext>
                  </a:extLst>
                </a:gridCol>
                <a:gridCol w="4670474">
                  <a:extLst>
                    <a:ext uri="{9D8B030D-6E8A-4147-A177-3AD203B41FA5}">
                      <a16:colId xmlns:a16="http://schemas.microsoft.com/office/drawing/2014/main" val="20001"/>
                    </a:ext>
                  </a:extLst>
                </a:gridCol>
              </a:tblGrid>
              <a:tr h="666812">
                <a:tc>
                  <a:txBody>
                    <a:bodyPr/>
                    <a:lstStyle/>
                    <a:p>
                      <a:r>
                        <a:rPr lang="cs-CZ" sz="1400" b="1" dirty="0"/>
                        <a:t>Podíl nákupu služeb na celkových přímých způsobilých nákladech projektu</a:t>
                      </a:r>
                      <a:endParaRPr lang="cs-CZ" sz="1400" dirty="0"/>
                    </a:p>
                  </a:txBody>
                  <a:tcPr/>
                </a:tc>
                <a:tc>
                  <a:txBody>
                    <a:bodyPr/>
                    <a:lstStyle/>
                    <a:p>
                      <a:pPr>
                        <a:buNone/>
                      </a:pPr>
                      <a:r>
                        <a:rPr lang="cs-CZ" sz="1400" b="1" dirty="0"/>
                        <a:t>Snížení podílu nepřímých nákladů oproti výše uvedenému procentu (25%)</a:t>
                      </a:r>
                    </a:p>
                    <a:p>
                      <a:endParaRPr lang="cs-CZ" sz="1400" dirty="0"/>
                    </a:p>
                  </a:txBody>
                  <a:tcPr/>
                </a:tc>
                <a:extLst>
                  <a:ext uri="{0D108BD9-81ED-4DB2-BD59-A6C34878D82A}">
                    <a16:rowId xmlns:a16="http://schemas.microsoft.com/office/drawing/2014/main" val="10000"/>
                  </a:ext>
                </a:extLst>
              </a:tr>
              <a:tr h="277838">
                <a:tc>
                  <a:txBody>
                    <a:bodyPr/>
                    <a:lstStyle/>
                    <a:p>
                      <a:r>
                        <a:rPr lang="cs-CZ" sz="1400" dirty="0"/>
                        <a:t>Do 60 % včetně </a:t>
                      </a:r>
                    </a:p>
                  </a:txBody>
                  <a:tcPr/>
                </a:tc>
                <a:tc>
                  <a:txBody>
                    <a:bodyPr/>
                    <a:lstStyle/>
                    <a:p>
                      <a:r>
                        <a:rPr lang="cs-CZ" sz="1400" dirty="0"/>
                        <a:t>25 % </a:t>
                      </a:r>
                    </a:p>
                  </a:txBody>
                  <a:tcPr/>
                </a:tc>
                <a:extLst>
                  <a:ext uri="{0D108BD9-81ED-4DB2-BD59-A6C34878D82A}">
                    <a16:rowId xmlns:a16="http://schemas.microsoft.com/office/drawing/2014/main" val="10001"/>
                  </a:ext>
                </a:extLst>
              </a:tr>
              <a:tr h="484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Více než 60 % a méně než 90 %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Snížení na 3/5 (60 %) základního podílu na 15 % </a:t>
                      </a:r>
                    </a:p>
                  </a:txBody>
                  <a:tcPr/>
                </a:tc>
                <a:extLst>
                  <a:ext uri="{0D108BD9-81ED-4DB2-BD59-A6C34878D82A}">
                    <a16:rowId xmlns:a16="http://schemas.microsoft.com/office/drawing/2014/main" val="10002"/>
                  </a:ext>
                </a:extLst>
              </a:tr>
              <a:tr h="4845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90 % a výše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400" dirty="0"/>
                        <a:t>Snížení na 1/5 (20 %) základního podílu, tj. 5 % </a:t>
                      </a:r>
                    </a:p>
                  </a:txBody>
                  <a:tcPr/>
                </a:tc>
                <a:extLst>
                  <a:ext uri="{0D108BD9-81ED-4DB2-BD59-A6C34878D82A}">
                    <a16:rowId xmlns:a16="http://schemas.microsoft.com/office/drawing/2014/main" val="10003"/>
                  </a:ext>
                </a:extLst>
              </a:tr>
            </a:tbl>
          </a:graphicData>
        </a:graphic>
      </p:graphicFrame>
      <p:pic>
        <p:nvPicPr>
          <p:cNvPr id="15" name="Obrázek 14">
            <a:extLst>
              <a:ext uri="{FF2B5EF4-FFF2-40B4-BE49-F238E27FC236}">
                <a16:creationId xmlns:a16="http://schemas.microsoft.com/office/drawing/2014/main" id="{900721F3-B0F4-4A95-BA53-DA8B12C7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fontScale="77500" lnSpcReduction="20000"/>
          </a:bodyPr>
          <a:lstStyle/>
          <a:p>
            <a:pPr>
              <a:buNone/>
            </a:pPr>
            <a:endParaRPr lang="cs-CZ" sz="2400" b="1" dirty="0">
              <a:solidFill>
                <a:srgbClr val="0070C0"/>
              </a:solidFill>
            </a:endParaRPr>
          </a:p>
          <a:p>
            <a:pPr>
              <a:buNone/>
            </a:pPr>
            <a:r>
              <a:rPr lang="cs-CZ" sz="2300" b="1" dirty="0"/>
              <a:t>1.2 Nepřímé náklady</a:t>
            </a:r>
          </a:p>
          <a:p>
            <a:r>
              <a:rPr lang="cs-CZ" sz="2100" dirty="0"/>
              <a:t>Administrativa, řízení projektu, účetnictví, personalistika, komunikační a informační opatření (publicita projektu), občerstvení a stravování a podpůrné procesy pro provoz projektu</a:t>
            </a:r>
          </a:p>
          <a:p>
            <a:pPr>
              <a:buNone/>
            </a:pPr>
            <a:r>
              <a:rPr lang="cs-CZ" sz="2100" dirty="0"/>
              <a:t>	Pozn.: pro zařazení do nepřímých nákladů </a:t>
            </a:r>
            <a:r>
              <a:rPr lang="cs-CZ" sz="2100" b="1" dirty="0"/>
              <a:t>je rozhodující, že daný pracovník: </a:t>
            </a:r>
          </a:p>
          <a:p>
            <a:pPr lvl="1"/>
            <a:r>
              <a:rPr lang="cs-CZ" sz="2100" dirty="0"/>
              <a:t>nepracuje přímo s cílovou skupinou projektu  - do práce s cílovou skupinou patří i komunikace (osobní i jiná) s potenciálními účastníky projektu (tj. osobami, které patří do cílové skupiny, ale dosud se do projektu nezapojili) nebo </a:t>
            </a:r>
          </a:p>
          <a:p>
            <a:pPr lvl="1"/>
            <a:r>
              <a:rPr lang="cs-CZ" sz="2100" dirty="0"/>
              <a:t>nezajišťuje výstup, který je určen k přímému využití cílovou skupinou projektu (či nezajišťuje evaluace). </a:t>
            </a:r>
          </a:p>
          <a:p>
            <a:r>
              <a:rPr lang="cs-CZ" sz="2100" dirty="0"/>
              <a:t>Cestovné náhrady spojené s pracovními cestami realizačního týmu (vnitrostátní pracovní cesty)</a:t>
            </a:r>
          </a:p>
          <a:p>
            <a:r>
              <a:rPr lang="cs-CZ" sz="2100" dirty="0"/>
              <a:t>Spotřební materiál, zařízení a vybavení (papíry, kancelářský materiál, čistící prostředky, zařízení a vybavení RT, jejichž osobni náklady jsou hrazeny z NN)</a:t>
            </a:r>
          </a:p>
          <a:p>
            <a:r>
              <a:rPr lang="cs-CZ" sz="2100" dirty="0"/>
              <a:t>Prostory pro realizaci projektu (využívané pro administraci projektu, energie, vodné a stočné)</a:t>
            </a:r>
          </a:p>
          <a:p>
            <a:r>
              <a:rPr lang="cs-CZ" sz="2100" dirty="0"/>
              <a:t>Ostatní provozní výdaje (internet, telefon, poštovné, bankovní poplatky, pojistné smlouvy, správní poplatky, které nemají přímou vazbu na práci s CS)</a:t>
            </a:r>
          </a:p>
          <a:p>
            <a:pPr>
              <a:buNone/>
            </a:pPr>
            <a:endParaRPr lang="cs-CZ" sz="1400" dirty="0"/>
          </a:p>
          <a:p>
            <a:pPr>
              <a:buNone/>
            </a:pPr>
            <a:endParaRPr lang="cs-CZ" sz="1400" dirty="0"/>
          </a:p>
          <a:p>
            <a:endParaRPr lang="cs-CZ" sz="1400" b="1" dirty="0"/>
          </a:p>
          <a:p>
            <a:pPr>
              <a:buNone/>
            </a:pPr>
            <a:r>
              <a:rPr lang="cs-CZ" sz="1400" dirty="0"/>
              <a:t>	</a:t>
            </a: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47500" lnSpcReduction="20000"/>
          </a:bodyPr>
          <a:lstStyle/>
          <a:p>
            <a:pPr>
              <a:buNone/>
            </a:pPr>
            <a:r>
              <a:rPr lang="cs-CZ" b="1" dirty="0"/>
              <a:t>Příklady</a:t>
            </a:r>
          </a:p>
          <a:p>
            <a:pPr>
              <a:buNone/>
            </a:pPr>
            <a:r>
              <a:rPr lang="cs-CZ" b="1" dirty="0"/>
              <a:t>Způsobilé výdaje</a:t>
            </a:r>
          </a:p>
          <a:p>
            <a:r>
              <a:rPr lang="cs-CZ" dirty="0"/>
              <a:t>Mzdové příspěvky, vzdělávání, rekvalifikace, placené stáže, soft </a:t>
            </a:r>
            <a:r>
              <a:rPr lang="cs-CZ" dirty="0" err="1"/>
              <a:t>skills</a:t>
            </a:r>
            <a:endParaRPr lang="cs-CZ" dirty="0"/>
          </a:p>
          <a:p>
            <a:pPr>
              <a:buNone/>
            </a:pPr>
            <a:endParaRPr lang="cs-CZ" b="1" dirty="0"/>
          </a:p>
          <a:p>
            <a:pPr>
              <a:buNone/>
            </a:pPr>
            <a:r>
              <a:rPr lang="cs-CZ" b="1" dirty="0"/>
              <a:t>Přímá podpora účastníků projektu (způsobilé výdaje)</a:t>
            </a:r>
          </a:p>
          <a:p>
            <a:r>
              <a:rPr lang="cs-CZ" dirty="0"/>
              <a:t>Mzdové příspěvky cílové skupině – max. ve výši trojnásobku minimální mzdy za měsíc při 40hodinové týdenní pracovní době</a:t>
            </a:r>
          </a:p>
          <a:p>
            <a:r>
              <a:rPr lang="cs-CZ" dirty="0"/>
              <a:t>Cestovné – veřejná doprava, osobní pouze pokud nelze zajistit veřejnou</a:t>
            </a:r>
          </a:p>
          <a:p>
            <a:r>
              <a:rPr lang="cs-CZ" dirty="0"/>
              <a:t>Ubytování (max. 1000kč/noc)</a:t>
            </a:r>
          </a:p>
          <a:p>
            <a:r>
              <a:rPr lang="cs-CZ" dirty="0"/>
              <a:t>Stravné CS (150kč/osoba, v případě ubytování je stravné 300kč/den/osoba)</a:t>
            </a:r>
          </a:p>
          <a:p>
            <a:r>
              <a:rPr lang="cs-CZ" dirty="0"/>
              <a:t>Příspěvek na péče o dítě a další závislé osoby (po dobu školení nebo při nástupu dlouhodobě nezaměstnané osoby do zaměstnání – max. 6 měsíců)</a:t>
            </a:r>
          </a:p>
          <a:p>
            <a:r>
              <a:rPr lang="cs-CZ" dirty="0"/>
              <a:t>Jiné nezbytné náklady CS (zdravotní prohlídka, výpis z rejstříku apod.)</a:t>
            </a:r>
          </a:p>
          <a:p>
            <a:r>
              <a:rPr lang="cs-CZ" dirty="0"/>
              <a:t>Příspěvek na zapracování – poskytuje se zaměstnavateli, pokud přijímá do pracovního poměru uchazeče o zaměstnání, kterému je věnována zvýšená péče, max. na 3 měsíce, může činit nejvýše polovinu minimální mzdy</a:t>
            </a:r>
          </a:p>
          <a:p>
            <a:pPr>
              <a:buNone/>
            </a:pPr>
            <a:endParaRPr lang="cs-CZ" b="1" dirty="0"/>
          </a:p>
          <a:p>
            <a:pPr>
              <a:buNone/>
            </a:pPr>
            <a:r>
              <a:rPr lang="cs-CZ" b="1" dirty="0"/>
              <a:t>Nezpůsobilé výdaje</a:t>
            </a:r>
          </a:p>
          <a:p>
            <a:r>
              <a:rPr lang="cs-CZ" dirty="0"/>
              <a:t>Podnikové vzdělávání stávajících zaměstnanců, mzdové příspěvky stávajících zaměstnanců, kariérové poradenství pro žáky ZŠ</a:t>
            </a:r>
          </a:p>
          <a:p>
            <a:r>
              <a:rPr lang="cs-CZ" dirty="0"/>
              <a:t>Akreditace – příprava rekvalifikačních kurzů</a:t>
            </a:r>
          </a:p>
          <a:p>
            <a:pPr>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F69EBA1-6DA1-40E1-BA2D-D47295377E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20000"/>
          </a:bodyPr>
          <a:lstStyle/>
          <a:p>
            <a:pPr marL="0" indent="0">
              <a:buNone/>
            </a:pPr>
            <a:r>
              <a:rPr lang="cs-CZ" sz="2200" b="1" dirty="0">
                <a:solidFill>
                  <a:srgbClr val="0070C0"/>
                </a:solidFill>
              </a:rPr>
              <a:t>Finanční alokace výzvy</a:t>
            </a:r>
          </a:p>
          <a:p>
            <a:pPr marL="0" indent="0">
              <a:buNone/>
            </a:pPr>
            <a:endParaRPr lang="cs-CZ" sz="2400" b="1" dirty="0">
              <a:solidFill>
                <a:srgbClr val="0070C0"/>
              </a:solidFill>
            </a:endParaRPr>
          </a:p>
          <a:p>
            <a:r>
              <a:rPr lang="cs-CZ" sz="2200" dirty="0"/>
              <a:t>Rozhodná pro výběr projektů k financování: 		2 705 040 CZK</a:t>
            </a:r>
          </a:p>
          <a:p>
            <a:r>
              <a:rPr lang="cs-CZ" sz="2200" dirty="0"/>
              <a:t>Minimální výše celkových způsobilých výdajů:		400 000 CZK</a:t>
            </a:r>
            <a:endParaRPr lang="cs-CZ" sz="2200" dirty="0">
              <a:solidFill>
                <a:srgbClr val="FF0000"/>
              </a:solidFill>
            </a:endParaRPr>
          </a:p>
          <a:p>
            <a:endParaRPr lang="cs-CZ" sz="2200" dirty="0"/>
          </a:p>
          <a:p>
            <a:r>
              <a:rPr lang="cs-CZ" sz="2200" dirty="0"/>
              <a:t>Maximální délka podpory:				36 měsíců</a:t>
            </a:r>
          </a:p>
          <a:p>
            <a:r>
              <a:rPr lang="cs-CZ" sz="2200" dirty="0"/>
              <a:t>Nejzazší datum pro ukončení fyzické realizace projektu:	31. 10. 2022</a:t>
            </a:r>
          </a:p>
          <a:p>
            <a:pPr marL="0" indent="0">
              <a:buNone/>
            </a:pPr>
            <a:endParaRPr lang="cs-CZ" sz="2200" dirty="0"/>
          </a:p>
          <a:p>
            <a:pPr marL="0" indent="0">
              <a:buNone/>
            </a:pPr>
            <a:r>
              <a:rPr lang="cs-CZ" sz="2200" dirty="0"/>
              <a:t>Forma podpory:	ex ante/ ex post</a:t>
            </a:r>
          </a:p>
          <a:p>
            <a:pPr marL="0" indent="0">
              <a:buNone/>
            </a:pPr>
            <a:endParaRPr lang="cs-CZ" sz="2200" dirty="0"/>
          </a:p>
          <a:p>
            <a:pPr marL="0" indent="0">
              <a:buNone/>
            </a:pPr>
            <a:r>
              <a:rPr lang="cs-CZ" sz="2200" dirty="0"/>
              <a:t>Nepřímé náklady</a:t>
            </a:r>
          </a:p>
          <a:p>
            <a:r>
              <a:rPr lang="cs-CZ" sz="2200" dirty="0"/>
              <a:t>Nepřímé náklady mohou dosahovat maximálně 25% přímých způsobilých nákladů projektu</a:t>
            </a:r>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887230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00000"/>
              </a:lnSpc>
              <a:spcBef>
                <a:spcPts val="0"/>
              </a:spcBef>
              <a:buNone/>
            </a:pPr>
            <a:r>
              <a:rPr lang="cs-CZ" b="1" dirty="0"/>
              <a:t>Příjmy projektu = </a:t>
            </a:r>
            <a:r>
              <a:rPr lang="cs-CZ" dirty="0"/>
              <a:t>příjmy vygenerované projektem v době jeho realizace </a:t>
            </a:r>
          </a:p>
          <a:p>
            <a:pPr marL="0" indent="0">
              <a:lnSpc>
                <a:spcPct val="100000"/>
              </a:lnSpc>
              <a:spcBef>
                <a:spcPts val="0"/>
              </a:spcBef>
              <a:buNone/>
            </a:pPr>
            <a:endParaRPr lang="cs-CZ" sz="1600" dirty="0"/>
          </a:p>
          <a:p>
            <a:pPr marL="0" indent="0">
              <a:lnSpc>
                <a:spcPct val="100000"/>
              </a:lnSpc>
              <a:spcBef>
                <a:spcPts val="0"/>
              </a:spcBef>
              <a:buNone/>
            </a:pPr>
            <a:r>
              <a:rPr lang="cs-CZ" dirty="0"/>
              <a:t>Například: </a:t>
            </a:r>
          </a:p>
          <a:p>
            <a:pPr marL="360363" indent="-360363">
              <a:lnSpc>
                <a:spcPct val="100000"/>
              </a:lnSpc>
              <a:spcBef>
                <a:spcPts val="0"/>
              </a:spcBef>
            </a:pPr>
            <a:r>
              <a:rPr lang="cs-CZ" dirty="0"/>
              <a:t>Příjmy za poskytované služby (poplatky za školení). </a:t>
            </a:r>
          </a:p>
          <a:p>
            <a:pPr marL="360363" indent="-360363">
              <a:lnSpc>
                <a:spcPct val="100000"/>
              </a:lnSpc>
              <a:spcBef>
                <a:spcPts val="0"/>
              </a:spcBef>
            </a:pPr>
            <a:r>
              <a:rPr lang="cs-CZ" dirty="0"/>
              <a:t>Příjmy za prodej výrobků, které vznikly v rámci projektu (tj. výrobků, na jejichž vznik byly vynaloženy výdaje projektu).</a:t>
            </a:r>
          </a:p>
          <a:p>
            <a:pPr marL="360363" indent="-360363">
              <a:lnSpc>
                <a:spcPct val="100000"/>
              </a:lnSpc>
              <a:spcBef>
                <a:spcPts val="0"/>
              </a:spcBef>
            </a:pPr>
            <a:r>
              <a:rPr lang="cs-CZ" dirty="0"/>
              <a:t>Příjmy za pronájem (prostor, zařízení, softwaru, ad.) financovaných z projektu.</a:t>
            </a:r>
          </a:p>
          <a:p>
            <a:pPr marL="360363" indent="-360363">
              <a:lnSpc>
                <a:spcPct val="100000"/>
              </a:lnSpc>
              <a:spcBef>
                <a:spcPts val="0"/>
              </a:spcBef>
            </a:pPr>
            <a:endParaRPr lang="cs-CZ" sz="1800" b="1" dirty="0"/>
          </a:p>
          <a:p>
            <a:pPr marL="360363" indent="-360363">
              <a:lnSpc>
                <a:spcPct val="100000"/>
              </a:lnSpc>
              <a:spcBef>
                <a:spcPts val="0"/>
              </a:spcBef>
            </a:pPr>
            <a:r>
              <a:rPr lang="cs-CZ" b="1" dirty="0"/>
              <a:t>Do žádosti o podporu </a:t>
            </a:r>
            <a:r>
              <a:rPr lang="cs-CZ" dirty="0"/>
              <a:t>se uvádí pouze „</a:t>
            </a:r>
            <a:r>
              <a:rPr lang="cs-CZ" b="1" dirty="0"/>
              <a:t>předpokládané čisté příjmy</a:t>
            </a:r>
            <a:r>
              <a:rPr lang="cs-CZ" dirty="0"/>
              <a:t>“ do řádku „Jiné peněžní příjmy“ - o tyto příjmy bude snížena poskytnutá dotace.</a:t>
            </a:r>
          </a:p>
          <a:p>
            <a:pPr marL="360363" indent="-360363">
              <a:lnSpc>
                <a:spcPct val="100000"/>
              </a:lnSpc>
              <a:spcBef>
                <a:spcPts val="0"/>
              </a:spcBef>
            </a:pPr>
            <a:r>
              <a:rPr lang="cs-CZ" b="1" dirty="0"/>
              <a:t>Čistým příjmem </a:t>
            </a:r>
            <a:r>
              <a:rPr lang="cs-CZ" dirty="0"/>
              <a:t>je ta částka příjmů, která převyšuje částku vlastního financování způsobilých výdajů projektu (např. příspěvky převyšující spolufinancování).</a:t>
            </a:r>
          </a:p>
          <a:p>
            <a:pPr marL="360363" indent="-360363">
              <a:lnSpc>
                <a:spcPct val="100000"/>
              </a:lnSpc>
              <a:spcBef>
                <a:spcPts val="0"/>
              </a:spcBef>
            </a:pPr>
            <a:r>
              <a:rPr lang="cs-CZ" b="1" dirty="0"/>
              <a:t>Nepředpokládané i předpokládané čisté příjmy </a:t>
            </a:r>
            <a:r>
              <a:rPr lang="cs-CZ" dirty="0"/>
              <a:t>se budou reportovat průběžně ve Zprávách o realizaci projektu (ZOR).</a:t>
            </a:r>
            <a:endParaRPr lang="cs-CZ"/>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Příjmy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E2CC0CB-07A5-4F10-8A46-8DAD56D5D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000" dirty="0"/>
              <a:t>Problematika hodnocení přijatelnosti a formálních náležitostí, věcného hodnocení a výběru projektů </a:t>
            </a:r>
          </a:p>
          <a:p>
            <a:pPr lvl="1"/>
            <a:r>
              <a:rPr lang="cs-CZ" sz="1600" dirty="0"/>
              <a:t>Viz příloha č. 1 výzvy MAS Informace o způsobu hodnocení a výběru projektů</a:t>
            </a:r>
          </a:p>
          <a:p>
            <a:pPr lvl="1"/>
            <a:r>
              <a:rPr lang="cs-CZ" sz="1600" dirty="0"/>
              <a:t>Viz Specifická část pravidel pro žadatele a příjemce v rámci OPZ </a:t>
            </a:r>
          </a:p>
          <a:p>
            <a:r>
              <a:rPr lang="cs-CZ" sz="2000" dirty="0"/>
              <a:t>Proces hodnocení a výběru projektů zajišťuje MAS MORAVSKÁ BRÁNA, </a:t>
            </a:r>
            <a:r>
              <a:rPr lang="cs-CZ" sz="2000" dirty="0" err="1"/>
              <a:t>z.s</a:t>
            </a:r>
            <a:r>
              <a:rPr lang="cs-CZ" sz="2000" dirty="0"/>
              <a:t>.</a:t>
            </a:r>
          </a:p>
          <a:p>
            <a:r>
              <a:rPr lang="cs-CZ" sz="2000" dirty="0"/>
              <a:t>Žádosti předložené jiným způsobem a v jiném termínu než umožňuje výzva, nejsou akceptovány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4A59B5-BCAF-4DE3-AB3B-192490FEF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460664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Hodnocení přijatelnosti a formálních náležitostí </a:t>
            </a:r>
          </a:p>
          <a:p>
            <a:pPr marL="0" indent="0">
              <a:buNone/>
            </a:pPr>
            <a:endParaRPr lang="cs-CZ" sz="2200" dirty="0"/>
          </a:p>
          <a:p>
            <a:r>
              <a:rPr lang="cs-CZ" sz="2200" dirty="0"/>
              <a:t>První fáze hodnocení projektů </a:t>
            </a:r>
          </a:p>
          <a:p>
            <a:r>
              <a:rPr lang="cs-CZ" sz="2200" dirty="0"/>
              <a:t>Posouzení základních věcných a administrativních požadavků </a:t>
            </a:r>
          </a:p>
          <a:p>
            <a:r>
              <a:rPr lang="pt-BR" sz="2200" dirty="0"/>
              <a:t>Provádějí pracovníci MAS </a:t>
            </a:r>
            <a:r>
              <a:rPr lang="cs-CZ" sz="2200" dirty="0"/>
              <a:t>MORAVSKÁ BRÁNA, </a:t>
            </a:r>
            <a:r>
              <a:rPr lang="cs-CZ" sz="2200" dirty="0" err="1"/>
              <a:t>z.s</a:t>
            </a:r>
            <a:r>
              <a:rPr lang="cs-CZ" sz="2200" dirty="0"/>
              <a:t>.</a:t>
            </a:r>
            <a:endParaRPr lang="pt-BR" sz="2200" dirty="0"/>
          </a:p>
          <a:p>
            <a:r>
              <a:rPr lang="cs-CZ" sz="2200" dirty="0"/>
              <a:t>Lhůta max. </a:t>
            </a:r>
            <a:r>
              <a:rPr lang="cs-CZ" sz="2200" b="1" dirty="0"/>
              <a:t>30 pracovních dnů </a:t>
            </a:r>
            <a:r>
              <a:rPr lang="cs-CZ" sz="2200" dirty="0"/>
              <a:t>od ukončení příjmu žádostí o podporu </a:t>
            </a:r>
          </a:p>
          <a:p>
            <a:r>
              <a:rPr lang="cs-CZ" sz="2200" dirty="0"/>
              <a:t>Kritéria přijatelnosti jsou neopravitelná </a:t>
            </a:r>
          </a:p>
          <a:p>
            <a:r>
              <a:rPr lang="cs-CZ" sz="2200" dirty="0"/>
              <a:t>Kritéria formálních náležitostí jsou opravitelná – žadatel vyzván 1 x k opravě nebo doplnění ve lhůtě do 5 pracovních dní </a:t>
            </a:r>
          </a:p>
          <a:p>
            <a:r>
              <a:rPr lang="cs-CZ" sz="2200" dirty="0"/>
              <a:t>Hodnotí se podle kontrolních otázek uvedených pro každé kritérium (ANO/NE)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29418"/>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CB068DE-35EF-4446-AF7B-626E052F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396883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2"/>
            <a:ext cx="11670189" cy="4715145"/>
          </a:xfrm>
        </p:spPr>
        <p:txBody>
          <a:bodyPr numCol="2">
            <a:normAutofit fontScale="92500" lnSpcReduction="10000"/>
          </a:bodyPr>
          <a:lstStyle/>
          <a:p>
            <a:pPr marL="0" indent="0">
              <a:buNone/>
            </a:pPr>
            <a:r>
              <a:rPr lang="cs-CZ" sz="2200" b="1" dirty="0">
                <a:solidFill>
                  <a:srgbClr val="0070C0"/>
                </a:solidFill>
              </a:rPr>
              <a:t>Hodnocení přijatelnosti a formálních náležitostí </a:t>
            </a:r>
          </a:p>
          <a:p>
            <a:pPr marL="0" indent="0">
              <a:buNone/>
            </a:pPr>
            <a:endParaRPr lang="cs-CZ" sz="2200" dirty="0"/>
          </a:p>
          <a:p>
            <a:pPr marL="0" indent="0">
              <a:buNone/>
            </a:pPr>
            <a:r>
              <a:rPr lang="cs-CZ" sz="2200" b="1" dirty="0"/>
              <a:t>Kritéria hodnocení přijatelnosti </a:t>
            </a:r>
            <a:endParaRPr lang="cs-CZ" sz="2200" dirty="0"/>
          </a:p>
          <a:p>
            <a:r>
              <a:rPr lang="cs-CZ" sz="2200" dirty="0"/>
              <a:t>Oprávněnost žadatele </a:t>
            </a:r>
          </a:p>
          <a:p>
            <a:r>
              <a:rPr lang="cs-CZ" sz="2200" dirty="0"/>
              <a:t>Partnerství </a:t>
            </a:r>
          </a:p>
          <a:p>
            <a:r>
              <a:rPr lang="cs-CZ" sz="2200" dirty="0"/>
              <a:t>Cílové skupiny </a:t>
            </a:r>
          </a:p>
          <a:p>
            <a:r>
              <a:rPr lang="cs-CZ" sz="2200" dirty="0"/>
              <a:t>Celkové způsobilé výdaje </a:t>
            </a:r>
          </a:p>
          <a:p>
            <a:r>
              <a:rPr lang="cs-CZ" sz="2200" dirty="0"/>
              <a:t>Aktivity </a:t>
            </a:r>
          </a:p>
          <a:p>
            <a:r>
              <a:rPr lang="cs-CZ" sz="2200" dirty="0"/>
              <a:t>Horizontální principy </a:t>
            </a:r>
          </a:p>
          <a:p>
            <a:r>
              <a:rPr lang="cs-CZ" sz="2200" dirty="0"/>
              <a:t>Trestní bezúhonnost </a:t>
            </a:r>
          </a:p>
          <a:p>
            <a:r>
              <a:rPr lang="cs-CZ" sz="2200" dirty="0"/>
              <a:t>Soulad projektu s SCLLD </a:t>
            </a:r>
          </a:p>
          <a:p>
            <a:r>
              <a:rPr lang="cs-CZ" sz="2200" dirty="0"/>
              <a:t>Ověření administrativní, finanční a provozní kapacity žadatele </a:t>
            </a:r>
          </a:p>
          <a:p>
            <a:endParaRPr lang="cs-CZ" sz="2200" dirty="0"/>
          </a:p>
          <a:p>
            <a:pPr>
              <a:buNone/>
            </a:pPr>
            <a:endParaRPr lang="cs-CZ" sz="2200" dirty="0"/>
          </a:p>
          <a:p>
            <a:pPr>
              <a:buNone/>
            </a:pPr>
            <a:endParaRPr lang="cs-CZ" sz="2200" dirty="0"/>
          </a:p>
          <a:p>
            <a:pPr marL="0" indent="0">
              <a:buNone/>
            </a:pPr>
            <a:endParaRPr lang="cs-CZ" sz="2200" b="1" dirty="0"/>
          </a:p>
          <a:p>
            <a:pPr marL="0" indent="0">
              <a:buNone/>
            </a:pPr>
            <a:r>
              <a:rPr lang="cs-CZ" sz="2200" b="1" dirty="0"/>
              <a:t>Kritéria formálních náležitostí</a:t>
            </a:r>
          </a:p>
          <a:p>
            <a:r>
              <a:rPr lang="cs-CZ" sz="2200" dirty="0"/>
              <a:t>Úplnost a forma žádosti</a:t>
            </a:r>
          </a:p>
          <a:p>
            <a:r>
              <a:rPr lang="cs-CZ" sz="2200" dirty="0"/>
              <a:t>Podpis žádosti</a:t>
            </a:r>
          </a:p>
          <a:p>
            <a:pPr marL="0" indent="0">
              <a:buNone/>
            </a:pPr>
            <a:endParaRPr lang="cs-CZ" sz="2200" b="1" dirty="0"/>
          </a:p>
          <a:p>
            <a:pPr marL="0" indent="0">
              <a:buNone/>
            </a:pPr>
            <a:r>
              <a:rPr lang="cs-CZ" sz="2200" b="1" dirty="0"/>
              <a:t>Podání žádosti o přezkum </a:t>
            </a:r>
            <a:endParaRPr lang="cs-CZ" sz="2200" dirty="0"/>
          </a:p>
          <a:p>
            <a:r>
              <a:rPr lang="cs-CZ" sz="2200" dirty="0"/>
              <a:t>MAS zasílá informaci o výsledku hodnocení -&gt; lhůta 15 kalendářních dní ode dne doručení informace na podání Žádosti o přezkum u negativně hodnocených Žádostí o podporu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2D1DFDC-B14D-4865-97D2-C131D4B81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032839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000" b="1" dirty="0">
                <a:solidFill>
                  <a:srgbClr val="0070C0"/>
                </a:solidFill>
              </a:rPr>
              <a:t>Věcné hodnocení</a:t>
            </a:r>
          </a:p>
          <a:p>
            <a:pPr marL="0" indent="0">
              <a:buNone/>
            </a:pPr>
            <a:endParaRPr lang="cs-CZ" sz="2000" dirty="0"/>
          </a:p>
          <a:p>
            <a:r>
              <a:rPr lang="cs-CZ" sz="2000" dirty="0"/>
              <a:t>Druhá fáze hodnocení projektů </a:t>
            </a:r>
          </a:p>
          <a:p>
            <a:r>
              <a:rPr lang="cs-CZ" sz="2000" dirty="0"/>
              <a:t>Hodnocení kvality </a:t>
            </a:r>
          </a:p>
          <a:p>
            <a:r>
              <a:rPr lang="pt-BR" sz="2000" dirty="0"/>
              <a:t>Provádí Výběrová komise MAS </a:t>
            </a:r>
            <a:r>
              <a:rPr lang="cs-CZ" sz="2000" dirty="0"/>
              <a:t>MORAVSKÁ BRÁNA, </a:t>
            </a:r>
            <a:r>
              <a:rPr lang="cs-CZ" sz="2000" dirty="0" err="1"/>
              <a:t>z.s</a:t>
            </a:r>
            <a:r>
              <a:rPr lang="cs-CZ" sz="2000" dirty="0"/>
              <a:t>.</a:t>
            </a:r>
            <a:endParaRPr lang="pt-BR" sz="2000" dirty="0"/>
          </a:p>
          <a:p>
            <a:r>
              <a:rPr lang="cs-CZ" sz="2000" dirty="0"/>
              <a:t>Pouze žádosti o podporu, které uspěly v 1. fázi hodnocení </a:t>
            </a:r>
          </a:p>
          <a:p>
            <a:r>
              <a:rPr lang="cs-CZ" sz="2000" dirty="0"/>
              <a:t>Lhůta max. </a:t>
            </a:r>
            <a:r>
              <a:rPr lang="cs-CZ" sz="2000" b="1" dirty="0"/>
              <a:t>50 pracovních dnů </a:t>
            </a:r>
            <a:r>
              <a:rPr lang="cs-CZ" sz="2000" dirty="0"/>
              <a:t>od ukončení hodnocení FN a P </a:t>
            </a:r>
          </a:p>
          <a:p>
            <a:r>
              <a:rPr lang="cs-CZ" sz="2000" dirty="0"/>
              <a:t>Mohou být výběrovou komisí vymezeny podmínky pro úpravu projektů ze strany žadatele, za kterých by měl být projekt podpořen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F7AEC57-CD7C-4918-9599-24A16D4B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436289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000" b="1" dirty="0">
                <a:solidFill>
                  <a:srgbClr val="0070C0"/>
                </a:solidFill>
              </a:rPr>
              <a:t>Věcné hodnocení</a:t>
            </a:r>
          </a:p>
          <a:p>
            <a:pPr marL="0" indent="0">
              <a:buNone/>
            </a:pPr>
            <a:endParaRPr lang="cs-CZ" sz="2000" dirty="0"/>
          </a:p>
          <a:p>
            <a:pPr marL="0" indent="0">
              <a:buNone/>
            </a:pPr>
            <a:r>
              <a:rPr lang="cs-CZ" sz="2000" dirty="0"/>
              <a:t>Kritéria věcného hodnocení</a:t>
            </a:r>
          </a:p>
          <a:p>
            <a:pPr marL="0" indent="0">
              <a:buNone/>
            </a:pPr>
            <a:endParaRPr lang="cs-CZ" dirty="0">
              <a:solidFill>
                <a:srgbClr val="FF000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8DB68E48-9CCD-44F9-9411-CBC08C919EAA}"/>
              </a:ext>
            </a:extLst>
          </p:cNvPr>
          <p:cNvGraphicFramePr>
            <a:graphicFrameLocks noGrp="1"/>
          </p:cNvGraphicFramePr>
          <p:nvPr>
            <p:extLst>
              <p:ext uri="{D42A27DB-BD31-4B8C-83A1-F6EECF244321}">
                <p14:modId xmlns:p14="http://schemas.microsoft.com/office/powerpoint/2010/main" val="726093374"/>
              </p:ext>
            </p:extLst>
          </p:nvPr>
        </p:nvGraphicFramePr>
        <p:xfrm>
          <a:off x="1412849" y="2770600"/>
          <a:ext cx="9298610" cy="2661920"/>
        </p:xfrm>
        <a:graphic>
          <a:graphicData uri="http://schemas.openxmlformats.org/drawingml/2006/table">
            <a:tbl>
              <a:tblPr firstRow="1" bandRow="1">
                <a:tableStyleId>{5C22544A-7EE6-4342-B048-85BDC9FD1C3A}</a:tableStyleId>
              </a:tblPr>
              <a:tblGrid>
                <a:gridCol w="4203046">
                  <a:extLst>
                    <a:ext uri="{9D8B030D-6E8A-4147-A177-3AD203B41FA5}">
                      <a16:colId xmlns:a16="http://schemas.microsoft.com/office/drawing/2014/main" val="1402731690"/>
                    </a:ext>
                  </a:extLst>
                </a:gridCol>
                <a:gridCol w="5095564">
                  <a:extLst>
                    <a:ext uri="{9D8B030D-6E8A-4147-A177-3AD203B41FA5}">
                      <a16:colId xmlns:a16="http://schemas.microsoft.com/office/drawing/2014/main" val="1821155007"/>
                    </a:ext>
                  </a:extLst>
                </a:gridCol>
              </a:tblGrid>
              <a:tr h="370840">
                <a:tc>
                  <a:txBody>
                    <a:bodyPr/>
                    <a:lstStyle/>
                    <a:p>
                      <a:r>
                        <a:rPr lang="cs-CZ" dirty="0"/>
                        <a:t>Skupina kritérií (max. počet bodů)</a:t>
                      </a:r>
                    </a:p>
                  </a:txBody>
                  <a:tcPr/>
                </a:tc>
                <a:tc>
                  <a:txBody>
                    <a:bodyPr/>
                    <a:lstStyle/>
                    <a:p>
                      <a:r>
                        <a:rPr lang="cs-CZ" dirty="0"/>
                        <a:t>Název kritéria (max. počet bodů)</a:t>
                      </a:r>
                    </a:p>
                  </a:txBody>
                  <a:tcPr/>
                </a:tc>
                <a:extLst>
                  <a:ext uri="{0D108BD9-81ED-4DB2-BD59-A6C34878D82A}">
                    <a16:rowId xmlns:a16="http://schemas.microsoft.com/office/drawing/2014/main" val="3571610529"/>
                  </a:ext>
                </a:extLst>
              </a:tr>
              <a:tr h="370840">
                <a:tc>
                  <a:txBody>
                    <a:bodyPr/>
                    <a:lstStyle/>
                    <a:p>
                      <a:r>
                        <a:rPr lang="cs-CZ" dirty="0"/>
                        <a:t>I. Potřebnost (35)</a:t>
                      </a:r>
                    </a:p>
                  </a:txBody>
                  <a:tcPr/>
                </a:tc>
                <a:tc>
                  <a:txBody>
                    <a:bodyPr/>
                    <a:lstStyle/>
                    <a:p>
                      <a:r>
                        <a:rPr lang="cs-CZ" dirty="0"/>
                        <a:t>Vymezení problému a cílové skupiny (35)</a:t>
                      </a:r>
                    </a:p>
                  </a:txBody>
                  <a:tcPr/>
                </a:tc>
                <a:extLst>
                  <a:ext uri="{0D108BD9-81ED-4DB2-BD59-A6C34878D82A}">
                    <a16:rowId xmlns:a16="http://schemas.microsoft.com/office/drawing/2014/main" val="3018693369"/>
                  </a:ext>
                </a:extLst>
              </a:tr>
              <a:tr h="370840">
                <a:tc>
                  <a:txBody>
                    <a:bodyPr/>
                    <a:lstStyle/>
                    <a:p>
                      <a:r>
                        <a:rPr lang="cs-CZ" dirty="0"/>
                        <a:t>II. Účelnost (30)</a:t>
                      </a:r>
                    </a:p>
                  </a:txBody>
                  <a:tcPr/>
                </a:tc>
                <a:tc>
                  <a:txBody>
                    <a:bodyPr/>
                    <a:lstStyle/>
                    <a:p>
                      <a:r>
                        <a:rPr lang="cs-CZ" dirty="0"/>
                        <a:t>Cíle a konzistentnost projektu (25)</a:t>
                      </a:r>
                    </a:p>
                    <a:p>
                      <a:r>
                        <a:rPr lang="cs-CZ" dirty="0"/>
                        <a:t>Způsob ověření dosažení cíle projektu (5)</a:t>
                      </a:r>
                    </a:p>
                  </a:txBody>
                  <a:tcPr/>
                </a:tc>
                <a:extLst>
                  <a:ext uri="{0D108BD9-81ED-4DB2-BD59-A6C34878D82A}">
                    <a16:rowId xmlns:a16="http://schemas.microsoft.com/office/drawing/2014/main" val="3475974604"/>
                  </a:ext>
                </a:extLst>
              </a:tr>
              <a:tr h="370840">
                <a:tc>
                  <a:txBody>
                    <a:bodyPr/>
                    <a:lstStyle/>
                    <a:p>
                      <a:r>
                        <a:rPr lang="cs-CZ" dirty="0"/>
                        <a:t>III. Efektivnost a hospodárnost (20)</a:t>
                      </a:r>
                    </a:p>
                  </a:txBody>
                  <a:tcPr/>
                </a:tc>
                <a:tc>
                  <a:txBody>
                    <a:bodyPr/>
                    <a:lstStyle/>
                    <a:p>
                      <a:r>
                        <a:rPr lang="cs-CZ" dirty="0"/>
                        <a:t>Efektivita projektu, rozpočet (15)</a:t>
                      </a:r>
                    </a:p>
                    <a:p>
                      <a:r>
                        <a:rPr lang="cs-CZ" dirty="0"/>
                        <a:t>Adekvátnost indikátorů (5)</a:t>
                      </a:r>
                    </a:p>
                  </a:txBody>
                  <a:tcPr/>
                </a:tc>
                <a:extLst>
                  <a:ext uri="{0D108BD9-81ED-4DB2-BD59-A6C34878D82A}">
                    <a16:rowId xmlns:a16="http://schemas.microsoft.com/office/drawing/2014/main" val="1619373035"/>
                  </a:ext>
                </a:extLst>
              </a:tr>
              <a:tr h="370840">
                <a:tc>
                  <a:txBody>
                    <a:bodyPr/>
                    <a:lstStyle/>
                    <a:p>
                      <a:r>
                        <a:rPr lang="cs-CZ" dirty="0"/>
                        <a:t>IV. Proveditelnost (15)</a:t>
                      </a:r>
                    </a:p>
                  </a:txBody>
                  <a:tcPr/>
                </a:tc>
                <a:tc>
                  <a:txBody>
                    <a:bodyPr/>
                    <a:lstStyle/>
                    <a:p>
                      <a:r>
                        <a:rPr lang="cs-CZ" dirty="0"/>
                        <a:t>Způsob realizace aktivit a jejich návaznost (10)</a:t>
                      </a:r>
                    </a:p>
                    <a:p>
                      <a:r>
                        <a:rPr lang="cs-CZ" dirty="0"/>
                        <a:t>Způsob zapojení cílové skupiny (5)</a:t>
                      </a:r>
                    </a:p>
                  </a:txBody>
                  <a:tcPr/>
                </a:tc>
                <a:extLst>
                  <a:ext uri="{0D108BD9-81ED-4DB2-BD59-A6C34878D82A}">
                    <a16:rowId xmlns:a16="http://schemas.microsoft.com/office/drawing/2014/main" val="3100486862"/>
                  </a:ext>
                </a:extLst>
              </a:tr>
            </a:tbl>
          </a:graphicData>
        </a:graphic>
      </p:graphicFrame>
      <p:pic>
        <p:nvPicPr>
          <p:cNvPr id="13" name="Obrázek 12">
            <a:extLst>
              <a:ext uri="{FF2B5EF4-FFF2-40B4-BE49-F238E27FC236}">
                <a16:creationId xmlns:a16="http://schemas.microsoft.com/office/drawing/2014/main" id="{63756A65-3D88-439A-AD85-40982D59F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1439406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10000"/>
          </a:bodyPr>
          <a:lstStyle/>
          <a:p>
            <a:pPr marL="0" lvl="0" indent="0">
              <a:buNone/>
            </a:pPr>
            <a:r>
              <a:rPr lang="cs-CZ" sz="2200" b="1" dirty="0">
                <a:solidFill>
                  <a:srgbClr val="0070C0"/>
                </a:solidFill>
              </a:rPr>
              <a:t>Věcné hodnocení</a:t>
            </a:r>
          </a:p>
          <a:p>
            <a:pPr marL="0" indent="0">
              <a:buNone/>
            </a:pPr>
            <a:endParaRPr lang="cs-CZ" sz="2200" dirty="0"/>
          </a:p>
          <a:p>
            <a:r>
              <a:rPr lang="cs-CZ" sz="2200" dirty="0"/>
              <a:t>Výběrová komise odpovídá u každého kritéria na Hlavní otázku (+ pomocné podotázky) </a:t>
            </a:r>
          </a:p>
          <a:p>
            <a:endParaRPr lang="cs-CZ" sz="2200" dirty="0"/>
          </a:p>
          <a:p>
            <a:r>
              <a:rPr lang="cs-CZ" sz="2200" dirty="0"/>
              <a:t>Využívá 4 deskriptory: </a:t>
            </a:r>
          </a:p>
          <a:p>
            <a:pPr marL="0" indent="0">
              <a:buNone/>
            </a:pPr>
            <a:r>
              <a:rPr lang="cs-CZ" sz="2200" dirty="0"/>
              <a:t>1. Velmi dobře 		100 % max. dosažitelného počtu bodů v kritériu </a:t>
            </a:r>
          </a:p>
          <a:p>
            <a:pPr marL="0" indent="0">
              <a:buNone/>
            </a:pPr>
            <a:r>
              <a:rPr lang="cs-CZ" sz="2200" dirty="0"/>
              <a:t>2. Dobře 		75 % max. dosažitelného počtu bodů v kritériu </a:t>
            </a:r>
          </a:p>
          <a:p>
            <a:pPr marL="0" indent="0">
              <a:buNone/>
            </a:pPr>
            <a:r>
              <a:rPr lang="cs-CZ" sz="2200" dirty="0"/>
              <a:t>3. Dostatečně 		50 % max. dosažitelného počtu bodů v kritériu </a:t>
            </a:r>
          </a:p>
          <a:p>
            <a:pPr marL="0" indent="0">
              <a:buNone/>
            </a:pPr>
            <a:r>
              <a:rPr lang="cs-CZ" sz="2200" dirty="0"/>
              <a:t>4. Nedostatečně 		25 % max. dosažitelného počtu bodů v kritériu </a:t>
            </a:r>
          </a:p>
          <a:p>
            <a:pPr marL="0" indent="0">
              <a:buNone/>
            </a:pPr>
            <a:endParaRPr lang="cs-CZ" sz="2200" dirty="0"/>
          </a:p>
          <a:p>
            <a:r>
              <a:rPr lang="cs-CZ" sz="2200" dirty="0"/>
              <a:t>Deskriptor 4 je eliminační – získání tohoto deskriptoru nejméně u jednoho kritéria </a:t>
            </a:r>
            <a:r>
              <a:rPr lang="cs-CZ" sz="2200" b="1" dirty="0"/>
              <a:t>-&gt; </a:t>
            </a:r>
            <a:r>
              <a:rPr lang="cs-CZ" sz="2200" dirty="0"/>
              <a:t>Žádost o podporu nesplnila podmínky věcného hodnocení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915A144-8C87-49AE-B2A7-B6DFD5C8F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275844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r>
              <a:rPr lang="cs-CZ" sz="2000" b="1" dirty="0">
                <a:solidFill>
                  <a:srgbClr val="0070C0"/>
                </a:solidFill>
              </a:rPr>
              <a:t>Věcné hodnocení</a:t>
            </a:r>
          </a:p>
          <a:p>
            <a:pPr marL="0" lvl="0" indent="0">
              <a:buNone/>
            </a:pPr>
            <a:endParaRPr lang="cs-CZ" sz="2000" dirty="0"/>
          </a:p>
          <a:p>
            <a:r>
              <a:rPr lang="cs-CZ" sz="2000" dirty="0"/>
              <a:t>Max. počet bodů věcného hodnocení - 100 </a:t>
            </a:r>
          </a:p>
          <a:p>
            <a:endParaRPr lang="cs-CZ" sz="2000" dirty="0"/>
          </a:p>
          <a:p>
            <a:r>
              <a:rPr lang="cs-CZ" sz="2000" dirty="0"/>
              <a:t>Žádost musí získat min. 50 bodů, aby splnila podmínky věcného hodnocení a všechny hlavní otázky musí být hodnoceny deskriptory 1 – 3</a:t>
            </a:r>
          </a:p>
          <a:p>
            <a:pPr marL="0" indent="0">
              <a:buNone/>
            </a:pPr>
            <a:r>
              <a:rPr lang="cs-CZ" sz="2000" dirty="0"/>
              <a:t> </a:t>
            </a:r>
          </a:p>
          <a:p>
            <a:r>
              <a:rPr lang="cs-CZ" sz="2000" b="1" dirty="0"/>
              <a:t>Žádost o přezkum: </a:t>
            </a:r>
            <a:r>
              <a:rPr lang="cs-CZ" sz="2000" dirty="0"/>
              <a:t>MAS zasílá informaci o výsledku hodnocení -&gt; lhůta 15 kalendářních dní ode dne doručení informace na podání Žádosti o přezkum u negativně hodnocených Žádostí o podporu </a:t>
            </a:r>
          </a:p>
          <a:p>
            <a:pPr marL="0" indent="0">
              <a:buNone/>
            </a:pPr>
            <a:endParaRPr lang="cs-CZ" sz="2000" dirty="0"/>
          </a:p>
          <a:p>
            <a:r>
              <a:rPr lang="cs-CZ" sz="20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76082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r>
              <a:rPr lang="cs-CZ" sz="2000" b="1" dirty="0">
                <a:solidFill>
                  <a:srgbClr val="0070C0"/>
                </a:solidFill>
              </a:rPr>
              <a:t>Výběr projektů (ze strany MAS)</a:t>
            </a:r>
            <a:endParaRPr lang="cs-CZ" sz="2000" dirty="0"/>
          </a:p>
          <a:p>
            <a:r>
              <a:rPr lang="cs-CZ" sz="2000" dirty="0"/>
              <a:t>Provádí Rada spolku MAS MORAVSKÁ BRÁNA, </a:t>
            </a:r>
            <a:r>
              <a:rPr lang="cs-CZ" sz="2000" dirty="0" err="1"/>
              <a:t>z.s</a:t>
            </a:r>
            <a:r>
              <a:rPr lang="cs-CZ" sz="2000" dirty="0"/>
              <a:t>. do 30 pracovních dní od ukončení věcného hodnocení</a:t>
            </a:r>
          </a:p>
          <a:p>
            <a:r>
              <a:rPr lang="cs-CZ" sz="2000" dirty="0"/>
              <a:t>Rada spolku stanoví pořadí projektů a provede výběr Žádostí o dotaci dle bodového hodnocení a aktuálních finančních prostředků alokovaných na danou výzvu v souladu s nastavenými postupy MAS</a:t>
            </a:r>
          </a:p>
          <a:p>
            <a:r>
              <a:rPr lang="cs-CZ" sz="2000" dirty="0"/>
              <a:t>Rada spolku nemůže měnit pořadí projektů, které je dáno bodovým ohodnocením získaným v rámci věcného hodnocení a nelze jej měnit jiným způsobem než nedoporučením projektu k podpoře </a:t>
            </a:r>
          </a:p>
          <a:p>
            <a:r>
              <a:rPr lang="cs-CZ" sz="2000" b="1" dirty="0"/>
              <a:t>Žádost o přezkum: </a:t>
            </a:r>
            <a:r>
              <a:rPr lang="cs-CZ" sz="2000" dirty="0"/>
              <a:t>MAS zasílá informaci o výsledku hodnocení -&gt; lhůta 15 kalendářních dní ode dne doručení informace na podání Žádosti o přezkum u negativně hodnocených Žádostí o podporu </a:t>
            </a:r>
          </a:p>
          <a:p>
            <a:r>
              <a:rPr lang="cs-CZ" sz="2000" dirty="0"/>
              <a:t>Rada spolku může na základě doporučení a návrhů výběrové komise MAS nebo na základě porovnání projednávaných žádosti o podporu mezi sebou rozhodnout o stanovení podmínek poskytnutí podpory na projekt</a:t>
            </a:r>
          </a:p>
          <a:p>
            <a:r>
              <a:rPr lang="cs-CZ" sz="20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755098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buNone/>
            </a:pPr>
            <a:r>
              <a:rPr lang="cs-CZ" sz="2000" b="1" dirty="0">
                <a:solidFill>
                  <a:srgbClr val="0070C0"/>
                </a:solidFill>
              </a:rPr>
              <a:t>Shrnutí a lhůty</a:t>
            </a:r>
          </a:p>
          <a:p>
            <a:r>
              <a:rPr lang="pl-PL" sz="1400" b="1" dirty="0"/>
              <a:t>Hodnocení FN a P: 	</a:t>
            </a:r>
            <a:r>
              <a:rPr lang="pl-PL" sz="1400" dirty="0"/>
              <a:t>do 30 pracovních dní ze strany MAS </a:t>
            </a:r>
          </a:p>
          <a:p>
            <a:pPr marL="0" indent="0">
              <a:buNone/>
            </a:pPr>
            <a:r>
              <a:rPr lang="cs-CZ" sz="1400" dirty="0"/>
              <a:t>	Odvolání: 	do 15 kalendářních dní ze strany žadatele </a:t>
            </a:r>
          </a:p>
          <a:p>
            <a:r>
              <a:rPr lang="pl-PL" sz="1400" b="1" dirty="0"/>
              <a:t>Věcné hodnocení: 	</a:t>
            </a:r>
            <a:r>
              <a:rPr lang="pl-PL" sz="1400" dirty="0"/>
              <a:t>do 50 pracovních dní ze strany MAS </a:t>
            </a:r>
          </a:p>
          <a:p>
            <a:pPr marL="0" indent="0">
              <a:buNone/>
            </a:pPr>
            <a:r>
              <a:rPr lang="cs-CZ" sz="1400" dirty="0"/>
              <a:t>	Odvolání: 	do 15 kalendářních dní ze strany žadatele</a:t>
            </a:r>
          </a:p>
          <a:p>
            <a:pPr marL="0" indent="0"/>
            <a:r>
              <a:rPr lang="cs-CZ" sz="1400" dirty="0"/>
              <a:t> </a:t>
            </a:r>
            <a:r>
              <a:rPr lang="cs-CZ" sz="1400" b="1" dirty="0"/>
              <a:t>Výběr projektů ze strany rozhodovacího orgánu MAS (rady spolku)                                                                                               </a:t>
            </a:r>
          </a:p>
          <a:p>
            <a:pPr marL="0" indent="0">
              <a:buNone/>
            </a:pPr>
            <a:r>
              <a:rPr lang="cs-CZ" sz="1400" b="1" dirty="0"/>
              <a:t>                                               </a:t>
            </a:r>
            <a:r>
              <a:rPr lang="pl-PL" sz="1400" dirty="0"/>
              <a:t>do 30 pracovních dní ze strany MAS </a:t>
            </a:r>
            <a:r>
              <a:rPr lang="cs-CZ" sz="1400" dirty="0"/>
              <a:t>od dokončení věcného hodnocení                               </a:t>
            </a:r>
          </a:p>
          <a:p>
            <a:pPr marL="0" indent="0">
              <a:buNone/>
            </a:pPr>
            <a:r>
              <a:rPr lang="cs-CZ" sz="1400" dirty="0"/>
              <a:t>               Odvolání:              do 15 kalendářních dní ze strany žadatele</a:t>
            </a:r>
            <a:endParaRPr lang="cs-CZ" sz="1400" b="1" dirty="0"/>
          </a:p>
          <a:p>
            <a:r>
              <a:rPr lang="cs-CZ" sz="1400" b="1" dirty="0"/>
              <a:t>Závěrečné ověření způsobilosti: </a:t>
            </a:r>
            <a:endParaRPr lang="cs-CZ" sz="1400" dirty="0"/>
          </a:p>
          <a:p>
            <a:pPr marL="0" indent="0">
              <a:buNone/>
            </a:pPr>
            <a:r>
              <a:rPr lang="cs-CZ" sz="1400" dirty="0"/>
              <a:t>	ŘO provádí neprodleně dle administrativních kapacit </a:t>
            </a:r>
          </a:p>
          <a:p>
            <a:r>
              <a:rPr lang="cs-CZ" sz="1400" b="1" dirty="0"/>
              <a:t>Vydání právního aktu u doporučených žádostí: </a:t>
            </a:r>
            <a:endParaRPr lang="cs-CZ" sz="1400" dirty="0"/>
          </a:p>
          <a:p>
            <a:pPr marL="0" indent="0">
              <a:buNone/>
            </a:pPr>
            <a:r>
              <a:rPr lang="pl-PL" sz="1400" dirty="0"/>
              <a:t>	do 3 měsíců ze strany ŘO OPZ </a:t>
            </a:r>
          </a:p>
          <a:p>
            <a:pPr>
              <a:lnSpc>
                <a:spcPct val="100000"/>
              </a:lnSpc>
              <a:buClr>
                <a:srgbClr val="1287C3"/>
              </a:buClr>
              <a:buSzPct val="145000"/>
            </a:pPr>
            <a:r>
              <a:rPr lang="cs-CZ" altLang="cs-CZ" sz="1400" b="1" dirty="0"/>
              <a:t>Odeslání první zálohové platby: </a:t>
            </a:r>
            <a:r>
              <a:rPr lang="cs-CZ" altLang="cs-CZ" sz="1400" dirty="0"/>
              <a:t>do 20 pracovních dní od vydání právního aktu (u ex ante) </a:t>
            </a:r>
          </a:p>
          <a:p>
            <a:pPr>
              <a:lnSpc>
                <a:spcPct val="100000"/>
              </a:lnSpc>
              <a:buClr>
                <a:srgbClr val="1287C3"/>
              </a:buClr>
              <a:buSzPct val="145000"/>
            </a:pPr>
            <a:r>
              <a:rPr lang="cs-CZ" altLang="cs-CZ" sz="1400" dirty="0"/>
              <a:t>Další zálohové platby v půlročním intervalu – vždy se Zprávou o realizaci projektu (u ex ante)</a:t>
            </a:r>
          </a:p>
          <a:p>
            <a:pPr marL="0" indent="0">
              <a:buNone/>
            </a:pPr>
            <a:endParaRPr lang="pl-PL"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744913F-C0D4-4634-83F2-ADA6A61B1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10" name="Obrázek 9">
            <a:extLst>
              <a:ext uri="{FF2B5EF4-FFF2-40B4-BE49-F238E27FC236}">
                <a16:creationId xmlns:a16="http://schemas.microsoft.com/office/drawing/2014/main" id="{CFC2D811-BE1A-4984-9ADD-91FF9D731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2">
            <a:normAutofit/>
          </a:bodyPr>
          <a:lstStyle/>
          <a:p>
            <a:pPr marL="0" indent="0">
              <a:buNone/>
            </a:pPr>
            <a:r>
              <a:rPr lang="cs-CZ" sz="2000" b="1" dirty="0">
                <a:solidFill>
                  <a:srgbClr val="0070C0"/>
                </a:solidFill>
              </a:rPr>
              <a:t>Oprávnění žadatelé</a:t>
            </a:r>
          </a:p>
          <a:p>
            <a:pPr marL="0" indent="0">
              <a:buNone/>
            </a:pPr>
            <a:endParaRPr lang="cs-CZ" sz="2000" dirty="0"/>
          </a:p>
          <a:p>
            <a:pPr marL="0" indent="0"/>
            <a:r>
              <a:rPr lang="cs-CZ" sz="2000" dirty="0"/>
              <a:t>Místní akční skupina</a:t>
            </a:r>
          </a:p>
          <a:p>
            <a:pPr marL="0" indent="0"/>
            <a:r>
              <a:rPr lang="cs-CZ" sz="2000" dirty="0"/>
              <a:t>Obce</a:t>
            </a:r>
          </a:p>
          <a:p>
            <a:pPr marL="0" indent="0"/>
            <a:r>
              <a:rPr lang="cs-CZ" sz="2000" dirty="0"/>
              <a:t>Dobrovolné svazky obcí</a:t>
            </a:r>
          </a:p>
          <a:p>
            <a:pPr marL="0" indent="0"/>
            <a:r>
              <a:rPr lang="cs-CZ" sz="2000" dirty="0"/>
              <a:t>Organizace zřizované obcemi</a:t>
            </a:r>
          </a:p>
          <a:p>
            <a:pPr marL="0" indent="0"/>
            <a:r>
              <a:rPr lang="cs-CZ" sz="2000" dirty="0"/>
              <a:t>Organizace zřizované kraji</a:t>
            </a:r>
          </a:p>
          <a:p>
            <a:pPr marL="0" indent="0"/>
            <a:r>
              <a:rPr lang="cs-CZ" sz="2000" dirty="0"/>
              <a:t>Příspěvkové organizace</a:t>
            </a:r>
          </a:p>
          <a:p>
            <a:pPr marL="0" indent="0"/>
            <a:r>
              <a:rPr lang="cs-CZ" sz="2000" dirty="0"/>
              <a:t>Nestátní neziskové organizace</a:t>
            </a:r>
          </a:p>
          <a:p>
            <a:pPr marL="0" indent="0"/>
            <a:r>
              <a:rPr lang="cs-CZ" sz="2000" dirty="0"/>
              <a:t>Obchodní korporace</a:t>
            </a:r>
          </a:p>
          <a:p>
            <a:pPr marL="0" indent="0"/>
            <a:r>
              <a:rPr lang="cs-CZ" sz="2000" dirty="0"/>
              <a:t>OSVČ</a:t>
            </a:r>
          </a:p>
          <a:p>
            <a:pPr marL="0" indent="0"/>
            <a:endParaRPr lang="cs-CZ" sz="2000" dirty="0"/>
          </a:p>
          <a:p>
            <a:pPr marL="0" indent="0"/>
            <a:endParaRPr lang="cs-CZ" sz="2000" dirty="0"/>
          </a:p>
          <a:p>
            <a:pPr marL="0" indent="0"/>
            <a:r>
              <a:rPr lang="cs-CZ" sz="2000" dirty="0"/>
              <a:t>Poradenské a vzdělávací instituce</a:t>
            </a:r>
          </a:p>
          <a:p>
            <a:pPr marL="0" indent="0"/>
            <a:r>
              <a:rPr lang="cs-CZ" sz="2000" dirty="0"/>
              <a:t>Profesní a podnikatelská sdružení</a:t>
            </a:r>
          </a:p>
          <a:p>
            <a:pPr marL="0" indent="0"/>
            <a:r>
              <a:rPr lang="cs-CZ" sz="2000" dirty="0"/>
              <a:t>Sociální partneři</a:t>
            </a:r>
          </a:p>
          <a:p>
            <a:pPr marL="0" indent="0"/>
            <a:r>
              <a:rPr lang="cs-CZ" sz="2000" dirty="0"/>
              <a:t>Školy a školská zařízení</a:t>
            </a:r>
          </a:p>
          <a:p>
            <a:pPr marL="0" indent="0">
              <a:buNone/>
            </a:pPr>
            <a:br>
              <a:rPr lang="cs-CZ" sz="2000" dirty="0"/>
            </a:br>
            <a:endParaRPr lang="cs-CZ" sz="2000" dirty="0"/>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88003" y="328242"/>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7A67814-349C-41CF-AA72-0FEBE5D5B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99AF98-C4DE-4B92-A408-7AD979D5C8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AC3353F-2462-4414-98A8-294103325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1908FB00-794F-463A-841F-82E9E10B5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CDC6505-5994-4D3C-8C56-09E4919BD6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hangingPunct="0">
              <a:lnSpc>
                <a:spcPct val="100000"/>
              </a:lnSpc>
              <a:spcBef>
                <a:spcPts val="0"/>
              </a:spcBef>
              <a:spcAft>
                <a:spcPts val="0"/>
              </a:spcAft>
            </a:pPr>
            <a:r>
              <a:rPr lang="cs-CZ" sz="1600" dirty="0"/>
              <a:t>v projektu nemají co dělat aktivity, u kterých neprokážete, že slouží k naplnění cílů,  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A5B3CCE-FBFF-417C-98A1-A5E151156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hangingPunct="0">
              <a:lnSpc>
                <a:spcPct val="100000"/>
              </a:lnSpc>
              <a:spcBef>
                <a:spcPts val="0"/>
              </a:spcBef>
              <a:spcAft>
                <a:spcPts val="1200"/>
              </a:spcAft>
            </a:pPr>
            <a:r>
              <a:rPr lang="cs-CZ" sz="1600" dirty="0"/>
              <a:t>indikátory jsou ukazatele úspěchu, naplnění cíle, a to v předem stanovené míře, 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8196787-F3D2-49B6-A51E-2ABADFC4C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nSpc>
                <a:spcPct val="100000"/>
              </a:lnSpc>
              <a:spcBef>
                <a:spcPts val="0"/>
              </a:spcBef>
              <a:buNone/>
            </a:pPr>
            <a:r>
              <a:rPr lang="cs-CZ" sz="1800" dirty="0"/>
              <a:t>Nástroj, který ve velmi koncentrované podobě </a:t>
            </a:r>
            <a:r>
              <a:rPr lang="cs-CZ" sz="1800" b="1" dirty="0"/>
              <a:t>obsahuje</a:t>
            </a:r>
            <a:r>
              <a:rPr lang="cs-CZ" sz="1800" dirty="0"/>
              <a:t> </a:t>
            </a:r>
            <a:r>
              <a:rPr lang="cs-CZ" sz="1800" b="1" dirty="0"/>
              <a:t>základní informace o projektu</a:t>
            </a:r>
            <a:r>
              <a:rPr lang="cs-CZ" sz="1800" dirty="0"/>
              <a:t> </a:t>
            </a:r>
            <a:br>
              <a:rPr lang="cs-CZ" sz="1800" dirty="0"/>
            </a:br>
            <a:r>
              <a:rPr lang="cs-CZ" sz="1800" dirty="0"/>
              <a:t>a zároveň </a:t>
            </a:r>
            <a:r>
              <a:rPr lang="cs-CZ" sz="1800" b="1" dirty="0"/>
              <a:t>ověřuje logiku projektu</a:t>
            </a:r>
            <a:r>
              <a:rPr lang="cs-CZ" sz="1800" dirty="0"/>
              <a:t> (vazbu mezi činnostmi, výstupy a cíli projektu).</a:t>
            </a:r>
          </a:p>
          <a:p>
            <a:pPr marL="0" indent="0" hangingPunct="0">
              <a:buNone/>
            </a:pPr>
            <a:r>
              <a:rPr lang="cs-CZ" sz="2000" b="1" u="sng" cap="all" dirty="0"/>
              <a:t>Logický rámec umožňuje: </a:t>
            </a:r>
            <a:endParaRPr lang="cs-CZ" sz="2000" u="sng" cap="all" dirty="0"/>
          </a:p>
          <a:p>
            <a:pPr lvl="0" hangingPunct="0">
              <a:lnSpc>
                <a:spcPct val="100000"/>
              </a:lnSpc>
              <a:spcBef>
                <a:spcPts val="0"/>
              </a:spcBef>
              <a:spcAft>
                <a:spcPts val="300"/>
              </a:spcAft>
            </a:pPr>
            <a:r>
              <a:rPr lang="cs-CZ" sz="1800" dirty="0"/>
              <a:t>organizaci a systemizaci celkového myšlení o projektu, </a:t>
            </a:r>
          </a:p>
          <a:p>
            <a:pPr lvl="0" hangingPunct="0">
              <a:lnSpc>
                <a:spcPct val="100000"/>
              </a:lnSpc>
              <a:spcBef>
                <a:spcPts val="0"/>
              </a:spcBef>
              <a:spcAft>
                <a:spcPts val="300"/>
              </a:spcAft>
            </a:pPr>
            <a:r>
              <a:rPr lang="cs-CZ" sz="1800" dirty="0"/>
              <a:t>upřesnění vztahů mezi cílem, účelem, výstupem a aktivitami projektu, </a:t>
            </a:r>
          </a:p>
          <a:p>
            <a:pPr lvl="0" hangingPunct="0">
              <a:lnSpc>
                <a:spcPct val="100000"/>
              </a:lnSpc>
              <a:spcBef>
                <a:spcPts val="0"/>
              </a:spcBef>
              <a:spcAft>
                <a:spcPts val="300"/>
              </a:spcAft>
            </a:pPr>
            <a:r>
              <a:rPr lang="cs-CZ" sz="1800" dirty="0"/>
              <a:t>jasné stanovení výkonnostních ukazatelů a kritérií, </a:t>
            </a:r>
          </a:p>
          <a:p>
            <a:pPr lvl="0" hangingPunct="0">
              <a:lnSpc>
                <a:spcPct val="100000"/>
              </a:lnSpc>
              <a:spcBef>
                <a:spcPts val="0"/>
              </a:spcBef>
              <a:spcAft>
                <a:spcPts val="300"/>
              </a:spcAft>
            </a:pPr>
            <a:r>
              <a:rPr lang="cs-CZ" sz="1800" dirty="0"/>
              <a:t>provádění kontroly dosažení cílů, účelu, realizaci výstupů a aktivit projektu, </a:t>
            </a:r>
          </a:p>
          <a:p>
            <a:pPr lvl="0" hangingPunct="0">
              <a:lnSpc>
                <a:spcPct val="100000"/>
              </a:lnSpc>
              <a:spcBef>
                <a:spcPts val="0"/>
              </a:spcBef>
              <a:spcAft>
                <a:spcPts val="300"/>
              </a:spcAft>
            </a:pPr>
            <a:r>
              <a:rPr lang="cs-CZ" sz="1800" dirty="0"/>
              <a:t>udržovat rychlý a srozumitelný přehled o obsahu, rozsahu a zaměření projektu.</a:t>
            </a:r>
          </a:p>
          <a:p>
            <a:pPr marL="0" indent="0" hangingPunct="0">
              <a:buNone/>
            </a:pPr>
            <a:r>
              <a:rPr lang="cs-CZ" sz="1800" b="1" dirty="0"/>
              <a:t>Doporučení:</a:t>
            </a:r>
          </a:p>
          <a:p>
            <a:pPr lvl="0" hangingPunct="0">
              <a:lnSpc>
                <a:spcPct val="100000"/>
              </a:lnSpc>
              <a:spcBef>
                <a:spcPts val="0"/>
              </a:spcBef>
              <a:spcAft>
                <a:spcPts val="0"/>
              </a:spcAft>
            </a:pPr>
            <a:r>
              <a:rPr lang="cs-CZ" sz="1800" dirty="0"/>
              <a:t>sestavuje se před samotným psaním projektu,</a:t>
            </a:r>
          </a:p>
          <a:p>
            <a:pPr lvl="0" hangingPunct="0">
              <a:lnSpc>
                <a:spcPct val="100000"/>
              </a:lnSpc>
              <a:spcBef>
                <a:spcPts val="0"/>
              </a:spcBef>
              <a:spcAft>
                <a:spcPts val="0"/>
              </a:spcAft>
            </a:pPr>
            <a:r>
              <a:rPr lang="cs-CZ" sz="1800" dirty="0"/>
              <a:t>sepsání žádosti je pak mnohem jednodušší a hlavně je žádost správně strukturovaná a přehledná.</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dirty="0">
                <a:solidFill>
                  <a:schemeClr val="accent1">
                    <a:lumMod val="75000"/>
                  </a:schemeClr>
                </a:solidFill>
              </a:rPr>
              <a:t>Logický rámec projektové žádosti</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EF20DF-D406-448D-B402-010DC18B9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10000"/>
          </a:bodyPr>
          <a:lstStyle/>
          <a:p>
            <a:r>
              <a:rPr lang="cs-CZ" sz="2000" dirty="0"/>
              <a:t>Alespoň 1 povinný plakát min. A3 s informacemi o projektu – je možno využít el. šablonu z </a:t>
            </a:r>
            <a:r>
              <a:rPr lang="cs-CZ" sz="2000" u="sng" dirty="0">
                <a:solidFill>
                  <a:srgbClr val="0070C0"/>
                </a:solidFill>
                <a:hlinkClick r:id="rId4"/>
              </a:rPr>
              <a:t>https://www.esfcr.cz/sablony-a-vzory-pro-vizualni-identitu-opz</a:t>
            </a:r>
            <a:endParaRPr lang="cs-CZ" sz="2000" u="sng" dirty="0">
              <a:solidFill>
                <a:srgbClr val="0070C0"/>
              </a:solidFill>
            </a:endParaRPr>
          </a:p>
          <a:p>
            <a:pPr marL="0" indent="0">
              <a:buNone/>
            </a:pPr>
            <a:r>
              <a:rPr lang="cs-CZ" sz="2000" u="sng" dirty="0">
                <a:solidFill>
                  <a:srgbClr val="0070C0"/>
                </a:solidFill>
              </a:rPr>
              <a:t>   </a:t>
            </a:r>
            <a:endParaRPr lang="cs-CZ" sz="2000" dirty="0"/>
          </a:p>
          <a:p>
            <a:r>
              <a:rPr lang="cs-CZ" sz="2000" dirty="0"/>
              <a:t>Po celou dobu realizace projektu</a:t>
            </a:r>
          </a:p>
          <a:p>
            <a:pPr marL="0" indent="0">
              <a:buNone/>
            </a:pPr>
            <a:r>
              <a:rPr lang="cs-CZ" sz="2000" dirty="0"/>
              <a:t> </a:t>
            </a:r>
          </a:p>
          <a:p>
            <a:r>
              <a:rPr lang="cs-CZ" sz="2000" dirty="0"/>
              <a:t>V místě realizace projektu snadno viditelném pro veřejnost, např. vstupní prostory budovy </a:t>
            </a:r>
          </a:p>
          <a:p>
            <a:pPr lvl="1"/>
            <a:r>
              <a:rPr lang="cs-CZ" sz="2000" dirty="0"/>
              <a:t>Pokud je projekt realizován na více místech, bude umístěn na všech těchto místech </a:t>
            </a:r>
          </a:p>
          <a:p>
            <a:pPr lvl="1"/>
            <a:r>
              <a:rPr lang="cs-CZ" sz="2000" dirty="0"/>
              <a:t>Pokud nelze plakát umístit v místě realizace projektu, bude umístěn v sídle příjemce 	</a:t>
            </a:r>
          </a:p>
          <a:p>
            <a:pPr lvl="1"/>
            <a:r>
              <a:rPr lang="cs-CZ" sz="2000" dirty="0"/>
              <a:t>Pokud příjemce realizuje více projektů OPZ v jednom místě, je možné pro všechny tyto projekty umístit pouze jeden plakát </a:t>
            </a:r>
          </a:p>
          <a:p>
            <a:pPr lvl="1"/>
            <a:endParaRPr lang="cs-CZ" sz="2000" dirty="0"/>
          </a:p>
          <a:p>
            <a:r>
              <a:rPr lang="cs-CZ" sz="2100" dirty="0"/>
              <a:t>Povinnost zveřejnění na internetové stránce (pokud existuje) stručný popis projektu, jeho cílů a výsledků, vč. informace o poskytnutí finanční podpory EU pro projekt. Informace je vhodné při realizaci projektu dle potřeby aktualizovat </a:t>
            </a:r>
          </a:p>
          <a:p>
            <a:pPr marL="0" indent="0">
              <a:buNone/>
            </a:pPr>
            <a:endParaRPr lang="cs-CZ" sz="2100" dirty="0"/>
          </a:p>
          <a:p>
            <a:r>
              <a:rPr lang="cs-CZ" sz="2100" b="1" dirty="0"/>
              <a:t>Pravidla pro informování a komunikaci a vizuální identitu OPZ je uvedena v Obecných pravidlech pro žadatele a příjemce v rámci OPZ – kapitola 19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Povinná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6E65E2E-0F9F-4E39-868A-86218C20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1141106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00333"/>
            <a:ext cx="11670189" cy="5012787"/>
          </a:xfrm>
        </p:spPr>
        <p:txBody>
          <a:bodyPr>
            <a:normAutofit fontScale="25000" lnSpcReduction="20000"/>
          </a:bodyPr>
          <a:lstStyle/>
          <a:p>
            <a:pPr>
              <a:buNone/>
            </a:pPr>
            <a:endParaRPr lang="cs-CZ" sz="2100" dirty="0"/>
          </a:p>
          <a:p>
            <a:pPr marL="0" indent="0">
              <a:buNone/>
            </a:pPr>
            <a:r>
              <a:rPr lang="cs-CZ" sz="4800" b="1" u="sng" dirty="0"/>
              <a:t>PORTÁL IS KP14+</a:t>
            </a:r>
          </a:p>
          <a:p>
            <a:pPr>
              <a:lnSpc>
                <a:spcPct val="100000"/>
              </a:lnSpc>
              <a:spcBef>
                <a:spcPts val="0"/>
              </a:spcBef>
              <a:spcAft>
                <a:spcPts val="0"/>
              </a:spcAft>
            </a:pPr>
            <a:r>
              <a:rPr lang="cs-CZ" sz="4800" b="1" dirty="0"/>
              <a:t>Produkční </a:t>
            </a:r>
            <a:r>
              <a:rPr lang="cs-CZ" sz="4800" dirty="0"/>
              <a:t>(ostré) </a:t>
            </a:r>
            <a:r>
              <a:rPr lang="cs-CZ" sz="4800" b="1" dirty="0"/>
              <a:t>prostředí </a:t>
            </a:r>
            <a:r>
              <a:rPr lang="cs-CZ" sz="4800" dirty="0"/>
              <a:t>(slouží pro realizaci OP, zadávají se pouze ostrá data)</a:t>
            </a:r>
          </a:p>
          <a:p>
            <a:pPr lvl="1">
              <a:spcBef>
                <a:spcPts val="0"/>
              </a:spcBef>
              <a:spcAft>
                <a:spcPts val="0"/>
              </a:spcAft>
            </a:pPr>
            <a:r>
              <a:rPr lang="cs-CZ" sz="4800" b="1" u="sng" dirty="0">
                <a:solidFill>
                  <a:schemeClr val="tx1">
                    <a:lumMod val="60000"/>
                    <a:lumOff val="40000"/>
                  </a:schemeClr>
                </a:solidFill>
                <a:hlinkClick r:id="rId4"/>
              </a:rPr>
              <a:t>https://mseu.mssf.cz</a:t>
            </a:r>
            <a:r>
              <a:rPr lang="cs-CZ" sz="4800" b="1" u="sng" dirty="0">
                <a:solidFill>
                  <a:schemeClr val="tx1">
                    <a:lumMod val="60000"/>
                    <a:lumOff val="40000"/>
                  </a:schemeClr>
                </a:solidFill>
              </a:rPr>
              <a:t>  </a:t>
            </a:r>
            <a:endParaRPr lang="cs-CZ" sz="4800" b="1" u="sng" dirty="0"/>
          </a:p>
          <a:p>
            <a:pPr>
              <a:spcBef>
                <a:spcPts val="0"/>
              </a:spcBef>
              <a:spcAft>
                <a:spcPts val="0"/>
              </a:spcAft>
            </a:pPr>
            <a:r>
              <a:rPr lang="cs-CZ" sz="4800" b="1" dirty="0"/>
              <a:t>Technická podpora IS KP14+ </a:t>
            </a:r>
            <a:r>
              <a:rPr lang="cs-CZ" sz="4800" dirty="0"/>
              <a:t>v rámci OPZ </a:t>
            </a:r>
          </a:p>
          <a:p>
            <a:pPr lvl="1">
              <a:spcBef>
                <a:spcPts val="0"/>
              </a:spcBef>
              <a:spcAft>
                <a:spcPts val="600"/>
              </a:spcAft>
            </a:pPr>
            <a:r>
              <a:rPr lang="cs-CZ" sz="4800" b="1" u="sng" dirty="0">
                <a:hlinkClick r:id="rId5"/>
              </a:rPr>
              <a:t>iskp@mpsv.cz</a:t>
            </a:r>
            <a:endParaRPr lang="cs-CZ" sz="4800" b="1" u="sng" dirty="0"/>
          </a:p>
          <a:p>
            <a:pPr lvl="1">
              <a:lnSpc>
                <a:spcPct val="100000"/>
              </a:lnSpc>
              <a:spcBef>
                <a:spcPts val="0"/>
              </a:spcBef>
              <a:spcAft>
                <a:spcPts val="600"/>
              </a:spcAft>
            </a:pPr>
            <a:r>
              <a:rPr lang="cs-CZ" sz="4800" b="1" u="sng" dirty="0"/>
              <a:t>Provozní doba:</a:t>
            </a:r>
            <a:r>
              <a:rPr lang="cs-CZ" sz="4800" b="1" dirty="0"/>
              <a:t> </a:t>
            </a:r>
            <a:r>
              <a:rPr lang="cs-CZ" sz="4800" dirty="0"/>
              <a:t>v pracovních dnech od 8:00 do 16:00 hod.</a:t>
            </a:r>
            <a:r>
              <a:rPr lang="cs-CZ" sz="4800" b="1" dirty="0"/>
              <a:t> </a:t>
            </a:r>
            <a:r>
              <a:rPr lang="cs-CZ" sz="4800" dirty="0"/>
              <a:t>Reakci na váš požadavek je garantovaná do 4 hodin v rámci provozní doby technické podpory od obdržení požadavku. Dotazy zaslané mimo provozní dobu budou řešeny nejpozději následující pracovní den.</a:t>
            </a:r>
          </a:p>
          <a:p>
            <a:r>
              <a:rPr lang="cs-CZ" sz="4800" dirty="0"/>
              <a:t>Součást monitorovacího systému pro využívání Evropských strukturálních a investičních fondů v ČR v programovém období 2014 – 2020 </a:t>
            </a:r>
          </a:p>
          <a:p>
            <a:r>
              <a:rPr lang="cs-CZ" sz="4800" dirty="0"/>
              <a:t>On-line aplikace: </a:t>
            </a:r>
          </a:p>
          <a:p>
            <a:pPr lvl="1"/>
            <a:r>
              <a:rPr lang="cs-CZ" sz="4800" dirty="0"/>
              <a:t>Nevyžaduje instalaci do PC </a:t>
            </a:r>
          </a:p>
          <a:p>
            <a:pPr lvl="1"/>
            <a:r>
              <a:rPr lang="pt-BR" sz="4800" dirty="0"/>
              <a:t>Vyžaduje registraci s platnou emailovou adresou a telefonním číslem </a:t>
            </a:r>
          </a:p>
          <a:p>
            <a:pPr marL="0" indent="0">
              <a:buNone/>
            </a:pPr>
            <a:r>
              <a:rPr lang="cs-CZ" sz="4800" b="1" u="sng" dirty="0"/>
              <a:t>EDUKAČNÍ VIDEA:</a:t>
            </a:r>
          </a:p>
          <a:p>
            <a:pPr marL="0" indent="0">
              <a:buNone/>
            </a:pPr>
            <a:r>
              <a:rPr lang="cs-CZ" sz="4800" dirty="0"/>
              <a:t>	</a:t>
            </a:r>
            <a:r>
              <a:rPr lang="cs-CZ" sz="4800" u="sng" dirty="0">
                <a:solidFill>
                  <a:srgbClr val="0070C0"/>
                </a:solidFill>
              </a:rPr>
              <a:t>http://strukturalni-fondy.cz/cs/jak-na-projekt/Elektronicka-zadost/Edukacni-videa </a:t>
            </a:r>
          </a:p>
          <a:p>
            <a:pPr marL="0" indent="0">
              <a:buNone/>
            </a:pPr>
            <a:endParaRPr lang="cs-CZ" sz="4800" u="sng" dirty="0">
              <a:solidFill>
                <a:srgbClr val="0070C0"/>
              </a:solidFill>
            </a:endParaRPr>
          </a:p>
          <a:p>
            <a:pPr marL="0" lvl="1" indent="0">
              <a:lnSpc>
                <a:spcPct val="100000"/>
              </a:lnSpc>
              <a:spcBef>
                <a:spcPts val="0"/>
              </a:spcBef>
              <a:spcAft>
                <a:spcPts val="600"/>
              </a:spcAft>
              <a:buSzPct val="100000"/>
              <a:buNone/>
            </a:pPr>
            <a:r>
              <a:rPr lang="cs-CZ" sz="4800" b="1" u="sng" dirty="0"/>
              <a:t>PŘÍRUČKY OPZ</a:t>
            </a:r>
          </a:p>
          <a:p>
            <a:pPr lvl="1" indent="-685800">
              <a:lnSpc>
                <a:spcPct val="100000"/>
              </a:lnSpc>
              <a:spcBef>
                <a:spcPts val="0"/>
              </a:spcBef>
              <a:spcAft>
                <a:spcPts val="600"/>
              </a:spcAft>
              <a:buSzPct val="100000"/>
            </a:pPr>
            <a:r>
              <a:rPr lang="cs-CZ" sz="4800" b="1" u="sng" dirty="0">
                <a:solidFill>
                  <a:schemeClr val="tx1">
                    <a:lumMod val="60000"/>
                    <a:lumOff val="40000"/>
                  </a:schemeClr>
                </a:solidFill>
                <a:hlinkClick r:id="rId6"/>
              </a:rPr>
              <a:t>http://www.esfcr.cz/dokumenty-opz</a:t>
            </a:r>
            <a:endParaRPr lang="cs-CZ" sz="4800" b="1" u="sng" dirty="0">
              <a:solidFill>
                <a:schemeClr val="tx1">
                  <a:lumMod val="60000"/>
                  <a:lumOff val="40000"/>
                </a:schemeClr>
              </a:solidFill>
            </a:endParaRPr>
          </a:p>
          <a:p>
            <a:r>
              <a:rPr lang="cs-CZ" sz="4800" b="1" dirty="0"/>
              <a:t>Pokyny k vyplnění žádosti v IS KP14+ </a:t>
            </a:r>
          </a:p>
          <a:p>
            <a:pPr marL="0" indent="0">
              <a:buNone/>
            </a:pPr>
            <a:r>
              <a:rPr lang="cs-CZ" sz="4800" dirty="0"/>
              <a:t>	</a:t>
            </a:r>
            <a:r>
              <a:rPr lang="cs-CZ" sz="4800" dirty="0">
                <a:hlinkClick r:id="rId7"/>
              </a:rPr>
              <a:t>https://www.esfcr.cz/formulare-a-pokyny-potrebne-v-ramci-pripravy-zadosti-o-</a:t>
            </a:r>
            <a:r>
              <a:rPr lang="cs-CZ" sz="4800" u="sng" dirty="0">
                <a:solidFill>
                  <a:srgbClr val="0070C0"/>
                </a:solidFill>
              </a:rPr>
              <a:t>podporu-opz/-/dokument/797956 </a:t>
            </a:r>
          </a:p>
          <a:p>
            <a:pPr marL="457200" lvl="1" indent="0">
              <a:spcBef>
                <a:spcPts val="0"/>
              </a:spcBef>
              <a:spcAft>
                <a:spcPts val="600"/>
              </a:spcAft>
              <a:buNone/>
            </a:pPr>
            <a:endParaRPr lang="cs-CZ" sz="4800" u="sng" dirty="0">
              <a:solidFill>
                <a:srgbClr val="0070C0"/>
              </a:solidFill>
            </a:endParaRPr>
          </a:p>
          <a:p>
            <a:pPr marL="0" lvl="1" indent="0">
              <a:lnSpc>
                <a:spcPct val="100000"/>
              </a:lnSpc>
              <a:spcBef>
                <a:spcPts val="0"/>
              </a:spcBef>
              <a:spcAft>
                <a:spcPts val="600"/>
              </a:spcAft>
              <a:buSzPct val="100000"/>
              <a:buNone/>
            </a:pPr>
            <a:r>
              <a:rPr lang="cs-CZ" sz="4800" b="1" u="sng" dirty="0"/>
              <a:t>TEXTACE VÝZVY ŘO OPZ PRO MAS Č. 047</a:t>
            </a:r>
          </a:p>
          <a:p>
            <a:pPr lvl="1">
              <a:spcBef>
                <a:spcPts val="0"/>
              </a:spcBef>
              <a:spcAft>
                <a:spcPts val="600"/>
              </a:spcAft>
            </a:pPr>
            <a:r>
              <a:rPr lang="cs-CZ" sz="4800" b="1" u="sng" dirty="0">
                <a:hlinkClick r:id="rId8"/>
              </a:rPr>
              <a:t>https://www.esfcr.cz/2-3-opz-komunitne-vedeny-mistni-rozvoj</a:t>
            </a:r>
            <a:endParaRPr lang="cs-CZ" sz="4800" b="1" u="sng" dirty="0"/>
          </a:p>
          <a:p>
            <a:pPr marL="0" lvl="1" indent="0">
              <a:lnSpc>
                <a:spcPct val="100000"/>
              </a:lnSpc>
              <a:spcBef>
                <a:spcPts val="0"/>
              </a:spcBef>
              <a:spcAft>
                <a:spcPts val="600"/>
              </a:spcAft>
              <a:buSzPct val="100000"/>
              <a:buNone/>
            </a:pPr>
            <a:r>
              <a:rPr lang="cs-CZ" sz="4800" b="1" u="sng" dirty="0"/>
              <a:t>TEXTACE VÝZEV MAS</a:t>
            </a:r>
          </a:p>
          <a:p>
            <a:pPr lvl="1">
              <a:spcBef>
                <a:spcPts val="0"/>
              </a:spcBef>
              <a:spcAft>
                <a:spcPts val="600"/>
              </a:spcAft>
            </a:pPr>
            <a:r>
              <a:rPr lang="cs-CZ" sz="4800" b="1" u="sng" dirty="0">
                <a:hlinkClick r:id="rId9"/>
              </a:rPr>
              <a:t>https://www.esfcr.cz/</a:t>
            </a:r>
            <a:r>
              <a:rPr lang="cs-CZ" sz="4400" b="1" u="sng" dirty="0">
                <a:hlinkClick r:id="rId9"/>
              </a:rPr>
              <a:t>vyzvy-mas-opz</a:t>
            </a:r>
            <a:r>
              <a:rPr lang="cs-CZ" sz="4400" b="1" dirty="0"/>
              <a:t>                                                                                 </a:t>
            </a:r>
            <a:r>
              <a:rPr lang="cs-CZ" sz="5200" b="1" u="sng" dirty="0"/>
              <a:t>Pozn.: </a:t>
            </a:r>
            <a:r>
              <a:rPr lang="cs-CZ" sz="5200" b="1" dirty="0"/>
              <a:t>k práci v IS KP14+ budou nápomocni pracovníci kanceláře MAS !!!</a:t>
            </a:r>
          </a:p>
          <a:p>
            <a:pPr lvl="1">
              <a:spcBef>
                <a:spcPts val="0"/>
              </a:spcBef>
              <a:spcAft>
                <a:spcPts val="600"/>
              </a:spcAft>
            </a:pPr>
            <a:endParaRPr lang="cs-CZ" sz="4800" b="1" u="sng" dirty="0"/>
          </a:p>
          <a:p>
            <a:pPr lvl="1">
              <a:spcBef>
                <a:spcPts val="0"/>
              </a:spcBef>
              <a:spcAft>
                <a:spcPts val="600"/>
              </a:spcAft>
            </a:pPr>
            <a:endParaRPr lang="cs-CZ" sz="4800" u="sng" dirty="0">
              <a:solidFill>
                <a:srgbClr val="0070C0"/>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22A3D6B-3941-450A-B4BA-F8058E3819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1" y="1263623"/>
            <a:ext cx="11550412" cy="4271545"/>
          </a:xfrm>
        </p:spPr>
        <p:txBody>
          <a:bodyPr>
            <a:normAutofit/>
          </a:bodyPr>
          <a:lstStyle/>
          <a:p>
            <a:pPr marL="0" lvl="0" indent="0">
              <a:buNone/>
            </a:pPr>
            <a:r>
              <a:rPr lang="cs-CZ" b="1" dirty="0"/>
              <a:t>Podání projektové žádost v OPZ</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p:cNvSpPr txBox="1">
            <a:spLocks/>
          </p:cNvSpPr>
          <p:nvPr/>
        </p:nvSpPr>
        <p:spPr>
          <a:xfrm>
            <a:off x="481964" y="1916832"/>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a:ln>
                  <a:noFill/>
                </a:ln>
                <a:solidFill>
                  <a:schemeClr val="tx1"/>
                </a:solidFill>
                <a:effectLst/>
                <a:uLnTx/>
                <a:uFillTx/>
                <a:latin typeface="+mn-lt"/>
                <a:ea typeface="+mn-ea"/>
                <a:cs typeface="+mn-cs"/>
              </a:rPr>
              <a:t>    Zřízení elektronického podpisu a datové schránky</a:t>
            </a:r>
            <a:endParaRPr kumimoji="0" lang="cs-C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Obdélník 1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16" name="Obdélník 1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18" name="Obdélník 17"/>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21" name="Obdélník 20"/>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22"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50CD30B5-7181-4D27-B91E-B4780F26F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682495"/>
            <a:ext cx="11670189" cy="4145137"/>
          </a:xfrm>
        </p:spPr>
        <p:txBody>
          <a:bodyPr numCol="2">
            <a:normAutofit/>
          </a:bodyPr>
          <a:lstStyle/>
          <a:p>
            <a:pPr marL="0" indent="0">
              <a:buNone/>
            </a:pPr>
            <a:endParaRPr lang="cs-CZ" sz="2000" b="1" dirty="0">
              <a:solidFill>
                <a:srgbClr val="0070C0"/>
              </a:solidFill>
            </a:endParaRPr>
          </a:p>
          <a:p>
            <a:pPr marL="0" indent="0">
              <a:buNone/>
            </a:pPr>
            <a:endParaRPr lang="cs-CZ" sz="2000" b="1" dirty="0">
              <a:solidFill>
                <a:srgbClr val="0070C0"/>
              </a:solidFill>
            </a:endParaRPr>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13504" y="157554"/>
            <a:ext cx="759561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186280086"/>
              </p:ext>
            </p:extLst>
          </p:nvPr>
        </p:nvGraphicFramePr>
        <p:xfrm>
          <a:off x="304800" y="1415849"/>
          <a:ext cx="11314177" cy="4409188"/>
        </p:xfrm>
        <a:graphic>
          <a:graphicData uri="http://schemas.openxmlformats.org/drawingml/2006/table">
            <a:tbl>
              <a:tblPr firstRow="1" firstCol="1" bandRow="1">
                <a:tableStyleId>{5C22544A-7EE6-4342-B048-85BDC9FD1C3A}</a:tableStyleId>
              </a:tblPr>
              <a:tblGrid>
                <a:gridCol w="6572754">
                  <a:extLst>
                    <a:ext uri="{9D8B030D-6E8A-4147-A177-3AD203B41FA5}">
                      <a16:colId xmlns:a16="http://schemas.microsoft.com/office/drawing/2014/main" val="20000"/>
                    </a:ext>
                  </a:extLst>
                </a:gridCol>
                <a:gridCol w="1464037">
                  <a:extLst>
                    <a:ext uri="{9D8B030D-6E8A-4147-A177-3AD203B41FA5}">
                      <a16:colId xmlns:a16="http://schemas.microsoft.com/office/drawing/2014/main" val="20001"/>
                    </a:ext>
                  </a:extLst>
                </a:gridCol>
                <a:gridCol w="1638693">
                  <a:extLst>
                    <a:ext uri="{9D8B030D-6E8A-4147-A177-3AD203B41FA5}">
                      <a16:colId xmlns:a16="http://schemas.microsoft.com/office/drawing/2014/main" val="20003"/>
                    </a:ext>
                  </a:extLst>
                </a:gridCol>
                <a:gridCol w="1638693">
                  <a:extLst>
                    <a:ext uri="{9D8B030D-6E8A-4147-A177-3AD203B41FA5}">
                      <a16:colId xmlns:a16="http://schemas.microsoft.com/office/drawing/2014/main" val="20004"/>
                    </a:ext>
                  </a:extLst>
                </a:gridCol>
              </a:tblGrid>
              <a:tr h="213459">
                <a:tc>
                  <a:txBody>
                    <a:bodyPr/>
                    <a:lstStyle/>
                    <a:p>
                      <a:pPr algn="l">
                        <a:lnSpc>
                          <a:spcPct val="115000"/>
                        </a:lnSpc>
                        <a:spcAft>
                          <a:spcPts val="0"/>
                        </a:spcAft>
                      </a:pPr>
                      <a:r>
                        <a:rPr lang="cs-CZ" sz="1400" dirty="0">
                          <a:effectLst/>
                          <a:latin typeface="Arial"/>
                          <a:ea typeface="Arial"/>
                          <a:cs typeface="Times New Roman"/>
                        </a:rPr>
                        <a:t>Typ</a:t>
                      </a:r>
                      <a:r>
                        <a:rPr lang="cs-CZ" sz="1400" baseline="0" dirty="0">
                          <a:effectLst/>
                          <a:latin typeface="Arial"/>
                          <a:ea typeface="Arial"/>
                          <a:cs typeface="Times New Roman"/>
                        </a:rPr>
                        <a:t> příjemce dle pravidel spolufinancování</a:t>
                      </a:r>
                      <a:endParaRPr lang="cs-CZ" sz="14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400" dirty="0">
                          <a:effectLst/>
                        </a:rPr>
                        <a:t>EU podíl</a:t>
                      </a:r>
                      <a:endParaRPr lang="cs-CZ" sz="14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400" dirty="0">
                          <a:effectLst/>
                        </a:rPr>
                        <a:t>Příjemce</a:t>
                      </a:r>
                      <a:endParaRPr lang="cs-CZ" sz="14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400" dirty="0">
                          <a:effectLst/>
                        </a:rPr>
                        <a:t>Státní rozpočet </a:t>
                      </a:r>
                      <a:endParaRPr lang="cs-CZ" sz="1400" dirty="0">
                        <a:effectLst/>
                        <a:latin typeface="Arial"/>
                        <a:ea typeface="Arial"/>
                        <a:cs typeface="Times New Roman"/>
                      </a:endParaRPr>
                    </a:p>
                  </a:txBody>
                  <a:tcPr marL="44450" marR="44450" marT="0" marB="0" anchor="b"/>
                </a:tc>
                <a:extLst>
                  <a:ext uri="{0D108BD9-81ED-4DB2-BD59-A6C34878D82A}">
                    <a16:rowId xmlns:a16="http://schemas.microsoft.com/office/drawing/2014/main" val="10000"/>
                  </a:ext>
                </a:extLst>
              </a:tr>
              <a:tr h="604120">
                <a:tc>
                  <a:txBody>
                    <a:bodyPr/>
                    <a:lstStyle/>
                    <a:p>
                      <a:endParaRPr lang="cs-CZ" sz="1800" b="1" kern="1200" baseline="0" dirty="0">
                        <a:solidFill>
                          <a:schemeClr val="lt1"/>
                        </a:solidFill>
                        <a:latin typeface="+mn-lt"/>
                        <a:ea typeface="+mn-ea"/>
                        <a:cs typeface="+mn-cs"/>
                      </a:endParaRPr>
                    </a:p>
                    <a:p>
                      <a:r>
                        <a:rPr lang="cs-CZ" sz="1200" b="1" kern="1200" baseline="0" dirty="0">
                          <a:solidFill>
                            <a:schemeClr val="lt1"/>
                          </a:solidFill>
                          <a:latin typeface="+mn-lt"/>
                          <a:ea typeface="+mn-ea"/>
                          <a:cs typeface="+mn-cs"/>
                        </a:rPr>
                        <a:t>Školy a školská zařízení zřizovaná ministerstvy dle školského zákona (č.561/2004 Sb.)	</a:t>
                      </a:r>
                    </a:p>
                    <a:p>
                      <a:pPr algn="l">
                        <a:lnSpc>
                          <a:spcPct val="115000"/>
                        </a:lnSpc>
                        <a:spcAft>
                          <a:spcPts val="0"/>
                        </a:spcAft>
                      </a:pP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85 %</a:t>
                      </a:r>
                      <a:endParaRPr lang="cs-CZ" sz="1200" dirty="0">
                        <a:effectLst/>
                        <a:latin typeface="Arial"/>
                        <a:ea typeface="Arial"/>
                        <a:cs typeface="Times New Roman"/>
                      </a:endParaRPr>
                    </a:p>
                  </a:txBody>
                  <a:tcPr marL="44450" marR="44450" marT="0" marB="0" anchor="ctr"/>
                </a:tc>
                <a:tc>
                  <a:txBody>
                    <a:bodyPr/>
                    <a:lstStyle/>
                    <a:p>
                      <a:pPr algn="ctr">
                        <a:lnSpc>
                          <a:spcPct val="115000"/>
                        </a:lnSpc>
                        <a:spcAft>
                          <a:spcPts val="0"/>
                        </a:spcAft>
                      </a:pPr>
                      <a:r>
                        <a:rPr lang="cs-CZ" sz="1200" dirty="0">
                          <a:effectLst/>
                        </a:rPr>
                        <a:t>0 % </a:t>
                      </a:r>
                      <a:endParaRPr lang="cs-CZ" sz="1200" dirty="0">
                        <a:effectLst/>
                        <a:latin typeface="Arial"/>
                        <a:ea typeface="Arial"/>
                        <a:cs typeface="Times New Roman"/>
                      </a:endParaRPr>
                    </a:p>
                  </a:txBody>
                  <a:tcPr marL="44450" marR="44450" marT="0" marB="0" anchor="ctr"/>
                </a:tc>
                <a:tc>
                  <a:txBody>
                    <a:bodyPr/>
                    <a:lstStyle/>
                    <a:p>
                      <a:pPr algn="ctr">
                        <a:lnSpc>
                          <a:spcPct val="115000"/>
                        </a:lnSpc>
                        <a:spcAft>
                          <a:spcPts val="0"/>
                        </a:spcAft>
                      </a:pPr>
                      <a:r>
                        <a:rPr lang="cs-CZ" sz="1200" dirty="0">
                          <a:effectLst/>
                        </a:rPr>
                        <a:t>10 %</a:t>
                      </a:r>
                      <a:endParaRPr lang="cs-CZ" sz="1200" dirty="0">
                        <a:effectLst/>
                        <a:latin typeface="Arial"/>
                        <a:ea typeface="Arial"/>
                        <a:cs typeface="Times New Roman"/>
                      </a:endParaRPr>
                    </a:p>
                  </a:txBody>
                  <a:tcPr marL="44450" marR="44450" marT="0" marB="0" anchor="ctr"/>
                </a:tc>
                <a:extLst>
                  <a:ext uri="{0D108BD9-81ED-4DB2-BD59-A6C34878D82A}">
                    <a16:rowId xmlns:a16="http://schemas.microsoft.com/office/drawing/2014/main" val="10005"/>
                  </a:ext>
                </a:extLst>
              </a:tr>
              <a:tr h="182990">
                <a:tc>
                  <a:txBody>
                    <a:bodyPr/>
                    <a:lstStyle/>
                    <a:p>
                      <a:pPr algn="l">
                        <a:lnSpc>
                          <a:spcPct val="115000"/>
                        </a:lnSpc>
                        <a:spcAft>
                          <a:spcPts val="0"/>
                        </a:spcAft>
                      </a:pPr>
                      <a:r>
                        <a:rPr lang="cs-CZ" sz="1200" dirty="0">
                          <a:effectLst/>
                        </a:rPr>
                        <a:t>Právnické osoby vykonávající činnost škol a školských zařízení (zapsané ve školském rejstříku)</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85 %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5 %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10 %</a:t>
                      </a:r>
                      <a:endParaRPr lang="cs-CZ" sz="1200" dirty="0">
                        <a:effectLst/>
                        <a:latin typeface="Arial"/>
                        <a:ea typeface="Arial"/>
                        <a:cs typeface="Times New Roman"/>
                      </a:endParaRPr>
                    </a:p>
                  </a:txBody>
                  <a:tcPr marL="44450" marR="44450" marT="0" marB="0" anchor="b"/>
                </a:tc>
                <a:extLst>
                  <a:ext uri="{0D108BD9-81ED-4DB2-BD59-A6C34878D82A}">
                    <a16:rowId xmlns:a16="http://schemas.microsoft.com/office/drawing/2014/main" val="10001"/>
                  </a:ext>
                </a:extLst>
              </a:tr>
              <a:tr h="378557">
                <a:tc>
                  <a:txBody>
                    <a:bodyPr/>
                    <a:lstStyle/>
                    <a:p>
                      <a:pPr algn="l">
                        <a:lnSpc>
                          <a:spcPct val="115000"/>
                        </a:lnSpc>
                        <a:spcAft>
                          <a:spcPts val="0"/>
                        </a:spcAft>
                      </a:pPr>
                      <a:r>
                        <a:rPr lang="cs-CZ" sz="1200" dirty="0">
                          <a:effectLst/>
                        </a:rPr>
                        <a:t>Obce, příspěvkové organizace zřizované kraji a obcemi </a:t>
                      </a:r>
                      <a:br>
                        <a:rPr lang="cs-CZ" sz="1200" dirty="0">
                          <a:effectLst/>
                        </a:rPr>
                      </a:br>
                      <a:r>
                        <a:rPr lang="cs-CZ" sz="1200" dirty="0">
                          <a:effectLst/>
                        </a:rPr>
                        <a:t>(s výjimkou škol a školských zařízení), dobrovolné svazky obcí</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85 %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5 %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10 %</a:t>
                      </a:r>
                      <a:endParaRPr lang="cs-CZ" sz="1200" dirty="0">
                        <a:effectLst/>
                        <a:latin typeface="Arial"/>
                        <a:ea typeface="Arial"/>
                        <a:cs typeface="Times New Roman"/>
                      </a:endParaRPr>
                    </a:p>
                  </a:txBody>
                  <a:tcPr marL="44450" marR="44450" marT="0" marB="0" anchor="b"/>
                </a:tc>
                <a:extLst>
                  <a:ext uri="{0D108BD9-81ED-4DB2-BD59-A6C34878D82A}">
                    <a16:rowId xmlns:a16="http://schemas.microsoft.com/office/drawing/2014/main" val="10002"/>
                  </a:ext>
                </a:extLst>
              </a:tr>
              <a:tr h="1530522">
                <a:tc>
                  <a:txBody>
                    <a:bodyPr/>
                    <a:lstStyle/>
                    <a:p>
                      <a:r>
                        <a:rPr lang="cs-CZ" sz="1200" dirty="0">
                          <a:effectLst/>
                        </a:rPr>
                        <a:t>Soukromoprávní subjekty vykonávající veřejně prospěšnou činnost:</a:t>
                      </a:r>
                    </a:p>
                    <a:p>
                      <a:pPr>
                        <a:buFont typeface="Arial" pitchFamily="34" charset="0"/>
                        <a:buChar char="•"/>
                      </a:pPr>
                      <a:r>
                        <a:rPr lang="cs-CZ" sz="1200" b="1" kern="1200" dirty="0">
                          <a:solidFill>
                            <a:schemeClr val="lt1"/>
                          </a:solidFill>
                          <a:latin typeface="+mn-lt"/>
                          <a:ea typeface="+mn-ea"/>
                          <a:cs typeface="+mn-cs"/>
                        </a:rPr>
                        <a:t>Obecně prospěšné společnosti</a:t>
                      </a:r>
                    </a:p>
                    <a:p>
                      <a:pPr>
                        <a:buFont typeface="Arial" pitchFamily="34" charset="0"/>
                        <a:buChar char="•"/>
                      </a:pPr>
                      <a:r>
                        <a:rPr lang="cs-CZ" sz="1200" b="1" kern="1200" dirty="0">
                          <a:solidFill>
                            <a:schemeClr val="lt1"/>
                          </a:solidFill>
                          <a:latin typeface="+mn-lt"/>
                          <a:ea typeface="+mn-ea"/>
                          <a:cs typeface="+mn-cs"/>
                        </a:rPr>
                        <a:t>Spolky</a:t>
                      </a:r>
                    </a:p>
                    <a:p>
                      <a:pPr>
                        <a:buFont typeface="Arial" pitchFamily="34" charset="0"/>
                        <a:buChar char="•"/>
                      </a:pPr>
                      <a:r>
                        <a:rPr lang="cs-CZ" sz="1200" b="1" kern="1200" dirty="0">
                          <a:solidFill>
                            <a:schemeClr val="lt1"/>
                          </a:solidFill>
                          <a:latin typeface="+mn-lt"/>
                          <a:ea typeface="+mn-ea"/>
                          <a:cs typeface="+mn-cs"/>
                        </a:rPr>
                        <a:t>Ústavy</a:t>
                      </a:r>
                    </a:p>
                    <a:p>
                      <a:pPr>
                        <a:buFont typeface="Arial" pitchFamily="34" charset="0"/>
                        <a:buChar char="•"/>
                      </a:pPr>
                      <a:r>
                        <a:rPr lang="cs-CZ" sz="1200" b="1" kern="1200" dirty="0">
                          <a:solidFill>
                            <a:schemeClr val="lt1"/>
                          </a:solidFill>
                          <a:latin typeface="+mn-lt"/>
                          <a:ea typeface="+mn-ea"/>
                          <a:cs typeface="+mn-cs"/>
                        </a:rPr>
                        <a:t>Církve a náboženské společnosti</a:t>
                      </a:r>
                    </a:p>
                    <a:p>
                      <a:pPr>
                        <a:buFont typeface="Arial" pitchFamily="34" charset="0"/>
                        <a:buChar char="•"/>
                      </a:pPr>
                      <a:r>
                        <a:rPr lang="cs-CZ" sz="1200" b="1" kern="1200" dirty="0">
                          <a:solidFill>
                            <a:schemeClr val="lt1"/>
                          </a:solidFill>
                          <a:latin typeface="+mn-lt"/>
                          <a:ea typeface="+mn-ea"/>
                          <a:cs typeface="+mn-cs"/>
                        </a:rPr>
                        <a:t>Nadace a nadační fondy</a:t>
                      </a:r>
                    </a:p>
                    <a:p>
                      <a:pPr>
                        <a:buFont typeface="Arial" pitchFamily="34" charset="0"/>
                        <a:buChar char="•"/>
                      </a:pPr>
                      <a:r>
                        <a:rPr lang="cs-CZ" sz="1200" b="1" kern="1200" dirty="0">
                          <a:solidFill>
                            <a:schemeClr val="lt1"/>
                          </a:solidFill>
                          <a:latin typeface="+mn-lt"/>
                          <a:ea typeface="+mn-ea"/>
                          <a:cs typeface="+mn-cs"/>
                        </a:rPr>
                        <a:t>Místní akční skupiny</a:t>
                      </a:r>
                    </a:p>
                    <a:p>
                      <a:pPr>
                        <a:buFont typeface="Arial" pitchFamily="34" charset="0"/>
                        <a:buChar char="•"/>
                      </a:pPr>
                      <a:r>
                        <a:rPr lang="cs-CZ" sz="1200" b="1" kern="1200" dirty="0">
                          <a:solidFill>
                            <a:schemeClr val="lt1"/>
                          </a:solidFill>
                          <a:latin typeface="+mn-lt"/>
                          <a:ea typeface="+mn-ea"/>
                          <a:cs typeface="+mn-cs"/>
                        </a:rPr>
                        <a:t>Hospodářská komora, Agrární komora </a:t>
                      </a:r>
                    </a:p>
                    <a:p>
                      <a:pPr>
                        <a:buFont typeface="Arial" pitchFamily="34" charset="0"/>
                        <a:buChar char="•"/>
                      </a:pPr>
                      <a:r>
                        <a:rPr lang="cs-CZ" sz="1200" b="1" kern="1200" dirty="0">
                          <a:solidFill>
                            <a:schemeClr val="lt1"/>
                          </a:solidFill>
                          <a:latin typeface="+mn-lt"/>
                          <a:ea typeface="+mn-ea"/>
                          <a:cs typeface="+mn-cs"/>
                        </a:rPr>
                        <a:t>Svazy, asociace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85 %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   0 % </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15 %</a:t>
                      </a:r>
                      <a:endParaRPr lang="cs-CZ" sz="1200" dirty="0">
                        <a:effectLst/>
                        <a:latin typeface="Arial"/>
                        <a:ea typeface="Arial"/>
                        <a:cs typeface="Times New Roman"/>
                      </a:endParaRPr>
                    </a:p>
                  </a:txBody>
                  <a:tcPr marL="44450" marR="44450" marT="0" marB="0" anchor="b"/>
                </a:tc>
                <a:extLst>
                  <a:ext uri="{0D108BD9-81ED-4DB2-BD59-A6C34878D82A}">
                    <a16:rowId xmlns:a16="http://schemas.microsoft.com/office/drawing/2014/main" val="10003"/>
                  </a:ext>
                </a:extLst>
              </a:tr>
              <a:tr h="1190406">
                <a:tc>
                  <a:txBody>
                    <a:bodyPr/>
                    <a:lstStyle/>
                    <a:p>
                      <a:r>
                        <a:rPr lang="cs-CZ" sz="1200" b="1" kern="1200" dirty="0">
                          <a:solidFill>
                            <a:schemeClr val="lt1"/>
                          </a:solidFill>
                          <a:latin typeface="+mn-lt"/>
                          <a:ea typeface="+mn-ea"/>
                          <a:cs typeface="+mn-cs"/>
                        </a:rPr>
                        <a:t>Ostatní subjekty neobsažené ve výše uvedených kategoriích:</a:t>
                      </a:r>
                    </a:p>
                    <a:p>
                      <a:pPr>
                        <a:buFont typeface="Arial" pitchFamily="34" charset="0"/>
                        <a:buChar char="•"/>
                      </a:pPr>
                      <a:r>
                        <a:rPr lang="cs-CZ" sz="1200" b="1" kern="1200" dirty="0">
                          <a:solidFill>
                            <a:schemeClr val="lt1"/>
                          </a:solidFill>
                          <a:latin typeface="+mn-lt"/>
                          <a:ea typeface="+mn-ea"/>
                          <a:cs typeface="+mn-cs"/>
                        </a:rPr>
                        <a:t>Obchodní společnosti: veřejná obchodní společnost,</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komanditní</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společnost,</a:t>
                      </a:r>
                      <a:r>
                        <a:rPr lang="cs-CZ" sz="1200" b="1" kern="1200" baseline="0" dirty="0">
                          <a:solidFill>
                            <a:schemeClr val="lt1"/>
                          </a:solidFill>
                          <a:latin typeface="+mn-lt"/>
                          <a:ea typeface="+mn-ea"/>
                          <a:cs typeface="+mn-cs"/>
                        </a:rPr>
                        <a:t> </a:t>
                      </a:r>
                      <a:r>
                        <a:rPr lang="cs-CZ" sz="1200" b="1" kern="1200" dirty="0" err="1">
                          <a:solidFill>
                            <a:schemeClr val="lt1"/>
                          </a:solidFill>
                          <a:latin typeface="+mn-lt"/>
                          <a:ea typeface="+mn-ea"/>
                          <a:cs typeface="+mn-cs"/>
                        </a:rPr>
                        <a:t>společnost</a:t>
                      </a:r>
                      <a:r>
                        <a:rPr lang="cs-CZ" sz="1200" b="1" kern="1200" dirty="0">
                          <a:solidFill>
                            <a:schemeClr val="lt1"/>
                          </a:solidFill>
                          <a:latin typeface="+mn-lt"/>
                          <a:ea typeface="+mn-ea"/>
                          <a:cs typeface="+mn-cs"/>
                        </a:rPr>
                        <a:t> s ručením omezeným,</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akciová společnost,</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evropská společnost,</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evropské hospodářské zájmové sdružení</a:t>
                      </a:r>
                    </a:p>
                    <a:p>
                      <a:pPr>
                        <a:buFont typeface="Arial" pitchFamily="34" charset="0"/>
                        <a:buChar char="•"/>
                      </a:pPr>
                      <a:r>
                        <a:rPr lang="cs-CZ" sz="1200" b="1" kern="1200" dirty="0">
                          <a:solidFill>
                            <a:schemeClr val="lt1"/>
                          </a:solidFill>
                          <a:latin typeface="+mn-lt"/>
                          <a:ea typeface="+mn-ea"/>
                          <a:cs typeface="+mn-cs"/>
                        </a:rPr>
                        <a:t>Státní podniky</a:t>
                      </a:r>
                    </a:p>
                    <a:p>
                      <a:pPr>
                        <a:buFont typeface="Arial" pitchFamily="34" charset="0"/>
                        <a:buChar char="•"/>
                      </a:pPr>
                      <a:r>
                        <a:rPr lang="cs-CZ" sz="1200" b="1" kern="1200" dirty="0">
                          <a:solidFill>
                            <a:schemeClr val="lt1"/>
                          </a:solidFill>
                          <a:latin typeface="+mn-lt"/>
                          <a:ea typeface="+mn-ea"/>
                          <a:cs typeface="+mn-cs"/>
                        </a:rPr>
                        <a:t>Družstva:</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družstvo,</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sociální družstvo,</a:t>
                      </a:r>
                      <a:r>
                        <a:rPr lang="cs-CZ" sz="1200" b="1" kern="1200" baseline="0" dirty="0">
                          <a:solidFill>
                            <a:schemeClr val="lt1"/>
                          </a:solidFill>
                          <a:latin typeface="+mn-lt"/>
                          <a:ea typeface="+mn-ea"/>
                          <a:cs typeface="+mn-cs"/>
                        </a:rPr>
                        <a:t> </a:t>
                      </a:r>
                      <a:r>
                        <a:rPr lang="cs-CZ" sz="1200" b="1" kern="1200" dirty="0">
                          <a:solidFill>
                            <a:schemeClr val="lt1"/>
                          </a:solidFill>
                          <a:latin typeface="+mn-lt"/>
                          <a:ea typeface="+mn-ea"/>
                          <a:cs typeface="+mn-cs"/>
                        </a:rPr>
                        <a:t>evropská družstevní společnost</a:t>
                      </a:r>
                    </a:p>
                    <a:p>
                      <a:r>
                        <a:rPr lang="cs-CZ" sz="1200" b="1" kern="1200" dirty="0">
                          <a:solidFill>
                            <a:schemeClr val="lt1"/>
                          </a:solidFill>
                          <a:latin typeface="+mn-lt"/>
                          <a:ea typeface="+mn-ea"/>
                          <a:cs typeface="+mn-cs"/>
                        </a:rPr>
                        <a:t>OSVČ</a:t>
                      </a:r>
                    </a:p>
                    <a:p>
                      <a:pPr>
                        <a:buFont typeface="Arial" pitchFamily="34" charset="0"/>
                        <a:buChar char="•"/>
                      </a:pPr>
                      <a:r>
                        <a:rPr lang="cs-CZ" sz="1200" b="1" kern="1200" dirty="0">
                          <a:solidFill>
                            <a:schemeClr val="lt1"/>
                          </a:solidFill>
                          <a:latin typeface="+mn-lt"/>
                          <a:ea typeface="+mn-ea"/>
                          <a:cs typeface="+mn-cs"/>
                        </a:rPr>
                        <a:t>Profesní komory</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85%</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15%</a:t>
                      </a:r>
                      <a:endParaRPr lang="cs-CZ" sz="12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1200" dirty="0">
                          <a:effectLst/>
                        </a:rPr>
                        <a:t>0%</a:t>
                      </a:r>
                      <a:endParaRPr lang="cs-CZ" sz="1200" dirty="0">
                        <a:effectLst/>
                        <a:latin typeface="Arial"/>
                        <a:ea typeface="Arial"/>
                        <a:cs typeface="Times New Roman"/>
                      </a:endParaRPr>
                    </a:p>
                  </a:txBody>
                  <a:tcPr marL="44450" marR="44450" marT="0" marB="0" anchor="b"/>
                </a:tc>
                <a:extLst>
                  <a:ext uri="{0D108BD9-81ED-4DB2-BD59-A6C34878D82A}">
                    <a16:rowId xmlns:a16="http://schemas.microsoft.com/office/drawing/2014/main" val="10004"/>
                  </a:ext>
                </a:extLst>
              </a:tr>
            </a:tbl>
          </a:graphicData>
        </a:graphic>
      </p:graphicFrame>
      <p:sp>
        <p:nvSpPr>
          <p:cNvPr id="15" name="Obdélník 14"/>
          <p:cNvSpPr/>
          <p:nvPr/>
        </p:nvSpPr>
        <p:spPr>
          <a:xfrm>
            <a:off x="276759" y="1040930"/>
            <a:ext cx="4633063" cy="400110"/>
          </a:xfrm>
          <a:prstGeom prst="rect">
            <a:avLst/>
          </a:prstGeom>
        </p:spPr>
        <p:txBody>
          <a:bodyPr wrap="none">
            <a:spAutoFit/>
          </a:bodyPr>
          <a:lstStyle/>
          <a:p>
            <a:r>
              <a:rPr lang="cs-CZ" sz="2000" b="1" dirty="0">
                <a:solidFill>
                  <a:srgbClr val="0070C0"/>
                </a:solidFill>
              </a:rPr>
              <a:t>Míra podpory – rozpad zdrojů financování</a:t>
            </a:r>
            <a:endParaRPr lang="cs-CZ" sz="2000" dirty="0"/>
          </a:p>
        </p:txBody>
      </p:sp>
      <p:pic>
        <p:nvPicPr>
          <p:cNvPr id="16" name="Obrázek 15">
            <a:extLst>
              <a:ext uri="{FF2B5EF4-FFF2-40B4-BE49-F238E27FC236}">
                <a16:creationId xmlns:a16="http://schemas.microsoft.com/office/drawing/2014/main" id="{BC0563EF-C98A-4B09-9A38-31359A526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r>
              <a:rPr lang="cs-CZ" sz="2000" b="1" dirty="0"/>
              <a:t>Postup pro podání projektové žádosti v OPZ</a:t>
            </a:r>
          </a:p>
          <a:p>
            <a:pPr marL="0" indent="0">
              <a:buNone/>
            </a:pPr>
            <a:endParaRPr lang="cs-CZ" sz="2000" dirty="0"/>
          </a:p>
          <a:p>
            <a:r>
              <a:rPr lang="cs-CZ" sz="2000" dirty="0"/>
              <a:t>Registrace do systému IS KP14+:</a:t>
            </a:r>
          </a:p>
          <a:p>
            <a:pPr marL="457200" lvl="1" indent="0">
              <a:buNone/>
            </a:pPr>
            <a:r>
              <a:rPr lang="cs-CZ" sz="2000" dirty="0"/>
              <a:t>	 </a:t>
            </a:r>
            <a:r>
              <a:rPr lang="cs-CZ" sz="2000" u="sng" dirty="0">
                <a:solidFill>
                  <a:srgbClr val="0070C0"/>
                </a:solidFill>
              </a:rPr>
              <a:t>https://mseu.mssf.cz/ </a:t>
            </a:r>
            <a:r>
              <a:rPr lang="cs-CZ" sz="2000" dirty="0"/>
              <a:t>(Jen v prohlížeči </a:t>
            </a:r>
            <a:r>
              <a:rPr lang="cs-CZ" sz="2000" b="1" dirty="0"/>
              <a:t>Microsoft </a:t>
            </a:r>
            <a:r>
              <a:rPr lang="cs-CZ" sz="2000" b="1" dirty="0" err="1"/>
              <a:t>explorer</a:t>
            </a:r>
            <a:r>
              <a:rPr lang="cs-CZ" sz="2000" b="1" dirty="0"/>
              <a:t> </a:t>
            </a:r>
            <a:r>
              <a:rPr lang="cs-CZ" sz="2000" dirty="0"/>
              <a:t>nebo </a:t>
            </a:r>
            <a:r>
              <a:rPr lang="cs-CZ" sz="2000" b="1" dirty="0" err="1"/>
              <a:t>Mozilla</a:t>
            </a:r>
            <a:r>
              <a:rPr lang="cs-CZ" sz="2000" b="1" dirty="0"/>
              <a:t> </a:t>
            </a:r>
            <a:r>
              <a:rPr lang="cs-CZ" sz="2000" b="1" dirty="0" err="1"/>
              <a:t>firefox</a:t>
            </a:r>
            <a:r>
              <a:rPr lang="cs-CZ" sz="2000" dirty="0"/>
              <a:t>) </a:t>
            </a:r>
          </a:p>
          <a:p>
            <a:r>
              <a:rPr lang="cs-CZ" sz="2000" dirty="0"/>
              <a:t>Vyplnění elektronické verze žádosti </a:t>
            </a:r>
          </a:p>
          <a:p>
            <a:r>
              <a:rPr lang="cs-CZ" sz="2000" dirty="0"/>
              <a:t>Finalizace elektronické verze žádosti </a:t>
            </a:r>
          </a:p>
          <a:p>
            <a:r>
              <a:rPr lang="cs-CZ" sz="2000" dirty="0"/>
              <a:t>Podepsání a odeslání elektronické verze žádosti </a:t>
            </a:r>
          </a:p>
          <a:p>
            <a:endParaRPr lang="cs-CZ" sz="2000" dirty="0"/>
          </a:p>
          <a:p>
            <a:r>
              <a:rPr lang="cs-CZ" sz="2000" dirty="0"/>
              <a:t>Veškeré žádosti se zasílají jen v elektronické podobě prostřednictvím IS KP14+ </a:t>
            </a:r>
          </a:p>
          <a:p>
            <a:endParaRPr lang="cs-CZ" sz="2000" dirty="0"/>
          </a:p>
          <a:p>
            <a:r>
              <a:rPr lang="cs-CZ" sz="2000" dirty="0"/>
              <a:t>Zřízení elektronického podpisu před podáním/odesláním žádosti (doporučujeme již před provedením registrace do systému IS KP14+)!!!</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45216BB-1E95-463C-98C5-D07F4B12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4112428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000" b="1" dirty="0">
                <a:solidFill>
                  <a:srgbClr val="2C9AC6"/>
                </a:solidFill>
              </a:rPr>
              <a:t>Elektronický podpis</a:t>
            </a:r>
          </a:p>
          <a:p>
            <a:pPr marL="0" indent="0">
              <a:buNone/>
            </a:pPr>
            <a:endParaRPr lang="cs-CZ" sz="2000" dirty="0"/>
          </a:p>
          <a:p>
            <a:r>
              <a:rPr lang="cs-CZ" sz="2000" dirty="0"/>
              <a:t>Elektronický podpis = kvalifikovaný certifikát </a:t>
            </a:r>
          </a:p>
          <a:p>
            <a:r>
              <a:rPr lang="cs-CZ" sz="2000" dirty="0"/>
              <a:t>Platnost 1 rok </a:t>
            </a:r>
          </a:p>
          <a:p>
            <a:r>
              <a:rPr lang="cs-CZ" sz="2000" dirty="0"/>
              <a:t>Poskytovatelé: </a:t>
            </a:r>
          </a:p>
          <a:p>
            <a:pPr marL="0" indent="0">
              <a:buNone/>
            </a:pPr>
            <a:r>
              <a:rPr lang="cs-CZ" sz="2000" dirty="0"/>
              <a:t>	</a:t>
            </a:r>
            <a:r>
              <a:rPr lang="cs-CZ" sz="2000" dirty="0" err="1"/>
              <a:t>PostSignum</a:t>
            </a:r>
            <a:r>
              <a:rPr lang="cs-CZ" sz="2000" dirty="0"/>
              <a:t> České pošty (Czech Point) </a:t>
            </a:r>
          </a:p>
          <a:p>
            <a:pPr marL="0" indent="0">
              <a:buNone/>
            </a:pPr>
            <a:r>
              <a:rPr lang="cs-CZ" sz="2000" dirty="0"/>
              <a:t>	První certifikační autorita </a:t>
            </a:r>
          </a:p>
          <a:p>
            <a:pPr marL="0" indent="0">
              <a:buNone/>
            </a:pPr>
            <a:r>
              <a:rPr lang="cs-CZ" sz="2000" dirty="0"/>
              <a:t>	</a:t>
            </a:r>
            <a:r>
              <a:rPr lang="cs-CZ" sz="2000" dirty="0" err="1"/>
              <a:t>Eidentity</a:t>
            </a:r>
            <a:r>
              <a:rPr lang="cs-CZ" sz="2000" dirty="0"/>
              <a:t> </a:t>
            </a:r>
          </a:p>
          <a:p>
            <a:pPr marL="0" lvl="0" indent="0">
              <a:buNone/>
            </a:pPr>
            <a:endParaRPr lang="cs-CZ"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E14C7D8-6227-4D96-8A3B-709DD44F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endParaRPr lang="cs-CZ" dirty="0"/>
          </a:p>
        </p:txBody>
      </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Titulní obrazovka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A261E244-C6D7-496B-ADDF-D65A7FC33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9" y="1015058"/>
            <a:ext cx="9938611" cy="492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HW a SW požadavky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pic>
        <p:nvPicPr>
          <p:cNvPr id="16" name="Zástupný symbol pro obsah 6">
            <a:extLst>
              <a:ext uri="{FF2B5EF4-FFF2-40B4-BE49-F238E27FC236}">
                <a16:creationId xmlns:a16="http://schemas.microsoft.com/office/drawing/2014/main" id="{6B50B100-D665-4A0E-8D73-5834D7DD7202}"/>
              </a:ext>
            </a:extLst>
          </p:cNvPr>
          <p:cNvPicPr>
            <a:picLocks noGrp="1"/>
          </p:cNvPicPr>
          <p:nvPr>
            <p:ph idx="1"/>
          </p:nvPr>
        </p:nvPicPr>
        <p:blipFill rotWithShape="1">
          <a:blip r:embed="rId5"/>
          <a:srcRect l="4100" t="9876" b="6643"/>
          <a:stretch/>
        </p:blipFill>
        <p:spPr bwMode="auto">
          <a:xfrm>
            <a:off x="1204447" y="1066142"/>
            <a:ext cx="9458864" cy="4786744"/>
          </a:xfrm>
          <a:prstGeom prst="rect">
            <a:avLst/>
          </a:prstGeom>
          <a:ln>
            <a:noFill/>
          </a:ln>
          <a:extLst>
            <a:ext uri="{53640926-AAD7-44D8-BBD7-CCE9431645EC}">
              <a14:shadowObscured xmlns:a14="http://schemas.microsoft.com/office/drawing/2010/main"/>
            </a:ext>
          </a:extLst>
        </p:spPr>
      </p:pic>
      <p:sp>
        <p:nvSpPr>
          <p:cNvPr id="18" name="Obdélník 17">
            <a:extLst>
              <a:ext uri="{FF2B5EF4-FFF2-40B4-BE49-F238E27FC236}">
                <a16:creationId xmlns:a16="http://schemas.microsoft.com/office/drawing/2014/main" id="{ADCFE84E-08A6-408C-AC0D-5593E06F6FD3}"/>
              </a:ext>
            </a:extLst>
          </p:cNvPr>
          <p:cNvSpPr/>
          <p:nvPr/>
        </p:nvSpPr>
        <p:spPr>
          <a:xfrm>
            <a:off x="1528689" y="3835244"/>
            <a:ext cx="1284849" cy="24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71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Registrace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pic>
        <p:nvPicPr>
          <p:cNvPr id="13" name="Obrázek 12">
            <a:extLst>
              <a:ext uri="{FF2B5EF4-FFF2-40B4-BE49-F238E27FC236}">
                <a16:creationId xmlns:a16="http://schemas.microsoft.com/office/drawing/2014/main" id="{3BF2BAC2-6CFF-490D-94A4-68C53C2B3B44}"/>
              </a:ext>
            </a:extLst>
          </p:cNvPr>
          <p:cNvPicPr/>
          <p:nvPr/>
        </p:nvPicPr>
        <p:blipFill rotWithShape="1">
          <a:blip r:embed="rId5"/>
          <a:srcRect l="68082" t="31816" r="15498" b="37681"/>
          <a:stretch/>
        </p:blipFill>
        <p:spPr bwMode="auto">
          <a:xfrm>
            <a:off x="491053" y="2149576"/>
            <a:ext cx="1815788" cy="1858633"/>
          </a:xfrm>
          <a:prstGeom prst="rect">
            <a:avLst/>
          </a:prstGeom>
          <a:ln>
            <a:solidFill>
              <a:schemeClr val="tx1"/>
            </a:solidFill>
          </a:ln>
          <a:extLst>
            <a:ext uri="{53640926-AAD7-44D8-BBD7-CCE9431645EC}">
              <a14:shadowObscured xmlns:a14="http://schemas.microsoft.com/office/drawing/2010/main"/>
            </a:ext>
          </a:extLst>
        </p:spPr>
      </p:pic>
      <p:pic>
        <p:nvPicPr>
          <p:cNvPr id="20" name="Picture 3">
            <a:extLst>
              <a:ext uri="{FF2B5EF4-FFF2-40B4-BE49-F238E27FC236}">
                <a16:creationId xmlns:a16="http://schemas.microsoft.com/office/drawing/2014/main" id="{EE616058-3E06-4997-8DD7-032E201B6D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9456" t="31618" r="17403" b="16670"/>
          <a:stretch/>
        </p:blipFill>
        <p:spPr bwMode="auto">
          <a:xfrm>
            <a:off x="3021186" y="1018325"/>
            <a:ext cx="8876063" cy="4858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Šipka doprava 5">
            <a:extLst>
              <a:ext uri="{FF2B5EF4-FFF2-40B4-BE49-F238E27FC236}">
                <a16:creationId xmlns:a16="http://schemas.microsoft.com/office/drawing/2014/main" id="{D56D5DA3-3448-4BF2-A51D-6F0D8F5FAD22}"/>
              </a:ext>
            </a:extLst>
          </p:cNvPr>
          <p:cNvSpPr/>
          <p:nvPr/>
        </p:nvSpPr>
        <p:spPr>
          <a:xfrm>
            <a:off x="2429051" y="2886967"/>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3489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928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Základní menu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1F381136-797E-411B-9338-B323F27E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8" y="959700"/>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bdélník 28">
            <a:extLst>
              <a:ext uri="{FF2B5EF4-FFF2-40B4-BE49-F238E27FC236}">
                <a16:creationId xmlns:a16="http://schemas.microsoft.com/office/drawing/2014/main" id="{ED661AAA-3B13-424F-A739-26CE5D433CEE}"/>
              </a:ext>
            </a:extLst>
          </p:cNvPr>
          <p:cNvSpPr/>
          <p:nvPr/>
        </p:nvSpPr>
        <p:spPr>
          <a:xfrm>
            <a:off x="1666120" y="1520428"/>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Picture 3">
            <a:extLst>
              <a:ext uri="{FF2B5EF4-FFF2-40B4-BE49-F238E27FC236}">
                <a16:creationId xmlns:a16="http://schemas.microsoft.com/office/drawing/2014/main" id="{5B6C8312-BC55-4D5B-A292-83B3C7B3A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23" y="1876219"/>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bdélník 30">
            <a:extLst>
              <a:ext uri="{FF2B5EF4-FFF2-40B4-BE49-F238E27FC236}">
                <a16:creationId xmlns:a16="http://schemas.microsoft.com/office/drawing/2014/main" id="{20558DFF-69EE-4AA0-8C6A-96BC1D15276E}"/>
              </a:ext>
            </a:extLst>
          </p:cNvPr>
          <p:cNvSpPr/>
          <p:nvPr/>
        </p:nvSpPr>
        <p:spPr>
          <a:xfrm>
            <a:off x="5507197" y="1907970"/>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4">
            <a:extLst>
              <a:ext uri="{FF2B5EF4-FFF2-40B4-BE49-F238E27FC236}">
                <a16:creationId xmlns:a16="http://schemas.microsoft.com/office/drawing/2014/main" id="{3FF4D307-4666-4603-94A4-17350766C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5" y="2791316"/>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Přímá spojnice se šipkou 32">
            <a:extLst>
              <a:ext uri="{FF2B5EF4-FFF2-40B4-BE49-F238E27FC236}">
                <a16:creationId xmlns:a16="http://schemas.microsoft.com/office/drawing/2014/main" id="{88191E17-9CDF-4442-93A6-1AE6CB6DF4AE}"/>
              </a:ext>
            </a:extLst>
          </p:cNvPr>
          <p:cNvCxnSpPr/>
          <p:nvPr/>
        </p:nvCxnSpPr>
        <p:spPr>
          <a:xfrm flipH="1">
            <a:off x="3638368" y="2345340"/>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6" name="Přímá spojnice se šipkou 15">
            <a:extLst>
              <a:ext uri="{FF2B5EF4-FFF2-40B4-BE49-F238E27FC236}">
                <a16:creationId xmlns:a16="http://schemas.microsoft.com/office/drawing/2014/main" id="{27B57D4A-95EF-44FE-87E4-9D35CB4EED0E}"/>
              </a:ext>
            </a:extLst>
          </p:cNvPr>
          <p:cNvCxnSpPr>
            <a:cxnSpLocks/>
          </p:cNvCxnSpPr>
          <p:nvPr/>
        </p:nvCxnSpPr>
        <p:spPr>
          <a:xfrm>
            <a:off x="2454916" y="1816094"/>
            <a:ext cx="2993012" cy="29418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8" name="Zástupný symbol pro obsah 2">
            <a:extLst>
              <a:ext uri="{FF2B5EF4-FFF2-40B4-BE49-F238E27FC236}">
                <a16:creationId xmlns:a16="http://schemas.microsoft.com/office/drawing/2014/main" id="{B1F7E7AF-2754-40D3-9B70-5747650AD39F}"/>
              </a:ext>
            </a:extLst>
          </p:cNvPr>
          <p:cNvSpPr>
            <a:spLocks noGrp="1"/>
          </p:cNvSpPr>
          <p:nvPr>
            <p:ph idx="1"/>
          </p:nvPr>
        </p:nvSpPr>
        <p:spPr>
          <a:xfrm>
            <a:off x="289563" y="1417662"/>
            <a:ext cx="10515600" cy="435133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pic>
        <p:nvPicPr>
          <p:cNvPr id="20" name="Obrázek 19">
            <a:extLst>
              <a:ext uri="{FF2B5EF4-FFF2-40B4-BE49-F238E27FC236}">
                <a16:creationId xmlns:a16="http://schemas.microsoft.com/office/drawing/2014/main" id="{AD07F2B0-3A8E-4394-B071-0119D1BE0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4072096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907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1771E750-E7D5-405F-85B0-C12EBF2E5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83" y="952854"/>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5159B7B-DF89-4972-9A6B-AE2FDECAB4A9}"/>
              </a:ext>
            </a:extLst>
          </p:cNvPr>
          <p:cNvSpPr/>
          <p:nvPr/>
        </p:nvSpPr>
        <p:spPr>
          <a:xfrm>
            <a:off x="3942583" y="1117139"/>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45AE0F5F-36DC-41D3-8EA2-979BBE6687BA}"/>
              </a:ext>
            </a:extLst>
          </p:cNvPr>
          <p:cNvSpPr txBox="1">
            <a:spLocks/>
          </p:cNvSpPr>
          <p:nvPr/>
        </p:nvSpPr>
        <p:spPr>
          <a:xfrm>
            <a:off x="1953159" y="1367757"/>
            <a:ext cx="8869516" cy="1174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300" b="1" dirty="0"/>
              <a:t>Nová žádost</a:t>
            </a:r>
          </a:p>
          <a:p>
            <a:pPr>
              <a:lnSpc>
                <a:spcPts val="2200"/>
              </a:lnSpc>
              <a:spcBef>
                <a:spcPts val="0"/>
              </a:spcBef>
            </a:pPr>
            <a:r>
              <a:rPr lang="cs-CZ" sz="1300" b="1" dirty="0"/>
              <a:t>Seznam programů a výzev (uživatel vybere správný OP)</a:t>
            </a:r>
          </a:p>
          <a:p>
            <a:pPr>
              <a:lnSpc>
                <a:spcPts val="2200"/>
              </a:lnSpc>
              <a:spcBef>
                <a:spcPts val="0"/>
              </a:spcBef>
            </a:pPr>
            <a:r>
              <a:rPr lang="cs-CZ" sz="1300" b="1" dirty="0"/>
              <a:t>Otevřené výzvy (uživatel vybere Výzvu pro MAS č. 03_16_047 a klikne na modrý odkaz </a:t>
            </a:r>
            <a:r>
              <a:rPr lang="cs-CZ" sz="1300" b="1" u="sng" dirty="0"/>
              <a:t>individuální projekt)</a:t>
            </a:r>
            <a:endParaRPr lang="cs-CZ" sz="1300" b="1" dirty="0"/>
          </a:p>
        </p:txBody>
      </p:sp>
      <p:pic>
        <p:nvPicPr>
          <p:cNvPr id="23" name="Picture 3">
            <a:extLst>
              <a:ext uri="{FF2B5EF4-FFF2-40B4-BE49-F238E27FC236}">
                <a16:creationId xmlns:a16="http://schemas.microsoft.com/office/drawing/2014/main" id="{2283104E-4F82-4EFF-9110-E095BDEA8D0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04373" y="1624211"/>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10468DD0-54A3-4113-8BF8-F8B78FD5E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31" y="2315651"/>
            <a:ext cx="9386236" cy="23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7">
            <a:extLst>
              <a:ext uri="{FF2B5EF4-FFF2-40B4-BE49-F238E27FC236}">
                <a16:creationId xmlns:a16="http://schemas.microsoft.com/office/drawing/2014/main" id="{9B74CC9B-862C-48D1-B377-96E36301A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51" y="4630966"/>
            <a:ext cx="4893737" cy="1390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BBCCB361-EDE8-4FB3-A9F2-A76507930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639900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89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66DAE35B-4F89-4FD8-A985-98624A44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 y="1118584"/>
            <a:ext cx="7347721" cy="4172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a:extLst>
              <a:ext uri="{FF2B5EF4-FFF2-40B4-BE49-F238E27FC236}">
                <a16:creationId xmlns:a16="http://schemas.microsoft.com/office/drawing/2014/main" id="{CEACC5D4-42C1-40B0-82BA-3294632C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90" y="3289049"/>
            <a:ext cx="5723540" cy="2717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Zástupný symbol pro obsah 2">
            <a:extLst>
              <a:ext uri="{FF2B5EF4-FFF2-40B4-BE49-F238E27FC236}">
                <a16:creationId xmlns:a16="http://schemas.microsoft.com/office/drawing/2014/main" id="{46F942A6-440E-427F-AC27-3DB454E0B233}"/>
              </a:ext>
            </a:extLst>
          </p:cNvPr>
          <p:cNvSpPr>
            <a:spLocks noGrp="1"/>
          </p:cNvSpPr>
          <p:nvPr>
            <p:ph idx="1"/>
          </p:nvPr>
        </p:nvSpPr>
        <p:spPr>
          <a:xfrm>
            <a:off x="8197967" y="1273596"/>
            <a:ext cx="2887639" cy="1968500"/>
          </a:xfrm>
        </p:spPr>
        <p:txBody>
          <a:bodyPr>
            <a:normAutofit/>
          </a:bodyPr>
          <a:lstStyle/>
          <a:p>
            <a:pPr>
              <a:lnSpc>
                <a:spcPts val="2200"/>
              </a:lnSpc>
              <a:spcBef>
                <a:spcPts val="0"/>
              </a:spcBef>
              <a:spcAft>
                <a:spcPts val="0"/>
              </a:spcAft>
            </a:pPr>
            <a:r>
              <a:rPr lang="cs-CZ" sz="2000" b="1" dirty="0"/>
              <a:t>Výběr podvýzvy</a:t>
            </a:r>
          </a:p>
          <a:p>
            <a:pPr>
              <a:lnSpc>
                <a:spcPts val="2200"/>
              </a:lnSpc>
              <a:spcBef>
                <a:spcPts val="0"/>
              </a:spcBef>
              <a:spcAft>
                <a:spcPts val="0"/>
              </a:spcAft>
            </a:pPr>
            <a:endParaRPr lang="cs-CZ" sz="2000" b="1" dirty="0"/>
          </a:p>
          <a:p>
            <a:pPr marL="0" indent="0">
              <a:lnSpc>
                <a:spcPts val="2200"/>
              </a:lnSpc>
              <a:spcBef>
                <a:spcPts val="0"/>
              </a:spcBef>
              <a:spcAft>
                <a:spcPts val="0"/>
              </a:spcAft>
              <a:buNone/>
            </a:pPr>
            <a:endParaRPr lang="cs-CZ" sz="2000" b="1" dirty="0"/>
          </a:p>
          <a:p>
            <a:pPr>
              <a:lnSpc>
                <a:spcPts val="2200"/>
              </a:lnSpc>
              <a:spcBef>
                <a:spcPts val="0"/>
              </a:spcBef>
              <a:spcAft>
                <a:spcPts val="0"/>
              </a:spcAft>
            </a:pPr>
            <a:r>
              <a:rPr lang="cs-CZ" sz="2000" b="1" dirty="0"/>
              <a:t>Výběr výzvy MAS</a:t>
            </a:r>
          </a:p>
        </p:txBody>
      </p:sp>
      <p:pic>
        <p:nvPicPr>
          <p:cNvPr id="13" name="Obrázek 12">
            <a:extLst>
              <a:ext uri="{FF2B5EF4-FFF2-40B4-BE49-F238E27FC236}">
                <a16:creationId xmlns:a16="http://schemas.microsoft.com/office/drawing/2014/main" id="{E0D57337-1397-4847-AB11-409AB155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7295047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6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Pravidla pro vyplňování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7410FB06-630F-4612-8CA0-6849BF21AD7D}"/>
              </a:ext>
            </a:extLst>
          </p:cNvPr>
          <p:cNvSpPr>
            <a:spLocks noGrp="1"/>
          </p:cNvSpPr>
          <p:nvPr>
            <p:ph idx="1"/>
          </p:nvPr>
        </p:nvSpPr>
        <p:spPr>
          <a:xfrm>
            <a:off x="838200" y="1184178"/>
            <a:ext cx="10515600" cy="435133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b="1" dirty="0"/>
              <a:t>UKLÁDAT!!! </a:t>
            </a:r>
            <a:r>
              <a:rPr lang="cs-CZ" sz="1400" dirty="0"/>
              <a:t>každou vyplněnou záložku, či delší textové pole před jeho opuštěním uložte.</a:t>
            </a:r>
          </a:p>
          <a:p>
            <a:pPr algn="just">
              <a:lnSpc>
                <a:spcPct val="100000"/>
              </a:lnSpc>
            </a:pPr>
            <a:endParaRPr lang="cs-CZ" sz="1800" dirty="0"/>
          </a:p>
          <a:p>
            <a:endParaRPr lang="cs-CZ" dirty="0"/>
          </a:p>
        </p:txBody>
      </p:sp>
      <p:pic>
        <p:nvPicPr>
          <p:cNvPr id="15" name="Picture 3" descr="C:\Users\michaela.sedlackova\Desktop\datová oblast žádosti.PNG">
            <a:extLst>
              <a:ext uri="{FF2B5EF4-FFF2-40B4-BE49-F238E27FC236}">
                <a16:creationId xmlns:a16="http://schemas.microsoft.com/office/drawing/2014/main" id="{C7DB26D7-2116-4879-9AA6-F6A5BD9B7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601" y="868729"/>
            <a:ext cx="1099454" cy="5293875"/>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5121D343-7C75-4394-8D2E-A6D75DD6A37F}"/>
              </a:ext>
            </a:extLst>
          </p:cNvPr>
          <p:cNvSpPr>
            <a:spLocks noGrp="1"/>
          </p:cNvSpPr>
          <p:nvPr/>
        </p:nvSpPr>
        <p:spPr>
          <a:xfrm>
            <a:off x="1000322" y="2401735"/>
            <a:ext cx="4104456" cy="5760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cs-CZ" sz="1400" b="1" u="sng" cap="all" dirty="0">
                <a:solidFill>
                  <a:schemeClr val="tx1"/>
                </a:solidFill>
              </a:rPr>
              <a:t>Pravidlo:</a:t>
            </a:r>
          </a:p>
          <a:p>
            <a:pPr lvl="1">
              <a:lnSpc>
                <a:spcPct val="100000"/>
              </a:lnSpc>
              <a:spcBef>
                <a:spcPts val="0"/>
              </a:spcBef>
              <a:spcAft>
                <a:spcPts val="0"/>
              </a:spcAft>
            </a:pPr>
            <a:r>
              <a:rPr lang="cs-CZ" sz="1400" b="1" dirty="0">
                <a:solidFill>
                  <a:schemeClr val="tx1"/>
                </a:solidFill>
              </a:rPr>
              <a:t>Žlutě</a:t>
            </a:r>
            <a:r>
              <a:rPr lang="cs-CZ" sz="1400" dirty="0">
                <a:solidFill>
                  <a:schemeClr val="tx1"/>
                </a:solidFill>
              </a:rPr>
              <a:t> podbarvená pole = </a:t>
            </a:r>
            <a:r>
              <a:rPr lang="cs-CZ" sz="1400" b="1" dirty="0">
                <a:solidFill>
                  <a:schemeClr val="tx1"/>
                </a:solidFill>
              </a:rPr>
              <a:t>povinná</a:t>
            </a:r>
          </a:p>
          <a:p>
            <a:pPr lvl="1">
              <a:lnSpc>
                <a:spcPct val="100000"/>
              </a:lnSpc>
              <a:spcBef>
                <a:spcPts val="0"/>
              </a:spcBef>
              <a:spcAft>
                <a:spcPts val="0"/>
              </a:spcAft>
            </a:pPr>
            <a:r>
              <a:rPr lang="cs-CZ" sz="1400" b="1" dirty="0">
                <a:solidFill>
                  <a:schemeClr val="tx1"/>
                </a:solidFill>
              </a:rPr>
              <a:t>Šedivě</a:t>
            </a:r>
            <a:r>
              <a:rPr lang="cs-CZ" sz="1400" dirty="0">
                <a:solidFill>
                  <a:schemeClr val="tx1"/>
                </a:solidFill>
              </a:rPr>
              <a:t> podbarvená pole = </a:t>
            </a:r>
            <a:r>
              <a:rPr lang="cs-CZ" sz="1400" b="1" dirty="0">
                <a:solidFill>
                  <a:schemeClr val="tx1"/>
                </a:solidFill>
              </a:rPr>
              <a:t>volitelná</a:t>
            </a:r>
          </a:p>
          <a:p>
            <a:pPr lvl="1">
              <a:lnSpc>
                <a:spcPct val="100000"/>
              </a:lnSpc>
              <a:spcBef>
                <a:spcPts val="0"/>
              </a:spcBef>
              <a:spcAft>
                <a:spcPts val="0"/>
              </a:spcAft>
            </a:pPr>
            <a:r>
              <a:rPr lang="cs-CZ" sz="1400" b="1" dirty="0">
                <a:solidFill>
                  <a:schemeClr val="tx1"/>
                </a:solidFill>
              </a:rPr>
              <a:t>Bíle</a:t>
            </a:r>
            <a:r>
              <a:rPr lang="cs-CZ" sz="1400" dirty="0">
                <a:solidFill>
                  <a:schemeClr val="tx1"/>
                </a:solidFill>
              </a:rPr>
              <a:t> podbarvená pole = </a:t>
            </a:r>
            <a:r>
              <a:rPr lang="cs-CZ" sz="1400" b="1" dirty="0">
                <a:solidFill>
                  <a:schemeClr val="tx1"/>
                </a:solidFill>
              </a:rPr>
              <a:t>vyplňuje systém</a:t>
            </a:r>
          </a:p>
          <a:p>
            <a:pPr lvl="1">
              <a:lnSpc>
                <a:spcPct val="100000"/>
              </a:lnSpc>
              <a:spcBef>
                <a:spcPts val="0"/>
              </a:spcBef>
              <a:spcAft>
                <a:spcPts val="0"/>
              </a:spcAft>
            </a:pPr>
            <a:endParaRPr lang="cs-CZ" b="1" dirty="0">
              <a:solidFill>
                <a:schemeClr val="tx1"/>
              </a:solidFill>
            </a:endParaRPr>
          </a:p>
        </p:txBody>
      </p:sp>
      <p:sp>
        <p:nvSpPr>
          <p:cNvPr id="22" name="Zástupný symbol pro obsah 6">
            <a:extLst>
              <a:ext uri="{FF2B5EF4-FFF2-40B4-BE49-F238E27FC236}">
                <a16:creationId xmlns:a16="http://schemas.microsoft.com/office/drawing/2014/main" id="{4BA111C6-D1F1-4AD2-B609-5CA8B64D023E}"/>
              </a:ext>
            </a:extLst>
          </p:cNvPr>
          <p:cNvSpPr txBox="1">
            <a:spLocks/>
          </p:cNvSpPr>
          <p:nvPr/>
        </p:nvSpPr>
        <p:spPr>
          <a:xfrm>
            <a:off x="1142394" y="3789040"/>
            <a:ext cx="3948221" cy="2033047"/>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cs-CZ" altLang="cs-CZ" sz="1400" dirty="0">
                <a:cs typeface="DejaVu Sans" charset="0"/>
              </a:rPr>
              <a:t>Seznam jednotlivých záložek žádosti</a:t>
            </a:r>
          </a:p>
          <a:p>
            <a:pPr marL="285750" indent="-285750" algn="just">
              <a:lnSpc>
                <a:spcPct val="100000"/>
              </a:lnSpc>
              <a:buFont typeface="Arial" panose="020B0604020202020204" pitchFamily="34" charset="0"/>
              <a:buChar char="•"/>
            </a:pPr>
            <a:r>
              <a:rPr lang="cs-CZ" altLang="cs-CZ" sz="1400" dirty="0">
                <a:cs typeface="DejaVu Sans" charset="0"/>
              </a:rPr>
              <a:t>Pomocí šipek možno seznam rozbalovat či zabalovat</a:t>
            </a:r>
          </a:p>
          <a:p>
            <a:pPr marL="285750" indent="-285750" algn="just">
              <a:lnSpc>
                <a:spcPct val="100000"/>
              </a:lnSpc>
              <a:buFont typeface="Arial" panose="020B0604020202020204" pitchFamily="34" charset="0"/>
              <a:buChar char="•"/>
            </a:pPr>
            <a:r>
              <a:rPr lang="cs-CZ" altLang="cs-CZ" sz="1400" dirty="0">
                <a:cs typeface="DejaVu Sans" charset="0"/>
              </a:rPr>
              <a:t>Šedivé záložky nejsou přístupné</a:t>
            </a:r>
          </a:p>
          <a:p>
            <a:pPr marL="742950" lvl="1" indent="-285750" algn="just">
              <a:buFont typeface="Arial" panose="020B0604020202020204" pitchFamily="34" charset="0"/>
              <a:buChar char="•"/>
            </a:pPr>
            <a:r>
              <a:rPr lang="cs-CZ" altLang="cs-CZ" sz="1400" dirty="0">
                <a:cs typeface="DejaVu Sans" charset="0"/>
              </a:rPr>
              <a:t>Zpřístupní se podle dat vyplňovaných během žádosti</a:t>
            </a:r>
          </a:p>
          <a:p>
            <a:pPr marL="742950" lvl="1" indent="-285750" algn="just">
              <a:buFont typeface="Arial" panose="020B0604020202020204" pitchFamily="34" charset="0"/>
              <a:buChar char="•"/>
            </a:pPr>
            <a:r>
              <a:rPr lang="cs-CZ" altLang="cs-CZ" sz="1400" dirty="0">
                <a:cs typeface="DejaVu Sans" charset="0"/>
              </a:rPr>
              <a:t>Nebo nejsou podle zadaných dat povinná </a:t>
            </a:r>
          </a:p>
          <a:p>
            <a:pPr marL="432000" indent="-432000" algn="just">
              <a:spcBef>
                <a:spcPts val="600"/>
              </a:spcBef>
              <a:spcAft>
                <a:spcPts val="600"/>
              </a:spcAft>
              <a:buClr>
                <a:schemeClr val="accent2"/>
              </a:buClr>
              <a:buSzPct val="100000"/>
              <a:buFont typeface="Wingdings" panose="05000000000000000000" pitchFamily="2" charset="2"/>
              <a:buChar char=""/>
            </a:pPr>
            <a:endParaRPr lang="cs-CZ" sz="1400" dirty="0"/>
          </a:p>
        </p:txBody>
      </p:sp>
      <p:sp>
        <p:nvSpPr>
          <p:cNvPr id="23" name="Rectangle 7">
            <a:extLst>
              <a:ext uri="{FF2B5EF4-FFF2-40B4-BE49-F238E27FC236}">
                <a16:creationId xmlns:a16="http://schemas.microsoft.com/office/drawing/2014/main" id="{4A8139D5-655C-4D41-AAC6-364C137FDCA7}"/>
              </a:ext>
            </a:extLst>
          </p:cNvPr>
          <p:cNvSpPr>
            <a:spLocks noChangeArrowheads="1"/>
          </p:cNvSpPr>
          <p:nvPr/>
        </p:nvSpPr>
        <p:spPr bwMode="auto">
          <a:xfrm>
            <a:off x="6201178" y="3643112"/>
            <a:ext cx="2951162"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4270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1pPr>
            <a:lvl2pPr marL="660400" indent="-2492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a:lnSpc>
                <a:spcPct val="100000"/>
              </a:lnSpc>
              <a:buFont typeface="Arial" panose="020B0604020202020204" pitchFamily="34" charset="0"/>
              <a:buChar char="•"/>
            </a:pPr>
            <a:r>
              <a:rPr lang="cs-CZ" altLang="cs-CZ" sz="1400" dirty="0">
                <a:latin typeface="Corbel" panose="020B0503020204020204" pitchFamily="34" charset="0"/>
                <a:cs typeface="DejaVu Sans" charset="0"/>
              </a:rPr>
              <a:t>Možnosti vyplnění jednotlivých polí na záložkách</a:t>
            </a:r>
          </a:p>
          <a:p>
            <a:pPr marL="696912" lvl="1" indent="-285750">
              <a:lnSpc>
                <a:spcPct val="100000"/>
              </a:lnSpc>
              <a:buSzPct val="80000"/>
              <a:buFont typeface="Arial" panose="020B0604020202020204" pitchFamily="34" charset="0"/>
              <a:buChar char="•"/>
            </a:pPr>
            <a:r>
              <a:rPr lang="cs-CZ" altLang="cs-CZ" sz="1400" dirty="0">
                <a:latin typeface="Corbel" panose="020B0503020204020204" pitchFamily="34" charset="0"/>
                <a:cs typeface="DejaVu Sans" charset="0"/>
              </a:rPr>
              <a:t>Text, číslo, datum</a:t>
            </a:r>
          </a:p>
          <a:p>
            <a:pPr marL="696912" lvl="1" indent="-285750">
              <a:lnSpc>
                <a:spcPct val="100000"/>
              </a:lnSpc>
              <a:buSzPct val="80000"/>
              <a:buFont typeface="Arial" panose="020B0604020202020204" pitchFamily="34" charset="0"/>
              <a:buChar char="•"/>
            </a:pPr>
            <a:r>
              <a:rPr lang="cs-CZ" altLang="cs-CZ" sz="1400" dirty="0">
                <a:latin typeface="Corbel" panose="020B0503020204020204" pitchFamily="34" charset="0"/>
                <a:cs typeface="DejaVu Sans" charset="0"/>
              </a:rPr>
              <a:t>Výběr s rozbalovacího seznamu, kalendáře</a:t>
            </a:r>
          </a:p>
          <a:p>
            <a:pPr marL="696912" lvl="1" indent="-285750">
              <a:lnSpc>
                <a:spcPct val="100000"/>
              </a:lnSpc>
              <a:buSzPct val="80000"/>
              <a:buFont typeface="Arial" panose="020B0604020202020204" pitchFamily="34" charset="0"/>
              <a:buChar char="•"/>
            </a:pPr>
            <a:r>
              <a:rPr lang="cs-CZ" altLang="cs-CZ" sz="1400" dirty="0">
                <a:latin typeface="Corbel" panose="020B0503020204020204" pitchFamily="34" charset="0"/>
                <a:cs typeface="DejaVu Sans" charset="0"/>
              </a:rPr>
              <a:t>Checkboxy</a:t>
            </a:r>
          </a:p>
          <a:p>
            <a:pPr marL="696912" lvl="1" indent="-285750">
              <a:lnSpc>
                <a:spcPct val="100000"/>
              </a:lnSpc>
              <a:buSzPct val="80000"/>
              <a:buFont typeface="Arial" panose="020B0604020202020204" pitchFamily="34" charset="0"/>
              <a:buChar char="•"/>
            </a:pPr>
            <a:r>
              <a:rPr lang="cs-CZ" altLang="cs-CZ" sz="1400" dirty="0">
                <a:latin typeface="Corbel" panose="020B0503020204020204" pitchFamily="34" charset="0"/>
                <a:cs typeface="DejaVu Sans" charset="0"/>
              </a:rPr>
              <a:t>Výběr ze seznamu </a:t>
            </a:r>
          </a:p>
          <a:p>
            <a:pPr marL="696912" lvl="1" indent="-285750">
              <a:lnSpc>
                <a:spcPct val="100000"/>
              </a:lnSpc>
              <a:buSzPct val="80000"/>
              <a:buFont typeface="Arial" panose="020B0604020202020204" pitchFamily="34" charset="0"/>
              <a:buChar char="•"/>
            </a:pPr>
            <a:r>
              <a:rPr lang="cs-CZ" altLang="cs-CZ" sz="1400" dirty="0">
                <a:latin typeface="Corbel" panose="020B0503020204020204" pitchFamily="34" charset="0"/>
                <a:cs typeface="DejaVu Sans" charset="0"/>
              </a:rPr>
              <a:t>a přesunutí </a:t>
            </a:r>
          </a:p>
          <a:p>
            <a:pPr marL="696912" lvl="1" indent="-285750">
              <a:lnSpc>
                <a:spcPct val="100000"/>
              </a:lnSpc>
              <a:buSzPct val="80000"/>
              <a:buFont typeface="Arial" panose="020B0604020202020204" pitchFamily="34" charset="0"/>
              <a:buChar char="•"/>
            </a:pPr>
            <a:r>
              <a:rPr lang="cs-CZ" altLang="cs-CZ" sz="1400" dirty="0">
                <a:latin typeface="Corbel" panose="020B0503020204020204" pitchFamily="34" charset="0"/>
                <a:cs typeface="DejaVu Sans" charset="0"/>
              </a:rPr>
              <a:t>Nový záznam</a:t>
            </a:r>
          </a:p>
        </p:txBody>
      </p:sp>
      <p:pic>
        <p:nvPicPr>
          <p:cNvPr id="18" name="Obrázek 17">
            <a:extLst>
              <a:ext uri="{FF2B5EF4-FFF2-40B4-BE49-F238E27FC236}">
                <a16:creationId xmlns:a16="http://schemas.microsoft.com/office/drawing/2014/main" id="{C6F06626-5D85-4913-A610-AC02136F2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7029335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39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03908" y="-109184"/>
            <a:ext cx="7293341" cy="1024025"/>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Příklady vyplňovaných záložek – identifikace operace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0A81A176-7BAE-4D0E-B9BD-04578B598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3" y="1214438"/>
            <a:ext cx="8108950" cy="425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bdélník 20">
            <a:extLst>
              <a:ext uri="{FF2B5EF4-FFF2-40B4-BE49-F238E27FC236}">
                <a16:creationId xmlns:a16="http://schemas.microsoft.com/office/drawing/2014/main" id="{6ABB6FE8-EDA9-41EF-BE6E-D136292C17F5}"/>
              </a:ext>
            </a:extLst>
          </p:cNvPr>
          <p:cNvSpPr/>
          <p:nvPr/>
        </p:nvSpPr>
        <p:spPr>
          <a:xfrm>
            <a:off x="5804591" y="256113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604FF0F7-F021-4ABD-977D-A9CCCACFCB56}"/>
              </a:ext>
            </a:extLst>
          </p:cNvPr>
          <p:cNvSpPr/>
          <p:nvPr/>
        </p:nvSpPr>
        <p:spPr>
          <a:xfrm>
            <a:off x="918578" y="4308166"/>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5">
            <a:extLst>
              <a:ext uri="{FF2B5EF4-FFF2-40B4-BE49-F238E27FC236}">
                <a16:creationId xmlns:a16="http://schemas.microsoft.com/office/drawing/2014/main" id="{48500F3A-EB66-415C-AD43-013256CA0E1B}"/>
              </a:ext>
            </a:extLst>
          </p:cNvPr>
          <p:cNvSpPr txBox="1">
            <a:spLocks/>
          </p:cNvSpPr>
          <p:nvPr/>
        </p:nvSpPr>
        <p:spPr>
          <a:xfrm>
            <a:off x="6849456" y="4335462"/>
            <a:ext cx="2481329" cy="68160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Důležitý údaj k identifikaci žádosti - HASH!!!</a:t>
            </a:r>
          </a:p>
        </p:txBody>
      </p:sp>
      <p:cxnSp>
        <p:nvCxnSpPr>
          <p:cNvPr id="27" name="Přímá spojnice se šipkou 26">
            <a:extLst>
              <a:ext uri="{FF2B5EF4-FFF2-40B4-BE49-F238E27FC236}">
                <a16:creationId xmlns:a16="http://schemas.microsoft.com/office/drawing/2014/main" id="{DC31B40C-BD1D-4ACB-9515-B62566D612BD}"/>
              </a:ext>
            </a:extLst>
          </p:cNvPr>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Přímá spojnice se šipkou 27">
            <a:extLst>
              <a:ext uri="{FF2B5EF4-FFF2-40B4-BE49-F238E27FC236}">
                <a16:creationId xmlns:a16="http://schemas.microsoft.com/office/drawing/2014/main" id="{0BC45B4E-3254-44A5-B37F-E95A7E4A6D8C}"/>
              </a:ext>
            </a:extLst>
          </p:cNvPr>
          <p:cNvCxnSpPr>
            <a:cxnSpLocks/>
          </p:cNvCxnSpPr>
          <p:nvPr/>
        </p:nvCxnSpPr>
        <p:spPr>
          <a:xfrm flipH="1" flipV="1">
            <a:off x="3247441" y="4483246"/>
            <a:ext cx="445701" cy="18496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Zástupný symbol pro obsah 5">
            <a:extLst>
              <a:ext uri="{FF2B5EF4-FFF2-40B4-BE49-F238E27FC236}">
                <a16:creationId xmlns:a16="http://schemas.microsoft.com/office/drawing/2014/main" id="{8DD1CE32-6DE0-4D20-8A00-0DD074CB88B0}"/>
              </a:ext>
            </a:extLst>
          </p:cNvPr>
          <p:cNvSpPr txBox="1">
            <a:spLocks/>
          </p:cNvSpPr>
          <p:nvPr/>
        </p:nvSpPr>
        <p:spPr>
          <a:xfrm>
            <a:off x="3184119" y="4469598"/>
            <a:ext cx="4198491" cy="988491"/>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POZOR na defaultní nastavení Typu podání – Automatické. Při změně na Ruční, musí žadatel podat žádost po finalizaci a podpisu ručně (tlačítkem)!</a:t>
            </a:r>
          </a:p>
        </p:txBody>
      </p:sp>
      <p:sp>
        <p:nvSpPr>
          <p:cNvPr id="30" name="Zástupný symbol pro obsah 5">
            <a:extLst>
              <a:ext uri="{FF2B5EF4-FFF2-40B4-BE49-F238E27FC236}">
                <a16:creationId xmlns:a16="http://schemas.microsoft.com/office/drawing/2014/main" id="{9862CCEF-7941-4942-8481-61D04E40CD21}"/>
              </a:ext>
            </a:extLst>
          </p:cNvPr>
          <p:cNvSpPr txBox="1">
            <a:spLocks/>
          </p:cNvSpPr>
          <p:nvPr/>
        </p:nvSpPr>
        <p:spPr>
          <a:xfrm>
            <a:off x="377463" y="4947288"/>
            <a:ext cx="4226445"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cs-CZ" sz="1400" b="1" dirty="0">
                <a:solidFill>
                  <a:schemeClr val="tx1"/>
                </a:solidFill>
              </a:rPr>
              <a:t>Žadatel vyplňuje žlutá povinná pole.</a:t>
            </a:r>
          </a:p>
          <a:p>
            <a:pPr>
              <a:spcAft>
                <a:spcPts val="300"/>
              </a:spcAft>
            </a:pPr>
            <a:r>
              <a:rPr lang="cs-CZ" sz="1400" b="1" dirty="0">
                <a:solidFill>
                  <a:schemeClr val="tx1"/>
                </a:solidFill>
              </a:rPr>
              <a:t>Výběr z rozbalovacího seznamu.</a:t>
            </a:r>
          </a:p>
          <a:p>
            <a:pPr>
              <a:spcAft>
                <a:spcPts val="300"/>
              </a:spcAft>
            </a:pPr>
            <a:r>
              <a:rPr lang="cs-CZ" sz="1400" b="1" dirty="0">
                <a:solidFill>
                  <a:schemeClr val="tx1"/>
                </a:solidFill>
              </a:rPr>
              <a:t>Po vyplnění ULOŽIT.</a:t>
            </a:r>
          </a:p>
        </p:txBody>
      </p:sp>
      <p:pic>
        <p:nvPicPr>
          <p:cNvPr id="18" name="Obrázek 17">
            <a:extLst>
              <a:ext uri="{FF2B5EF4-FFF2-40B4-BE49-F238E27FC236}">
                <a16:creationId xmlns:a16="http://schemas.microsoft.com/office/drawing/2014/main" id="{166A4DC4-A0BC-4028-845E-B30A0D0B5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427815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Cílové skupiny</a:t>
            </a:r>
            <a:endParaRPr lang="cs-CZ" sz="2200" b="1" dirty="0"/>
          </a:p>
          <a:p>
            <a:r>
              <a:rPr lang="cs-CZ" sz="2400" dirty="0"/>
              <a:t>Uchazeči o zaměstnání</a:t>
            </a:r>
          </a:p>
          <a:p>
            <a:r>
              <a:rPr lang="cs-CZ" sz="2400" dirty="0"/>
              <a:t>Zájemci o zaměstnání</a:t>
            </a:r>
          </a:p>
          <a:p>
            <a:r>
              <a:rPr lang="cs-CZ" sz="2400" dirty="0"/>
              <a:t>Neaktivní osoby</a:t>
            </a:r>
          </a:p>
          <a:p>
            <a:r>
              <a:rPr lang="cs-CZ" sz="2400" dirty="0"/>
              <a:t>Zaměstnanci</a:t>
            </a:r>
          </a:p>
          <a:p>
            <a:endParaRPr lang="cs-CZ" sz="2400" dirty="0"/>
          </a:p>
          <a:p>
            <a:r>
              <a:rPr lang="cs-CZ" sz="2400" dirty="0"/>
              <a:t>Dílčí cílové skupiny – osoby sociálně vyloučené a osoby sociálním vyloučením ohrožené, osoby se zdravotním postižením, osoby vracející se na trh práce po návratu z mateřské/rodičovské dovolené, propuštění zaměstnanci a osoby s kumulací hendikepů na trhu práce </a:t>
            </a:r>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DE7BDB2-0FB5-49F8-A83F-29FCD028C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Projekt</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189BB9F-3399-40E9-A5DC-C4BB1A4BE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07" y="901040"/>
            <a:ext cx="6164530" cy="49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bdélník 21">
            <a:extLst>
              <a:ext uri="{FF2B5EF4-FFF2-40B4-BE49-F238E27FC236}">
                <a16:creationId xmlns:a16="http://schemas.microsoft.com/office/drawing/2014/main" id="{7F5EE596-8570-4346-9D34-261FC069B1E0}"/>
              </a:ext>
            </a:extLst>
          </p:cNvPr>
          <p:cNvSpPr/>
          <p:nvPr/>
        </p:nvSpPr>
        <p:spPr>
          <a:xfrm>
            <a:off x="234631" y="1178442"/>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ástupný symbol pro obsah 5">
            <a:extLst>
              <a:ext uri="{FF2B5EF4-FFF2-40B4-BE49-F238E27FC236}">
                <a16:creationId xmlns:a16="http://schemas.microsoft.com/office/drawing/2014/main" id="{295D0990-7E6C-45CF-8413-FA9471C156AC}"/>
              </a:ext>
            </a:extLst>
          </p:cNvPr>
          <p:cNvSpPr txBox="1">
            <a:spLocks/>
          </p:cNvSpPr>
          <p:nvPr/>
        </p:nvSpPr>
        <p:spPr>
          <a:xfrm>
            <a:off x="1907043" y="1693323"/>
            <a:ext cx="1944216" cy="1368152"/>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a:solidFill>
                  <a:schemeClr val="tx1"/>
                </a:solidFill>
              </a:rPr>
              <a:t>Důležitý údaj k ověření správnosti výběru výzvy!!!</a:t>
            </a:r>
            <a:endParaRPr lang="cs-CZ" sz="1600" b="1" dirty="0">
              <a:solidFill>
                <a:schemeClr val="tx1"/>
              </a:solidFill>
            </a:endParaRPr>
          </a:p>
        </p:txBody>
      </p:sp>
      <p:cxnSp>
        <p:nvCxnSpPr>
          <p:cNvPr id="25" name="Přímá spojnice se šipkou 24">
            <a:extLst>
              <a:ext uri="{FF2B5EF4-FFF2-40B4-BE49-F238E27FC236}">
                <a16:creationId xmlns:a16="http://schemas.microsoft.com/office/drawing/2014/main" id="{F31CABE9-AA33-43CA-889A-B503076F55C1}"/>
              </a:ext>
            </a:extLst>
          </p:cNvPr>
          <p:cNvCxnSpPr>
            <a:cxnSpLocks/>
          </p:cNvCxnSpPr>
          <p:nvPr/>
        </p:nvCxnSpPr>
        <p:spPr>
          <a:xfrm flipH="1" flipV="1">
            <a:off x="1290462" y="1395951"/>
            <a:ext cx="1166197" cy="5966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Zástupný symbol pro obsah 5">
            <a:extLst>
              <a:ext uri="{FF2B5EF4-FFF2-40B4-BE49-F238E27FC236}">
                <a16:creationId xmlns:a16="http://schemas.microsoft.com/office/drawing/2014/main" id="{881CFFA0-48F6-4494-B563-8BA8CB9848B1}"/>
              </a:ext>
            </a:extLst>
          </p:cNvPr>
          <p:cNvSpPr txBox="1">
            <a:spLocks/>
          </p:cNvSpPr>
          <p:nvPr/>
        </p:nvSpPr>
        <p:spPr>
          <a:xfrm>
            <a:off x="7107864" y="952017"/>
            <a:ext cx="4526118" cy="482453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dirty="0">
                <a:solidFill>
                  <a:schemeClr val="tx1"/>
                </a:solidFill>
              </a:rPr>
              <a:t>Žádost založenou </a:t>
            </a:r>
            <a:br>
              <a:rPr lang="cs-CZ" sz="2000" b="1" dirty="0">
                <a:solidFill>
                  <a:schemeClr val="tx1"/>
                </a:solidFill>
              </a:rPr>
            </a:br>
            <a:r>
              <a:rPr lang="cs-CZ" sz="2000" b="1" dirty="0">
                <a:solidFill>
                  <a:schemeClr val="tx1"/>
                </a:solidFill>
              </a:rPr>
              <a:t>v nesprávné výzvě, není možné zkopírovat do výzvy jiné. </a:t>
            </a:r>
          </a:p>
          <a:p>
            <a:endParaRPr lang="cs-CZ" sz="2000" b="1" dirty="0">
              <a:solidFill>
                <a:schemeClr val="tx1"/>
              </a:solidFill>
            </a:endParaRPr>
          </a:p>
          <a:p>
            <a:r>
              <a:rPr lang="cs-CZ" sz="2000" b="1" dirty="0">
                <a:solidFill>
                  <a:schemeClr val="tx1"/>
                </a:solidFill>
              </a:rPr>
              <a:t>Kopii žádosti lze vytvářet </a:t>
            </a:r>
            <a:r>
              <a:rPr lang="cs-CZ" sz="2000" b="1" u="sng" dirty="0">
                <a:solidFill>
                  <a:schemeClr val="tx1"/>
                </a:solidFill>
              </a:rPr>
              <a:t>pouze</a:t>
            </a:r>
            <a:r>
              <a:rPr lang="cs-CZ" sz="2000" b="1" dirty="0">
                <a:solidFill>
                  <a:schemeClr val="tx1"/>
                </a:solidFill>
              </a:rPr>
              <a:t> v rámci jedné výzvy.</a:t>
            </a:r>
          </a:p>
          <a:p>
            <a:endParaRPr lang="cs-CZ" sz="2000" dirty="0"/>
          </a:p>
        </p:txBody>
      </p:sp>
      <p:pic>
        <p:nvPicPr>
          <p:cNvPr id="16" name="Obrázek 15">
            <a:extLst>
              <a:ext uri="{FF2B5EF4-FFF2-40B4-BE49-F238E27FC236}">
                <a16:creationId xmlns:a16="http://schemas.microsoft.com/office/drawing/2014/main" id="{75B4B95D-B340-4DE1-A444-F12CAFF04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1047438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descr="C:\Users\michaela.sedlackova\Desktop\Specifické cíle.PNG">
            <a:extLst>
              <a:ext uri="{FF2B5EF4-FFF2-40B4-BE49-F238E27FC236}">
                <a16:creationId xmlns:a16="http://schemas.microsoft.com/office/drawing/2014/main" id="{EA2B3716-3CFB-40E4-AFA6-5F4E44380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38" y="1171683"/>
            <a:ext cx="9327757" cy="4514633"/>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A1BCD3B0-1DE8-4FC1-B278-03BB6790F26F}"/>
              </a:ext>
            </a:extLst>
          </p:cNvPr>
          <p:cNvSpPr txBox="1">
            <a:spLocks/>
          </p:cNvSpPr>
          <p:nvPr/>
        </p:nvSpPr>
        <p:spPr>
          <a:xfrm>
            <a:off x="9690481" y="892062"/>
            <a:ext cx="2683489" cy="49300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a:solidFill>
                  <a:schemeClr val="tx1"/>
                </a:solidFill>
              </a:rPr>
              <a:t>Záložka je vyplněna automaticky dle nastavení výzvy, data nelze editovat.</a:t>
            </a:r>
          </a:p>
          <a:p>
            <a:r>
              <a:rPr lang="cs-CZ" sz="2000" b="1">
                <a:solidFill>
                  <a:schemeClr val="tx1"/>
                </a:solidFill>
              </a:rPr>
              <a:t>Automatický rozpad na méně a více rozvinuté regiony (% nastavené dle příslušné výzvy).</a:t>
            </a:r>
            <a:endParaRPr lang="cs-CZ" sz="2000" b="1" dirty="0">
              <a:solidFill>
                <a:schemeClr val="tx1"/>
              </a:solidFill>
            </a:endParaRPr>
          </a:p>
        </p:txBody>
      </p:sp>
      <p:pic>
        <p:nvPicPr>
          <p:cNvPr id="18" name="Obrázek 17">
            <a:extLst>
              <a:ext uri="{FF2B5EF4-FFF2-40B4-BE49-F238E27FC236}">
                <a16:creationId xmlns:a16="http://schemas.microsoft.com/office/drawing/2014/main" id="{128B9737-36A6-48AF-9C93-D12B45A6B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132662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3"/>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Popis projektu.PNG">
            <a:extLst>
              <a:ext uri="{FF2B5EF4-FFF2-40B4-BE49-F238E27FC236}">
                <a16:creationId xmlns:a16="http://schemas.microsoft.com/office/drawing/2014/main" id="{0701D7AF-5AAE-451F-943D-6E24FA5135E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2017" y="972291"/>
            <a:ext cx="4727562" cy="4957306"/>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obsah 3">
            <a:extLst>
              <a:ext uri="{FF2B5EF4-FFF2-40B4-BE49-F238E27FC236}">
                <a16:creationId xmlns:a16="http://schemas.microsoft.com/office/drawing/2014/main" id="{FBE78BE6-6CA0-4DF3-ABCA-30F93496CF29}"/>
              </a:ext>
            </a:extLst>
          </p:cNvPr>
          <p:cNvSpPr txBox="1">
            <a:spLocks/>
          </p:cNvSpPr>
          <p:nvPr/>
        </p:nvSpPr>
        <p:spPr>
          <a:xfrm>
            <a:off x="5436096" y="1529408"/>
            <a:ext cx="3456384" cy="50679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1" dirty="0">
                <a:solidFill>
                  <a:schemeClr val="tx1"/>
                </a:solidFill>
              </a:rPr>
              <a:t>Jaký problém projekt řeší? </a:t>
            </a:r>
          </a:p>
          <a:p>
            <a:pPr marL="285750" indent="-285750">
              <a:buFont typeface="Arial" panose="020B0604020202020204" pitchFamily="34" charset="0"/>
              <a:buChar char="•"/>
            </a:pPr>
            <a:r>
              <a:rPr lang="cs-CZ" sz="1600" b="1" dirty="0">
                <a:solidFill>
                  <a:schemeClr val="tx1"/>
                </a:solidFill>
              </a:rPr>
              <a:t>Jaké jsou příčiny problému?</a:t>
            </a:r>
            <a:r>
              <a:rPr lang="cs-CZ" sz="1600" dirty="0">
                <a:solidFill>
                  <a:schemeClr val="tx1"/>
                </a:solidFill>
              </a:rPr>
              <a:t> </a:t>
            </a:r>
          </a:p>
          <a:p>
            <a:pPr marL="285750" indent="-285750">
              <a:buFont typeface="Arial" panose="020B0604020202020204" pitchFamily="34" charset="0"/>
              <a:buChar char="•"/>
            </a:pPr>
            <a:r>
              <a:rPr lang="cs-CZ" sz="1600" b="1" dirty="0">
                <a:solidFill>
                  <a:schemeClr val="tx1"/>
                </a:solidFill>
              </a:rPr>
              <a:t>Co je cílem projektu? </a:t>
            </a:r>
          </a:p>
          <a:p>
            <a:pPr marL="285750" indent="-285750">
              <a:buFont typeface="Arial" panose="020B0604020202020204" pitchFamily="34" charset="0"/>
              <a:buChar char="•"/>
            </a:pPr>
            <a:r>
              <a:rPr lang="cs-CZ" sz="1600" b="1" dirty="0">
                <a:solidFill>
                  <a:schemeClr val="tx1"/>
                </a:solidFill>
              </a:rPr>
              <a:t>Jaká/é změna/y je/jsou v důsledku projektu očekávána/y? </a:t>
            </a:r>
          </a:p>
          <a:p>
            <a:pPr marL="285750" indent="-285750">
              <a:buFont typeface="Arial" panose="020B0604020202020204" pitchFamily="34" charset="0"/>
              <a:buChar char="•"/>
            </a:pPr>
            <a:r>
              <a:rPr lang="cs-CZ" sz="1600" b="1" dirty="0">
                <a:solidFill>
                  <a:schemeClr val="tx1"/>
                </a:solidFill>
              </a:rPr>
              <a:t>Jaké aktivity v projektu budou realizovány?  </a:t>
            </a:r>
          </a:p>
          <a:p>
            <a:pPr marL="285750" indent="-285750">
              <a:buFont typeface="Arial" panose="020B0604020202020204" pitchFamily="34" charset="0"/>
              <a:buChar char="•"/>
            </a:pPr>
            <a:r>
              <a:rPr lang="cs-CZ" sz="1600" b="1" dirty="0">
                <a:solidFill>
                  <a:schemeClr val="tx1"/>
                </a:solidFill>
              </a:rPr>
              <a:t>Popis realizačního týmu projektu.</a:t>
            </a:r>
          </a:p>
          <a:p>
            <a:pPr marL="285750" indent="-285750">
              <a:buFont typeface="Arial" panose="020B0604020202020204" pitchFamily="34" charset="0"/>
              <a:buChar char="•"/>
            </a:pPr>
            <a:r>
              <a:rPr lang="cs-CZ" sz="1600" b="1" dirty="0">
                <a:solidFill>
                  <a:schemeClr val="tx1"/>
                </a:solidFill>
              </a:rPr>
              <a:t>Jak bude zajištěno šíření výstupů projektu? </a:t>
            </a:r>
          </a:p>
          <a:p>
            <a:pPr marL="285750" indent="-285750">
              <a:buFont typeface="Arial" panose="020B0604020202020204" pitchFamily="34" charset="0"/>
              <a:buChar char="•"/>
            </a:pPr>
            <a:r>
              <a:rPr lang="cs-CZ" sz="1600" b="1" dirty="0">
                <a:solidFill>
                  <a:schemeClr val="tx1"/>
                </a:solidFill>
              </a:rPr>
              <a:t>V čem je navržené řešení inovativní? </a:t>
            </a:r>
          </a:p>
          <a:p>
            <a:pPr marL="285750" indent="-285750">
              <a:buFont typeface="Arial" panose="020B0604020202020204" pitchFamily="34" charset="0"/>
              <a:buChar char="•"/>
            </a:pPr>
            <a:r>
              <a:rPr lang="cs-CZ" sz="1600" b="1"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pic>
        <p:nvPicPr>
          <p:cNvPr id="16" name="Obrázek 15">
            <a:extLst>
              <a:ext uri="{FF2B5EF4-FFF2-40B4-BE49-F238E27FC236}">
                <a16:creationId xmlns:a16="http://schemas.microsoft.com/office/drawing/2014/main" id="{C765C0AC-7388-4D9A-B0BE-2ABB6B5F5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997128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48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B50B8E7-22A9-4B6B-8A88-F7EC3887D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70" y="929525"/>
            <a:ext cx="5486714" cy="495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3">
            <a:extLst>
              <a:ext uri="{FF2B5EF4-FFF2-40B4-BE49-F238E27FC236}">
                <a16:creationId xmlns:a16="http://schemas.microsoft.com/office/drawing/2014/main" id="{33CF4D0D-375C-44A9-BF73-EC4F2C072135}"/>
              </a:ext>
            </a:extLst>
          </p:cNvPr>
          <p:cNvSpPr txBox="1">
            <a:spLocks/>
          </p:cNvSpPr>
          <p:nvPr/>
        </p:nvSpPr>
        <p:spPr>
          <a:xfrm>
            <a:off x="6096000" y="1013968"/>
            <a:ext cx="6096000" cy="516618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500"/>
              </a:lnSpc>
              <a:buFont typeface="Arial" panose="020B0604020202020204" pitchFamily="34" charset="0"/>
              <a:buChar char="•"/>
            </a:pPr>
            <a:r>
              <a:rPr lang="cs-CZ" sz="1800" b="1" dirty="0">
                <a:solidFill>
                  <a:schemeClr val="tx1"/>
                </a:solidFill>
              </a:rPr>
              <a:t>Indikátory aktuální pro danou výzvu se nabízí ze seznamu nebo ve výběru přes tlačítko Nový  záznam.</a:t>
            </a:r>
          </a:p>
          <a:p>
            <a:pPr marL="285750" indent="-285750">
              <a:lnSpc>
                <a:spcPts val="2500"/>
              </a:lnSpc>
              <a:buFont typeface="Arial" panose="020B0604020202020204" pitchFamily="34" charset="0"/>
              <a:buChar char="•"/>
            </a:pPr>
            <a:r>
              <a:rPr lang="cs-CZ" sz="1800" b="1" u="sng" dirty="0">
                <a:solidFill>
                  <a:schemeClr val="tx1"/>
                </a:solidFill>
              </a:rPr>
              <a:t>Povinná pole:</a:t>
            </a:r>
          </a:p>
          <a:p>
            <a:pPr marL="742950" lvl="1" indent="-285750">
              <a:lnSpc>
                <a:spcPts val="2500"/>
              </a:lnSpc>
              <a:buFont typeface="Arial" panose="020B0604020202020204" pitchFamily="34" charset="0"/>
              <a:buChar char="•"/>
            </a:pPr>
            <a:r>
              <a:rPr lang="cs-CZ" b="1" dirty="0"/>
              <a:t>Cílová hodnota</a:t>
            </a:r>
          </a:p>
          <a:p>
            <a:pPr marL="742950" lvl="1" indent="-285750">
              <a:lnSpc>
                <a:spcPts val="2500"/>
              </a:lnSpc>
              <a:buFont typeface="Arial" panose="020B0604020202020204" pitchFamily="34" charset="0"/>
              <a:buChar char="•"/>
            </a:pPr>
            <a:r>
              <a:rPr lang="cs-CZ" b="1" dirty="0"/>
              <a:t>Datum cílové hodnoty</a:t>
            </a:r>
          </a:p>
          <a:p>
            <a:pPr marL="742950" lvl="1" indent="-285750">
              <a:lnSpc>
                <a:spcPts val="2500"/>
              </a:lnSpc>
              <a:buFont typeface="Arial" panose="020B0604020202020204" pitchFamily="34" charset="0"/>
              <a:buChar char="•"/>
            </a:pPr>
            <a:r>
              <a:rPr lang="cs-CZ" b="1" dirty="0"/>
              <a:t>Popis hodnoty </a:t>
            </a:r>
          </a:p>
          <a:p>
            <a:pPr marL="742950" lvl="1" indent="-285750">
              <a:lnSpc>
                <a:spcPts val="2500"/>
              </a:lnSpc>
              <a:buFont typeface="Arial" panose="020B0604020202020204" pitchFamily="34" charset="0"/>
              <a:buChar char="•"/>
            </a:pPr>
            <a:r>
              <a:rPr lang="cs-CZ" b="1" dirty="0"/>
              <a:t>případně Výchozí hodnota</a:t>
            </a:r>
          </a:p>
          <a:p>
            <a:pPr marL="285750" indent="-285750">
              <a:lnSpc>
                <a:spcPts val="2500"/>
              </a:lnSpc>
              <a:buFont typeface="Arial" panose="020B0604020202020204" pitchFamily="34" charset="0"/>
              <a:buChar char="•"/>
            </a:pPr>
            <a:r>
              <a:rPr lang="cs-CZ" sz="1800" b="1" dirty="0">
                <a:solidFill>
                  <a:schemeClr val="tx1"/>
                </a:solidFill>
              </a:rPr>
              <a:t>Každý řádek (indikátor) je nutné po vyplnění uložit!</a:t>
            </a:r>
          </a:p>
          <a:p>
            <a:pPr>
              <a:lnSpc>
                <a:spcPts val="2500"/>
              </a:lnSpc>
            </a:pPr>
            <a:endParaRPr lang="cs-CZ" sz="2100" dirty="0"/>
          </a:p>
        </p:txBody>
      </p:sp>
      <p:sp>
        <p:nvSpPr>
          <p:cNvPr id="13" name="Obdélník 12">
            <a:extLst>
              <a:ext uri="{FF2B5EF4-FFF2-40B4-BE49-F238E27FC236}">
                <a16:creationId xmlns:a16="http://schemas.microsoft.com/office/drawing/2014/main" id="{7F11703A-B34E-4C9C-89D9-F41C6869F03F}"/>
              </a:ext>
            </a:extLst>
          </p:cNvPr>
          <p:cNvSpPr/>
          <p:nvPr/>
        </p:nvSpPr>
        <p:spPr>
          <a:xfrm>
            <a:off x="1078417" y="4156234"/>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F9569FE-CEEC-4B02-938E-9DA7F72E5D7A}"/>
              </a:ext>
            </a:extLst>
          </p:cNvPr>
          <p:cNvSpPr/>
          <p:nvPr/>
        </p:nvSpPr>
        <p:spPr>
          <a:xfrm>
            <a:off x="235784" y="5358527"/>
            <a:ext cx="5306887" cy="578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id="{DC700ED9-0BB1-4ED2-90AD-B5AC0EF78C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9702033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BDE41F09-C4ED-462E-8DB8-F4E208415BE9}"/>
              </a:ext>
            </a:extLst>
          </p:cNvPr>
          <p:cNvSpPr>
            <a:spLocks noGrp="1"/>
          </p:cNvSpPr>
          <p:nvPr>
            <p:ph idx="1"/>
          </p:nvPr>
        </p:nvSpPr>
        <p:spPr>
          <a:xfrm>
            <a:off x="391342" y="1035913"/>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 minimálně buď pro indikátor 6 00 00 – Celkový počet účastníků nebo 6 70 01 – Kapacita podpořených služeb.</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18" name="Zástupný symbol pro obsah 3">
            <a:extLst>
              <a:ext uri="{FF2B5EF4-FFF2-40B4-BE49-F238E27FC236}">
                <a16:creationId xmlns:a16="http://schemas.microsoft.com/office/drawing/2014/main" id="{1F07C9DE-BCA7-444C-AE56-FEE6A59E6A76}"/>
              </a:ext>
            </a:extLst>
          </p:cNvPr>
          <p:cNvSpPr txBox="1">
            <a:spLocks/>
          </p:cNvSpPr>
          <p:nvPr/>
        </p:nvSpPr>
        <p:spPr>
          <a:xfrm>
            <a:off x="5796352" y="854151"/>
            <a:ext cx="4680520" cy="511256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u="sng" cap="all" dirty="0">
                <a:solidFill>
                  <a:schemeClr val="tx1"/>
                </a:solidFill>
              </a:rPr>
              <a:t>Indikátory povinné k vykazování</a:t>
            </a:r>
          </a:p>
          <a:p>
            <a:pPr lvl="1"/>
            <a:r>
              <a:rPr lang="cs-CZ" sz="1400" dirty="0"/>
              <a:t>Žadatel má povinnost sledovat dosažené cílové hodnoty u všech relevantních indikátorů.</a:t>
            </a:r>
          </a:p>
          <a:p>
            <a:pPr lvl="1"/>
            <a:r>
              <a:rPr lang="cs-CZ" sz="1400" dirty="0"/>
              <a:t>Na neplnění indikátorů povinných k vykazování nebude navázána sankce v právním aktu.</a:t>
            </a:r>
          </a:p>
          <a:p>
            <a:pPr lvl="1"/>
            <a:r>
              <a:rPr lang="cs-CZ" sz="1400" dirty="0"/>
              <a:t>Pokud je indikátor nerelevantní </a:t>
            </a:r>
          </a:p>
          <a:p>
            <a:pPr marL="414000" lvl="1"/>
            <a:r>
              <a:rPr lang="cs-CZ" sz="1400" dirty="0"/>
              <a:t>     – cílová hodnota 0.</a:t>
            </a:r>
          </a:p>
          <a:p>
            <a:pPr lvl="1"/>
            <a:r>
              <a:rPr lang="cs-CZ" sz="1400" dirty="0"/>
              <a:t>U indikátorů, které se týkají účastníků, žadatel uvede </a:t>
            </a:r>
            <a:r>
              <a:rPr lang="cs-CZ" sz="1400" u="sng" dirty="0"/>
              <a:t>vždy</a:t>
            </a:r>
            <a:r>
              <a:rPr lang="cs-CZ" sz="1400" dirty="0"/>
              <a:t> cílovou hodnotu 0 (hodnoty se načítají z monitorovacího listu podpořené osoby skrze IS ESF2014+). </a:t>
            </a:r>
          </a:p>
          <a:p>
            <a:pPr lvl="1"/>
            <a:r>
              <a:rPr lang="cs-CZ" sz="1400" dirty="0"/>
              <a:t>U indikátorů, které se netýkají účastníků, </a:t>
            </a:r>
            <a:r>
              <a:rPr lang="cs-CZ" sz="1400" u="sng" dirty="0"/>
              <a:t>může</a:t>
            </a:r>
            <a:r>
              <a:rPr lang="cs-CZ" sz="1400" dirty="0"/>
              <a:t> žadatel uvést cílovou hodnotu 0 (hodnoty vykazuje příjemce prostřednictvím zpráv o realizaci projektu v ISKP14+).</a:t>
            </a:r>
          </a:p>
          <a:p>
            <a:pPr lvl="1"/>
            <a:r>
              <a:rPr lang="cs-CZ" sz="1400" dirty="0"/>
              <a:t>U všech projektů je doporučováno, aby byla stanovena cílová hodnota (sledována dosažená cílová hodnota) pro minimálně jeden výsledkový indikátor.</a:t>
            </a:r>
          </a:p>
          <a:p>
            <a:pPr lvl="1"/>
            <a:r>
              <a:rPr lang="cs-CZ" sz="1400" dirty="0"/>
              <a:t>Výchozí hodnota indikátorů povinných k vykazování – vždy 0.</a:t>
            </a:r>
          </a:p>
          <a:p>
            <a:pPr lvl="1"/>
            <a:endParaRPr lang="cs-CZ" sz="1400" dirty="0"/>
          </a:p>
        </p:txBody>
      </p:sp>
      <p:pic>
        <p:nvPicPr>
          <p:cNvPr id="15" name="Obrázek 14">
            <a:extLst>
              <a:ext uri="{FF2B5EF4-FFF2-40B4-BE49-F238E27FC236}">
                <a16:creationId xmlns:a16="http://schemas.microsoft.com/office/drawing/2014/main" id="{AD3D2535-7F71-417B-8891-8476F0940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967233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0A3BFD-21EA-4442-9E1C-FFBDC7E55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2" y="948324"/>
            <a:ext cx="10073113" cy="498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ástupný symbol pro obsah 3">
            <a:extLst>
              <a:ext uri="{FF2B5EF4-FFF2-40B4-BE49-F238E27FC236}">
                <a16:creationId xmlns:a16="http://schemas.microsoft.com/office/drawing/2014/main" id="{A586872D-DA37-4AD8-BFB7-A094AA799702}"/>
              </a:ext>
            </a:extLst>
          </p:cNvPr>
          <p:cNvSpPr txBox="1">
            <a:spLocks/>
          </p:cNvSpPr>
          <p:nvPr/>
        </p:nvSpPr>
        <p:spPr>
          <a:xfrm>
            <a:off x="5314663" y="4427511"/>
            <a:ext cx="8064000" cy="115212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1" dirty="0">
                <a:solidFill>
                  <a:schemeClr val="tx1"/>
                </a:solidFill>
              </a:rPr>
              <a:t>Nutno vyplnit všechny tři horizontální principy výběrem ze seznamu, </a:t>
            </a:r>
          </a:p>
          <a:p>
            <a:r>
              <a:rPr lang="cs-CZ" sz="1800" b="1" dirty="0">
                <a:solidFill>
                  <a:schemeClr val="tx1"/>
                </a:solidFill>
              </a:rPr>
              <a:t>případně popisem a zdůvodněním.</a:t>
            </a:r>
          </a:p>
          <a:p>
            <a:r>
              <a:rPr lang="cs-CZ" sz="1800" b="1" dirty="0">
                <a:solidFill>
                  <a:schemeClr val="tx1"/>
                </a:solidFill>
              </a:rPr>
              <a:t>Nutno průběžně ukládat jednotlivé řádky.</a:t>
            </a:r>
          </a:p>
        </p:txBody>
      </p:sp>
      <p:sp>
        <p:nvSpPr>
          <p:cNvPr id="13" name="Obdélník 12">
            <a:extLst>
              <a:ext uri="{FF2B5EF4-FFF2-40B4-BE49-F238E27FC236}">
                <a16:creationId xmlns:a16="http://schemas.microsoft.com/office/drawing/2014/main" id="{7DA4BA6D-BFDD-4B7C-9369-FAD307BF3B49}"/>
              </a:ext>
            </a:extLst>
          </p:cNvPr>
          <p:cNvSpPr/>
          <p:nvPr/>
        </p:nvSpPr>
        <p:spPr>
          <a:xfrm flipV="1">
            <a:off x="4927043" y="2454421"/>
            <a:ext cx="508781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EB26807-97A0-4AB6-8528-7F3F76D916D1}"/>
              </a:ext>
            </a:extLst>
          </p:cNvPr>
          <p:cNvSpPr/>
          <p:nvPr/>
        </p:nvSpPr>
        <p:spPr>
          <a:xfrm flipV="1">
            <a:off x="46092" y="1962297"/>
            <a:ext cx="4418642" cy="43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a:extLst>
              <a:ext uri="{FF2B5EF4-FFF2-40B4-BE49-F238E27FC236}">
                <a16:creationId xmlns:a16="http://schemas.microsoft.com/office/drawing/2014/main" id="{03891001-D56E-496D-8D75-58550012E9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06894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Klíčové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Klíčová aktivita.PNG">
            <a:extLst>
              <a:ext uri="{FF2B5EF4-FFF2-40B4-BE49-F238E27FC236}">
                <a16:creationId xmlns:a16="http://schemas.microsoft.com/office/drawing/2014/main" id="{7428DB61-6BF4-4C1F-B9E8-BDFF15C7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7" y="957660"/>
            <a:ext cx="9476681" cy="498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01951454-D3BF-44C4-86B3-587B90F030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6260897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8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Cílové skupiny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cs.png">
            <a:extLst>
              <a:ext uri="{FF2B5EF4-FFF2-40B4-BE49-F238E27FC236}">
                <a16:creationId xmlns:a16="http://schemas.microsoft.com/office/drawing/2014/main" id="{BDBBE231-1571-4E0B-B4E4-4FBF060CF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01" y="952362"/>
            <a:ext cx="9256884" cy="499907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42E7A42-B002-402A-A1D2-56F22145C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9853872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7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Umístění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Umístění.PNG">
            <a:extLst>
              <a:ext uri="{FF2B5EF4-FFF2-40B4-BE49-F238E27FC236}">
                <a16:creationId xmlns:a16="http://schemas.microsoft.com/office/drawing/2014/main" id="{6CA1E127-8F1E-4C4D-BE95-3EFD6E16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95" y="968359"/>
            <a:ext cx="8298785" cy="4952204"/>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2EC91128-1761-434E-B012-87550316E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8857"/>
            <a:ext cx="4376662" cy="907200"/>
          </a:xfrm>
          <a:prstGeom prst="rect">
            <a:avLst/>
          </a:prstGeom>
        </p:spPr>
      </p:pic>
    </p:spTree>
    <p:extLst>
      <p:ext uri="{BB962C8B-B14F-4D97-AF65-F5344CB8AC3E}">
        <p14:creationId xmlns:p14="http://schemas.microsoft.com/office/powerpoint/2010/main" val="3887414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943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Subjekty projektu</a:t>
            </a:r>
          </a:p>
        </p:txBody>
      </p:sp>
      <p:cxnSp>
        <p:nvCxnSpPr>
          <p:cNvPr id="19" name="Přímá spojnice 18"/>
          <p:cNvCxnSpPr/>
          <p:nvPr/>
        </p:nvCxnSpPr>
        <p:spPr>
          <a:xfrm>
            <a:off x="0" y="94419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6" name="Zástupný symbol pro obsah 5">
            <a:extLst>
              <a:ext uri="{FF2B5EF4-FFF2-40B4-BE49-F238E27FC236}">
                <a16:creationId xmlns:a16="http://schemas.microsoft.com/office/drawing/2014/main" id="{040F11FC-6D06-4144-91F6-D0DDFD5096DF}"/>
              </a:ext>
            </a:extLst>
          </p:cNvPr>
          <p:cNvSpPr txBox="1">
            <a:spLocks/>
          </p:cNvSpPr>
          <p:nvPr/>
        </p:nvSpPr>
        <p:spPr>
          <a:xfrm>
            <a:off x="7696830" y="795053"/>
            <a:ext cx="3890083" cy="545896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Vybrat Typ subjektu.</a:t>
            </a:r>
          </a:p>
          <a:p>
            <a:r>
              <a:rPr lang="cs-CZ" sz="1400" b="1" dirty="0">
                <a:solidFill>
                  <a:schemeClr val="tx1"/>
                </a:solidFill>
              </a:rPr>
              <a:t>Nejdůležitější je typ </a:t>
            </a:r>
          </a:p>
          <a:p>
            <a:endParaRPr lang="cs-CZ" sz="1400" dirty="0">
              <a:solidFill>
                <a:schemeClr val="tx1"/>
              </a:solidFill>
            </a:endParaRPr>
          </a:p>
          <a:p>
            <a:endParaRPr lang="cs-CZ" sz="1400" dirty="0">
              <a:solidFill>
                <a:schemeClr val="tx1"/>
              </a:solidFill>
            </a:endParaRPr>
          </a:p>
          <a:p>
            <a:endParaRPr lang="cs-CZ" sz="1400" dirty="0">
              <a:solidFill>
                <a:schemeClr val="tx1"/>
              </a:solidFill>
            </a:endParaRPr>
          </a:p>
          <a:p>
            <a:r>
              <a:rPr lang="cs-CZ" sz="1400" dirty="0">
                <a:solidFill>
                  <a:schemeClr val="tx1"/>
                </a:solidFill>
              </a:rPr>
              <a:t>Po zadání subjektu typu Žadatel/příjemce se zpřístupní záložka Rozpočet.</a:t>
            </a:r>
          </a:p>
          <a:p>
            <a:r>
              <a:rPr lang="cs-CZ" sz="1400" dirty="0">
                <a:solidFill>
                  <a:schemeClr val="tx1"/>
                </a:solidFill>
              </a:rPr>
              <a:t>Vyplnit IČ a Validovat. </a:t>
            </a:r>
          </a:p>
          <a:p>
            <a:pPr lvl="1">
              <a:spcAft>
                <a:spcPts val="600"/>
              </a:spcAft>
            </a:pPr>
            <a:r>
              <a:rPr lang="cs-CZ" sz="1400" dirty="0"/>
              <a:t>Po úspěšné validaci jsou data doplněna z ROS (registr osob). </a:t>
            </a:r>
          </a:p>
          <a:p>
            <a:pPr lvl="1">
              <a:spcAft>
                <a:spcPts val="600"/>
              </a:spcAft>
            </a:pPr>
            <a:r>
              <a:rPr lang="cs-CZ" sz="1400" dirty="0"/>
              <a:t>Pokud nelze validovat, kontaktujte technickou podporu </a:t>
            </a:r>
            <a:r>
              <a:rPr lang="cs-CZ" sz="1400" dirty="0">
                <a:hlinkClick r:id="rId5"/>
              </a:rPr>
              <a:t>iskp@mpsv.cz</a:t>
            </a:r>
            <a:r>
              <a:rPr lang="cs-CZ" sz="1400" dirty="0"/>
              <a:t>. </a:t>
            </a:r>
          </a:p>
          <a:p>
            <a:pPr marL="432000" lvl="1" indent="-432000">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endParaRPr lang="cs-CZ" sz="1600" dirty="0"/>
          </a:p>
        </p:txBody>
      </p:sp>
      <p:pic>
        <p:nvPicPr>
          <p:cNvPr id="18" name="Picture 2">
            <a:extLst>
              <a:ext uri="{FF2B5EF4-FFF2-40B4-BE49-F238E27FC236}">
                <a16:creationId xmlns:a16="http://schemas.microsoft.com/office/drawing/2014/main" id="{B66991F6-5EB8-420E-984C-C4B217917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0078" y="1979397"/>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C53071E-AFA8-428C-AA4E-7ED397DBD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84" y="1008900"/>
            <a:ext cx="5474437" cy="48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BAD03DCC-22A8-4B84-9468-1AEA79D1EA44}"/>
              </a:ext>
            </a:extLst>
          </p:cNvPr>
          <p:cNvSpPr/>
          <p:nvPr/>
        </p:nvSpPr>
        <p:spPr>
          <a:xfrm>
            <a:off x="691884" y="2657019"/>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2AA51671-3AFE-4A09-9ACF-9C079CCB9659}"/>
              </a:ext>
            </a:extLst>
          </p:cNvPr>
          <p:cNvSpPr/>
          <p:nvPr/>
        </p:nvSpPr>
        <p:spPr>
          <a:xfrm>
            <a:off x="805450" y="372484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05EA241-139B-4428-90BB-7841A05439BF}"/>
              </a:ext>
            </a:extLst>
          </p:cNvPr>
          <p:cNvSpPr/>
          <p:nvPr/>
        </p:nvSpPr>
        <p:spPr>
          <a:xfrm>
            <a:off x="2234941" y="3724842"/>
            <a:ext cx="677071" cy="20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3617789-C2B5-4A7A-B7C4-68B9C81EE4A6}"/>
              </a:ext>
            </a:extLst>
          </p:cNvPr>
          <p:cNvSpPr/>
          <p:nvPr/>
        </p:nvSpPr>
        <p:spPr>
          <a:xfrm>
            <a:off x="2035074" y="4393502"/>
            <a:ext cx="268095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58413B0-8B63-4675-A68F-45A7A5D44F14}"/>
              </a:ext>
            </a:extLst>
          </p:cNvPr>
          <p:cNvSpPr/>
          <p:nvPr/>
        </p:nvSpPr>
        <p:spPr>
          <a:xfrm>
            <a:off x="4416348" y="5311365"/>
            <a:ext cx="299681" cy="231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0877090D-4A47-4A96-BA43-5425CEA5FDD4}"/>
              </a:ext>
            </a:extLst>
          </p:cNvPr>
          <p:cNvSpPr/>
          <p:nvPr/>
        </p:nvSpPr>
        <p:spPr>
          <a:xfrm>
            <a:off x="788956" y="5212889"/>
            <a:ext cx="2891969" cy="36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Obrázek 31">
            <a:extLst>
              <a:ext uri="{FF2B5EF4-FFF2-40B4-BE49-F238E27FC236}">
                <a16:creationId xmlns:a16="http://schemas.microsoft.com/office/drawing/2014/main" id="{867B78D2-C045-4980-A607-5B81F7E69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39886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r>
              <a:rPr lang="cs-CZ" sz="2200" b="1" dirty="0">
                <a:solidFill>
                  <a:srgbClr val="0070C0"/>
                </a:solidFill>
              </a:rPr>
              <a:t>Vymezení oprávněných partnerů (Partnerství)</a:t>
            </a:r>
            <a:endParaRPr lang="cs-CZ" sz="2400" dirty="0"/>
          </a:p>
          <a:p>
            <a:r>
              <a:rPr lang="cs-CZ" sz="2400" dirty="0"/>
              <a:t>Partneři s finančním příspěvkem</a:t>
            </a:r>
          </a:p>
          <a:p>
            <a:r>
              <a:rPr lang="cs-CZ" sz="2400" dirty="0"/>
              <a:t>Partneři bez finančního příspěvku (Úřad práce pouze jako partner bez finančního příspěvku)</a:t>
            </a:r>
          </a:p>
          <a:p>
            <a:endParaRPr lang="cs-CZ" sz="2400" dirty="0"/>
          </a:p>
          <a:p>
            <a:pPr algn="just"/>
            <a:r>
              <a:rPr lang="cs-CZ" sz="2400" dirty="0"/>
              <a:t>partner se podílí na realizaci věcných aktivit projektu</a:t>
            </a:r>
          </a:p>
          <a:p>
            <a:pPr algn="just"/>
            <a:r>
              <a:rPr lang="cs-CZ" sz="2400" dirty="0"/>
              <a:t>partnerem se NEROZUMÍ subjekt, který je v dodavatelském či odběratelském vztahu k příjemci dodavatelském či odběratelském vztahu k příjemci </a:t>
            </a:r>
          </a:p>
          <a:p>
            <a:pPr algn="just"/>
            <a:r>
              <a:rPr lang="cs-CZ" sz="2400" dirty="0">
                <a:latin typeface="Tw Cen MT (Nadpisy)"/>
              </a:rPr>
              <a:t>odpovědnost za realizaci projektu je vždy na příjemci</a:t>
            </a:r>
          </a:p>
          <a:p>
            <a:pPr algn="just"/>
            <a:endParaRPr lang="cs-CZ" sz="24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Osoby subjektu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7831280C-4D35-4406-9AE9-6CC7D10FB7D1}"/>
              </a:ext>
            </a:extLst>
          </p:cNvPr>
          <p:cNvSpPr>
            <a:spLocks noGrp="1"/>
          </p:cNvSpPr>
          <p:nvPr>
            <p:ph idx="1"/>
          </p:nvPr>
        </p:nvSpPr>
        <p:spPr/>
        <p:txBody>
          <a:bodyPr/>
          <a:lstStyle/>
          <a:p>
            <a:endParaRPr lang="cs-CZ"/>
          </a:p>
        </p:txBody>
      </p:sp>
      <p:pic>
        <p:nvPicPr>
          <p:cNvPr id="13" name="Picture 2">
            <a:extLst>
              <a:ext uri="{FF2B5EF4-FFF2-40B4-BE49-F238E27FC236}">
                <a16:creationId xmlns:a16="http://schemas.microsoft.com/office/drawing/2014/main" id="{A45C2C7B-725F-45D5-AD32-A63192BF1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01" y="1196751"/>
            <a:ext cx="9339667" cy="46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bdélník 14">
            <a:extLst>
              <a:ext uri="{FF2B5EF4-FFF2-40B4-BE49-F238E27FC236}">
                <a16:creationId xmlns:a16="http://schemas.microsoft.com/office/drawing/2014/main" id="{CD8BC854-CE01-4201-AA80-E6F5B7EB6B8C}"/>
              </a:ext>
            </a:extLst>
          </p:cNvPr>
          <p:cNvSpPr/>
          <p:nvPr/>
        </p:nvSpPr>
        <p:spPr>
          <a:xfrm>
            <a:off x="276401" y="5389171"/>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87DEEDA-10B2-448E-BA1E-7337FB971B2C}"/>
              </a:ext>
            </a:extLst>
          </p:cNvPr>
          <p:cNvSpPr/>
          <p:nvPr/>
        </p:nvSpPr>
        <p:spPr>
          <a:xfrm>
            <a:off x="4358268" y="5266563"/>
            <a:ext cx="6096000" cy="738664"/>
          </a:xfrm>
          <a:prstGeom prst="rect">
            <a:avLst/>
          </a:prstGeom>
        </p:spPr>
        <p:txBody>
          <a:bodyPr>
            <a:spAutoFit/>
          </a:bodyPr>
          <a:lstStyle/>
          <a:p>
            <a:pPr algn="just">
              <a:spcBef>
                <a:spcPts val="0"/>
              </a:spcBef>
              <a:spcAft>
                <a:spcPts val="0"/>
              </a:spcAft>
            </a:pPr>
            <a:r>
              <a:rPr lang="cs-CZ" sz="1400" b="1" dirty="0"/>
              <a:t>Nutno vložit hlavní kontaktní osobu a minimálně jednoho statutárního zástupce (rozlišit zaškrtnutím checkboxu).</a:t>
            </a:r>
          </a:p>
          <a:p>
            <a:pPr algn="just">
              <a:spcBef>
                <a:spcPts val="0"/>
              </a:spcBef>
              <a:spcAft>
                <a:spcPts val="0"/>
              </a:spcAft>
            </a:pPr>
            <a:r>
              <a:rPr lang="cs-CZ" sz="1400" b="1" dirty="0"/>
              <a:t>Každá další osoba je vložena pomocí Nový záznam.</a:t>
            </a:r>
          </a:p>
        </p:txBody>
      </p:sp>
      <p:pic>
        <p:nvPicPr>
          <p:cNvPr id="18" name="Obrázek 17">
            <a:extLst>
              <a:ext uri="{FF2B5EF4-FFF2-40B4-BE49-F238E27FC236}">
                <a16:creationId xmlns:a16="http://schemas.microsoft.com/office/drawing/2014/main" id="{1F9A56D8-E9C3-4B51-8561-7BF2CC6C8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2457844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Účty subjektu, </a:t>
            </a:r>
          </a:p>
          <a:p>
            <a:pPr lvl="0" algn="r"/>
            <a:r>
              <a:rPr lang="cs-CZ" sz="3200" b="1" dirty="0">
                <a:solidFill>
                  <a:schemeClr val="accent1">
                    <a:lumMod val="75000"/>
                  </a:schemeClr>
                </a:solidFill>
              </a:rPr>
              <a:t>účetní období, kategorie intervencí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D56AF64-5827-4AAF-99EF-CCEAF35D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C8348EE6-ADD7-4AB2-AB01-F92C89B0FEC7}"/>
              </a:ext>
            </a:extLst>
          </p:cNvPr>
          <p:cNvSpPr/>
          <p:nvPr/>
        </p:nvSpPr>
        <p:spPr>
          <a:xfrm>
            <a:off x="467544" y="3137095"/>
            <a:ext cx="1080120" cy="700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3E7F9072-9192-4C7F-A0B5-2D60FAAFFF23}"/>
              </a:ext>
            </a:extLst>
          </p:cNvPr>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ástupný symbol pro obsah 3">
            <a:extLst>
              <a:ext uri="{FF2B5EF4-FFF2-40B4-BE49-F238E27FC236}">
                <a16:creationId xmlns:a16="http://schemas.microsoft.com/office/drawing/2014/main" id="{5DEE385F-0712-439B-A8B5-294C9D26F262}"/>
              </a:ext>
            </a:extLst>
          </p:cNvPr>
          <p:cNvSpPr>
            <a:spLocks noGrp="1"/>
          </p:cNvSpPr>
          <p:nvPr>
            <p:ph idx="1"/>
          </p:nvPr>
        </p:nvSpPr>
        <p:spPr>
          <a:xfrm>
            <a:off x="2716458" y="1675497"/>
            <a:ext cx="8637341" cy="4351338"/>
          </a:xfrm>
        </p:spPr>
        <p:txBody>
          <a:bodyPr/>
          <a:lstStyle/>
          <a:p>
            <a:pPr algn="just">
              <a:lnSpc>
                <a:spcPct val="100000"/>
              </a:lnSpc>
              <a:spcBef>
                <a:spcPts val="0"/>
              </a:spcBef>
              <a:spcAft>
                <a:spcPts val="0"/>
              </a:spcAft>
            </a:pPr>
            <a:r>
              <a:rPr lang="cs-CZ" sz="1800" dirty="0"/>
              <a:t>Záložky Účty subjektu, Účetní období a Kategorie intervencí se v žádosti o finanční podporu nevyplňují, </a:t>
            </a:r>
            <a:r>
              <a:rPr lang="cs-CZ" sz="1800" b="1" dirty="0"/>
              <a:t>jsou </a:t>
            </a:r>
            <a:r>
              <a:rPr lang="cs-CZ" sz="1800" b="1" dirty="0" err="1"/>
              <a:t>NEeditovatelné</a:t>
            </a:r>
            <a:r>
              <a:rPr lang="cs-CZ" sz="1800" b="1" dirty="0"/>
              <a:t>!!!</a:t>
            </a:r>
          </a:p>
          <a:p>
            <a:pPr marL="0" indent="0" algn="just">
              <a:lnSpc>
                <a:spcPct val="100000"/>
              </a:lnSpc>
              <a:spcBef>
                <a:spcPts val="0"/>
              </a:spcBef>
              <a:spcAft>
                <a:spcPts val="0"/>
              </a:spcAft>
              <a:buNone/>
            </a:pPr>
            <a:endParaRPr lang="cs-CZ" sz="1800" dirty="0"/>
          </a:p>
          <a:p>
            <a:pPr algn="just">
              <a:lnSpc>
                <a:spcPct val="100000"/>
              </a:lnSpc>
              <a:spcBef>
                <a:spcPts val="0"/>
              </a:spcBef>
              <a:spcAft>
                <a:spcPts val="0"/>
              </a:spcAft>
            </a:pPr>
            <a:r>
              <a:rPr lang="cs-CZ" sz="1800" dirty="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6"/>
              </a:rPr>
              <a:t>Pokyny k doplnění žádosti o podporu v IS KP14+ před vydáním právního aktu</a:t>
            </a:r>
            <a:r>
              <a:rPr lang="cs-CZ" sz="1800" b="1" dirty="0"/>
              <a:t> </a:t>
            </a:r>
            <a:r>
              <a:rPr lang="cs-CZ" sz="1800" dirty="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marL="0" indent="0" algn="just">
              <a:lnSpc>
                <a:spcPct val="100000"/>
              </a:lnSpc>
              <a:spcBef>
                <a:spcPts val="0"/>
              </a:spcBef>
              <a:spcAft>
                <a:spcPts val="0"/>
              </a:spcAft>
              <a:buNone/>
            </a:pPr>
            <a:endParaRPr lang="cs-CZ" sz="14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pic>
        <p:nvPicPr>
          <p:cNvPr id="13" name="Obrázek 12">
            <a:extLst>
              <a:ext uri="{FF2B5EF4-FFF2-40B4-BE49-F238E27FC236}">
                <a16:creationId xmlns:a16="http://schemas.microsoft.com/office/drawing/2014/main" id="{68AFFC4A-C7AC-4244-9374-AA652CD968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36993"/>
            <a:ext cx="4376662" cy="907200"/>
          </a:xfrm>
          <a:prstGeom prst="rect">
            <a:avLst/>
          </a:prstGeom>
        </p:spPr>
      </p:pic>
    </p:spTree>
    <p:extLst>
      <p:ext uri="{BB962C8B-B14F-4D97-AF65-F5344CB8AC3E}">
        <p14:creationId xmlns:p14="http://schemas.microsoft.com/office/powerpoint/2010/main" val="31392050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3EE11FB-4390-4C9C-93EB-B11B0AFB7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 y="1032833"/>
            <a:ext cx="4893737" cy="493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délník 23">
            <a:extLst>
              <a:ext uri="{FF2B5EF4-FFF2-40B4-BE49-F238E27FC236}">
                <a16:creationId xmlns:a16="http://schemas.microsoft.com/office/drawing/2014/main" id="{E3958E4F-DBA7-40C5-A226-1D78DEDCB548}"/>
              </a:ext>
            </a:extLst>
          </p:cNvPr>
          <p:cNvSpPr/>
          <p:nvPr/>
        </p:nvSpPr>
        <p:spPr>
          <a:xfrm>
            <a:off x="1567937" y="5822087"/>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6">
            <a:extLst>
              <a:ext uri="{FF2B5EF4-FFF2-40B4-BE49-F238E27FC236}">
                <a16:creationId xmlns:a16="http://schemas.microsoft.com/office/drawing/2014/main" id="{76EB6F5D-73D8-4F91-B33D-5483B23E4F76}"/>
              </a:ext>
            </a:extLst>
          </p:cNvPr>
          <p:cNvSpPr txBox="1">
            <a:spLocks/>
          </p:cNvSpPr>
          <p:nvPr/>
        </p:nvSpPr>
        <p:spPr>
          <a:xfrm>
            <a:off x="5576644" y="1499696"/>
            <a:ext cx="3168352" cy="435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
            </a:pPr>
            <a:r>
              <a:rPr lang="cs-CZ" sz="1800" dirty="0"/>
              <a:t>Přímá editace nákladů.</a:t>
            </a:r>
          </a:p>
          <a:p>
            <a:pPr>
              <a:lnSpc>
                <a:spcPct val="100000"/>
              </a:lnSpc>
              <a:spcBef>
                <a:spcPts val="0"/>
              </a:spcBef>
              <a:spcAft>
                <a:spcPts val="1200"/>
              </a:spcAft>
              <a:buFont typeface="Wingdings" panose="05000000000000000000" pitchFamily="2" charset="2"/>
              <a:buChar char=""/>
            </a:pPr>
            <a:r>
              <a:rPr lang="cs-CZ" sz="1800" b="1" dirty="0"/>
              <a:t>Editovat vše </a:t>
            </a:r>
            <a:r>
              <a:rPr lang="cs-CZ" sz="1800" dirty="0"/>
              <a:t>(tlačítko </a:t>
            </a:r>
            <a:br>
              <a:rPr lang="cs-CZ" sz="1800" dirty="0"/>
            </a:br>
            <a:r>
              <a:rPr lang="cs-CZ" sz="1800" dirty="0"/>
              <a:t>pod rozpočtem) – umožňuje přímé vpisování nákladů do  rozpočtu. </a:t>
            </a:r>
            <a:br>
              <a:rPr lang="cs-CZ" sz="1800" dirty="0"/>
            </a:br>
            <a:r>
              <a:rPr lang="cs-CZ" sz="1800" dirty="0"/>
              <a:t>Po vyplnění celého rozpočtu stačí zmáčknout </a:t>
            </a:r>
            <a:r>
              <a:rPr lang="cs-CZ" sz="1800" b="1" dirty="0"/>
              <a:t>Uložit vše</a:t>
            </a:r>
            <a:r>
              <a:rPr lang="cs-CZ" sz="1800" dirty="0"/>
              <a:t>.</a:t>
            </a:r>
            <a:r>
              <a:rPr lang="cs-CZ" sz="1800" b="1" dirty="0"/>
              <a:t> </a:t>
            </a:r>
          </a:p>
          <a:p>
            <a:pPr>
              <a:lnSpc>
                <a:spcPct val="100000"/>
              </a:lnSpc>
              <a:spcBef>
                <a:spcPts val="0"/>
              </a:spcBef>
              <a:spcAft>
                <a:spcPts val="1200"/>
              </a:spcAft>
              <a:buFont typeface="Wingdings" panose="05000000000000000000" pitchFamily="2" charset="2"/>
              <a:buChar char=""/>
            </a:pPr>
            <a:r>
              <a:rPr lang="cs-CZ" sz="1800" b="1" u="sng" dirty="0"/>
              <a:t>Možno exportovat </a:t>
            </a:r>
            <a:br>
              <a:rPr lang="cs-CZ" sz="1800" b="1" u="sng" dirty="0"/>
            </a:br>
            <a:r>
              <a:rPr lang="cs-CZ" sz="1800" b="1" u="sng" dirty="0"/>
              <a:t>do Excelu!!!</a:t>
            </a:r>
          </a:p>
        </p:txBody>
      </p:sp>
      <p:pic>
        <p:nvPicPr>
          <p:cNvPr id="13" name="Obrázek 12">
            <a:extLst>
              <a:ext uri="{FF2B5EF4-FFF2-40B4-BE49-F238E27FC236}">
                <a16:creationId xmlns:a16="http://schemas.microsoft.com/office/drawing/2014/main" id="{243E9592-8FC0-45C0-B9D4-393D903870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23767789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EA4B16C-9328-4B98-AC6D-4868916F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5">
            <a:extLst>
              <a:ext uri="{FF2B5EF4-FFF2-40B4-BE49-F238E27FC236}">
                <a16:creationId xmlns:a16="http://schemas.microsoft.com/office/drawing/2014/main" id="{B97ADBB5-6209-4899-9CDE-C5879182EA59}"/>
              </a:ext>
            </a:extLst>
          </p:cNvPr>
          <p:cNvSpPr txBox="1">
            <a:spLocks/>
          </p:cNvSpPr>
          <p:nvPr/>
        </p:nvSpPr>
        <p:spPr>
          <a:xfrm>
            <a:off x="8598090" y="1004284"/>
            <a:ext cx="3193576" cy="50338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1800" b="1" dirty="0">
                <a:solidFill>
                  <a:schemeClr val="tx1"/>
                </a:solidFill>
              </a:rPr>
              <a:t>Editace po jednotlivých řádcích.</a:t>
            </a:r>
          </a:p>
          <a:p>
            <a:pPr algn="just"/>
            <a:r>
              <a:rPr lang="cs-CZ" sz="1800" b="1" dirty="0">
                <a:solidFill>
                  <a:schemeClr val="tx1"/>
                </a:solidFill>
              </a:rPr>
              <a:t>Aktivní řádek možno editovat přímo </a:t>
            </a:r>
            <a:r>
              <a:rPr lang="cs-CZ" sz="1800" b="1" u="sng" dirty="0">
                <a:solidFill>
                  <a:schemeClr val="tx1"/>
                </a:solidFill>
              </a:rPr>
              <a:t>pod</a:t>
            </a:r>
            <a:r>
              <a:rPr lang="cs-CZ" sz="1800" b="1" dirty="0">
                <a:solidFill>
                  <a:schemeClr val="tx1"/>
                </a:solidFill>
              </a:rPr>
              <a:t> rozpočtem.</a:t>
            </a:r>
          </a:p>
          <a:p>
            <a:pPr algn="just"/>
            <a:r>
              <a:rPr lang="cs-CZ" sz="1800" b="1" dirty="0">
                <a:solidFill>
                  <a:schemeClr val="tx1"/>
                </a:solidFill>
              </a:rPr>
              <a:t>U položek označených zelenou fajfkou, je možno vytvářet podpoložky – přes tlačítko Nový záznam.</a:t>
            </a:r>
          </a:p>
          <a:p>
            <a:pPr algn="just"/>
            <a:r>
              <a:rPr lang="cs-CZ" sz="1800" b="1" dirty="0">
                <a:solidFill>
                  <a:schemeClr val="tx1"/>
                </a:solidFill>
              </a:rPr>
              <a:t>Každou vyplněnou/založenou položku je potřeba ULOŽIT!!!</a:t>
            </a:r>
          </a:p>
        </p:txBody>
      </p:sp>
      <p:sp>
        <p:nvSpPr>
          <p:cNvPr id="18" name="Obdélník 17">
            <a:extLst>
              <a:ext uri="{FF2B5EF4-FFF2-40B4-BE49-F238E27FC236}">
                <a16:creationId xmlns:a16="http://schemas.microsoft.com/office/drawing/2014/main" id="{9FA5A4D7-E1C7-4E39-A337-E415807634BF}"/>
              </a:ext>
            </a:extLst>
          </p:cNvPr>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700D1777-F0A1-47C3-B56E-BFF2CE2B1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644942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Přehled zdrojů financování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77D61C2-F479-4963-AD92-307E06B8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469D2157-87AF-479C-AF17-B291833B6E1C}"/>
              </a:ext>
            </a:extLst>
          </p:cNvPr>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3498FCA-C53E-413A-B317-7B65B400D654}"/>
              </a:ext>
            </a:extLst>
          </p:cNvPr>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216796A-01FB-4B30-8960-37B5AF988412}"/>
              </a:ext>
            </a:extLst>
          </p:cNvPr>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a:extLst>
              <a:ext uri="{FF2B5EF4-FFF2-40B4-BE49-F238E27FC236}">
                <a16:creationId xmlns:a16="http://schemas.microsoft.com/office/drawing/2014/main" id="{8A6EDE00-81C8-40AF-AC5A-F81449C252AD}"/>
              </a:ext>
            </a:extLst>
          </p:cNvPr>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4" name="Picture 3">
            <a:extLst>
              <a:ext uri="{FF2B5EF4-FFF2-40B4-BE49-F238E27FC236}">
                <a16:creationId xmlns:a16="http://schemas.microsoft.com/office/drawing/2014/main" id="{454CD651-AA2C-43B5-824B-45D3EEE31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ástupný symbol pro obsah 4">
            <a:extLst>
              <a:ext uri="{FF2B5EF4-FFF2-40B4-BE49-F238E27FC236}">
                <a16:creationId xmlns:a16="http://schemas.microsoft.com/office/drawing/2014/main" id="{375A278E-DED6-49D0-B2BA-B6E6F006E722}"/>
              </a:ext>
            </a:extLst>
          </p:cNvPr>
          <p:cNvSpPr txBox="1">
            <a:spLocks/>
          </p:cNvSpPr>
          <p:nvPr/>
        </p:nvSpPr>
        <p:spPr>
          <a:xfrm>
            <a:off x="8510995" y="1817481"/>
            <a:ext cx="3009269" cy="352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Rozpad zdrojů financování pomocí tlačítka Rozpad financí.</a:t>
            </a:r>
          </a:p>
          <a:p>
            <a:pPr algn="just">
              <a:lnSpc>
                <a:spcPct val="100000"/>
              </a:lnSpc>
              <a:spcBef>
                <a:spcPts val="0"/>
              </a:spcBef>
              <a:buFont typeface="Wingdings" panose="05000000000000000000" pitchFamily="2" charset="2"/>
              <a:buChar char=""/>
            </a:pPr>
            <a:r>
              <a:rPr lang="cs-CZ" sz="1800" b="1" dirty="0"/>
              <a:t>Po každé změně rozpočtu nutno provést rozpad financí znovu.</a:t>
            </a:r>
          </a:p>
          <a:p>
            <a:pPr marL="0" indent="0" algn="just">
              <a:lnSpc>
                <a:spcPct val="100000"/>
              </a:lnSpc>
              <a:spcBef>
                <a:spcPts val="0"/>
              </a:spcBef>
              <a:buFont typeface="Arial" panose="020B0604020202020204" pitchFamily="34" charset="0"/>
              <a:buNone/>
            </a:pPr>
            <a:endParaRPr lang="cs-CZ" sz="2000" b="1" dirty="0"/>
          </a:p>
        </p:txBody>
      </p:sp>
      <p:pic>
        <p:nvPicPr>
          <p:cNvPr id="16" name="Obrázek 15">
            <a:extLst>
              <a:ext uri="{FF2B5EF4-FFF2-40B4-BE49-F238E27FC236}">
                <a16:creationId xmlns:a16="http://schemas.microsoft.com/office/drawing/2014/main" id="{0FD28F35-3861-410E-99DC-2F12AA05F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4296594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Finanční plán</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807B784-6EE0-4E36-9597-F2F05B2CD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4">
            <a:extLst>
              <a:ext uri="{FF2B5EF4-FFF2-40B4-BE49-F238E27FC236}">
                <a16:creationId xmlns:a16="http://schemas.microsoft.com/office/drawing/2014/main" id="{C270EDAA-56A7-4434-9A53-685B17A2D877}"/>
              </a:ext>
            </a:extLst>
          </p:cNvPr>
          <p:cNvSpPr txBox="1">
            <a:spLocks/>
          </p:cNvSpPr>
          <p:nvPr/>
        </p:nvSpPr>
        <p:spPr>
          <a:xfrm>
            <a:off x="8006048" y="3085894"/>
            <a:ext cx="3990335" cy="2736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600" b="1"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600" b="1" dirty="0"/>
              <a:t>Automatické generování FP je převzato z nastavení Výzvy ŘO do výzev MAS.</a:t>
            </a:r>
          </a:p>
          <a:p>
            <a:pPr algn="just">
              <a:lnSpc>
                <a:spcPct val="100000"/>
              </a:lnSpc>
              <a:spcBef>
                <a:spcPts val="0"/>
              </a:spcBef>
              <a:buFont typeface="Wingdings" panose="05000000000000000000" pitchFamily="2" charset="2"/>
              <a:buChar char=""/>
            </a:pPr>
            <a:r>
              <a:rPr lang="cs-CZ" sz="1600" b="1" dirty="0"/>
              <a:t>Kontrola shody částek finančního plánu a rozpočtu.</a:t>
            </a:r>
          </a:p>
          <a:p>
            <a:pPr algn="just">
              <a:lnSpc>
                <a:spcPct val="100000"/>
              </a:lnSpc>
              <a:spcBef>
                <a:spcPts val="0"/>
              </a:spcBef>
              <a:buFont typeface="Wingdings" panose="05000000000000000000" pitchFamily="2" charset="2"/>
              <a:buChar char=""/>
            </a:pPr>
            <a:endParaRPr lang="cs-CZ" sz="1600" b="1" dirty="0"/>
          </a:p>
        </p:txBody>
      </p:sp>
      <p:sp>
        <p:nvSpPr>
          <p:cNvPr id="13" name="Obdélník 12">
            <a:extLst>
              <a:ext uri="{FF2B5EF4-FFF2-40B4-BE49-F238E27FC236}">
                <a16:creationId xmlns:a16="http://schemas.microsoft.com/office/drawing/2014/main" id="{CCD04585-34A1-49A5-9A1C-9247D02A1EB2}"/>
              </a:ext>
            </a:extLst>
          </p:cNvPr>
          <p:cNvSpPr/>
          <p:nvPr/>
        </p:nvSpPr>
        <p:spPr>
          <a:xfrm>
            <a:off x="4185953" y="4909625"/>
            <a:ext cx="1910047" cy="370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A9F7F49E-A59E-45AE-A842-9E7CA288D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8863004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5" descr="C:\Users\michaela.sedlackova\Desktop\Printscreeny_IS KP14+\veřejné zakázky_1.PNG">
            <a:extLst>
              <a:ext uri="{FF2B5EF4-FFF2-40B4-BE49-F238E27FC236}">
                <a16:creationId xmlns:a16="http://schemas.microsoft.com/office/drawing/2014/main" id="{A13F05E4-96FE-42D9-82C2-FA2CA6C7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599854" cy="2515437"/>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obsah 4">
            <a:extLst>
              <a:ext uri="{FF2B5EF4-FFF2-40B4-BE49-F238E27FC236}">
                <a16:creationId xmlns:a16="http://schemas.microsoft.com/office/drawing/2014/main" id="{B605B376-55ED-4DDB-96C3-C99F9E90522D}"/>
              </a:ext>
            </a:extLst>
          </p:cNvPr>
          <p:cNvSpPr txBox="1">
            <a:spLocks/>
          </p:cNvSpPr>
          <p:nvPr/>
        </p:nvSpPr>
        <p:spPr>
          <a:xfrm>
            <a:off x="641195" y="3712189"/>
            <a:ext cx="10017706" cy="226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Záložka Projekt </a:t>
            </a:r>
            <a:br>
              <a:rPr lang="cs-CZ" sz="1600" b="1" dirty="0"/>
            </a:br>
            <a:r>
              <a:rPr lang="cs-CZ" sz="1600" b="1" dirty="0"/>
              <a:t>(sekce Identifikace projektu)</a:t>
            </a:r>
          </a:p>
          <a:p>
            <a:pPr algn="just">
              <a:lnSpc>
                <a:spcPct val="100000"/>
              </a:lnSpc>
              <a:spcBef>
                <a:spcPts val="0"/>
              </a:spcBef>
              <a:buFont typeface="Wingdings" panose="05000000000000000000" pitchFamily="2" charset="2"/>
              <a:buChar char=""/>
            </a:pPr>
            <a:r>
              <a:rPr lang="cs-CZ" sz="1600" b="1"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b="1" dirty="0"/>
              <a:t>v případě, že zadavatel nepatří mezi veřejné </a:t>
            </a:r>
            <a:br>
              <a:rPr lang="cs-CZ" sz="1400" b="1" dirty="0"/>
            </a:br>
            <a:r>
              <a:rPr lang="cs-CZ" sz="1400" b="1" dirty="0"/>
              <a:t>či sektorové zadavatele podle § 2 odst. 2 a 6 zákona </a:t>
            </a:r>
            <a:br>
              <a:rPr lang="cs-CZ" sz="1400" b="1" dirty="0"/>
            </a:br>
            <a:r>
              <a:rPr lang="cs-CZ" sz="1400" b="1"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b="1" dirty="0"/>
          </a:p>
        </p:txBody>
      </p:sp>
      <p:pic>
        <p:nvPicPr>
          <p:cNvPr id="20" name="Picture 4" descr="C:\Users\michaela.sedlackova\Desktop\Printscreeny_IS KP14+\Veřejné zakázky_3.PNG">
            <a:extLst>
              <a:ext uri="{FF2B5EF4-FFF2-40B4-BE49-F238E27FC236}">
                <a16:creationId xmlns:a16="http://schemas.microsoft.com/office/drawing/2014/main" id="{A861E272-825A-4A2E-8CB2-5097C6316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8185" y="1814493"/>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ichaela.sedlackova\Desktop\Printscreeny_IS KP14+\veřejné zakázky_2.PNG">
            <a:extLst>
              <a:ext uri="{FF2B5EF4-FFF2-40B4-BE49-F238E27FC236}">
                <a16:creationId xmlns:a16="http://schemas.microsoft.com/office/drawing/2014/main" id="{416760C0-52EA-4E64-8D45-CED172059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6695" y="3738208"/>
            <a:ext cx="25312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a:extLst>
              <a:ext uri="{FF2B5EF4-FFF2-40B4-BE49-F238E27FC236}">
                <a16:creationId xmlns:a16="http://schemas.microsoft.com/office/drawing/2014/main" id="{82EB48CB-3CC0-4F2B-9B7B-52DFB2F73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32711294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6" name="Zástupný symbol pro obsah 5">
            <a:extLst>
              <a:ext uri="{FF2B5EF4-FFF2-40B4-BE49-F238E27FC236}">
                <a16:creationId xmlns:a16="http://schemas.microsoft.com/office/drawing/2014/main" id="{2E3E0A37-774A-4AAF-9FD5-98C65A3BAE61}"/>
              </a:ext>
            </a:extLst>
          </p:cNvPr>
          <p:cNvGraphicFramePr>
            <a:graphicFrameLocks noGrp="1"/>
          </p:cNvGraphicFramePr>
          <p:nvPr>
            <p:ph idx="1"/>
            <p:extLst>
              <p:ext uri="{D42A27DB-BD31-4B8C-83A1-F6EECF244321}">
                <p14:modId xmlns:p14="http://schemas.microsoft.com/office/powerpoint/2010/main" val="3248456167"/>
              </p:ext>
            </p:extLst>
          </p:nvPr>
        </p:nvGraphicFramePr>
        <p:xfrm>
          <a:off x="1384232" y="1051339"/>
          <a:ext cx="7881917" cy="467942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18" name="TextovéPole 17">
            <a:extLst>
              <a:ext uri="{FF2B5EF4-FFF2-40B4-BE49-F238E27FC236}">
                <a16:creationId xmlns:a16="http://schemas.microsoft.com/office/drawing/2014/main" id="{55352B3D-AC92-4DB9-993E-D01E4BECC0A2}"/>
              </a:ext>
            </a:extLst>
          </p:cNvPr>
          <p:cNvSpPr txBox="1"/>
          <p:nvPr/>
        </p:nvSpPr>
        <p:spPr>
          <a:xfrm>
            <a:off x="2990715" y="5361431"/>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13" name="Obrázek 12">
            <a:extLst>
              <a:ext uri="{FF2B5EF4-FFF2-40B4-BE49-F238E27FC236}">
                <a16:creationId xmlns:a16="http://schemas.microsoft.com/office/drawing/2014/main" id="{5871895D-AB41-44BB-874A-847710B67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40642773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Čestné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ČP.PNG">
            <a:extLst>
              <a:ext uri="{FF2B5EF4-FFF2-40B4-BE49-F238E27FC236}">
                <a16:creationId xmlns:a16="http://schemas.microsoft.com/office/drawing/2014/main" id="{D3F25F78-B33D-464E-BAF2-369E4E83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1088862"/>
            <a:ext cx="7981810" cy="4767318"/>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obsah 4">
            <a:extLst>
              <a:ext uri="{FF2B5EF4-FFF2-40B4-BE49-F238E27FC236}">
                <a16:creationId xmlns:a16="http://schemas.microsoft.com/office/drawing/2014/main" id="{56EDB2A2-370E-4E5F-9F88-60734EFBF748}"/>
              </a:ext>
            </a:extLst>
          </p:cNvPr>
          <p:cNvSpPr txBox="1">
            <a:spLocks/>
          </p:cNvSpPr>
          <p:nvPr/>
        </p:nvSpPr>
        <p:spPr>
          <a:xfrm>
            <a:off x="8291481" y="2428693"/>
            <a:ext cx="3708261" cy="197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Zaškrtnout checkbox u požadovaných čestných prohlášení a každý řádek uložit.</a:t>
            </a:r>
          </a:p>
          <a:p>
            <a:pPr>
              <a:lnSpc>
                <a:spcPct val="100000"/>
              </a:lnSpc>
              <a:spcBef>
                <a:spcPts val="0"/>
              </a:spcBef>
              <a:buFont typeface="Wingdings" panose="05000000000000000000" pitchFamily="2" charset="2"/>
              <a:buChar char=""/>
            </a:pPr>
            <a:r>
              <a:rPr lang="cs-CZ" sz="1600" b="1" dirty="0"/>
              <a:t>Editace se omezuje na vyznačení souhlasu s textem prohlášení, textové pole s obsahem prohlášení nelze editovat.</a:t>
            </a:r>
          </a:p>
          <a:p>
            <a:pPr>
              <a:lnSpc>
                <a:spcPct val="100000"/>
              </a:lnSpc>
              <a:spcBef>
                <a:spcPts val="0"/>
              </a:spcBef>
              <a:buFont typeface="Wingdings" panose="05000000000000000000" pitchFamily="2" charset="2"/>
              <a:buChar char=""/>
            </a:pPr>
            <a:endParaRPr lang="cs-CZ" sz="2000" b="1" dirty="0"/>
          </a:p>
          <a:p>
            <a:pPr>
              <a:lnSpc>
                <a:spcPct val="100000"/>
              </a:lnSpc>
              <a:spcBef>
                <a:spcPts val="0"/>
              </a:spcBef>
              <a:buFont typeface="Wingdings" panose="05000000000000000000" pitchFamily="2" charset="2"/>
              <a:buChar char=""/>
            </a:pPr>
            <a:endParaRPr lang="cs-CZ" sz="2000" b="1" dirty="0"/>
          </a:p>
        </p:txBody>
      </p:sp>
      <p:pic>
        <p:nvPicPr>
          <p:cNvPr id="13" name="Obrázek 12">
            <a:extLst>
              <a:ext uri="{FF2B5EF4-FFF2-40B4-BE49-F238E27FC236}">
                <a16:creationId xmlns:a16="http://schemas.microsoft.com/office/drawing/2014/main" id="{003EEAD3-A2D4-468C-B22C-54DFF84B1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8696920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Dokumenty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344BA1D6-9362-4780-AAED-9C3B7AB70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24" y="1190386"/>
            <a:ext cx="8165022" cy="46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4">
            <a:extLst>
              <a:ext uri="{FF2B5EF4-FFF2-40B4-BE49-F238E27FC236}">
                <a16:creationId xmlns:a16="http://schemas.microsoft.com/office/drawing/2014/main" id="{37C1A2DA-897B-4022-BCE8-630BBFB8B98B}"/>
              </a:ext>
            </a:extLst>
          </p:cNvPr>
          <p:cNvSpPr txBox="1">
            <a:spLocks/>
          </p:cNvSpPr>
          <p:nvPr/>
        </p:nvSpPr>
        <p:spPr>
          <a:xfrm>
            <a:off x="8572144" y="2060814"/>
            <a:ext cx="3008296" cy="2236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600" b="1" dirty="0"/>
              <a:t>Požadované dokumenty jsou uvedeny v textu výzvy MAS/ŘO.</a:t>
            </a:r>
          </a:p>
          <a:p>
            <a:pPr algn="just">
              <a:lnSpc>
                <a:spcPct val="100000"/>
              </a:lnSpc>
              <a:spcBef>
                <a:spcPts val="0"/>
              </a:spcBef>
              <a:buFont typeface="Wingdings" panose="05000000000000000000" pitchFamily="2" charset="2"/>
              <a:buChar char=""/>
            </a:pPr>
            <a:r>
              <a:rPr lang="cs-CZ" sz="1600" b="1" dirty="0"/>
              <a:t>Předdefinovaný </a:t>
            </a:r>
            <a:r>
              <a:rPr lang="cs-CZ" sz="1600" b="1" u="sng" dirty="0"/>
              <a:t>vzor/formulář</a:t>
            </a:r>
            <a:r>
              <a:rPr lang="cs-CZ" sz="1600" b="1" dirty="0"/>
              <a:t> přílohy stáhnete přes tlačítko Stáhnout soubor dokumentu.</a:t>
            </a:r>
          </a:p>
          <a:p>
            <a:pPr algn="just">
              <a:lnSpc>
                <a:spcPct val="100000"/>
              </a:lnSpc>
              <a:spcBef>
                <a:spcPts val="0"/>
              </a:spcBef>
              <a:buFont typeface="Wingdings" panose="05000000000000000000" pitchFamily="2" charset="2"/>
              <a:buChar char=""/>
            </a:pPr>
            <a:r>
              <a:rPr lang="cs-CZ" sz="1600" b="1" dirty="0"/>
              <a:t>Tlačítkem Připojit fyzický soubor připojíte a záznam uložte.</a:t>
            </a:r>
          </a:p>
        </p:txBody>
      </p:sp>
      <p:sp>
        <p:nvSpPr>
          <p:cNvPr id="18" name="Obdélník 17">
            <a:extLst>
              <a:ext uri="{FF2B5EF4-FFF2-40B4-BE49-F238E27FC236}">
                <a16:creationId xmlns:a16="http://schemas.microsoft.com/office/drawing/2014/main" id="{976237E9-21BB-4128-BEAC-81573929CB7A}"/>
              </a:ext>
            </a:extLst>
          </p:cNvPr>
          <p:cNvSpPr/>
          <p:nvPr/>
        </p:nvSpPr>
        <p:spPr>
          <a:xfrm>
            <a:off x="418656" y="5449401"/>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F2F406D-937F-4547-B5EA-666EF005DAFD}"/>
              </a:ext>
            </a:extLst>
          </p:cNvPr>
          <p:cNvSpPr/>
          <p:nvPr/>
        </p:nvSpPr>
        <p:spPr>
          <a:xfrm>
            <a:off x="6115636" y="352758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3E3D2A96-4F17-4FC8-B7D4-78949B857F5F}"/>
              </a:ext>
            </a:extLst>
          </p:cNvPr>
          <p:cNvSpPr/>
          <p:nvPr/>
        </p:nvSpPr>
        <p:spPr>
          <a:xfrm>
            <a:off x="2956606" y="514272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563CD0A6-81ED-454E-B68B-5E851E2F5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76662" cy="907200"/>
          </a:xfrm>
          <a:prstGeom prst="rect">
            <a:avLst/>
          </a:prstGeom>
        </p:spPr>
      </p:pic>
    </p:spTree>
    <p:extLst>
      <p:ext uri="{BB962C8B-B14F-4D97-AF65-F5344CB8AC3E}">
        <p14:creationId xmlns:p14="http://schemas.microsoft.com/office/powerpoint/2010/main" val="165080597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10870</TotalTime>
  <Words>10823</Words>
  <Application>Microsoft Office PowerPoint</Application>
  <PresentationFormat>Širokoúhlá obrazovka</PresentationFormat>
  <Paragraphs>1514</Paragraphs>
  <Slides>113</Slides>
  <Notes>25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113</vt:i4>
      </vt:variant>
    </vt:vector>
  </HeadingPairs>
  <TitlesOfParts>
    <vt:vector size="123" baseType="lpstr">
      <vt:lpstr>Microsoft YaHei</vt:lpstr>
      <vt:lpstr>Arial</vt:lpstr>
      <vt:lpstr>Calibri</vt:lpstr>
      <vt:lpstr>Calibri Light</vt:lpstr>
      <vt:lpstr>Corbel</vt:lpstr>
      <vt:lpstr>DejaVu Sans</vt:lpstr>
      <vt:lpstr>Times New Roman</vt:lpstr>
      <vt:lpstr>Tw Cen MT (Nadpisy)</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Činnost MAS</dc:title>
  <dc:creator>MAS MORAVSKÁ BRÁNA, z.s.</dc:creator>
  <cp:lastModifiedBy>jindrichbluma@gmail.com</cp:lastModifiedBy>
  <cp:revision>640</cp:revision>
  <cp:lastPrinted>2017-01-12T13:13:00Z</cp:lastPrinted>
  <dcterms:created xsi:type="dcterms:W3CDTF">2014-11-12T11:20:26Z</dcterms:created>
  <dcterms:modified xsi:type="dcterms:W3CDTF">2018-04-11T13:26:02Z</dcterms:modified>
</cp:coreProperties>
</file>