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257" r:id="rId2"/>
    <p:sldId id="326" r:id="rId3"/>
    <p:sldId id="298" r:id="rId4"/>
    <p:sldId id="320" r:id="rId5"/>
    <p:sldId id="347" r:id="rId6"/>
    <p:sldId id="348" r:id="rId7"/>
    <p:sldId id="331" r:id="rId8"/>
    <p:sldId id="335" r:id="rId9"/>
    <p:sldId id="337" r:id="rId10"/>
    <p:sldId id="336" r:id="rId11"/>
    <p:sldId id="338" r:id="rId12"/>
    <p:sldId id="342" r:id="rId13"/>
    <p:sldId id="341" r:id="rId14"/>
    <p:sldId id="340" r:id="rId15"/>
    <p:sldId id="344" r:id="rId16"/>
    <p:sldId id="345" r:id="rId17"/>
    <p:sldId id="346" r:id="rId18"/>
    <p:sldId id="339" r:id="rId19"/>
    <p:sldId id="343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19.6.2017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-moravskabrana.cz/" TargetMode="External"/><Relationship Id="rId5" Type="http://schemas.openxmlformats.org/officeDocument/2006/relationships/hyperlink" Target="http://www.dotaceeu.cz/cs/Microsites/IROP/Vyzvy/Vyzva-c-53-Udrzitelna-doprava-integrovane-projekty-CLLD" TargetMode="Externa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u="sng" dirty="0"/>
              <a:t>S</a:t>
            </a:r>
            <a:r>
              <a:rPr lang="cs-CZ" u="sng" dirty="0" smtClean="0"/>
              <a:t>eminář pro žadatele </a:t>
            </a:r>
            <a:r>
              <a:rPr lang="cs-CZ" b="1" u="sng" dirty="0" smtClean="0"/>
              <a:t>k výzvě IROP č.1 </a:t>
            </a:r>
            <a:endParaRPr lang="cs-CZ" b="1" u="sng" dirty="0"/>
          </a:p>
          <a:p>
            <a:pPr marL="0" indent="0" algn="ctr">
              <a:buNone/>
            </a:pPr>
            <a:r>
              <a:rPr lang="cs-CZ" b="1" dirty="0"/>
              <a:t>1.Výzva </a:t>
            </a:r>
            <a:r>
              <a:rPr lang="cs-CZ" b="1" dirty="0" smtClean="0"/>
              <a:t>IROP </a:t>
            </a:r>
            <a:r>
              <a:rPr lang="cs-CZ" b="1" dirty="0"/>
              <a:t>MAS MB </a:t>
            </a:r>
            <a:r>
              <a:rPr lang="cs-CZ" b="1" dirty="0" smtClean="0"/>
              <a:t>– Zvýšení bezpečnosti dopravy </a:t>
            </a:r>
            <a:endParaRPr lang="cs-CZ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15. </a:t>
            </a:r>
            <a:r>
              <a:rPr lang="cs-CZ" sz="2400" dirty="0"/>
              <a:t>6</a:t>
            </a:r>
            <a:r>
              <a:rPr lang="cs-CZ" sz="2400" dirty="0" smtClean="0"/>
              <a:t>. </a:t>
            </a:r>
            <a:r>
              <a:rPr lang="cs-CZ" sz="2400" dirty="0"/>
              <a:t>2017</a:t>
            </a:r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252184"/>
            <a:ext cx="2299339" cy="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90386"/>
            <a:ext cx="10515600" cy="4986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u="sng" dirty="0">
                <a:latin typeface="+mj-lt"/>
                <a:cs typeface="Times New Roman" panose="02020603050405020304" pitchFamily="18" charset="0"/>
              </a:rPr>
              <a:t>Proces hodnocení a výběru </a:t>
            </a:r>
            <a:r>
              <a:rPr lang="cs-CZ" sz="2000" b="1" u="sng" dirty="0" smtClean="0">
                <a:latin typeface="+mj-lt"/>
                <a:cs typeface="Times New Roman" panose="02020603050405020304" pitchFamily="18" charset="0"/>
              </a:rPr>
              <a:t>projektů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+mj-lt"/>
                <a:cs typeface="Times New Roman" panose="02020603050405020304" pitchFamily="18" charset="0"/>
              </a:rPr>
            </a:br>
            <a:r>
              <a:rPr lang="cs-CZ" sz="1600" b="1" dirty="0">
                <a:latin typeface="+mj-lt"/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Druhá fáze hodnocení projektů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Hodnocení kvality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Provádí Výběrová komise MAS Moravská brána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Pouze žádosti o podporu, které uspěly v 1. fázi hodnocení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Lhůta max. 30 pracovních dnů od ukončení hodnocení formálních náležitostí a přijatelnosti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Mohou být Výběrovou komisí vymezeny podmínky pro úpravu projektů ze strany žadatele, za kterých by měl být projekt podpořen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481680"/>
              </p:ext>
            </p:extLst>
          </p:nvPr>
        </p:nvGraphicFramePr>
        <p:xfrm>
          <a:off x="1" y="1064968"/>
          <a:ext cx="12191998" cy="5233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1554"/>
                <a:gridCol w="6941212"/>
                <a:gridCol w="1869232"/>
              </a:tblGrid>
              <a:tr h="18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Kritéria věcného hodnocení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Hodnocení (bodovací škála)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Referenční dokument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ctr"/>
                </a:tc>
              </a:tr>
              <a:tr h="37365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 projektu jsou uvedena hlavní </a:t>
                      </a:r>
                      <a:br>
                        <a:rPr lang="cs-CZ" sz="1200" dirty="0">
                          <a:effectLst/>
                        </a:rPr>
                      </a:br>
                      <a:r>
                        <a:rPr lang="cs-CZ" sz="1200" dirty="0">
                          <a:effectLst/>
                        </a:rPr>
                        <a:t>rizika v realizační fázi i ve fázi udržitelnosti a způsoby jejich eliminace.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bodů - V projektu jsou uvedena hlavní rizika v realizační fázi i ve fázi udržitelnosti a způsoby jejich eliminace.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/>
                </a:tc>
              </a:tr>
              <a:tr h="37365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10 body - V projektu jsou částečně uvedena hlavní rizika v realizační fázi i ve fázi udržitelnosti a způsoby jejich eliminace.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592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0 bodů - V projektu nejsou uvedena hlavní rizika v realizační fázi i ve fázi udržitelnosti a způsoby jejich eliminace.                                                                    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260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Harmonogram realizace projektu je reálný a </a:t>
                      </a:r>
                      <a:br>
                        <a:rPr lang="cs-CZ" sz="1200" dirty="0">
                          <a:effectLst/>
                        </a:rPr>
                      </a:br>
                      <a:r>
                        <a:rPr lang="cs-CZ" sz="1200" dirty="0">
                          <a:effectLst/>
                        </a:rPr>
                        <a:t>proveditelný.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15 bodů - Harmonogram realizace projektu je reálný a proveditelný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/>
                </a:tc>
              </a:tr>
              <a:tr h="1737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- Harmonogram realizace projektu není reálný a proveditelný.                                                          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5058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Projekt zahrnuje veřejné osvětlení komunikace pro pěší, nebo bezpečnostní prvky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bodů - Projekt zahrnuje realizaci/modernizaci veřejného osvětlení vybudované komunikace pro pěší, nebo bezpečnostních prvků (přechody pro chodce, místa pro přecházení, atd.).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797" marR="18797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podporu Projektová dokumentace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/>
                </a:tc>
              </a:tr>
              <a:tr h="21029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- Projekt nezahrnuje realizaci/modernizaci veřejného osvětlení vybudované komunikace pro pěší, nebo bezpečnostních prvků (přechody pro chodce, místa pro přecházení, atd.).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260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Projekt zajišťuje bezbariérový přístup k zastávkám veřejné hromadné dopravy.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797" marR="18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bodů - Projekt zajišťuje přístup ke 2 a více zastávkám veřejné dopravy.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797" marR="18797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Projektová dokumentace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/>
                </a:tc>
              </a:tr>
              <a:tr h="1826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 bodů - Projekt zajišťuje přístup k 1 zastávce veřejné dopravy.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236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- Projekt nezajišťuje přístup k zastávce veřejné dopravy.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237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Projekt zajišťuje přístup k přechodům pro chodce nebo místům pro přecházení. </a:t>
                      </a: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797" marR="18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bodů - Projekt zajišťuje přístup ke 2 a více přechodům nebo místům pro přecházení.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797" marR="18797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Projektová dokumentace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/>
                </a:tc>
              </a:tr>
              <a:tr h="1826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 body - Projekt zajišťuje přístup k 1 přechodu nebo místu pro přecházení.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26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- Projekt nezajišťuje přístup k přechodu nebo místu pro přecházení. </a:t>
                      </a: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2378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Počet obyvatel obce/města, ve kterém se daný projekt realizuje. 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bodů - Obec na jejímž území je projekt realizován má méně než 1 000 obyvatel                                                                                 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Žádost o podporu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/>
                </a:tc>
              </a:tr>
              <a:tr h="1826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  bodů - Obec na jejímž území je projekt realizován má 1 001 - 2 000 obyvatel                               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26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- Obec na jejímž území je projekt realizován má více jak 2 000 obyvatel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2602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Finanční náročnost projektu.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bodů - Celkové způsobilé výdaje činí max. 3 mil. Kč                                                                             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Studie proveditelnosti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/>
                </a:tc>
              </a:tr>
              <a:tr h="1826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 bodů - Celkové způsobilé výdaje jsou v rozsahu 3 000 001 -  4 000 000 Kč                                                                   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26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bodů Celkové způsobilé výdaje jsou v rozsahu nad 4 000 000 Kč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797" marR="18797" marT="0" marB="0" anchor="b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924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cs typeface="Times New Roman" panose="02020603050405020304" pitchFamily="18" charset="0"/>
              </a:rPr>
              <a:t>Max. počet bodů věcného hodnocení - 8</a:t>
            </a:r>
            <a:r>
              <a:rPr lang="cs-CZ" sz="1600" dirty="0" smtClean="0">
                <a:cs typeface="Times New Roman" panose="02020603050405020304" pitchFamily="18" charset="0"/>
              </a:rPr>
              <a:t>0 </a:t>
            </a: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cs typeface="Times New Roman" panose="02020603050405020304" pitchFamily="18" charset="0"/>
              </a:rPr>
              <a:t>Žádost musí získat min. </a:t>
            </a:r>
            <a:r>
              <a:rPr lang="cs-CZ" sz="1600" dirty="0" smtClean="0">
                <a:cs typeface="Times New Roman" panose="02020603050405020304" pitchFamily="18" charset="0"/>
              </a:rPr>
              <a:t>40 </a:t>
            </a:r>
            <a:r>
              <a:rPr lang="cs-CZ" sz="1600" dirty="0">
                <a:cs typeface="Times New Roman" panose="02020603050405020304" pitchFamily="18" charset="0"/>
              </a:rPr>
              <a:t>bodů, aby splnila podmínky věcného hodnocení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 smtClean="0">
                <a:cs typeface="Times New Roman" panose="02020603050405020304" pitchFamily="18" charset="0"/>
              </a:rPr>
              <a:t>Žádost </a:t>
            </a:r>
            <a:r>
              <a:rPr lang="cs-CZ" sz="1600" dirty="0">
                <a:cs typeface="Times New Roman" panose="02020603050405020304" pitchFamily="18" charset="0"/>
              </a:rPr>
              <a:t>o přezkum: MAS zasílá informaci o výsledku hodnocení  ̵&gt; lhůta </a:t>
            </a:r>
            <a:r>
              <a:rPr lang="cs-CZ" sz="1600" u="sng" dirty="0">
                <a:cs typeface="Times New Roman" panose="02020603050405020304" pitchFamily="18" charset="0"/>
              </a:rPr>
              <a:t>15 kalendářních dní</a:t>
            </a:r>
            <a:r>
              <a:rPr lang="cs-CZ" sz="1600" dirty="0">
                <a:cs typeface="Times New Roman" panose="02020603050405020304" pitchFamily="18" charset="0"/>
              </a:rPr>
              <a:t> ode dne doručení informace na podání </a:t>
            </a:r>
            <a:r>
              <a:rPr lang="cs-CZ" sz="1600" u="sng" dirty="0">
                <a:cs typeface="Times New Roman" panose="02020603050405020304" pitchFamily="18" charset="0"/>
              </a:rPr>
              <a:t>Žádosti o přezkum</a:t>
            </a:r>
            <a:r>
              <a:rPr lang="cs-CZ" sz="1600" dirty="0">
                <a:cs typeface="Times New Roman" panose="02020603050405020304" pitchFamily="18" charset="0"/>
              </a:rPr>
              <a:t> u negativně hodnocených Žádostí o podporu</a:t>
            </a:r>
          </a:p>
          <a:p>
            <a:r>
              <a:rPr lang="cs-CZ" sz="1600" dirty="0">
                <a:cs typeface="Times New Roman" panose="02020603050405020304" pitchFamily="18" charset="0"/>
              </a:rPr>
              <a:t>MAS současně upozorňuje, že tento závěr ještě předává k závěrečnému ověření způsobilosti projektů a ke kontrole administrativních postupů na ŘO </a:t>
            </a:r>
            <a:r>
              <a:rPr lang="cs-CZ" sz="1600" dirty="0" smtClean="0">
                <a:cs typeface="Times New Roman" panose="02020603050405020304" pitchFamily="18" charset="0"/>
              </a:rPr>
              <a:t>IROP</a:t>
            </a:r>
            <a:endParaRPr lang="cs-CZ" sz="16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Shrnutí a lhůty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Hodnocení formální náležitosti a přijatelnosti:	do 20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		do 15 kalendářních dní ze strany žadatele 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Věcné hodnocení:       do 30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 		do 15 kalendářních dní ze strany žadatele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Závěrečné ověření způsobilosti:	</a:t>
            </a:r>
          </a:p>
          <a:p>
            <a:pPr marL="114300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                           ŘO provádí neprodleně dle administrativních kapacit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Vydání právního </a:t>
            </a:r>
            <a:r>
              <a:rPr lang="cs-CZ" sz="1700" dirty="0"/>
              <a:t>aktu u doporučených žádostí:</a:t>
            </a:r>
          </a:p>
          <a:p>
            <a:pPr marL="114300" indent="0">
              <a:buNone/>
            </a:pPr>
            <a:r>
              <a:rPr lang="cs-CZ" sz="1700" dirty="0"/>
              <a:t>                              do 3 měsíců ze strany ŘO </a:t>
            </a:r>
            <a:r>
              <a:rPr lang="cs-CZ" sz="1700" dirty="0" smtClean="0"/>
              <a:t>IROP</a:t>
            </a:r>
          </a:p>
          <a:p>
            <a:r>
              <a:rPr lang="cs-CZ" sz="1700" dirty="0" smtClean="0"/>
              <a:t>Proplacení projektu:	</a:t>
            </a:r>
          </a:p>
          <a:p>
            <a:pPr marL="114300" indent="0">
              <a:buNone/>
            </a:pPr>
            <a:r>
              <a:rPr lang="cs-CZ" sz="1700" dirty="0" smtClean="0"/>
              <a:t>                              do 3 měsíců od podání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3795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Povinné </a:t>
            </a:r>
            <a:r>
              <a:rPr lang="cs-CZ" sz="1800" b="1" dirty="0" smtClean="0"/>
              <a:t>podmínky podání </a:t>
            </a:r>
            <a:r>
              <a:rPr lang="cs-CZ" sz="1800" b="1" dirty="0"/>
              <a:t>žádosti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cs typeface="Times New Roman" panose="02020603050405020304" pitchFamily="18" charset="0"/>
              </a:rPr>
              <a:t>Registrace do systému IS KP14+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  <a:hlinkClick r:id="rId5"/>
              </a:rPr>
              <a:t>https://mseu.mssf.cz/</a:t>
            </a:r>
            <a:r>
              <a:rPr lang="cs-CZ" sz="1800" dirty="0">
                <a:cs typeface="Times New Roman" panose="02020603050405020304" pitchFamily="18" charset="0"/>
              </a:rPr>
              <a:t> (!! Jen v prohlížeči Microsoft </a:t>
            </a:r>
            <a:r>
              <a:rPr lang="cs-CZ" sz="1800" dirty="0" err="1" smtClean="0">
                <a:cs typeface="Times New Roman" panose="02020603050405020304" pitchFamily="18" charset="0"/>
              </a:rPr>
              <a:t>explorer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</a:rPr>
              <a:t>nebo </a:t>
            </a:r>
            <a:r>
              <a:rPr lang="cs-CZ" sz="1800" dirty="0" err="1">
                <a:cs typeface="Times New Roman" panose="02020603050405020304" pitchFamily="18" charset="0"/>
              </a:rPr>
              <a:t>Mozilla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firefox</a:t>
            </a:r>
            <a:r>
              <a:rPr lang="cs-CZ" sz="1800" dirty="0">
                <a:cs typeface="Times New Roman" panose="02020603050405020304" pitchFamily="18" charset="0"/>
              </a:rPr>
              <a:t>)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Vyplnění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Finalizace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Podepsání a odeslání elektronické verze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!! Veškeré žádosti se zasílají jen v elektronické podobě prostřednictvím IS KP14+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Zřízení elektronického podpisu před podáním/odesláním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Aktivní datová schránka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u="sng" dirty="0" smtClean="0"/>
              <a:t>      </a:t>
            </a:r>
            <a:r>
              <a:rPr lang="cs-CZ" sz="4000" b="1" dirty="0" smtClean="0"/>
              <a:t>        </a:t>
            </a:r>
            <a:r>
              <a:rPr lang="cs-CZ" sz="4000" b="1" u="sng" dirty="0" smtClean="0"/>
              <a:t>Povinné </a:t>
            </a:r>
            <a:r>
              <a:rPr lang="cs-CZ" sz="4000" b="1" u="sng" dirty="0"/>
              <a:t>přílohy žádosti </a:t>
            </a:r>
            <a:endParaRPr lang="cs-CZ" sz="4000" u="sng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4970"/>
            <a:ext cx="12208747" cy="5111994"/>
          </a:xfrm>
        </p:spPr>
        <p:txBody>
          <a:bodyPr>
            <a:noAutofit/>
          </a:bodyPr>
          <a:lstStyle/>
          <a:p>
            <a:r>
              <a:rPr lang="cs-CZ" sz="1400" b="1" dirty="0"/>
              <a:t>1 </a:t>
            </a:r>
            <a:r>
              <a:rPr lang="cs-CZ" sz="1400" dirty="0"/>
              <a:t>Plná moc (vzor Plné moci je přílohou č. 11 Obecných pravidel) </a:t>
            </a:r>
          </a:p>
          <a:p>
            <a:r>
              <a:rPr lang="pt-BR" sz="1400" b="1" dirty="0"/>
              <a:t>2 </a:t>
            </a:r>
            <a:r>
              <a:rPr lang="pt-BR" sz="1400" dirty="0"/>
              <a:t>Zadávací a výběrová řízení</a:t>
            </a:r>
            <a:r>
              <a:rPr lang="cs-CZ" sz="1400" dirty="0"/>
              <a:t> (pouze uzavřenou smlouvu na plnění zakázky, pokud je) </a:t>
            </a:r>
            <a:endParaRPr lang="pt-BR" sz="1400" dirty="0"/>
          </a:p>
          <a:p>
            <a:r>
              <a:rPr lang="cs-CZ" sz="1400" b="1" dirty="0" smtClean="0"/>
              <a:t>3 </a:t>
            </a:r>
            <a:r>
              <a:rPr lang="cs-CZ" sz="1400" dirty="0"/>
              <a:t>Doklady o právní subjektivitě žadatele</a:t>
            </a:r>
          </a:p>
          <a:p>
            <a:r>
              <a:rPr lang="pl-PL" sz="1400" b="1" dirty="0"/>
              <a:t>4 </a:t>
            </a:r>
            <a:r>
              <a:rPr lang="pl-PL" sz="1400" dirty="0"/>
              <a:t>Výpis z rejstříku trestů</a:t>
            </a:r>
          </a:p>
          <a:p>
            <a:r>
              <a:rPr lang="cs-CZ" sz="1400" b="1" dirty="0"/>
              <a:t>5 </a:t>
            </a:r>
            <a:r>
              <a:rPr lang="cs-CZ" sz="1400" dirty="0"/>
              <a:t>Studie proveditelnosti (podle osnovy uvedené v příloze č. </a:t>
            </a:r>
            <a:r>
              <a:rPr lang="cs-CZ" sz="1400" dirty="0" smtClean="0"/>
              <a:t>4D </a:t>
            </a:r>
            <a:r>
              <a:rPr lang="cs-CZ" sz="1400" dirty="0"/>
              <a:t>Specifických pravidel) </a:t>
            </a:r>
          </a:p>
          <a:p>
            <a:r>
              <a:rPr lang="cs-CZ" sz="1400" b="1" dirty="0"/>
              <a:t>6 </a:t>
            </a:r>
            <a:r>
              <a:rPr lang="cs-CZ" sz="1400" dirty="0"/>
              <a:t>Karta souladu projektu s principy udržitelné mobility (podle osnovy uvedené v příloze č. 5</a:t>
            </a:r>
            <a:r>
              <a:rPr lang="cs-CZ" sz="1400" dirty="0" smtClean="0"/>
              <a:t> </a:t>
            </a:r>
            <a:r>
              <a:rPr lang="cs-CZ" sz="1400" dirty="0"/>
              <a:t>Specifických pravidel) </a:t>
            </a:r>
          </a:p>
          <a:p>
            <a:r>
              <a:rPr lang="cs-CZ" sz="1400" b="1" dirty="0"/>
              <a:t>7 </a:t>
            </a:r>
            <a:r>
              <a:rPr lang="cs-CZ" sz="1400" dirty="0"/>
              <a:t>Čestné prohlášení o skutečném majiteli (Vzor čestného prohlášení je přílohou Obecných pravidel č. 30.) </a:t>
            </a:r>
          </a:p>
          <a:p>
            <a:r>
              <a:rPr lang="cs-CZ" sz="1400" b="1" dirty="0" smtClean="0"/>
              <a:t>8 </a:t>
            </a:r>
            <a:r>
              <a:rPr lang="cs-CZ" sz="1400" dirty="0" smtClean="0"/>
              <a:t>Územní </a:t>
            </a:r>
            <a:r>
              <a:rPr lang="cs-CZ" sz="1400" dirty="0"/>
              <a:t>rozhodnutí nebo územní souhlas </a:t>
            </a:r>
            <a:r>
              <a:rPr lang="cs-CZ" sz="1400" dirty="0" smtClean="0"/>
              <a:t>nebo veřejnoprávní </a:t>
            </a:r>
            <a:r>
              <a:rPr lang="cs-CZ" sz="1400" dirty="0"/>
              <a:t>smlouva nahrazující územní řízení</a:t>
            </a:r>
          </a:p>
          <a:p>
            <a:r>
              <a:rPr lang="cs-CZ" sz="1400" b="1" dirty="0" smtClean="0"/>
              <a:t>9 </a:t>
            </a:r>
            <a:r>
              <a:rPr lang="cs-CZ" sz="1400" dirty="0" smtClean="0"/>
              <a:t>Žádost </a:t>
            </a:r>
            <a:r>
              <a:rPr lang="cs-CZ" sz="1400" dirty="0"/>
              <a:t>o stavební povolení, případně stavební </a:t>
            </a:r>
            <a:r>
              <a:rPr lang="cs-CZ" sz="1400" dirty="0" smtClean="0"/>
              <a:t>povolení nebo </a:t>
            </a:r>
            <a:r>
              <a:rPr lang="cs-CZ" sz="1400" dirty="0"/>
              <a:t>souhlas s provedením ohlášeného stavebního </a:t>
            </a:r>
            <a:r>
              <a:rPr lang="cs-CZ" sz="1400" dirty="0" smtClean="0"/>
              <a:t>záměru nebo </a:t>
            </a:r>
            <a:r>
              <a:rPr lang="cs-CZ" sz="1400" dirty="0"/>
              <a:t>veřejnoprávní smlouva nahrazující </a:t>
            </a:r>
            <a:r>
              <a:rPr lang="cs-CZ" sz="1400" dirty="0" err="1" smtClean="0"/>
              <a:t>st.p</a:t>
            </a:r>
            <a:r>
              <a:rPr lang="cs-CZ" sz="1400" dirty="0" smtClean="0"/>
              <a:t>.</a:t>
            </a:r>
            <a:endParaRPr lang="cs-CZ" sz="1400" dirty="0"/>
          </a:p>
          <a:p>
            <a:r>
              <a:rPr lang="cs-CZ" sz="1400" b="1" dirty="0" smtClean="0"/>
              <a:t>10 </a:t>
            </a:r>
            <a:r>
              <a:rPr lang="cs-CZ" sz="1400" dirty="0" smtClean="0"/>
              <a:t>Projektová </a:t>
            </a:r>
            <a:r>
              <a:rPr lang="cs-CZ" sz="1400" dirty="0"/>
              <a:t>dokumentace pro vydání stavebního </a:t>
            </a:r>
            <a:r>
              <a:rPr lang="cs-CZ" sz="1400" dirty="0" smtClean="0"/>
              <a:t>povolení nebo </a:t>
            </a:r>
            <a:r>
              <a:rPr lang="cs-CZ" sz="1400" dirty="0"/>
              <a:t>ohlášení stavby</a:t>
            </a:r>
          </a:p>
          <a:p>
            <a:r>
              <a:rPr lang="cs-CZ" sz="1400" b="1" dirty="0"/>
              <a:t>11 </a:t>
            </a:r>
            <a:r>
              <a:rPr lang="cs-CZ" sz="1400" dirty="0"/>
              <a:t>Položkový rozpočet stavby</a:t>
            </a:r>
          </a:p>
          <a:p>
            <a:r>
              <a:rPr lang="cs-CZ" sz="1400" b="1" dirty="0"/>
              <a:t>12 </a:t>
            </a:r>
            <a:r>
              <a:rPr lang="cs-CZ" sz="1400" dirty="0"/>
              <a:t>Doklady k výkupu nemovitostí</a:t>
            </a:r>
          </a:p>
          <a:p>
            <a:r>
              <a:rPr lang="cs-CZ" sz="1400" b="1" dirty="0"/>
              <a:t>13 </a:t>
            </a:r>
            <a:r>
              <a:rPr lang="cs-CZ" sz="1400" dirty="0"/>
              <a:t>Výpočet čistých jiných peněžních příjmů</a:t>
            </a:r>
          </a:p>
          <a:p>
            <a:r>
              <a:rPr lang="cs-CZ" sz="1400" b="1" dirty="0"/>
              <a:t>14 </a:t>
            </a:r>
            <a:r>
              <a:rPr lang="cs-CZ" sz="1400" dirty="0"/>
              <a:t>Smlouva o </a:t>
            </a:r>
            <a:r>
              <a:rPr lang="cs-CZ" sz="1400" dirty="0" smtClean="0"/>
              <a:t>spolupráci (pokud je projekt </a:t>
            </a:r>
            <a:r>
              <a:rPr lang="cs-CZ" sz="1400" dirty="0"/>
              <a:t>realizován na území více </a:t>
            </a:r>
            <a:r>
              <a:rPr lang="cs-CZ" sz="1400" dirty="0" smtClean="0"/>
              <a:t>obcí – vzor viz příloha </a:t>
            </a:r>
            <a:r>
              <a:rPr lang="cs-CZ" sz="1400" dirty="0"/>
              <a:t>č. 16 Obecných </a:t>
            </a:r>
            <a:r>
              <a:rPr lang="cs-CZ" sz="1400" dirty="0" smtClean="0"/>
              <a:t>pravidel)  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Pokud je některá povinná příloha pro žadatele </a:t>
            </a:r>
            <a:r>
              <a:rPr lang="cs-CZ" sz="1400" b="1" dirty="0" smtClean="0"/>
              <a:t>nerelevantní, žadatel </a:t>
            </a:r>
            <a:r>
              <a:rPr lang="cs-CZ" sz="1400" b="1" dirty="0"/>
              <a:t>nahraje jako přílohu dokument, ve kterém </a:t>
            </a:r>
            <a:r>
              <a:rPr lang="cs-CZ" sz="1400" b="1" dirty="0" smtClean="0"/>
              <a:t>uvede zdůvodnění </a:t>
            </a:r>
            <a:r>
              <a:rPr lang="cs-CZ" sz="1400" b="1" dirty="0"/>
              <a:t>nedoložení povinné přílohy.</a:t>
            </a:r>
          </a:p>
        </p:txBody>
      </p:sp>
    </p:spTree>
    <p:extLst>
      <p:ext uri="{BB962C8B-B14F-4D97-AF65-F5344CB8AC3E}">
        <p14:creationId xmlns:p14="http://schemas.microsoft.com/office/powerpoint/2010/main" val="2178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vydání prvního právního aktu v průběhu realizace </a:t>
            </a:r>
            <a:r>
              <a:rPr lang="cs-CZ" sz="2000" dirty="0" smtClean="0"/>
              <a:t>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a MMR ČR </a:t>
            </a:r>
            <a:r>
              <a:rPr lang="cs-CZ" sz="2000" dirty="0" smtClean="0"/>
              <a:t>(</a:t>
            </a:r>
            <a:r>
              <a:rPr lang="cs-CZ" sz="2000" dirty="0"/>
              <a:t>viz kap. </a:t>
            </a:r>
            <a:r>
              <a:rPr lang="cs-CZ" sz="2000" dirty="0" smtClean="0"/>
              <a:t>13.3 Obecných pravidel). </a:t>
            </a:r>
            <a:endParaRPr lang="cs-CZ" sz="2000" dirty="0"/>
          </a:p>
          <a:p>
            <a:r>
              <a:rPr lang="cs-CZ" sz="2000" b="1" dirty="0"/>
              <a:t>příjemce</a:t>
            </a:r>
            <a:r>
              <a:rPr lang="cs-CZ" sz="2000" dirty="0"/>
              <a:t>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ve Zprávě o realizaci. Pro ověření publicity dokládá příjemce jako přílohu Zprávy o realizace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80820"/>
            <a:ext cx="12032202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cs typeface="Times New Roman" panose="02020603050405020304" pitchFamily="18" charset="0"/>
              </a:rPr>
              <a:t>Podmínky pro výběrová řízení (metodický pokyn pro zadávání zakázek – příloha č. 3 Obecných pravidel)</a:t>
            </a:r>
            <a:endParaRPr lang="cs-CZ" sz="2000" dirty="0"/>
          </a:p>
          <a:p>
            <a:r>
              <a:rPr lang="cs-CZ" sz="2000" dirty="0"/>
              <a:t>Příjemci </a:t>
            </a:r>
            <a:r>
              <a:rPr lang="cs-CZ" sz="2000" dirty="0" smtClean="0"/>
              <a:t>nemusí dodržovat </a:t>
            </a:r>
            <a:r>
              <a:rPr lang="cs-CZ" sz="2000" dirty="0"/>
              <a:t>postupy </a:t>
            </a:r>
            <a:r>
              <a:rPr lang="cs-CZ" sz="2000" dirty="0" smtClean="0"/>
              <a:t>v </a:t>
            </a:r>
            <a:r>
              <a:rPr lang="cs-CZ" sz="2000" dirty="0"/>
              <a:t>tomto MP </a:t>
            </a:r>
            <a:r>
              <a:rPr lang="cs-CZ" sz="2000" dirty="0" smtClean="0"/>
              <a:t>při zadávání zakázek </a:t>
            </a:r>
            <a:r>
              <a:rPr lang="cs-CZ" sz="2000" dirty="0"/>
              <a:t>malého rozsahu, jejichž předpokládaná hodnota je nižší než: </a:t>
            </a:r>
            <a:r>
              <a:rPr lang="pl-PL" sz="2000" dirty="0"/>
              <a:t>400 000,- Kč bez DPH </a:t>
            </a:r>
            <a:r>
              <a:rPr lang="pl-PL" sz="2000" dirty="0" smtClean="0"/>
              <a:t>(musí dodržet transparentnost a zamezit střetu zájmů)</a:t>
            </a:r>
          </a:p>
          <a:p>
            <a:r>
              <a:rPr lang="pl-PL" sz="2000" dirty="0" smtClean="0"/>
              <a:t>Výzva min. 3 dodavatelům, zadávací dokumentace (</a:t>
            </a:r>
            <a:r>
              <a:rPr lang="cs-CZ" sz="2000" dirty="0"/>
              <a:t>d</a:t>
            </a:r>
            <a:r>
              <a:rPr lang="cs-CZ" sz="2000" dirty="0" smtClean="0"/>
              <a:t>ruh a předmět zakázky, doba a místo plnění, </a:t>
            </a:r>
            <a:r>
              <a:rPr lang="pl-PL" sz="2000" dirty="0" smtClean="0"/>
              <a:t>kvalifikační předpoklady, výběrová kritéria, obchodní podmínky, </a:t>
            </a:r>
            <a:r>
              <a:rPr lang="cs-CZ" sz="2000" dirty="0"/>
              <a:t>p</a:t>
            </a:r>
            <a:r>
              <a:rPr lang="cs-CZ" sz="2000" dirty="0" smtClean="0"/>
              <a:t>odmínky </a:t>
            </a:r>
            <a:r>
              <a:rPr lang="cs-CZ" sz="2000" dirty="0"/>
              <a:t>a požadavky na zpracování nabídky</a:t>
            </a:r>
            <a:r>
              <a:rPr lang="cs-CZ" sz="2000" dirty="0" smtClean="0"/>
              <a:t>, atd.) </a:t>
            </a:r>
            <a:endParaRPr lang="cs-CZ" sz="2000" dirty="0"/>
          </a:p>
          <a:p>
            <a:r>
              <a:rPr lang="cs-CZ" sz="2000" dirty="0"/>
              <a:t>Lhůta pro podání nabídek nesmí </a:t>
            </a:r>
            <a:r>
              <a:rPr lang="cs-CZ" sz="2000" dirty="0" smtClean="0"/>
              <a:t>být</a:t>
            </a:r>
            <a:r>
              <a:rPr lang="pl-PL" sz="2000" dirty="0" smtClean="0"/>
              <a:t> </a:t>
            </a:r>
            <a:r>
              <a:rPr lang="pl-PL" sz="2000" dirty="0"/>
              <a:t>u zakázek malého rozsahu kratší než 10 dnů, </a:t>
            </a:r>
            <a:endParaRPr lang="pl-PL" sz="2000" dirty="0" smtClean="0"/>
          </a:p>
          <a:p>
            <a:r>
              <a:rPr lang="pl-PL" sz="2000" dirty="0" smtClean="0"/>
              <a:t>Ustanovení hodnotící komise</a:t>
            </a:r>
          </a:p>
          <a:p>
            <a:r>
              <a:rPr lang="pl-PL" sz="2000" dirty="0" smtClean="0"/>
              <a:t>Otevírání nabídek</a:t>
            </a:r>
          </a:p>
          <a:p>
            <a:r>
              <a:rPr lang="pl-PL" sz="2000" dirty="0" smtClean="0"/>
              <a:t>Posouzení kvalifikace</a:t>
            </a:r>
          </a:p>
          <a:p>
            <a:r>
              <a:rPr lang="pl-PL" sz="2000" dirty="0" smtClean="0"/>
              <a:t>Hodnocení nabídek</a:t>
            </a:r>
          </a:p>
          <a:p>
            <a:r>
              <a:rPr lang="pl-PL" sz="2000" dirty="0" smtClean="0"/>
              <a:t>Oznámení o výběru nejvhodnější nabídky</a:t>
            </a:r>
          </a:p>
          <a:p>
            <a:r>
              <a:rPr lang="pl-PL" sz="2000" dirty="0" smtClean="0"/>
              <a:t>Profil zadavatele</a:t>
            </a:r>
            <a:endParaRPr lang="pl-PL" sz="2000" dirty="0"/>
          </a:p>
          <a:p>
            <a:endParaRPr lang="cs-CZ" sz="2000" dirty="0"/>
          </a:p>
          <a:p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www.dotaceeu.cz/cs/Microsites/IROP/Vyzvy/Vyzva-c-53-Udrzitelna-doprava-integrovane-projekty-CLLD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5800" lvl="1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(Bezpečnost dopravy)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www.dotaceeu.cz/cs/Microsites/IROP/Vyzvy/Vyzva-c-53-Udrzitelna-doprava-integrovane-projekty-CLLD</a:t>
            </a:r>
            <a:endParaRPr lang="cs-CZ" sz="1800" dirty="0" smtClean="0"/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budou na stránkách MAS: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www.mas-moravskabrana.cz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2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1.výzva IROP  </a:t>
            </a:r>
            <a:r>
              <a:rPr lang="cs-CZ" sz="2400" b="1" dirty="0"/>
              <a:t>– </a:t>
            </a:r>
            <a:r>
              <a:rPr lang="cs-CZ" sz="2400" b="1" dirty="0" smtClean="0"/>
              <a:t>Zvýšení bezpečnosti dopravy </a:t>
            </a:r>
            <a:r>
              <a:rPr lang="cs-CZ" sz="2400" b="1" dirty="0"/>
              <a:t>– MAS Moravská brána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2.6.2017                                Ukončení příjmu žádostí: 10.7.2017, 12:00     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>
                <a:cs typeface="Times New Roman" panose="02020603050405020304" pitchFamily="18" charset="0"/>
              </a:rPr>
              <a:t>8</a:t>
            </a:r>
            <a:r>
              <a:rPr lang="cs-CZ" sz="2000" b="1" dirty="0" smtClean="0">
                <a:cs typeface="Times New Roman" panose="02020603050405020304" pitchFamily="18" charset="0"/>
              </a:rPr>
              <a:t> 742 000</a:t>
            </a:r>
            <a:r>
              <a:rPr lang="cs-CZ" sz="2000" b="1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100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5 000 000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fond pro regionální rozvoj - 95 %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Pro tuto výzvu MAS jsou oprávněnými žadateli:</a:t>
            </a:r>
          </a:p>
          <a:p>
            <a:pPr marL="0" indent="0">
              <a:buNone/>
            </a:pPr>
            <a:r>
              <a:rPr lang="cs-CZ" dirty="0"/>
              <a:t>• obce</a:t>
            </a:r>
          </a:p>
          <a:p>
            <a:pPr marL="0" indent="0">
              <a:buNone/>
            </a:pPr>
            <a:r>
              <a:rPr lang="cs-CZ" dirty="0"/>
              <a:t>• dobrovolné svazky obcí</a:t>
            </a:r>
          </a:p>
          <a:p>
            <a:pPr marL="0" indent="0">
              <a:buNone/>
            </a:pPr>
            <a:r>
              <a:rPr lang="cs-CZ" dirty="0"/>
              <a:t>• organizace zřizované nebo zakládané kraji</a:t>
            </a:r>
          </a:p>
          <a:p>
            <a:pPr marL="0" indent="0">
              <a:buNone/>
            </a:pPr>
            <a:r>
              <a:rPr lang="cs-CZ" dirty="0"/>
              <a:t>• organizace zřizované nebo zakládané obcemi</a:t>
            </a:r>
          </a:p>
          <a:p>
            <a:pPr marL="0" indent="0">
              <a:buNone/>
            </a:pPr>
            <a:r>
              <a:rPr lang="cs-CZ" dirty="0"/>
              <a:t>• organizace zřizované nebo zakládané dobrovolnými svazky obcí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0" indent="0">
              <a:buNone/>
            </a:pPr>
            <a:r>
              <a:rPr lang="cs-CZ" sz="2000" dirty="0" smtClean="0"/>
              <a:t>Rekonstrukce</a:t>
            </a:r>
            <a:r>
              <a:rPr lang="cs-CZ" sz="2000" dirty="0"/>
              <a:t>, modernizace a výstavba chodníků podél silnic I., II. a III. třidy a místních </a:t>
            </a:r>
            <a:r>
              <a:rPr lang="cs-CZ" sz="2000" dirty="0" smtClean="0"/>
              <a:t>komunikací, tedy </a:t>
            </a:r>
            <a:r>
              <a:rPr lang="cs-CZ" sz="2000" dirty="0"/>
              <a:t>úseků, kde je to z hlediska bezpečnosti nutné. Řešeni bude přizpůsobeno osobám s </a:t>
            </a:r>
            <a:r>
              <a:rPr lang="cs-CZ" sz="2000" dirty="0" smtClean="0"/>
              <a:t>omezenou pohyblivosti </a:t>
            </a:r>
            <a:r>
              <a:rPr lang="cs-CZ" sz="2000" dirty="0"/>
              <a:t>nebo orientaci v souladu s vyhláškou č. 398/2009 Sb. (o obecných technických požadavcích zabezpečujících bezbariérové využiti staveb). Jako součást projektu mohou být realizovány tyto aktivity:</a:t>
            </a:r>
          </a:p>
          <a:p>
            <a:pPr lvl="0"/>
            <a:r>
              <a:rPr lang="cs-CZ" sz="2000" i="1" dirty="0"/>
              <a:t>další bezpečnostní opatření na silnici nebo místní komunikaci s nebezpečným úsekem vč. úprav křižovatek</a:t>
            </a:r>
            <a:endParaRPr lang="cs-CZ" sz="2000" dirty="0"/>
          </a:p>
          <a:p>
            <a:pPr lvl="0"/>
            <a:r>
              <a:rPr lang="cs-CZ" sz="2000" i="1" dirty="0"/>
              <a:t>bezpečné napojení místních komunikací a chodníků na cyklostezky/pěší stezky, jízdní pruhy pro cyklisty umístěné podél pásu pro chodce v přidruženém prostoru silnic a místních komunikací, přejezdy pro cyklisty</a:t>
            </a:r>
            <a:endParaRPr lang="cs-CZ" sz="2000" dirty="0"/>
          </a:p>
          <a:p>
            <a:pPr lvl="0"/>
            <a:r>
              <a:rPr lang="cs-CZ" sz="2000" i="1" dirty="0"/>
              <a:t>budování bezbariérových zastávek veřejné hromadné dopravy, přechodů.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Podmínkou realizace projektů je komplexnost navrhovaných opatření, která povedou k vyřešení dopravně nebezpečné situace a současně budou řešena jako bezbariérová.</a:t>
            </a:r>
            <a:endParaRPr lang="cs-CZ" sz="2100" b="1" dirty="0"/>
          </a:p>
          <a:p>
            <a:pPr marL="0" indent="0">
              <a:buNone/>
            </a:pPr>
            <a:endParaRPr lang="cs-CZ" sz="2100" b="1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0386"/>
            <a:ext cx="12191999" cy="46372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300" b="1" u="sng" dirty="0" smtClean="0"/>
              <a:t>Hlavní způsobilé aktivity </a:t>
            </a:r>
            <a:endParaRPr lang="cs-CZ" sz="2400" dirty="0"/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chodníků podél silnic I., II. a III. třídy a místních komunikací, přizpůsobených osobám s omezenou schopností pohybu a orientace, včetně přechodů pro chodce a míst pro přecházení. (Pozn. Vedení chodníku nemusí být v celém řešeném úseku bezprostředně podél komunikace (silnice), ale může se v části úseku odchýlit např. do proluky, podloubí, průchodu. Žadatel ve studii proveditelnosti popíše soulad s hlavní podporovanou aktivitou, jejímž cílem je zvýšit bezpečnost dopravy, především pěší, v trase dopravně zatížené komunikace.) </a:t>
            </a:r>
          </a:p>
          <a:p>
            <a:r>
              <a:rPr lang="cs-CZ" sz="2400" dirty="0" smtClean="0"/>
              <a:t>rekonstrukce</a:t>
            </a:r>
            <a:r>
              <a:rPr lang="cs-CZ" sz="2400" dirty="0"/>
              <a:t>, modernizace a výstavba bezbariérových komunikací pro pěší k zastávkám veřejné hromadné dopravy, </a:t>
            </a:r>
          </a:p>
          <a:p>
            <a:r>
              <a:rPr lang="cs-CZ" sz="2400" dirty="0" smtClean="0"/>
              <a:t>realizace </a:t>
            </a:r>
            <a:r>
              <a:rPr lang="cs-CZ" sz="2400" dirty="0"/>
              <a:t>prvků zvyšujících bezpečnost železniční, silniční, </a:t>
            </a:r>
            <a:r>
              <a:rPr lang="cs-CZ" sz="2400" dirty="0" err="1"/>
              <a:t>cyklisticeké</a:t>
            </a:r>
            <a:r>
              <a:rPr lang="cs-CZ" sz="2400" dirty="0"/>
              <a:t> a pěší dopravy (bezpečnostní opatření realizovatelná na silnici, místní komunikaci nebo dráze, veřejné osvětlení, prvky inteligentních dopravních systémů), </a:t>
            </a:r>
          </a:p>
          <a:p>
            <a:r>
              <a:rPr lang="cs-CZ" sz="2400" dirty="0" smtClean="0"/>
              <a:t>DPH (neplátci DPH, nebo </a:t>
            </a:r>
            <a:r>
              <a:rPr lang="cs-CZ" sz="2400" dirty="0"/>
              <a:t>plátce </a:t>
            </a:r>
            <a:r>
              <a:rPr lang="cs-CZ" sz="2400" dirty="0" smtClean="0"/>
              <a:t>DPH nemá k projektovým </a:t>
            </a:r>
            <a:r>
              <a:rPr lang="cs-CZ" sz="2400" dirty="0"/>
              <a:t>aktivitám nárok na odpočet </a:t>
            </a:r>
            <a:r>
              <a:rPr lang="cs-CZ" sz="2400" dirty="0" smtClean="0"/>
              <a:t>vstupu) 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922722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u="sng" dirty="0" smtClean="0"/>
              <a:t>Vedlejší způsobilé aktivity  </a:t>
            </a:r>
            <a:r>
              <a:rPr lang="cs-CZ" sz="2300" u="sng" dirty="0" smtClean="0"/>
              <a:t>(</a:t>
            </a:r>
            <a:r>
              <a:rPr lang="cs-CZ" sz="2400" u="sng" dirty="0" smtClean="0"/>
              <a:t>maximálně </a:t>
            </a:r>
            <a:r>
              <a:rPr lang="cs-CZ" sz="2400" u="sng" dirty="0"/>
              <a:t>15 % celkových způsobilých výdajů </a:t>
            </a:r>
            <a:r>
              <a:rPr lang="cs-CZ" sz="2400" u="sng" dirty="0" smtClean="0"/>
              <a:t>projektu) 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 smtClean="0"/>
              <a:t>realizace </a:t>
            </a:r>
            <a:r>
              <a:rPr lang="cs-CZ" sz="2400" dirty="0"/>
              <a:t>stavbou vyvolaných investic, </a:t>
            </a:r>
          </a:p>
          <a:p>
            <a:r>
              <a:rPr lang="cs-CZ" sz="2400" dirty="0" smtClean="0"/>
              <a:t>zpracování </a:t>
            </a:r>
            <a:r>
              <a:rPr lang="cs-CZ" sz="2400" dirty="0"/>
              <a:t>projektových dokumentací, </a:t>
            </a:r>
          </a:p>
          <a:p>
            <a:r>
              <a:rPr lang="cs-CZ" sz="2400" dirty="0" smtClean="0"/>
              <a:t>zpracování </a:t>
            </a:r>
            <a:r>
              <a:rPr lang="cs-CZ" sz="2400" dirty="0"/>
              <a:t>studie proveditelnosti, </a:t>
            </a:r>
          </a:p>
          <a:p>
            <a:r>
              <a:rPr lang="cs-CZ" sz="2400" dirty="0" smtClean="0"/>
              <a:t>výkup </a:t>
            </a:r>
            <a:r>
              <a:rPr lang="cs-CZ" sz="2400" dirty="0"/>
              <a:t>nemovitostí podmiňujících výstavbu, </a:t>
            </a:r>
          </a:p>
          <a:p>
            <a:r>
              <a:rPr lang="cs-CZ" sz="2400" dirty="0" smtClean="0"/>
              <a:t>provádění </a:t>
            </a:r>
            <a:r>
              <a:rPr lang="cs-CZ" sz="2400" dirty="0"/>
              <a:t>inženýrské činnosti ve výstavbě,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u="sng" dirty="0"/>
              <a:t>Způsobilost výdajů</a:t>
            </a:r>
          </a:p>
          <a:p>
            <a:pPr marL="0" indent="0">
              <a:buNone/>
            </a:pPr>
            <a:endParaRPr lang="cs-CZ" sz="1900" dirty="0"/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cs typeface="Times New Roman" panose="02020603050405020304" pitchFamily="18" charset="0"/>
              </a:rPr>
              <a:t>Věcná způsobilost</a:t>
            </a:r>
          </a:p>
          <a:p>
            <a:pPr marL="0" indent="0">
              <a:buNone/>
            </a:pPr>
            <a:r>
              <a:rPr lang="cs-CZ" sz="2000" dirty="0" smtClean="0"/>
              <a:t>       -  Soulad </a:t>
            </a:r>
            <a:r>
              <a:rPr lang="cs-CZ" sz="2000" dirty="0"/>
              <a:t>s právními předpisy, pravidly IROP a podmínkami podpory, zejm. právním aktem. 	</a:t>
            </a:r>
            <a:endParaRPr lang="cs-CZ" sz="1900" dirty="0" smtClean="0">
              <a:cs typeface="Times New Roman" panose="02020603050405020304" pitchFamily="18" charset="0"/>
            </a:endParaRPr>
          </a:p>
          <a:p>
            <a:pPr marL="700088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900" dirty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Přiměřenost výdaje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900" dirty="0">
                <a:cs typeface="Times New Roman" panose="02020603050405020304" pitchFamily="18" charset="0"/>
              </a:rPr>
              <a:t> </a:t>
            </a:r>
            <a:r>
              <a:rPr lang="cs-CZ" sz="1900" dirty="0" smtClean="0">
                <a:cs typeface="Times New Roman" panose="02020603050405020304" pitchFamily="18" charset="0"/>
              </a:rPr>
              <a:t>      - </a:t>
            </a:r>
            <a:r>
              <a:rPr lang="cs-CZ" sz="2000" dirty="0"/>
              <a:t>Výdaj je hospodárný, účelný a efektivní a jeho výše odpovídá cenám v místě a čase obvyklým. 	</a:t>
            </a:r>
            <a:endParaRPr lang="cs-CZ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900" dirty="0" smtClean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Časová způsobilost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Vznik a úhrada příjemcem od 1. 1. 2014 do 31. 12. </a:t>
            </a:r>
            <a:r>
              <a:rPr lang="pl-PL" sz="1800" dirty="0" smtClean="0"/>
              <a:t>2018</a:t>
            </a:r>
            <a:r>
              <a:rPr lang="pl-PL" sz="1800" dirty="0"/>
              <a:t>	</a:t>
            </a: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Projekty nemohou být </a:t>
            </a:r>
            <a:r>
              <a:rPr lang="cs-CZ" sz="1800" dirty="0" smtClean="0"/>
              <a:t>podpořeny, </a:t>
            </a:r>
            <a:r>
              <a:rPr lang="cs-CZ" sz="1800" dirty="0"/>
              <a:t>jestliže byly fyzicky dokončeny nebo plně provedeny před předložením žádosti o podporu. 	</a:t>
            </a: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u="sng" dirty="0">
                <a:cs typeface="Times New Roman" panose="02020603050405020304" pitchFamily="18" charset="0"/>
              </a:rPr>
              <a:t>Proces hodnocení a výběru projektů</a:t>
            </a:r>
          </a:p>
          <a:p>
            <a:pPr marL="0" indent="0">
              <a:buNone/>
            </a:pPr>
            <a:r>
              <a:rPr lang="pl-PL" sz="1800" b="1" dirty="0">
                <a:cs typeface="Times New Roman" panose="02020603050405020304" pitchFamily="18" charset="0"/>
              </a:rPr>
              <a:t/>
            </a:r>
            <a:br>
              <a:rPr lang="pl-PL" sz="1800" b="1" dirty="0">
                <a:cs typeface="Times New Roman" panose="02020603050405020304" pitchFamily="18" charset="0"/>
              </a:rPr>
            </a:br>
            <a:r>
              <a:rPr lang="cs-CZ" sz="1800" b="1" dirty="0">
                <a:cs typeface="Times New Roman" panose="02020603050405020304" pitchFamily="18" charset="0"/>
              </a:rPr>
              <a:t>Hodnocení přijatelnosti a formálních náležitostí</a:t>
            </a:r>
          </a:p>
          <a:p>
            <a:pPr marL="0" indent="0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První fáze hodnocení projektů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Posouzení základních věcných a administrativních požadavků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Provádějí pracovníci MAS Moravská brána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Lhůta max. 20 pracovních dnů od ukončení příjmu žádostí o podporu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přijatelnosti jsou </a:t>
            </a:r>
            <a:r>
              <a:rPr lang="cs-CZ" sz="1800" dirty="0" smtClean="0">
                <a:cs typeface="Times New Roman" panose="02020603050405020304" pitchFamily="18" charset="0"/>
              </a:rPr>
              <a:t>až na 1 kritérium (definice příjemce) napravitelná</a:t>
            </a:r>
            <a:endParaRPr lang="cs-CZ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formálních náležitostí jsou opravitelná – žadatel vyzván 1 x k opravě nebo doplnění ve lhůtě do 5 pracovních dní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Hodnotí se podle kontrolních otázek uvedených pro každé kritérium (ANO/NE)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561669"/>
              </p:ext>
            </p:extLst>
          </p:nvPr>
        </p:nvGraphicFramePr>
        <p:xfrm>
          <a:off x="16745" y="1064969"/>
          <a:ext cx="12192002" cy="567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425"/>
                <a:gridCol w="3269411"/>
                <a:gridCol w="4261449"/>
                <a:gridCol w="1086928"/>
                <a:gridCol w="2555789"/>
              </a:tblGrid>
              <a:tr h="13848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Kritéria formálních náležitostí a přijatelnosti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Napravitelnost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Referenční dokument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</a:tr>
              <a:tr h="346201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Formální náležitosti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vert="vert27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Žádost o podporu je podána v předepsané formě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žádost o podporu je podána v předepsané formě a obsahově splňuje všechny náležitosti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62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Žádost o podporu je podepsána oprávněným zástupcem žadatele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žádost o podporu je podepsána oprávněným zástupcem žadatele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Napravitelné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5392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Jsou doloženy všechny povinné přílohy a obsahově splňují náležitosti, požadované v dokumentaci k výzvě MAS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jsou doloženy všechny povinné přílohy a obsahově splňují náležitosti, požadované v dokumentaci k výzvě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Specifická pravidla pro žadatele a příjemce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5442"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Obecná přijatelnost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vert="vert27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Projekt je svým zaměřením v souladu s cíli a podporovanými aktivitami výzvy MAS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- projekt je svým zaměřením v souladu s cíli a podporovanými aktivitami výzvy MAS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Text výzvy MAS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Specifická pravidla pro žadatele a příjemce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Studie proveditelnosti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</a:tr>
              <a:tr h="50048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54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Žadatel splňuje definici oprávněného příjemce pro příslušný specifický cíl a výzvu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ANO –  žadatel splňuje definici oprávněného příjemce pro příslušný specifický cíl a výzvu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Specifická pravidla pro žadatele a příjemce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1338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1544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Projekt respektuje minimální a maximální hranici celkových způsobilých výdajů, pokud jsou stanoveny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projekt respektuje minimální a maximální hranici celkových způsobilých výdajů,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Text výzvy MAS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7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Projekt respektuje limity způsobilých výdajů, pokud jsou stanoveny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projekt respektuje limity způsobilých výdajů,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Text výzvy MAS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Žádost o podporu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77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Potřebnost realizace projektu je odůvodněná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- potřebnost realizace projektu je odůvodněná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Studie proveditelnosti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8604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415442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Specifická </a:t>
                      </a:r>
                      <a:r>
                        <a:rPr lang="cs-CZ" sz="1100" dirty="0" smtClean="0">
                          <a:effectLst/>
                        </a:rPr>
                        <a:t>přijatelnost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Projekt je v souladu se specifickými cíli a opatřeními uvedenými ve strategii CLLD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 – Projekt je v souladu se specifickými cíli a opatřeními uvedenými ve strategii CLLD 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Napravitelné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cs-CZ" sz="1100" dirty="0">
                          <a:effectLst/>
                        </a:rPr>
                        <a:t>Žádost o podporu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Studie proveditelnosti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Strategie SCLLD (kap. III. 1.4 – Strategické cíle, Specifické cíle…)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/>
                </a:tc>
              </a:tr>
              <a:tr h="2224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9" marR="18659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9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7115</TotalTime>
  <Words>1823</Words>
  <Application>Microsoft Office PowerPoint</Application>
  <PresentationFormat>Širokoúhlá obrazovka</PresentationFormat>
  <Paragraphs>283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362</cp:revision>
  <cp:lastPrinted>2017-01-12T13:13:00Z</cp:lastPrinted>
  <dcterms:created xsi:type="dcterms:W3CDTF">2014-11-12T11:20:26Z</dcterms:created>
  <dcterms:modified xsi:type="dcterms:W3CDTF">2017-06-14T14:02:36Z</dcterms:modified>
</cp:coreProperties>
</file>