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3" r:id="rId1"/>
  </p:sldMasterIdLst>
  <p:handoutMasterIdLst>
    <p:handoutMasterId r:id="rId21"/>
  </p:handoutMasterIdLst>
  <p:sldIdLst>
    <p:sldId id="257" r:id="rId2"/>
    <p:sldId id="326" r:id="rId3"/>
    <p:sldId id="298" r:id="rId4"/>
    <p:sldId id="320" r:id="rId5"/>
    <p:sldId id="347" r:id="rId6"/>
    <p:sldId id="348" r:id="rId7"/>
    <p:sldId id="331" r:id="rId8"/>
    <p:sldId id="335" r:id="rId9"/>
    <p:sldId id="337" r:id="rId10"/>
    <p:sldId id="336" r:id="rId11"/>
    <p:sldId id="338" r:id="rId12"/>
    <p:sldId id="342" r:id="rId13"/>
    <p:sldId id="341" r:id="rId14"/>
    <p:sldId id="340" r:id="rId15"/>
    <p:sldId id="344" r:id="rId16"/>
    <p:sldId id="345" r:id="rId17"/>
    <p:sldId id="346" r:id="rId18"/>
    <p:sldId id="339" r:id="rId19"/>
    <p:sldId id="343" r:id="rId20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DBED"/>
    <a:srgbClr val="2EB6C4"/>
    <a:srgbClr val="2C9AC6"/>
    <a:srgbClr val="FFCC99"/>
    <a:srgbClr val="FF9966"/>
    <a:srgbClr val="FF3300"/>
    <a:srgbClr val="279B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689" autoAdjust="0"/>
    <p:restoredTop sz="94660"/>
  </p:normalViewPr>
  <p:slideViewPr>
    <p:cSldViewPr snapToGrid="0">
      <p:cViewPr varScale="1">
        <p:scale>
          <a:sx n="89" d="100"/>
          <a:sy n="89" d="100"/>
        </p:scale>
        <p:origin x="523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3F832-6382-4CD8-8F80-940F34CB6305}" type="datetimeFigureOut">
              <a:rPr lang="cs-CZ" smtClean="0"/>
              <a:t>19.6.2017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3A68B5-D3DB-4B32-92DE-35FBD6BE28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0479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19.6.2017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8733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19.6.2017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9949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19.6.2017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893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19.6.2017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0007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19.6.2017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1787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19.6.2017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8678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19.6.2017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594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19.6.2017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5971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19.6.2017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3145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19.6.2017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7868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19.6.2017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8032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EF7B0-BDA2-489C-A288-F8DC2A5C90D4}" type="datetimeFigureOut">
              <a:rPr lang="cs-CZ" smtClean="0"/>
              <a:t>19.6.2017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8089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4" r:id="rId1"/>
    <p:sldLayoutId id="2147484085" r:id="rId2"/>
    <p:sldLayoutId id="2147484086" r:id="rId3"/>
    <p:sldLayoutId id="2147484087" r:id="rId4"/>
    <p:sldLayoutId id="2147484088" r:id="rId5"/>
    <p:sldLayoutId id="2147484089" r:id="rId6"/>
    <p:sldLayoutId id="2147484090" r:id="rId7"/>
    <p:sldLayoutId id="2147484091" r:id="rId8"/>
    <p:sldLayoutId id="2147484092" r:id="rId9"/>
    <p:sldLayoutId id="2147484093" r:id="rId10"/>
    <p:sldLayoutId id="214748409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mseu.mssf.cz/" TargetMode="External"/><Relationship Id="rId4" Type="http://schemas.openxmlformats.org/officeDocument/2006/relationships/image" Target="../media/image4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as-moravskabrana.cz/" TargetMode="External"/><Relationship Id="rId5" Type="http://schemas.openxmlformats.org/officeDocument/2006/relationships/hyperlink" Target="http://www.dotaceeu.cz/cs/Microsites/IROP/Vyzvy/Vyzva-c-53-Udrzitelna-doprava-integrovane-projekty-CLLD" TargetMode="External"/><Relationship Id="rId4" Type="http://schemas.openxmlformats.org/officeDocument/2006/relationships/image" Target="../media/image4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68140"/>
            <a:ext cx="12208747" cy="989860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5685" y="1115367"/>
            <a:ext cx="11581564" cy="4424828"/>
          </a:xfrm>
        </p:spPr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endParaRPr lang="cs-CZ" sz="3600" dirty="0"/>
          </a:p>
          <a:p>
            <a:pPr marL="0" lvl="0" indent="0">
              <a:buNone/>
            </a:pPr>
            <a:endParaRPr lang="cs-CZ" sz="3600" dirty="0"/>
          </a:p>
          <a:p>
            <a:pPr marL="0" lvl="0" indent="0">
              <a:buNone/>
            </a:pPr>
            <a:endParaRPr lang="cs-CZ" sz="3600" dirty="0"/>
          </a:p>
          <a:p>
            <a:pPr marL="0" indent="0" algn="ctr">
              <a:buNone/>
            </a:pPr>
            <a:r>
              <a:rPr lang="cs-CZ" u="sng" dirty="0"/>
              <a:t>S</a:t>
            </a:r>
            <a:r>
              <a:rPr lang="cs-CZ" u="sng" dirty="0" smtClean="0"/>
              <a:t>eminář pro žadatele </a:t>
            </a:r>
            <a:r>
              <a:rPr lang="cs-CZ" b="1" u="sng" dirty="0" smtClean="0"/>
              <a:t>k výzvě IROP č.1 </a:t>
            </a:r>
            <a:endParaRPr lang="cs-CZ" b="1" u="sng" dirty="0"/>
          </a:p>
          <a:p>
            <a:pPr marL="0" indent="0" algn="ctr">
              <a:buNone/>
            </a:pPr>
            <a:r>
              <a:rPr lang="cs-CZ" b="1" dirty="0"/>
              <a:t>1.Výzva </a:t>
            </a:r>
            <a:r>
              <a:rPr lang="cs-CZ" b="1" dirty="0" smtClean="0"/>
              <a:t>IROP </a:t>
            </a:r>
            <a:r>
              <a:rPr lang="cs-CZ" b="1" dirty="0"/>
              <a:t>MAS MB </a:t>
            </a:r>
            <a:r>
              <a:rPr lang="cs-CZ" b="1" dirty="0" smtClean="0"/>
              <a:t>– Zvýšení bezpečnosti dopravy </a:t>
            </a:r>
            <a:endParaRPr lang="cs-CZ" b="1" dirty="0"/>
          </a:p>
          <a:p>
            <a:pPr marL="0" lvl="0" indent="0" algn="r">
              <a:buNone/>
            </a:pPr>
            <a:r>
              <a:rPr lang="cs-CZ" sz="2400" dirty="0" smtClean="0"/>
              <a:t> </a:t>
            </a: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 smtClean="0"/>
              <a:t>15. </a:t>
            </a:r>
            <a:r>
              <a:rPr lang="cs-CZ" sz="2400" dirty="0"/>
              <a:t>6</a:t>
            </a:r>
            <a:r>
              <a:rPr lang="cs-CZ" sz="2400" dirty="0" smtClean="0"/>
              <a:t>. </a:t>
            </a:r>
            <a:r>
              <a:rPr lang="cs-CZ" sz="2400" dirty="0"/>
              <a:t>2017</a:t>
            </a:r>
          </a:p>
          <a:p>
            <a:pPr marL="0" indent="0">
              <a:buNone/>
            </a:pPr>
            <a:r>
              <a:rPr lang="cs-CZ" sz="2400" dirty="0"/>
              <a:t>MAS Moravská brána</a:t>
            </a:r>
          </a:p>
          <a:p>
            <a:pPr marL="0" indent="0">
              <a:buNone/>
            </a:pPr>
            <a:r>
              <a:rPr lang="cs-CZ" sz="2000" dirty="0"/>
              <a:t>Lipník nad Bečvou</a:t>
            </a:r>
          </a:p>
          <a:p>
            <a:pPr marL="0" indent="0">
              <a:buNone/>
            </a:pPr>
            <a:r>
              <a:rPr lang="cs-CZ" sz="2000" dirty="0" smtClean="0"/>
              <a:t>MAREK ZÁBRANSKÝ</a:t>
            </a: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94" y="252184"/>
            <a:ext cx="2299339" cy="714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Nadpis 1"/>
          <p:cNvSpPr txBox="1">
            <a:spLocks/>
          </p:cNvSpPr>
          <p:nvPr/>
        </p:nvSpPr>
        <p:spPr>
          <a:xfrm>
            <a:off x="4927043" y="108286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158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190386"/>
            <a:ext cx="10515600" cy="498657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2000" b="1" u="sng" dirty="0">
                <a:latin typeface="+mj-lt"/>
                <a:cs typeface="Times New Roman" panose="02020603050405020304" pitchFamily="18" charset="0"/>
              </a:rPr>
              <a:t>Proces hodnocení a výběru </a:t>
            </a:r>
            <a:r>
              <a:rPr lang="cs-CZ" sz="2000" b="1" u="sng" dirty="0" smtClean="0">
                <a:latin typeface="+mj-lt"/>
                <a:cs typeface="Times New Roman" panose="02020603050405020304" pitchFamily="18" charset="0"/>
              </a:rPr>
              <a:t>projektů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1600" b="1" dirty="0">
                <a:latin typeface="+mj-lt"/>
                <a:cs typeface="Times New Roman" panose="02020603050405020304" pitchFamily="18" charset="0"/>
              </a:rPr>
              <a:t/>
            </a:r>
            <a:br>
              <a:rPr lang="cs-CZ" sz="1600" b="1" dirty="0">
                <a:latin typeface="+mj-lt"/>
                <a:cs typeface="Times New Roman" panose="02020603050405020304" pitchFamily="18" charset="0"/>
              </a:rPr>
            </a:br>
            <a:r>
              <a:rPr lang="cs-CZ" sz="1600" b="1" dirty="0">
                <a:latin typeface="+mj-lt"/>
                <a:cs typeface="Times New Roman" panose="02020603050405020304" pitchFamily="18" charset="0"/>
              </a:rPr>
              <a:t>Věcné hodnocení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cs-CZ" sz="1600" dirty="0">
              <a:latin typeface="+mj-lt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1600" dirty="0">
                <a:latin typeface="+mj-lt"/>
                <a:cs typeface="Times New Roman" panose="02020603050405020304" pitchFamily="18" charset="0"/>
              </a:rPr>
              <a:t>Druhá fáze hodnocení projektů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600" dirty="0">
                <a:latin typeface="+mj-lt"/>
                <a:cs typeface="Times New Roman" panose="02020603050405020304" pitchFamily="18" charset="0"/>
              </a:rPr>
              <a:t>Hodnocení kvality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600" dirty="0">
                <a:latin typeface="+mj-lt"/>
                <a:cs typeface="Times New Roman" panose="02020603050405020304" pitchFamily="18" charset="0"/>
              </a:rPr>
              <a:t>Provádí Výběrová komise MAS Moravská brána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600" dirty="0">
                <a:latin typeface="+mj-lt"/>
                <a:cs typeface="Times New Roman" panose="02020603050405020304" pitchFamily="18" charset="0"/>
              </a:rPr>
              <a:t>Pouze žádosti o podporu, které uspěly v 1. fázi hodnocení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600" dirty="0">
                <a:latin typeface="+mj-lt"/>
                <a:cs typeface="Times New Roman" panose="02020603050405020304" pitchFamily="18" charset="0"/>
              </a:rPr>
              <a:t>Lhůta max. 30 pracovních dnů od ukončení hodnocení formálních náležitostí a přijatelnosti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600" dirty="0">
                <a:latin typeface="+mj-lt"/>
                <a:cs typeface="Times New Roman" panose="02020603050405020304" pitchFamily="18" charset="0"/>
              </a:rPr>
              <a:t>Mohou být Výběrovou komisí vymezeny podmínky pro úpravu projektů ze strany žadatele, za kterých by měl být projekt podpořen</a:t>
            </a: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320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Zástupný symbol pro obsah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5481680"/>
              </p:ext>
            </p:extLst>
          </p:nvPr>
        </p:nvGraphicFramePr>
        <p:xfrm>
          <a:off x="1" y="1064968"/>
          <a:ext cx="12191998" cy="52332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81554"/>
                <a:gridCol w="6941212"/>
                <a:gridCol w="1869232"/>
              </a:tblGrid>
              <a:tr h="1826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Kritéria věcného hodnocení 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97" marR="187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Hodnocení (bodovací škála)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97" marR="187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Referenční dokument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97" marR="18797" marT="0" marB="0" anchor="ctr"/>
                </a:tc>
              </a:tr>
              <a:tr h="373658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V projektu jsou uvedena hlavní </a:t>
                      </a:r>
                      <a:br>
                        <a:rPr lang="cs-CZ" sz="1200" dirty="0">
                          <a:effectLst/>
                        </a:rPr>
                      </a:br>
                      <a:r>
                        <a:rPr lang="cs-CZ" sz="1200" dirty="0">
                          <a:effectLst/>
                        </a:rPr>
                        <a:t>rizika v realizační fázi i ve fázi udržitelnosti a způsoby jejich eliminace.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97" marR="187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15 bodů - V projektu jsou uvedena hlavní rizika v realizační fázi i ve fázi udržitelnosti a způsoby jejich eliminace.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97" marR="18797" marT="0" marB="0" anchor="b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Studie proveditelnosti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Žádost o podporu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 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97" marR="18797" marT="0" marB="0"/>
                </a:tc>
              </a:tr>
              <a:tr h="37365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10 body - V projektu jsou částečně uvedena hlavní rizika v realizační fázi i ve fázi udržitelnosti a způsoby jejich eliminace.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97" marR="18797" marT="0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7592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0 bodů - V projektu nejsou uvedena hlavní rizika v realizační fázi i ve fázi udržitelnosti a způsoby jejich eliminace.                                                                     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97" marR="18797" marT="0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82602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Harmonogram realizace projektu je reálný a </a:t>
                      </a:r>
                      <a:br>
                        <a:rPr lang="cs-CZ" sz="1200" dirty="0">
                          <a:effectLst/>
                        </a:rPr>
                      </a:br>
                      <a:r>
                        <a:rPr lang="cs-CZ" sz="1200" dirty="0">
                          <a:effectLst/>
                        </a:rPr>
                        <a:t>proveditelný.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97" marR="187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15 bodů - Harmonogram realizace projektu je reálný a proveditelný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97" marR="18797" marT="0" marB="0" anchor="b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Studie proveditelnosti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Žádost o podporu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97" marR="18797" marT="0" marB="0"/>
                </a:tc>
              </a:tr>
              <a:tr h="17372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0 bodů - Harmonogram realizace projektu není reálný a proveditelný.                                                           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97" marR="18797" marT="0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35058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Projekt zahrnuje veřejné osvětlení komunikace pro pěší, nebo bezpečnostní prvky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97" marR="187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10 bodů - Projekt zahrnuje realizaci/modernizaci veřejného osvětlení vybudované komunikace pro pěší, nebo bezpečnostních prvků (přechody pro chodce, místa pro přecházení, atd.).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8797" marR="18797" marT="0" marB="0" anchor="b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Studie proveditelnosti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Žádost o podporu Projektová dokumentace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97" marR="18797" marT="0" marB="0"/>
                </a:tc>
              </a:tr>
              <a:tr h="21029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0 bodů - Projekt nezahrnuje realizaci/modernizaci veřejného osvětlení vybudované komunikace pro pěší, nebo bezpečnostních prvků (přechody pro chodce, místa pro přecházení, atd.). 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8797" marR="18797" marT="0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82602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Projekt zajišťuje bezbariérový přístup k zastávkám veřejné hromadné dopravy. </a:t>
                      </a:r>
                      <a:endParaRPr lang="cs-CZ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8797" marR="187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10 bodů - Projekt zajišťuje přístup ke 2 a více zastávkám veřejné dopravy. 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8797" marR="18797" marT="0" marB="0" anchor="b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Žádost o podporu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Studie proveditelnosti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Projektová dokumentace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97" marR="18797" marT="0" marB="0"/>
                </a:tc>
              </a:tr>
              <a:tr h="18260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5 bodů - Projekt zajišťuje přístup k 1 zastávce veřejné dopravy. 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8797" marR="18797" marT="0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3236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0 bodů - Projekt nezajišťuje přístup k zastávce veřejné dopravy. 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8797" marR="18797" marT="0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42378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Projekt zajišťuje přístup k přechodům pro chodce nebo místům pro přecházení. </a:t>
                      </a:r>
                      <a:endParaRPr lang="cs-CZ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8797" marR="187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10 bodů - Projekt zajišťuje přístup ke 2 a více přechodům nebo místům pro přecházení. 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8797" marR="18797" marT="0" marB="0" anchor="b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Studie proveditelnosti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Žádost o podporu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Projektová dokumentace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97" marR="18797" marT="0" marB="0"/>
                </a:tc>
              </a:tr>
              <a:tr h="18260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5 body - Projekt zajišťuje přístup k 1 přechodu nebo místu pro přecházení. 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8797" marR="18797" marT="0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8260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0 bodů - Projekt nezajišťuje přístup k přechodu nebo místu pro přecházení. 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8797" marR="18797" marT="0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42378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Počet obyvatel obce/města, ve kterém se daný projekt realizuje. 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97" marR="187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10 bodů - Obec na jejímž území je projekt realizován má méně než 1 000 obyvatel                                                                                  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97" marR="18797" marT="0" marB="0" anchor="b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Studie proveditelnosti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Žádost o podporu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97" marR="18797" marT="0" marB="0"/>
                </a:tc>
              </a:tr>
              <a:tr h="18260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5  bodů - Obec na jejímž území je projekt realizován má 1 001 - 2 000 obyvatel                                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97" marR="18797" marT="0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8260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0 bodů - Obec na jejímž území je projekt realizován má více jak 2 000 obyvatel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97" marR="18797" marT="0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82602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Finanční náročnost projektu.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97" marR="187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10 bodů - Celkové způsobilé výdaje činí max. 3 mil. Kč                                                                              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97" marR="18797" marT="0" marB="0" anchor="b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Žádost o podporu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Studie proveditelnosti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97" marR="18797" marT="0" marB="0"/>
                </a:tc>
              </a:tr>
              <a:tr h="18260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5 bodů - Celkové způsobilé výdaje jsou v rozsahu 3 000 001 -  4 000 000 Kč                                                                    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97" marR="18797" marT="0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8260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0 bodů Celkové způsobilé výdaje jsou v rozsahu nad 4 000 000 Kč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97" marR="18797" marT="0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274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252273"/>
            <a:ext cx="10515600" cy="492469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2000" b="1" dirty="0">
                <a:cs typeface="Times New Roman" panose="02020603050405020304" pitchFamily="18" charset="0"/>
              </a:rPr>
              <a:t>Proces hodnocení a výběru projektů</a:t>
            </a:r>
            <a:br>
              <a:rPr lang="cs-CZ" sz="2000" b="1" dirty="0">
                <a:cs typeface="Times New Roman" panose="02020603050405020304" pitchFamily="18" charset="0"/>
              </a:rPr>
            </a:br>
            <a:r>
              <a:rPr lang="cs-CZ" sz="2000" b="1" dirty="0">
                <a:cs typeface="Times New Roman" panose="02020603050405020304" pitchFamily="18" charset="0"/>
              </a:rPr>
              <a:t>Věcné hodnocení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cs-CZ" sz="1600" dirty="0"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600" dirty="0">
                <a:cs typeface="Times New Roman" panose="02020603050405020304" pitchFamily="18" charset="0"/>
              </a:rPr>
              <a:t>Max. počet bodů věcného hodnocení - 8</a:t>
            </a:r>
            <a:r>
              <a:rPr lang="cs-CZ" sz="1600" dirty="0" smtClean="0">
                <a:cs typeface="Times New Roman" panose="02020603050405020304" pitchFamily="18" charset="0"/>
              </a:rPr>
              <a:t>0 </a:t>
            </a:r>
            <a:endParaRPr lang="cs-CZ" sz="1600" dirty="0"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600" dirty="0">
                <a:cs typeface="Times New Roman" panose="02020603050405020304" pitchFamily="18" charset="0"/>
              </a:rPr>
              <a:t>Žádost musí získat min. </a:t>
            </a:r>
            <a:r>
              <a:rPr lang="cs-CZ" sz="1600" dirty="0" smtClean="0">
                <a:cs typeface="Times New Roman" panose="02020603050405020304" pitchFamily="18" charset="0"/>
              </a:rPr>
              <a:t>40 </a:t>
            </a:r>
            <a:r>
              <a:rPr lang="cs-CZ" sz="1600" dirty="0">
                <a:cs typeface="Times New Roman" panose="02020603050405020304" pitchFamily="18" charset="0"/>
              </a:rPr>
              <a:t>bodů, aby splnila podmínky věcného hodnocení 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600" dirty="0" smtClean="0">
                <a:cs typeface="Times New Roman" panose="02020603050405020304" pitchFamily="18" charset="0"/>
              </a:rPr>
              <a:t>Žádost </a:t>
            </a:r>
            <a:r>
              <a:rPr lang="cs-CZ" sz="1600" dirty="0">
                <a:cs typeface="Times New Roman" panose="02020603050405020304" pitchFamily="18" charset="0"/>
              </a:rPr>
              <a:t>o přezkum: MAS zasílá informaci o výsledku hodnocení  ̵&gt; lhůta </a:t>
            </a:r>
            <a:r>
              <a:rPr lang="cs-CZ" sz="1600" u="sng" dirty="0">
                <a:cs typeface="Times New Roman" panose="02020603050405020304" pitchFamily="18" charset="0"/>
              </a:rPr>
              <a:t>15 kalendářních dní</a:t>
            </a:r>
            <a:r>
              <a:rPr lang="cs-CZ" sz="1600" dirty="0">
                <a:cs typeface="Times New Roman" panose="02020603050405020304" pitchFamily="18" charset="0"/>
              </a:rPr>
              <a:t> ode dne doručení informace na podání </a:t>
            </a:r>
            <a:r>
              <a:rPr lang="cs-CZ" sz="1600" u="sng" dirty="0">
                <a:cs typeface="Times New Roman" panose="02020603050405020304" pitchFamily="18" charset="0"/>
              </a:rPr>
              <a:t>Žádosti o přezkum</a:t>
            </a:r>
            <a:r>
              <a:rPr lang="cs-CZ" sz="1600" dirty="0">
                <a:cs typeface="Times New Roman" panose="02020603050405020304" pitchFamily="18" charset="0"/>
              </a:rPr>
              <a:t> u negativně hodnocených Žádostí o podporu</a:t>
            </a:r>
          </a:p>
          <a:p>
            <a:r>
              <a:rPr lang="cs-CZ" sz="1600" dirty="0">
                <a:cs typeface="Times New Roman" panose="02020603050405020304" pitchFamily="18" charset="0"/>
              </a:rPr>
              <a:t>MAS současně upozorňuje, že tento závěr ještě předává k závěrečnému ověření způsobilosti projektů a ke kontrole administrativních postupů na ŘO </a:t>
            </a:r>
            <a:r>
              <a:rPr lang="cs-CZ" sz="1600" dirty="0" smtClean="0">
                <a:cs typeface="Times New Roman" panose="02020603050405020304" pitchFamily="18" charset="0"/>
              </a:rPr>
              <a:t>IROP</a:t>
            </a:r>
            <a:endParaRPr lang="cs-CZ" sz="1600" dirty="0"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439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252273"/>
            <a:ext cx="10515600" cy="48961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>
                <a:cs typeface="Times New Roman" panose="02020603050405020304" pitchFamily="18" charset="0"/>
              </a:rPr>
              <a:t>Proces hodnocení a výběru projektů</a:t>
            </a:r>
            <a:br>
              <a:rPr lang="cs-CZ" sz="2000" b="1" dirty="0">
                <a:cs typeface="Times New Roman" panose="02020603050405020304" pitchFamily="18" charset="0"/>
              </a:rPr>
            </a:br>
            <a:r>
              <a:rPr lang="cs-CZ" sz="2000" b="1" dirty="0">
                <a:cs typeface="Times New Roman" panose="02020603050405020304" pitchFamily="18" charset="0"/>
              </a:rPr>
              <a:t>Shrnutí a lhůty</a:t>
            </a:r>
          </a:p>
          <a:p>
            <a:r>
              <a:rPr lang="cs-CZ" sz="1700" dirty="0">
                <a:cs typeface="Times New Roman" panose="02020603050405020304" pitchFamily="18" charset="0"/>
              </a:rPr>
              <a:t>Hodnocení formální náležitosti a přijatelnosti:	do 20 pracovních dní ze strany MAS</a:t>
            </a:r>
          </a:p>
          <a:p>
            <a:pPr marL="457200" lvl="1" indent="0">
              <a:buNone/>
            </a:pPr>
            <a:r>
              <a:rPr lang="cs-CZ" sz="1700" dirty="0">
                <a:cs typeface="Times New Roman" panose="02020603050405020304" pitchFamily="18" charset="0"/>
              </a:rPr>
              <a:t>Odvolání:		do 15 kalendářních dní ze strany žadatele </a:t>
            </a:r>
          </a:p>
          <a:p>
            <a:r>
              <a:rPr lang="cs-CZ" sz="1700" dirty="0">
                <a:cs typeface="Times New Roman" panose="02020603050405020304" pitchFamily="18" charset="0"/>
              </a:rPr>
              <a:t>Věcné hodnocení:       do 30 pracovních dní ze strany MAS</a:t>
            </a:r>
          </a:p>
          <a:p>
            <a:pPr marL="457200" lvl="1" indent="0">
              <a:buNone/>
            </a:pPr>
            <a:r>
              <a:rPr lang="cs-CZ" sz="1700" dirty="0">
                <a:cs typeface="Times New Roman" panose="02020603050405020304" pitchFamily="18" charset="0"/>
              </a:rPr>
              <a:t>Odvolání: 		do 15 kalendářních dní ze strany žadatele</a:t>
            </a:r>
          </a:p>
          <a:p>
            <a:r>
              <a:rPr lang="cs-CZ" sz="1700" dirty="0">
                <a:cs typeface="Times New Roman" panose="02020603050405020304" pitchFamily="18" charset="0"/>
              </a:rPr>
              <a:t>Závěrečné ověření způsobilosti:	</a:t>
            </a:r>
          </a:p>
          <a:p>
            <a:pPr marL="114300" indent="0">
              <a:buNone/>
            </a:pPr>
            <a:r>
              <a:rPr lang="cs-CZ" sz="1700" dirty="0">
                <a:cs typeface="Times New Roman" panose="02020603050405020304" pitchFamily="18" charset="0"/>
              </a:rPr>
              <a:t>                           ŘO provádí neprodleně dle administrativních kapacit</a:t>
            </a:r>
          </a:p>
          <a:p>
            <a:r>
              <a:rPr lang="cs-CZ" sz="1700" dirty="0">
                <a:cs typeface="Times New Roman" panose="02020603050405020304" pitchFamily="18" charset="0"/>
              </a:rPr>
              <a:t>Vydání právního </a:t>
            </a:r>
            <a:r>
              <a:rPr lang="cs-CZ" sz="1700" dirty="0"/>
              <a:t>aktu u doporučených žádostí:</a:t>
            </a:r>
          </a:p>
          <a:p>
            <a:pPr marL="114300" indent="0">
              <a:buNone/>
            </a:pPr>
            <a:r>
              <a:rPr lang="cs-CZ" sz="1700" dirty="0"/>
              <a:t>                              do 3 měsíců ze strany ŘO </a:t>
            </a:r>
            <a:r>
              <a:rPr lang="cs-CZ" sz="1700" dirty="0" smtClean="0"/>
              <a:t>IROP</a:t>
            </a:r>
          </a:p>
          <a:p>
            <a:r>
              <a:rPr lang="cs-CZ" sz="1700" dirty="0" smtClean="0"/>
              <a:t>Proplacení projektu:	</a:t>
            </a:r>
          </a:p>
          <a:p>
            <a:pPr marL="114300" indent="0">
              <a:buNone/>
            </a:pPr>
            <a:r>
              <a:rPr lang="cs-CZ" sz="1700" dirty="0" smtClean="0"/>
              <a:t>                              do 3 měsíců od podání žádosti o platbu</a:t>
            </a:r>
          </a:p>
        </p:txBody>
      </p:sp>
    </p:spTree>
    <p:extLst>
      <p:ext uri="{BB962C8B-B14F-4D97-AF65-F5344CB8AC3E}">
        <p14:creationId xmlns:p14="http://schemas.microsoft.com/office/powerpoint/2010/main" val="379579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280820"/>
            <a:ext cx="10515600" cy="48961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b="1" dirty="0"/>
              <a:t>Povinné </a:t>
            </a:r>
            <a:r>
              <a:rPr lang="cs-CZ" sz="1800" b="1" dirty="0" smtClean="0"/>
              <a:t>podmínky podání </a:t>
            </a:r>
            <a:r>
              <a:rPr lang="cs-CZ" sz="1800" b="1" dirty="0"/>
              <a:t>žádosti </a:t>
            </a:r>
          </a:p>
          <a:p>
            <a:pPr marL="0" indent="0">
              <a:buNone/>
            </a:pPr>
            <a:endParaRPr lang="cs-CZ" sz="1800" dirty="0"/>
          </a:p>
          <a:p>
            <a:r>
              <a:rPr lang="cs-CZ" sz="1800" dirty="0">
                <a:cs typeface="Times New Roman" panose="02020603050405020304" pitchFamily="18" charset="0"/>
              </a:rPr>
              <a:t>Registrace do systému IS KP14+</a:t>
            </a:r>
          </a:p>
          <a:p>
            <a:pPr lvl="1"/>
            <a:r>
              <a:rPr lang="cs-CZ" sz="1800" dirty="0">
                <a:cs typeface="Times New Roman" panose="02020603050405020304" pitchFamily="18" charset="0"/>
                <a:hlinkClick r:id="rId5"/>
              </a:rPr>
              <a:t>https://mseu.mssf.cz/</a:t>
            </a:r>
            <a:r>
              <a:rPr lang="cs-CZ" sz="1800" dirty="0">
                <a:cs typeface="Times New Roman" panose="02020603050405020304" pitchFamily="18" charset="0"/>
              </a:rPr>
              <a:t> (!! Jen v prohlížeči Microsoft </a:t>
            </a:r>
            <a:r>
              <a:rPr lang="cs-CZ" sz="1800" dirty="0" err="1" smtClean="0">
                <a:cs typeface="Times New Roman" panose="02020603050405020304" pitchFamily="18" charset="0"/>
              </a:rPr>
              <a:t>explorer</a:t>
            </a:r>
            <a:r>
              <a:rPr lang="cs-CZ" sz="1800" dirty="0" smtClean="0">
                <a:cs typeface="Times New Roman" panose="02020603050405020304" pitchFamily="18" charset="0"/>
              </a:rPr>
              <a:t> </a:t>
            </a:r>
            <a:r>
              <a:rPr lang="cs-CZ" sz="1800" dirty="0">
                <a:cs typeface="Times New Roman" panose="02020603050405020304" pitchFamily="18" charset="0"/>
              </a:rPr>
              <a:t>nebo </a:t>
            </a:r>
            <a:r>
              <a:rPr lang="cs-CZ" sz="1800" dirty="0" err="1">
                <a:cs typeface="Times New Roman" panose="02020603050405020304" pitchFamily="18" charset="0"/>
              </a:rPr>
              <a:t>Mozilla</a:t>
            </a:r>
            <a:r>
              <a:rPr lang="cs-CZ" sz="1800" dirty="0"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cs typeface="Times New Roman" panose="02020603050405020304" pitchFamily="18" charset="0"/>
              </a:rPr>
              <a:t>firefox</a:t>
            </a:r>
            <a:r>
              <a:rPr lang="cs-CZ" sz="1800" dirty="0">
                <a:cs typeface="Times New Roman" panose="02020603050405020304" pitchFamily="18" charset="0"/>
              </a:rPr>
              <a:t>)</a:t>
            </a:r>
          </a:p>
          <a:p>
            <a:r>
              <a:rPr lang="cs-CZ" sz="1800" dirty="0">
                <a:cs typeface="Times New Roman" panose="02020603050405020304" pitchFamily="18" charset="0"/>
              </a:rPr>
              <a:t>Vyplnění elektronické verze žádosti</a:t>
            </a:r>
          </a:p>
          <a:p>
            <a:r>
              <a:rPr lang="cs-CZ" sz="1800" dirty="0">
                <a:cs typeface="Times New Roman" panose="02020603050405020304" pitchFamily="18" charset="0"/>
              </a:rPr>
              <a:t>Finalizace elektronické verze žádosti</a:t>
            </a:r>
          </a:p>
          <a:p>
            <a:r>
              <a:rPr lang="cs-CZ" sz="1800" dirty="0">
                <a:cs typeface="Times New Roman" panose="02020603050405020304" pitchFamily="18" charset="0"/>
              </a:rPr>
              <a:t>Podepsání a odeslání elektronické verze žádosti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1800" dirty="0">
              <a:cs typeface="Times New Roman" panose="02020603050405020304" pitchFamily="18" charset="0"/>
            </a:endParaRPr>
          </a:p>
          <a:p>
            <a:r>
              <a:rPr lang="cs-CZ" sz="1800" dirty="0">
                <a:cs typeface="Times New Roman" panose="02020603050405020304" pitchFamily="18" charset="0"/>
              </a:rPr>
              <a:t>!! Veškeré žádosti se zasílají jen v elektronické podobě prostřednictvím IS KP14+</a:t>
            </a:r>
          </a:p>
          <a:p>
            <a:r>
              <a:rPr lang="cs-CZ" sz="1800" dirty="0">
                <a:cs typeface="Times New Roman" panose="02020603050405020304" pitchFamily="18" charset="0"/>
              </a:rPr>
              <a:t>!! Zřízení elektronického podpisu před podáním/odesláním žádosti</a:t>
            </a:r>
          </a:p>
          <a:p>
            <a:r>
              <a:rPr lang="cs-CZ" sz="1800" dirty="0">
                <a:cs typeface="Times New Roman" panose="02020603050405020304" pitchFamily="18" charset="0"/>
              </a:rPr>
              <a:t>!! Aktivní datová schránka</a:t>
            </a: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3193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b="1" u="sng" dirty="0" smtClean="0"/>
              <a:t>      </a:t>
            </a:r>
            <a:r>
              <a:rPr lang="cs-CZ" sz="4000" b="1" dirty="0" smtClean="0"/>
              <a:t>        </a:t>
            </a:r>
            <a:r>
              <a:rPr lang="cs-CZ" sz="4000" b="1" u="sng" dirty="0" smtClean="0"/>
              <a:t>Povinné </a:t>
            </a:r>
            <a:r>
              <a:rPr lang="cs-CZ" sz="4000" b="1" u="sng" dirty="0"/>
              <a:t>přílohy žádosti </a:t>
            </a:r>
            <a:endParaRPr lang="cs-CZ" sz="4000" u="sng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0" y="1064970"/>
            <a:ext cx="12208747" cy="5111994"/>
          </a:xfrm>
        </p:spPr>
        <p:txBody>
          <a:bodyPr>
            <a:noAutofit/>
          </a:bodyPr>
          <a:lstStyle/>
          <a:p>
            <a:r>
              <a:rPr lang="cs-CZ" sz="1400" b="1" dirty="0"/>
              <a:t>1 </a:t>
            </a:r>
            <a:r>
              <a:rPr lang="cs-CZ" sz="1400" dirty="0"/>
              <a:t>Plná moc (vzor Plné moci je přílohou č. 11 Obecných pravidel) </a:t>
            </a:r>
          </a:p>
          <a:p>
            <a:r>
              <a:rPr lang="pt-BR" sz="1400" b="1" dirty="0"/>
              <a:t>2 </a:t>
            </a:r>
            <a:r>
              <a:rPr lang="pt-BR" sz="1400" dirty="0"/>
              <a:t>Zadávací a výběrová řízení</a:t>
            </a:r>
            <a:r>
              <a:rPr lang="cs-CZ" sz="1400" dirty="0"/>
              <a:t> (pouze uzavřenou smlouvu na plnění zakázky, pokud je) </a:t>
            </a:r>
            <a:endParaRPr lang="pt-BR" sz="1400" dirty="0"/>
          </a:p>
          <a:p>
            <a:r>
              <a:rPr lang="cs-CZ" sz="1400" b="1" dirty="0" smtClean="0"/>
              <a:t>3 </a:t>
            </a:r>
            <a:r>
              <a:rPr lang="cs-CZ" sz="1400" dirty="0"/>
              <a:t>Doklady o právní subjektivitě žadatele</a:t>
            </a:r>
          </a:p>
          <a:p>
            <a:r>
              <a:rPr lang="pl-PL" sz="1400" b="1" dirty="0"/>
              <a:t>4 </a:t>
            </a:r>
            <a:r>
              <a:rPr lang="pl-PL" sz="1400" dirty="0"/>
              <a:t>Výpis z rejstříku trestů</a:t>
            </a:r>
          </a:p>
          <a:p>
            <a:r>
              <a:rPr lang="cs-CZ" sz="1400" b="1" dirty="0"/>
              <a:t>5 </a:t>
            </a:r>
            <a:r>
              <a:rPr lang="cs-CZ" sz="1400" dirty="0"/>
              <a:t>Studie proveditelnosti (podle osnovy uvedené v příloze č. </a:t>
            </a:r>
            <a:r>
              <a:rPr lang="cs-CZ" sz="1400" dirty="0" smtClean="0"/>
              <a:t>4D </a:t>
            </a:r>
            <a:r>
              <a:rPr lang="cs-CZ" sz="1400" dirty="0"/>
              <a:t>Specifických pravidel) </a:t>
            </a:r>
          </a:p>
          <a:p>
            <a:r>
              <a:rPr lang="cs-CZ" sz="1400" b="1" dirty="0"/>
              <a:t>6 </a:t>
            </a:r>
            <a:r>
              <a:rPr lang="cs-CZ" sz="1400" dirty="0"/>
              <a:t>Karta souladu projektu s principy udržitelné mobility (podle osnovy uvedené v příloze č. 5</a:t>
            </a:r>
            <a:r>
              <a:rPr lang="cs-CZ" sz="1400" dirty="0" smtClean="0"/>
              <a:t> </a:t>
            </a:r>
            <a:r>
              <a:rPr lang="cs-CZ" sz="1400" dirty="0"/>
              <a:t>Specifických pravidel) </a:t>
            </a:r>
          </a:p>
          <a:p>
            <a:r>
              <a:rPr lang="cs-CZ" sz="1400" b="1" dirty="0"/>
              <a:t>7 </a:t>
            </a:r>
            <a:r>
              <a:rPr lang="cs-CZ" sz="1400" dirty="0"/>
              <a:t>Čestné prohlášení o skutečném majiteli (Vzor čestného prohlášení je přílohou Obecných pravidel č. 30.) </a:t>
            </a:r>
          </a:p>
          <a:p>
            <a:r>
              <a:rPr lang="cs-CZ" sz="1400" b="1" dirty="0" smtClean="0"/>
              <a:t>8 </a:t>
            </a:r>
            <a:r>
              <a:rPr lang="cs-CZ" sz="1400" dirty="0" smtClean="0"/>
              <a:t>Územní </a:t>
            </a:r>
            <a:r>
              <a:rPr lang="cs-CZ" sz="1400" dirty="0"/>
              <a:t>rozhodnutí nebo územní souhlas </a:t>
            </a:r>
            <a:r>
              <a:rPr lang="cs-CZ" sz="1400" dirty="0" smtClean="0"/>
              <a:t>nebo veřejnoprávní </a:t>
            </a:r>
            <a:r>
              <a:rPr lang="cs-CZ" sz="1400" dirty="0"/>
              <a:t>smlouva nahrazující územní řízení</a:t>
            </a:r>
          </a:p>
          <a:p>
            <a:r>
              <a:rPr lang="cs-CZ" sz="1400" b="1" dirty="0" smtClean="0"/>
              <a:t>9 </a:t>
            </a:r>
            <a:r>
              <a:rPr lang="cs-CZ" sz="1400" dirty="0" smtClean="0"/>
              <a:t>Žádost </a:t>
            </a:r>
            <a:r>
              <a:rPr lang="cs-CZ" sz="1400" dirty="0"/>
              <a:t>o stavební povolení, případně stavební </a:t>
            </a:r>
            <a:r>
              <a:rPr lang="cs-CZ" sz="1400" dirty="0" smtClean="0"/>
              <a:t>povolení nebo </a:t>
            </a:r>
            <a:r>
              <a:rPr lang="cs-CZ" sz="1400" dirty="0"/>
              <a:t>souhlas s provedením ohlášeného stavebního </a:t>
            </a:r>
            <a:r>
              <a:rPr lang="cs-CZ" sz="1400" dirty="0" smtClean="0"/>
              <a:t>záměru nebo </a:t>
            </a:r>
            <a:r>
              <a:rPr lang="cs-CZ" sz="1400" dirty="0"/>
              <a:t>veřejnoprávní smlouva nahrazující </a:t>
            </a:r>
            <a:r>
              <a:rPr lang="cs-CZ" sz="1400" dirty="0" err="1" smtClean="0"/>
              <a:t>st.p</a:t>
            </a:r>
            <a:r>
              <a:rPr lang="cs-CZ" sz="1400" dirty="0" smtClean="0"/>
              <a:t>.</a:t>
            </a:r>
            <a:endParaRPr lang="cs-CZ" sz="1400" dirty="0"/>
          </a:p>
          <a:p>
            <a:r>
              <a:rPr lang="cs-CZ" sz="1400" b="1" dirty="0" smtClean="0"/>
              <a:t>10 </a:t>
            </a:r>
            <a:r>
              <a:rPr lang="cs-CZ" sz="1400" dirty="0" smtClean="0"/>
              <a:t>Projektová </a:t>
            </a:r>
            <a:r>
              <a:rPr lang="cs-CZ" sz="1400" dirty="0"/>
              <a:t>dokumentace pro vydání stavebního </a:t>
            </a:r>
            <a:r>
              <a:rPr lang="cs-CZ" sz="1400" dirty="0" smtClean="0"/>
              <a:t>povolení nebo </a:t>
            </a:r>
            <a:r>
              <a:rPr lang="cs-CZ" sz="1400" dirty="0"/>
              <a:t>ohlášení stavby</a:t>
            </a:r>
          </a:p>
          <a:p>
            <a:r>
              <a:rPr lang="cs-CZ" sz="1400" b="1" dirty="0"/>
              <a:t>11 </a:t>
            </a:r>
            <a:r>
              <a:rPr lang="cs-CZ" sz="1400" dirty="0"/>
              <a:t>Položkový rozpočet stavby</a:t>
            </a:r>
          </a:p>
          <a:p>
            <a:r>
              <a:rPr lang="cs-CZ" sz="1400" b="1" dirty="0"/>
              <a:t>12 </a:t>
            </a:r>
            <a:r>
              <a:rPr lang="cs-CZ" sz="1400" dirty="0"/>
              <a:t>Doklady k výkupu nemovitostí</a:t>
            </a:r>
          </a:p>
          <a:p>
            <a:r>
              <a:rPr lang="cs-CZ" sz="1400" b="1" dirty="0"/>
              <a:t>13 </a:t>
            </a:r>
            <a:r>
              <a:rPr lang="cs-CZ" sz="1400" dirty="0"/>
              <a:t>Výpočet čistých jiných peněžních příjmů</a:t>
            </a:r>
          </a:p>
          <a:p>
            <a:r>
              <a:rPr lang="cs-CZ" sz="1400" b="1" dirty="0"/>
              <a:t>14 </a:t>
            </a:r>
            <a:r>
              <a:rPr lang="cs-CZ" sz="1400" dirty="0"/>
              <a:t>Smlouva o </a:t>
            </a:r>
            <a:r>
              <a:rPr lang="cs-CZ" sz="1400" dirty="0" smtClean="0"/>
              <a:t>spolupráci (pokud je projekt </a:t>
            </a:r>
            <a:r>
              <a:rPr lang="cs-CZ" sz="1400" dirty="0"/>
              <a:t>realizován na území více </a:t>
            </a:r>
            <a:r>
              <a:rPr lang="cs-CZ" sz="1400" dirty="0" smtClean="0"/>
              <a:t>obcí – vzor viz příloha </a:t>
            </a:r>
            <a:r>
              <a:rPr lang="cs-CZ" sz="1400" dirty="0"/>
              <a:t>č. 16 Obecných </a:t>
            </a:r>
            <a:r>
              <a:rPr lang="cs-CZ" sz="1400" dirty="0" smtClean="0"/>
              <a:t>pravidel)  </a:t>
            </a:r>
            <a:endParaRPr lang="cs-CZ" sz="1400" dirty="0"/>
          </a:p>
          <a:p>
            <a:pPr marL="0" indent="0">
              <a:buNone/>
            </a:pPr>
            <a:r>
              <a:rPr lang="cs-CZ" sz="1400" b="1" dirty="0"/>
              <a:t>Pokud je některá povinná příloha pro žadatele </a:t>
            </a:r>
            <a:r>
              <a:rPr lang="cs-CZ" sz="1400" b="1" dirty="0" smtClean="0"/>
              <a:t>nerelevantní, žadatel </a:t>
            </a:r>
            <a:r>
              <a:rPr lang="cs-CZ" sz="1400" b="1" dirty="0"/>
              <a:t>nahraje jako přílohu dokument, ve kterém </a:t>
            </a:r>
            <a:r>
              <a:rPr lang="cs-CZ" sz="1400" b="1" dirty="0" smtClean="0"/>
              <a:t>uvede zdůvodnění </a:t>
            </a:r>
            <a:r>
              <a:rPr lang="cs-CZ" sz="1400" b="1" dirty="0"/>
              <a:t>nedoložení povinné přílohy.</a:t>
            </a:r>
          </a:p>
        </p:txBody>
      </p:sp>
    </p:spTree>
    <p:extLst>
      <p:ext uri="{BB962C8B-B14F-4D97-AF65-F5344CB8AC3E}">
        <p14:creationId xmlns:p14="http://schemas.microsoft.com/office/powerpoint/2010/main" val="217826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59798" y="1476295"/>
            <a:ext cx="11194002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u="sng" dirty="0" smtClean="0">
                <a:cs typeface="Times New Roman" panose="02020603050405020304" pitchFamily="18" charset="0"/>
              </a:rPr>
              <a:t>POVINNÁ PUBLICITA</a:t>
            </a:r>
          </a:p>
          <a:p>
            <a:pPr marL="0" indent="0">
              <a:buNone/>
            </a:pPr>
            <a:endParaRPr lang="cs-CZ" sz="1100" b="1" u="sng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/>
              <a:t>Po vydání prvního právního aktu v průběhu realizace </a:t>
            </a:r>
            <a:r>
              <a:rPr lang="cs-CZ" sz="2000" dirty="0" smtClean="0"/>
              <a:t>projektu:</a:t>
            </a:r>
            <a:endParaRPr lang="cs-CZ" sz="2000" dirty="0"/>
          </a:p>
          <a:p>
            <a:r>
              <a:rPr lang="cs-CZ" sz="2000" b="1" dirty="0"/>
              <a:t>internetové </a:t>
            </a:r>
            <a:r>
              <a:rPr lang="cs-CZ" sz="2000" b="1" dirty="0" smtClean="0"/>
              <a:t>stránky</a:t>
            </a:r>
            <a:r>
              <a:rPr lang="cs-CZ" sz="2000" dirty="0"/>
              <a:t> </a:t>
            </a:r>
            <a:r>
              <a:rPr lang="cs-CZ" sz="2000" dirty="0" smtClean="0"/>
              <a:t>- zveřejnění stručného </a:t>
            </a:r>
            <a:r>
              <a:rPr lang="cs-CZ" sz="2000" dirty="0"/>
              <a:t>popis projektu, jeho cíle, výsledky a informaci, že je na projekt poskytována finanční podpora z EU. Na internetových stránkách musí být umístěna loga EU a MMR ČR </a:t>
            </a:r>
            <a:r>
              <a:rPr lang="cs-CZ" sz="2000" dirty="0" smtClean="0"/>
              <a:t>(</a:t>
            </a:r>
            <a:r>
              <a:rPr lang="cs-CZ" sz="2000" dirty="0"/>
              <a:t>viz kap. </a:t>
            </a:r>
            <a:r>
              <a:rPr lang="cs-CZ" sz="2000" dirty="0" smtClean="0"/>
              <a:t>13.3 Obecných pravidel). </a:t>
            </a:r>
            <a:endParaRPr lang="cs-CZ" sz="2000" dirty="0"/>
          </a:p>
          <a:p>
            <a:r>
              <a:rPr lang="cs-CZ" sz="2000" b="1" dirty="0"/>
              <a:t>příjemce</a:t>
            </a:r>
            <a:r>
              <a:rPr lang="cs-CZ" sz="2000" dirty="0"/>
              <a:t> umístí po zahájení realizace projektu na viditelném místě v místě realizace projektu </a:t>
            </a:r>
            <a:r>
              <a:rPr lang="cs-CZ" sz="2000" b="1" dirty="0"/>
              <a:t>plakát </a:t>
            </a:r>
            <a:r>
              <a:rPr lang="cs-CZ" sz="2000" dirty="0"/>
              <a:t>o minimální velikost A3 (lze použít na výšku i na šířku). Na plakátu musí být uveden název projektu, hlavní cíl projektu a věta: Projekt &lt;název projektu&gt; je spolufinancován Evropskou unií. </a:t>
            </a:r>
          </a:p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r>
              <a:rPr lang="cs-CZ" dirty="0"/>
              <a:t>Příjemce popisuje realizované formy publicity ve Zprávě o realizaci. Pro ověření publicity dokládá příjemce jako přílohu Zprávy o realizace fotografie realizované publicity a </a:t>
            </a:r>
            <a:r>
              <a:rPr lang="cs-CZ" dirty="0" err="1"/>
              <a:t>screenshot</a:t>
            </a:r>
            <a:r>
              <a:rPr lang="cs-CZ" dirty="0"/>
              <a:t> webových stránek. </a:t>
            </a:r>
            <a:endParaRPr lang="cs-CZ" dirty="0"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9528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59798" y="1280820"/>
            <a:ext cx="12032202" cy="48961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u="sng" dirty="0" smtClean="0">
                <a:cs typeface="Times New Roman" panose="02020603050405020304" pitchFamily="18" charset="0"/>
              </a:rPr>
              <a:t>Podmínky pro výběrová řízení (metodický pokyn pro zadávání zakázek – příloha č. 3 Obecných pravidel)</a:t>
            </a:r>
            <a:endParaRPr lang="cs-CZ" sz="2000" dirty="0"/>
          </a:p>
          <a:p>
            <a:r>
              <a:rPr lang="cs-CZ" sz="2000" dirty="0"/>
              <a:t>Příjemci </a:t>
            </a:r>
            <a:r>
              <a:rPr lang="cs-CZ" sz="2000" dirty="0" smtClean="0"/>
              <a:t>nemusí dodržovat </a:t>
            </a:r>
            <a:r>
              <a:rPr lang="cs-CZ" sz="2000" dirty="0"/>
              <a:t>postupy </a:t>
            </a:r>
            <a:r>
              <a:rPr lang="cs-CZ" sz="2000" dirty="0" smtClean="0"/>
              <a:t>v </a:t>
            </a:r>
            <a:r>
              <a:rPr lang="cs-CZ" sz="2000" dirty="0"/>
              <a:t>tomto MP </a:t>
            </a:r>
            <a:r>
              <a:rPr lang="cs-CZ" sz="2000" dirty="0" smtClean="0"/>
              <a:t>při zadávání zakázek </a:t>
            </a:r>
            <a:r>
              <a:rPr lang="cs-CZ" sz="2000" dirty="0"/>
              <a:t>malého rozsahu, jejichž předpokládaná hodnota je nižší než: </a:t>
            </a:r>
            <a:r>
              <a:rPr lang="pl-PL" sz="2000" dirty="0"/>
              <a:t>400 000,- Kč bez DPH </a:t>
            </a:r>
            <a:r>
              <a:rPr lang="pl-PL" sz="2000" dirty="0" smtClean="0"/>
              <a:t>(musí dodržet transparentnost a zamezit střetu zájmů)</a:t>
            </a:r>
          </a:p>
          <a:p>
            <a:r>
              <a:rPr lang="pl-PL" sz="2000" dirty="0" smtClean="0"/>
              <a:t>Výzva min. 3 dodavatelům, zadávací dokumentace (</a:t>
            </a:r>
            <a:r>
              <a:rPr lang="cs-CZ" sz="2000" dirty="0"/>
              <a:t>d</a:t>
            </a:r>
            <a:r>
              <a:rPr lang="cs-CZ" sz="2000" dirty="0" smtClean="0"/>
              <a:t>ruh a předmět zakázky, doba a místo plnění, </a:t>
            </a:r>
            <a:r>
              <a:rPr lang="pl-PL" sz="2000" dirty="0" smtClean="0"/>
              <a:t>kvalifikační předpoklady, výběrová kritéria, obchodní podmínky, </a:t>
            </a:r>
            <a:r>
              <a:rPr lang="cs-CZ" sz="2000" dirty="0"/>
              <a:t>p</a:t>
            </a:r>
            <a:r>
              <a:rPr lang="cs-CZ" sz="2000" dirty="0" smtClean="0"/>
              <a:t>odmínky </a:t>
            </a:r>
            <a:r>
              <a:rPr lang="cs-CZ" sz="2000" dirty="0"/>
              <a:t>a požadavky na zpracování nabídky</a:t>
            </a:r>
            <a:r>
              <a:rPr lang="cs-CZ" sz="2000" dirty="0" smtClean="0"/>
              <a:t>, atd.) </a:t>
            </a:r>
            <a:endParaRPr lang="cs-CZ" sz="2000" dirty="0"/>
          </a:p>
          <a:p>
            <a:r>
              <a:rPr lang="cs-CZ" sz="2000" dirty="0"/>
              <a:t>Lhůta pro podání nabídek nesmí </a:t>
            </a:r>
            <a:r>
              <a:rPr lang="cs-CZ" sz="2000" dirty="0" smtClean="0"/>
              <a:t>být</a:t>
            </a:r>
            <a:r>
              <a:rPr lang="pl-PL" sz="2000" dirty="0" smtClean="0"/>
              <a:t> </a:t>
            </a:r>
            <a:r>
              <a:rPr lang="pl-PL" sz="2000" dirty="0"/>
              <a:t>u zakázek malého rozsahu kratší než 10 dnů, </a:t>
            </a:r>
            <a:endParaRPr lang="pl-PL" sz="2000" dirty="0" smtClean="0"/>
          </a:p>
          <a:p>
            <a:r>
              <a:rPr lang="pl-PL" sz="2000" dirty="0" smtClean="0"/>
              <a:t>Ustanovení hodnotící komise</a:t>
            </a:r>
          </a:p>
          <a:p>
            <a:r>
              <a:rPr lang="pl-PL" sz="2000" dirty="0" smtClean="0"/>
              <a:t>Otevírání nabídek</a:t>
            </a:r>
          </a:p>
          <a:p>
            <a:r>
              <a:rPr lang="pl-PL" sz="2000" dirty="0" smtClean="0"/>
              <a:t>Posouzení kvalifikace</a:t>
            </a:r>
          </a:p>
          <a:p>
            <a:r>
              <a:rPr lang="pl-PL" sz="2000" dirty="0" smtClean="0"/>
              <a:t>Hodnocení nabídek</a:t>
            </a:r>
          </a:p>
          <a:p>
            <a:r>
              <a:rPr lang="pl-PL" sz="2000" dirty="0" smtClean="0"/>
              <a:t>Oznámení o výběru nejvhodnější nabídky</a:t>
            </a:r>
          </a:p>
          <a:p>
            <a:r>
              <a:rPr lang="pl-PL" sz="2000" dirty="0" smtClean="0"/>
              <a:t>Profil zadavatele</a:t>
            </a:r>
            <a:endParaRPr lang="pl-PL" sz="2000" dirty="0"/>
          </a:p>
          <a:p>
            <a:endParaRPr lang="cs-CZ" sz="2000" dirty="0"/>
          </a:p>
          <a:p>
            <a:endParaRPr lang="cs-CZ" sz="2000" b="1" u="sng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2000" b="1" u="sng" dirty="0" smtClean="0"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5310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Obecná část pravidel pro žadatele a příjemce v rámci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IROP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indent="-360000">
              <a:buFont typeface="Wingdings" panose="05000000000000000000" pitchFamily="2" charset="2"/>
              <a:buChar char="Ø"/>
            </a:pP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http://</a:t>
            </a:r>
            <a:r>
              <a:rPr lang="cs-CZ" sz="1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www.dotaceeu.cz/cs/Microsites/IROP/Vyzvy/Vyzva-c-53-Udrzitelna-doprava-integrovane-projekty-CLLD</a:t>
            </a:r>
            <a:endParaRPr lang="cs-CZ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25800" lvl="1" indent="0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Specifická část pravidel pro žadatele a příjemce v rámci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IROP (Bezpečnost dopravy)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indent="-360000">
              <a:buFont typeface="Wingdings" panose="05000000000000000000" pitchFamily="2" charset="2"/>
              <a:buChar char="Ø"/>
            </a:pPr>
            <a:r>
              <a:rPr lang="cs-CZ" sz="1800" dirty="0">
                <a:hlinkClick r:id="rId5"/>
              </a:rPr>
              <a:t>http://</a:t>
            </a:r>
            <a:r>
              <a:rPr lang="cs-CZ" sz="1800" dirty="0" smtClean="0">
                <a:hlinkClick r:id="rId5"/>
              </a:rPr>
              <a:t>www.dotaceeu.cz/cs/Microsites/IROP/Vyzvy/Vyzva-c-53-Udrzitelna-doprava-integrovane-projekty-CLLD</a:t>
            </a:r>
            <a:endParaRPr lang="cs-CZ" sz="1800" dirty="0" smtClean="0"/>
          </a:p>
          <a:p>
            <a:pPr lvl="1" indent="-360000">
              <a:buFont typeface="Wingdings" panose="05000000000000000000" pitchFamily="2" charset="2"/>
              <a:buChar char="Ø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Výzvy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IROP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budou na stránkách MAS: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www.mas-moravskabrana.cz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013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0080" lvl="1" indent="0" algn="ctr">
              <a:buNone/>
            </a:pPr>
            <a:r>
              <a:rPr lang="cs-CZ" sz="3200" b="1" dirty="0">
                <a:cs typeface="Times New Roman" panose="02020603050405020304" pitchFamily="18" charset="0"/>
              </a:rPr>
              <a:t>Děkuji za pozornost</a:t>
            </a:r>
          </a:p>
          <a:p>
            <a:pPr marL="280080" lvl="1" indent="0" algn="ctr">
              <a:buNone/>
            </a:pPr>
            <a:endParaRPr lang="cs-CZ" sz="1800" b="1" dirty="0">
              <a:cs typeface="Times New Roman" panose="02020603050405020304" pitchFamily="18" charset="0"/>
            </a:endParaRPr>
          </a:p>
          <a:p>
            <a:pPr marL="280080" lvl="1" indent="0" algn="ctr">
              <a:buNone/>
            </a:pPr>
            <a:r>
              <a:rPr lang="cs-CZ" sz="1800" b="1" dirty="0" smtClean="0">
                <a:cs typeface="Times New Roman" panose="02020603050405020304" pitchFamily="18" charset="0"/>
              </a:rPr>
              <a:t>Marek Zábranský</a:t>
            </a:r>
            <a:endParaRPr lang="cs-CZ" sz="1800" b="1" dirty="0">
              <a:cs typeface="Times New Roman" panose="02020603050405020304" pitchFamily="18" charset="0"/>
            </a:endParaRPr>
          </a:p>
          <a:p>
            <a:pPr marL="280080" lvl="1" indent="0" algn="ctr">
              <a:buNone/>
            </a:pPr>
            <a:r>
              <a:rPr lang="cs-CZ" sz="1800" dirty="0" smtClean="0">
                <a:cs typeface="Times New Roman" panose="02020603050405020304" pitchFamily="18" charset="0"/>
              </a:rPr>
              <a:t>Vedoucí SCLLD </a:t>
            </a:r>
            <a:r>
              <a:rPr lang="cs-CZ" sz="1800" dirty="0">
                <a:cs typeface="Times New Roman" panose="02020603050405020304" pitchFamily="18" charset="0"/>
              </a:rPr>
              <a:t>MAS Moravská brána</a:t>
            </a:r>
          </a:p>
          <a:p>
            <a:pPr marL="280080" lvl="1" indent="0" algn="ctr">
              <a:buNone/>
            </a:pPr>
            <a:endParaRPr lang="cs-CZ" sz="1800" dirty="0">
              <a:cs typeface="Times New Roman" panose="02020603050405020304" pitchFamily="18" charset="0"/>
            </a:endParaRPr>
          </a:p>
          <a:p>
            <a:pPr marL="280080" lvl="1" indent="0" algn="ctr">
              <a:buNone/>
            </a:pPr>
            <a:endParaRPr lang="cs-CZ" sz="18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cs-CZ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Tel: (+420) </a:t>
            </a:r>
            <a:r>
              <a:rPr lang="cs-CZ" sz="18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739 344 119</a:t>
            </a:r>
            <a:endParaRPr lang="cs-CZ" sz="18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cs-CZ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E-mail: </a:t>
            </a:r>
            <a:r>
              <a:rPr lang="cs-CZ" sz="18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manazer@mas-moravskabrana.cz</a:t>
            </a:r>
            <a:endParaRPr lang="cs-CZ" sz="18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420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9278" y="1206634"/>
            <a:ext cx="11670189" cy="46526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 smtClean="0"/>
              <a:t>1.výzva IROP  </a:t>
            </a:r>
            <a:r>
              <a:rPr lang="cs-CZ" sz="2400" b="1" dirty="0"/>
              <a:t>– </a:t>
            </a:r>
            <a:r>
              <a:rPr lang="cs-CZ" sz="2400" b="1" dirty="0" smtClean="0"/>
              <a:t>Zvýšení bezpečnosti dopravy </a:t>
            </a:r>
            <a:r>
              <a:rPr lang="cs-CZ" sz="2400" b="1" dirty="0"/>
              <a:t>– MAS Moravská brána</a:t>
            </a:r>
          </a:p>
          <a:p>
            <a:pPr marL="0" indent="0">
              <a:buNone/>
            </a:pPr>
            <a:endParaRPr lang="cs-CZ" sz="1000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 smtClean="0">
                <a:cs typeface="Times New Roman" panose="02020603050405020304" pitchFamily="18" charset="0"/>
              </a:rPr>
              <a:t>Vyhlášení výzvy: 2.6.2017                                Ukončení příjmu žádostí: 10.7.2017, 12:00       </a:t>
            </a:r>
          </a:p>
          <a:p>
            <a:pPr marL="0" indent="0">
              <a:buNone/>
            </a:pPr>
            <a:endParaRPr lang="cs-CZ" sz="1000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>
                <a:cs typeface="Times New Roman" panose="02020603050405020304" pitchFamily="18" charset="0"/>
              </a:rPr>
              <a:t>F</a:t>
            </a:r>
            <a:r>
              <a:rPr lang="cs-CZ" sz="2000" dirty="0" smtClean="0">
                <a:cs typeface="Times New Roman" panose="02020603050405020304" pitchFamily="18" charset="0"/>
              </a:rPr>
              <a:t>inanční </a:t>
            </a:r>
            <a:r>
              <a:rPr lang="cs-CZ" sz="2000" dirty="0">
                <a:cs typeface="Times New Roman" panose="02020603050405020304" pitchFamily="18" charset="0"/>
              </a:rPr>
              <a:t>alokace výzvy</a:t>
            </a: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cs typeface="Times New Roman" panose="02020603050405020304" pitchFamily="18" charset="0"/>
              </a:rPr>
              <a:t>Rozhodná pro výběr projektů k financování:         </a:t>
            </a:r>
            <a:r>
              <a:rPr lang="cs-CZ" sz="2000" b="1" dirty="0">
                <a:cs typeface="Times New Roman" panose="02020603050405020304" pitchFamily="18" charset="0"/>
              </a:rPr>
              <a:t>8</a:t>
            </a:r>
            <a:r>
              <a:rPr lang="cs-CZ" sz="2000" b="1" dirty="0" smtClean="0">
                <a:cs typeface="Times New Roman" panose="02020603050405020304" pitchFamily="18" charset="0"/>
              </a:rPr>
              <a:t> 742 000</a:t>
            </a:r>
            <a:r>
              <a:rPr lang="cs-CZ" sz="2000" b="1" dirty="0">
                <a:cs typeface="Times New Roman" panose="02020603050405020304" pitchFamily="18" charset="0"/>
              </a:rPr>
              <a:t>,- Kč</a:t>
            </a:r>
          </a:p>
          <a:p>
            <a:pPr marL="0" indent="0">
              <a:buNone/>
            </a:pPr>
            <a:endParaRPr lang="cs-CZ" sz="2000" dirty="0">
              <a:cs typeface="Times New Roman" panose="02020603050405020304" pitchFamily="18" charset="0"/>
            </a:endParaRP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cs typeface="Times New Roman" panose="02020603050405020304" pitchFamily="18" charset="0"/>
              </a:rPr>
              <a:t>Minimální výše celkových způsobilých výdajů:         </a:t>
            </a:r>
            <a:r>
              <a:rPr lang="cs-CZ" sz="2000" dirty="0" smtClean="0">
                <a:cs typeface="Times New Roman" panose="02020603050405020304" pitchFamily="18" charset="0"/>
              </a:rPr>
              <a:t>   100 </a:t>
            </a:r>
            <a:r>
              <a:rPr lang="cs-CZ" sz="2000" dirty="0">
                <a:cs typeface="Times New Roman" panose="02020603050405020304" pitchFamily="18" charset="0"/>
              </a:rPr>
              <a:t>000,- Kč</a:t>
            </a: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cs typeface="Times New Roman" panose="02020603050405020304" pitchFamily="18" charset="0"/>
              </a:rPr>
              <a:t>Maximální výše celkových způsobilých výdajů:     </a:t>
            </a:r>
            <a:r>
              <a:rPr lang="cs-CZ" sz="2000" dirty="0" smtClean="0">
                <a:cs typeface="Times New Roman" panose="02020603050405020304" pitchFamily="18" charset="0"/>
              </a:rPr>
              <a:t>    5 000 000</a:t>
            </a:r>
            <a:r>
              <a:rPr lang="cs-CZ" sz="2000" dirty="0">
                <a:cs typeface="Times New Roman" panose="02020603050405020304" pitchFamily="18" charset="0"/>
              </a:rPr>
              <a:t>,- Kč</a:t>
            </a:r>
          </a:p>
          <a:p>
            <a:pPr marL="0" indent="0">
              <a:buNone/>
            </a:pPr>
            <a:endParaRPr lang="cs-CZ" sz="20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>
                <a:cs typeface="Times New Roman" panose="02020603050405020304" pitchFamily="18" charset="0"/>
              </a:rPr>
              <a:t>Forma </a:t>
            </a:r>
            <a:r>
              <a:rPr lang="cs-CZ" sz="2000" dirty="0" smtClean="0">
                <a:cs typeface="Times New Roman" panose="02020603050405020304" pitchFamily="18" charset="0"/>
              </a:rPr>
              <a:t>podpory:</a:t>
            </a:r>
            <a:r>
              <a:rPr lang="cs-CZ" sz="2000" dirty="0">
                <a:cs typeface="Times New Roman" panose="02020603050405020304" pitchFamily="18" charset="0"/>
              </a:rPr>
              <a:t> </a:t>
            </a:r>
            <a:r>
              <a:rPr lang="cs-CZ" sz="2200" b="1" dirty="0" smtClean="0">
                <a:cs typeface="Times New Roman" panose="02020603050405020304" pitchFamily="18" charset="0"/>
              </a:rPr>
              <a:t>ex-post</a:t>
            </a:r>
            <a:r>
              <a:rPr lang="cs-CZ" sz="1800" b="1" dirty="0" smtClean="0">
                <a:cs typeface="Times New Roman" panose="02020603050405020304" pitchFamily="18" charset="0"/>
              </a:rPr>
              <a:t> </a:t>
            </a:r>
            <a:r>
              <a:rPr lang="cs-CZ" sz="1900" dirty="0">
                <a:cs typeface="Times New Roman" panose="02020603050405020304" pitchFamily="18" charset="0"/>
              </a:rPr>
              <a:t>(</a:t>
            </a:r>
            <a:r>
              <a:rPr lang="cs-CZ" sz="1900" dirty="0" smtClean="0"/>
              <a:t>Platba až po kompletním dokončení projektu, nutné tedy předfinancování žadatelem)</a:t>
            </a:r>
          </a:p>
          <a:p>
            <a:pPr marL="0" indent="0">
              <a:buNone/>
            </a:pPr>
            <a:r>
              <a:rPr lang="cs-CZ" sz="1900" dirty="0" smtClean="0">
                <a:cs typeface="Times New Roman" panose="02020603050405020304" pitchFamily="18" charset="0"/>
              </a:rPr>
              <a:t>Dotace: </a:t>
            </a:r>
            <a:r>
              <a:rPr lang="it-IT" sz="2000" dirty="0"/>
              <a:t>Evropský fond pro regionální rozvoj - 95 %</a:t>
            </a:r>
            <a:endParaRPr lang="cs-CZ" sz="19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endParaRPr lang="cs-CZ" sz="3200" dirty="0"/>
          </a:p>
          <a:p>
            <a:pPr marL="444500" indent="0">
              <a:lnSpc>
                <a:spcPct val="100000"/>
              </a:lnSpc>
              <a:buNone/>
            </a:pPr>
            <a:endParaRPr lang="cs-CZ" sz="2200" dirty="0"/>
          </a:p>
          <a:p>
            <a:pPr marL="444500" indent="-444500">
              <a:buFont typeface="Wingdings" panose="05000000000000000000" pitchFamily="2" charset="2"/>
              <a:buChar char="Ø"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/>
              <a:t> </a:t>
            </a: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502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9798" y="1206634"/>
            <a:ext cx="11670189" cy="46526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100" b="1" dirty="0"/>
              <a:t>Pro tuto výzvu MAS jsou oprávněnými žadateli:</a:t>
            </a:r>
          </a:p>
          <a:p>
            <a:pPr marL="0" indent="0">
              <a:buNone/>
            </a:pPr>
            <a:r>
              <a:rPr lang="cs-CZ" dirty="0"/>
              <a:t>• obce</a:t>
            </a:r>
          </a:p>
          <a:p>
            <a:pPr marL="0" indent="0">
              <a:buNone/>
            </a:pPr>
            <a:r>
              <a:rPr lang="cs-CZ" dirty="0"/>
              <a:t>• dobrovolné svazky obcí</a:t>
            </a:r>
          </a:p>
          <a:p>
            <a:pPr marL="0" indent="0">
              <a:buNone/>
            </a:pPr>
            <a:r>
              <a:rPr lang="cs-CZ" dirty="0"/>
              <a:t>• organizace zřizované nebo zakládané kraji</a:t>
            </a:r>
          </a:p>
          <a:p>
            <a:pPr marL="0" indent="0">
              <a:buNone/>
            </a:pPr>
            <a:r>
              <a:rPr lang="cs-CZ" dirty="0"/>
              <a:t>• organizace zřizované nebo zakládané obcemi</a:t>
            </a:r>
          </a:p>
          <a:p>
            <a:pPr marL="0" indent="0">
              <a:buNone/>
            </a:pPr>
            <a:r>
              <a:rPr lang="cs-CZ" dirty="0"/>
              <a:t>• organizace zřizované nebo zakládané dobrovolnými svazky obcí</a:t>
            </a: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9060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>
              <a:solidFill>
                <a:schemeClr val="tx1"/>
              </a:solidFill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629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9278" y="1190386"/>
            <a:ext cx="11670189" cy="46372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300" b="1" dirty="0"/>
              <a:t>Podporované aktivity </a:t>
            </a:r>
          </a:p>
          <a:p>
            <a:pPr marL="0" indent="0">
              <a:buNone/>
            </a:pPr>
            <a:r>
              <a:rPr lang="cs-CZ" sz="2000" dirty="0" smtClean="0"/>
              <a:t>Rekonstrukce</a:t>
            </a:r>
            <a:r>
              <a:rPr lang="cs-CZ" sz="2000" dirty="0"/>
              <a:t>, modernizace a výstavba chodníků podél silnic I., II. a III. třidy a místních </a:t>
            </a:r>
            <a:r>
              <a:rPr lang="cs-CZ" sz="2000" dirty="0" smtClean="0"/>
              <a:t>komunikací, tedy </a:t>
            </a:r>
            <a:r>
              <a:rPr lang="cs-CZ" sz="2000" dirty="0"/>
              <a:t>úseků, kde je to z hlediska bezpečnosti nutné. Řešeni bude přizpůsobeno osobám s </a:t>
            </a:r>
            <a:r>
              <a:rPr lang="cs-CZ" sz="2000" dirty="0" smtClean="0"/>
              <a:t>omezenou pohyblivosti </a:t>
            </a:r>
            <a:r>
              <a:rPr lang="cs-CZ" sz="2000" dirty="0"/>
              <a:t>nebo orientaci v souladu s vyhláškou č. 398/2009 Sb. (o obecných technických požadavcích zabezpečujících bezbariérové využiti staveb). Jako součást projektu mohou být realizovány tyto aktivity:</a:t>
            </a:r>
          </a:p>
          <a:p>
            <a:pPr lvl="0"/>
            <a:r>
              <a:rPr lang="cs-CZ" sz="2000" i="1" dirty="0"/>
              <a:t>další bezpečnostní opatření na silnici nebo místní komunikaci s nebezpečným úsekem vč. úprav křižovatek</a:t>
            </a:r>
            <a:endParaRPr lang="cs-CZ" sz="2000" dirty="0"/>
          </a:p>
          <a:p>
            <a:pPr lvl="0"/>
            <a:r>
              <a:rPr lang="cs-CZ" sz="2000" i="1" dirty="0"/>
              <a:t>bezpečné napojení místních komunikací a chodníků na cyklostezky/pěší stezky, jízdní pruhy pro cyklisty umístěné podél pásu pro chodce v přidruženém prostoru silnic a místních komunikací, přejezdy pro cyklisty</a:t>
            </a:r>
            <a:endParaRPr lang="cs-CZ" sz="2000" dirty="0"/>
          </a:p>
          <a:p>
            <a:pPr lvl="0"/>
            <a:r>
              <a:rPr lang="cs-CZ" sz="2000" i="1" dirty="0"/>
              <a:t>budování bezbariérových zastávek veřejné hromadné dopravy, přechodů.</a:t>
            </a:r>
            <a:r>
              <a:rPr lang="cs-CZ" sz="2000" dirty="0"/>
              <a:t> </a:t>
            </a:r>
          </a:p>
          <a:p>
            <a:endParaRPr lang="cs-CZ" sz="2000" dirty="0"/>
          </a:p>
          <a:p>
            <a:pPr marL="0" indent="0">
              <a:buNone/>
            </a:pPr>
            <a:r>
              <a:rPr lang="cs-CZ" sz="2000" dirty="0"/>
              <a:t>Podmínkou realizace projektů je komplexnost navrhovaných opatření, která povedou k vyřešení dopravně nebezpečné situace a současně budou řešena jako bezbariérová.</a:t>
            </a:r>
            <a:endParaRPr lang="cs-CZ" sz="2100" b="1" dirty="0"/>
          </a:p>
          <a:p>
            <a:pPr marL="0" indent="0">
              <a:buNone/>
            </a:pPr>
            <a:endParaRPr lang="cs-CZ" sz="2100" b="1" dirty="0"/>
          </a:p>
          <a:p>
            <a:pPr marL="0" indent="0">
              <a:buNone/>
            </a:pPr>
            <a:endParaRPr lang="cs-CZ" sz="2100" b="1" dirty="0"/>
          </a:p>
          <a:p>
            <a:pPr marL="514350" indent="-514350">
              <a:buFont typeface="+mj-lt"/>
              <a:buAutoNum type="arabicPeriod"/>
            </a:pPr>
            <a:endParaRPr lang="cs-CZ" sz="2300" b="1" dirty="0"/>
          </a:p>
          <a:p>
            <a:pPr marL="514350" indent="-514350">
              <a:buFont typeface="+mj-lt"/>
              <a:buAutoNum type="arabicPeriod"/>
            </a:pPr>
            <a:endParaRPr lang="cs-CZ" sz="23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69261" y="137920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2000" spc="-150" dirty="0">
              <a:latin typeface="+mn-lt"/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788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90386"/>
            <a:ext cx="12191999" cy="463724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sz="2300" b="1" u="sng" dirty="0" smtClean="0"/>
              <a:t>Hlavní způsobilé aktivity </a:t>
            </a:r>
            <a:endParaRPr lang="cs-CZ" sz="2400" dirty="0"/>
          </a:p>
          <a:p>
            <a:r>
              <a:rPr lang="cs-CZ" sz="2400" dirty="0" smtClean="0"/>
              <a:t>rekonstrukce</a:t>
            </a:r>
            <a:r>
              <a:rPr lang="cs-CZ" sz="2400" dirty="0"/>
              <a:t>, modernizace a výstavba chodníků podél silnic I., II. a III. třídy a místních komunikací, přizpůsobených osobám s omezenou schopností pohybu a orientace, včetně přechodů pro chodce a míst pro přecházení. (Pozn. Vedení chodníku nemusí být v celém řešeném úseku bezprostředně podél komunikace (silnice), ale může se v části úseku odchýlit např. do proluky, podloubí, průchodu. Žadatel ve studii proveditelnosti popíše soulad s hlavní podporovanou aktivitou, jejímž cílem je zvýšit bezpečnost dopravy, především pěší, v trase dopravně zatížené komunikace.) </a:t>
            </a:r>
          </a:p>
          <a:p>
            <a:r>
              <a:rPr lang="cs-CZ" sz="2400" dirty="0" smtClean="0"/>
              <a:t>rekonstrukce</a:t>
            </a:r>
            <a:r>
              <a:rPr lang="cs-CZ" sz="2400" dirty="0"/>
              <a:t>, modernizace a výstavba bezbariérových komunikací pro pěší k zastávkám veřejné hromadné dopravy, </a:t>
            </a:r>
          </a:p>
          <a:p>
            <a:r>
              <a:rPr lang="cs-CZ" sz="2400" dirty="0" smtClean="0"/>
              <a:t>realizace </a:t>
            </a:r>
            <a:r>
              <a:rPr lang="cs-CZ" sz="2400" dirty="0"/>
              <a:t>prvků zvyšujících bezpečnost železniční, silniční, </a:t>
            </a:r>
            <a:r>
              <a:rPr lang="cs-CZ" sz="2400" dirty="0" err="1"/>
              <a:t>cyklisticeké</a:t>
            </a:r>
            <a:r>
              <a:rPr lang="cs-CZ" sz="2400" dirty="0"/>
              <a:t> a pěší dopravy (bezpečnostní opatření realizovatelná na silnici, místní komunikaci nebo dráze, veřejné osvětlení, prvky inteligentních dopravních systémů), </a:t>
            </a:r>
          </a:p>
          <a:p>
            <a:r>
              <a:rPr lang="cs-CZ" sz="2400" dirty="0" smtClean="0"/>
              <a:t>DPH (neplátci DPH, nebo </a:t>
            </a:r>
            <a:r>
              <a:rPr lang="cs-CZ" sz="2400" dirty="0"/>
              <a:t>plátce </a:t>
            </a:r>
            <a:r>
              <a:rPr lang="cs-CZ" sz="2400" dirty="0" smtClean="0"/>
              <a:t>DPH nemá k projektovým </a:t>
            </a:r>
            <a:r>
              <a:rPr lang="cs-CZ" sz="2400" dirty="0"/>
              <a:t>aktivitám nárok na odpočet </a:t>
            </a:r>
            <a:r>
              <a:rPr lang="cs-CZ" sz="2400" dirty="0" smtClean="0"/>
              <a:t>vstupu) </a:t>
            </a:r>
            <a:endParaRPr lang="cs-CZ" sz="2400" dirty="0"/>
          </a:p>
          <a:p>
            <a:endParaRPr lang="cs-CZ" sz="2400" dirty="0"/>
          </a:p>
          <a:p>
            <a:endParaRPr lang="cs-CZ" sz="2400" dirty="0"/>
          </a:p>
          <a:p>
            <a:endParaRPr lang="cs-CZ" sz="2400" dirty="0" smtClean="0"/>
          </a:p>
          <a:p>
            <a:endParaRPr lang="cs-CZ" sz="2400" dirty="0"/>
          </a:p>
          <a:p>
            <a:pPr marL="0" indent="0">
              <a:buNone/>
            </a:pPr>
            <a:endParaRPr lang="cs-CZ" sz="2300" b="1" dirty="0"/>
          </a:p>
          <a:p>
            <a:pPr marL="514350" indent="-514350">
              <a:buFont typeface="+mj-lt"/>
              <a:buAutoNum type="arabicPeriod"/>
            </a:pPr>
            <a:endParaRPr lang="cs-CZ" sz="23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69261" y="137920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2000" spc="-150" dirty="0">
              <a:latin typeface="+mn-lt"/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727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9278" y="1190386"/>
            <a:ext cx="11922722" cy="46372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300" b="1" u="sng" dirty="0" smtClean="0"/>
              <a:t>Vedlejší způsobilé aktivity  </a:t>
            </a:r>
            <a:r>
              <a:rPr lang="cs-CZ" sz="2300" u="sng" dirty="0" smtClean="0"/>
              <a:t>(</a:t>
            </a:r>
            <a:r>
              <a:rPr lang="cs-CZ" sz="2400" u="sng" dirty="0" smtClean="0"/>
              <a:t>maximálně </a:t>
            </a:r>
            <a:r>
              <a:rPr lang="cs-CZ" sz="2400" u="sng" dirty="0"/>
              <a:t>15 % celkových způsobilých výdajů </a:t>
            </a:r>
            <a:r>
              <a:rPr lang="cs-CZ" sz="2400" u="sng" dirty="0" smtClean="0"/>
              <a:t>projektu) </a:t>
            </a:r>
            <a:endParaRPr lang="cs-CZ" sz="2400" dirty="0"/>
          </a:p>
          <a:p>
            <a:endParaRPr lang="cs-CZ" sz="2400" dirty="0"/>
          </a:p>
          <a:p>
            <a:r>
              <a:rPr lang="cs-CZ" sz="2400" dirty="0" smtClean="0"/>
              <a:t>realizace </a:t>
            </a:r>
            <a:r>
              <a:rPr lang="cs-CZ" sz="2400" dirty="0"/>
              <a:t>stavbou vyvolaných investic, </a:t>
            </a:r>
          </a:p>
          <a:p>
            <a:r>
              <a:rPr lang="cs-CZ" sz="2400" dirty="0" smtClean="0"/>
              <a:t>zpracování </a:t>
            </a:r>
            <a:r>
              <a:rPr lang="cs-CZ" sz="2400" dirty="0"/>
              <a:t>projektových dokumentací, </a:t>
            </a:r>
          </a:p>
          <a:p>
            <a:r>
              <a:rPr lang="cs-CZ" sz="2400" dirty="0" smtClean="0"/>
              <a:t>zpracování </a:t>
            </a:r>
            <a:r>
              <a:rPr lang="cs-CZ" sz="2400" dirty="0"/>
              <a:t>studie proveditelnosti, </a:t>
            </a:r>
          </a:p>
          <a:p>
            <a:r>
              <a:rPr lang="cs-CZ" sz="2400" dirty="0" smtClean="0"/>
              <a:t>výkup </a:t>
            </a:r>
            <a:r>
              <a:rPr lang="cs-CZ" sz="2400" dirty="0"/>
              <a:t>nemovitostí podmiňujících výstavbu, </a:t>
            </a:r>
          </a:p>
          <a:p>
            <a:r>
              <a:rPr lang="cs-CZ" sz="2400" dirty="0" smtClean="0"/>
              <a:t>provádění </a:t>
            </a:r>
            <a:r>
              <a:rPr lang="cs-CZ" sz="2400" dirty="0"/>
              <a:t>inženýrské činnosti ve výstavbě, </a:t>
            </a:r>
          </a:p>
          <a:p>
            <a:r>
              <a:rPr lang="cs-CZ" sz="2400" dirty="0" smtClean="0"/>
              <a:t>povinná </a:t>
            </a:r>
            <a:r>
              <a:rPr lang="cs-CZ" sz="2400" dirty="0"/>
              <a:t>publicita. </a:t>
            </a:r>
          </a:p>
          <a:p>
            <a:endParaRPr lang="cs-CZ" sz="2400" dirty="0"/>
          </a:p>
          <a:p>
            <a:endParaRPr lang="cs-CZ" sz="2400" dirty="0" smtClean="0"/>
          </a:p>
          <a:p>
            <a:endParaRPr lang="cs-CZ" sz="2400" dirty="0"/>
          </a:p>
          <a:p>
            <a:pPr marL="0" indent="0">
              <a:buNone/>
            </a:pPr>
            <a:endParaRPr lang="cs-CZ" sz="2300" b="1" dirty="0"/>
          </a:p>
          <a:p>
            <a:pPr marL="514350" indent="-514350">
              <a:buFont typeface="+mj-lt"/>
              <a:buAutoNum type="arabicPeriod"/>
            </a:pPr>
            <a:endParaRPr lang="cs-CZ" sz="23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69261" y="137920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2000" spc="-150" dirty="0">
              <a:latin typeface="+mn-lt"/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01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9278" y="1206634"/>
            <a:ext cx="11670189" cy="46526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1900" b="1" u="sng" dirty="0"/>
              <a:t>Způsobilost výdajů</a:t>
            </a:r>
          </a:p>
          <a:p>
            <a:pPr marL="0" indent="0">
              <a:buNone/>
            </a:pPr>
            <a:endParaRPr lang="cs-CZ" sz="1900" dirty="0"/>
          </a:p>
          <a:p>
            <a:pPr indent="-360000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1900" dirty="0">
                <a:cs typeface="Times New Roman" panose="02020603050405020304" pitchFamily="18" charset="0"/>
              </a:rPr>
              <a:t>Věcná způsobilost</a:t>
            </a:r>
          </a:p>
          <a:p>
            <a:pPr marL="0" indent="0">
              <a:buNone/>
            </a:pPr>
            <a:r>
              <a:rPr lang="cs-CZ" sz="2000" dirty="0" smtClean="0"/>
              <a:t>       -  Soulad </a:t>
            </a:r>
            <a:r>
              <a:rPr lang="cs-CZ" sz="2000" dirty="0"/>
              <a:t>s právními předpisy, pravidly IROP a podmínkami podpory, zejm. právním aktem. 	</a:t>
            </a:r>
            <a:endParaRPr lang="cs-CZ" sz="1900" dirty="0" smtClean="0">
              <a:cs typeface="Times New Roman" panose="02020603050405020304" pitchFamily="18" charset="0"/>
            </a:endParaRPr>
          </a:p>
          <a:p>
            <a:pPr marL="700088" indent="-342900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cs-CZ" sz="1900" dirty="0">
              <a:cs typeface="Times New Roman" panose="02020603050405020304" pitchFamily="18" charset="0"/>
            </a:endParaRPr>
          </a:p>
          <a:p>
            <a:pPr indent="-360000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1900" dirty="0" smtClean="0">
                <a:cs typeface="Times New Roman" panose="02020603050405020304" pitchFamily="18" charset="0"/>
              </a:rPr>
              <a:t>Přiměřenost výdaje</a:t>
            </a: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1900" dirty="0">
                <a:cs typeface="Times New Roman" panose="02020603050405020304" pitchFamily="18" charset="0"/>
              </a:rPr>
              <a:t> </a:t>
            </a:r>
            <a:r>
              <a:rPr lang="cs-CZ" sz="1900" dirty="0" smtClean="0">
                <a:cs typeface="Times New Roman" panose="02020603050405020304" pitchFamily="18" charset="0"/>
              </a:rPr>
              <a:t>      - </a:t>
            </a:r>
            <a:r>
              <a:rPr lang="cs-CZ" sz="2000" dirty="0"/>
              <a:t>Výdaj je hospodárný, účelný a efektivní a jeho výše odpovídá cenám v místě a čase obvyklým. 	</a:t>
            </a:r>
            <a:endParaRPr lang="cs-CZ" sz="2000" dirty="0" smtClean="0"/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endParaRPr lang="cs-CZ" sz="1900" dirty="0" smtClean="0">
              <a:cs typeface="Times New Roman" panose="02020603050405020304" pitchFamily="18" charset="0"/>
            </a:endParaRPr>
          </a:p>
          <a:p>
            <a:pPr indent="-360000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1900" dirty="0" smtClean="0">
                <a:cs typeface="Times New Roman" panose="02020603050405020304" pitchFamily="18" charset="0"/>
              </a:rPr>
              <a:t>Časová způsobilost</a:t>
            </a:r>
            <a:endParaRPr lang="cs-CZ" sz="1900" dirty="0">
              <a:cs typeface="Times New Roman" panose="02020603050405020304" pitchFamily="18" charset="0"/>
            </a:endParaRPr>
          </a:p>
          <a:p>
            <a:pPr marL="715963" indent="-358775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1800" dirty="0"/>
              <a:t>Vznik a úhrada příjemcem od 1. 1. 2014 do 31. 12. </a:t>
            </a:r>
            <a:r>
              <a:rPr lang="pl-PL" sz="1800" dirty="0" smtClean="0"/>
              <a:t>2018</a:t>
            </a:r>
            <a:r>
              <a:rPr lang="pl-PL" sz="1800" dirty="0"/>
              <a:t>	</a:t>
            </a:r>
          </a:p>
          <a:p>
            <a:pPr marL="715963" indent="-358775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cs-CZ" sz="1800" dirty="0"/>
              <a:t>Projekty nemohou být </a:t>
            </a:r>
            <a:r>
              <a:rPr lang="cs-CZ" sz="1800" dirty="0" smtClean="0"/>
              <a:t>podpořeny, </a:t>
            </a:r>
            <a:r>
              <a:rPr lang="cs-CZ" sz="1800" dirty="0"/>
              <a:t>jestliže byly fyzicky dokončeny nebo plně provedeny před předložením žádosti o podporu. 	</a:t>
            </a:r>
          </a:p>
          <a:p>
            <a:pPr indent="-360000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4847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280820"/>
            <a:ext cx="10515600" cy="48961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b="1" u="sng" dirty="0">
                <a:cs typeface="Times New Roman" panose="02020603050405020304" pitchFamily="18" charset="0"/>
              </a:rPr>
              <a:t>Proces hodnocení a výběru projektů</a:t>
            </a:r>
          </a:p>
          <a:p>
            <a:pPr marL="0" indent="0">
              <a:buNone/>
            </a:pPr>
            <a:r>
              <a:rPr lang="pl-PL" sz="1800" b="1" dirty="0">
                <a:cs typeface="Times New Roman" panose="02020603050405020304" pitchFamily="18" charset="0"/>
              </a:rPr>
              <a:t/>
            </a:r>
            <a:br>
              <a:rPr lang="pl-PL" sz="1800" b="1" dirty="0">
                <a:cs typeface="Times New Roman" panose="02020603050405020304" pitchFamily="18" charset="0"/>
              </a:rPr>
            </a:br>
            <a:r>
              <a:rPr lang="cs-CZ" sz="1800" b="1" dirty="0">
                <a:cs typeface="Times New Roman" panose="02020603050405020304" pitchFamily="18" charset="0"/>
              </a:rPr>
              <a:t>Hodnocení přijatelnosti a formálních náležitostí</a:t>
            </a:r>
          </a:p>
          <a:p>
            <a:pPr marL="0" indent="0">
              <a:buNone/>
            </a:pPr>
            <a:endParaRPr lang="cs-CZ" sz="1800" b="1" dirty="0"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cs typeface="Times New Roman" panose="02020603050405020304" pitchFamily="18" charset="0"/>
              </a:rPr>
              <a:t>První fáze hodnocení projektů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cs typeface="Times New Roman" panose="02020603050405020304" pitchFamily="18" charset="0"/>
              </a:rPr>
              <a:t>Posouzení základních věcných a administrativních požadavků 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cs typeface="Times New Roman" panose="02020603050405020304" pitchFamily="18" charset="0"/>
              </a:rPr>
              <a:t>Provádějí pracovníci MAS Moravská brána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cs typeface="Times New Roman" panose="02020603050405020304" pitchFamily="18" charset="0"/>
              </a:rPr>
              <a:t>Lhůta max. 20 pracovních dnů od ukončení příjmu žádostí o podporu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cs typeface="Times New Roman" panose="02020603050405020304" pitchFamily="18" charset="0"/>
              </a:rPr>
              <a:t>Kritéria přijatelnosti jsou </a:t>
            </a:r>
            <a:r>
              <a:rPr lang="cs-CZ" sz="1800" dirty="0" smtClean="0">
                <a:cs typeface="Times New Roman" panose="02020603050405020304" pitchFamily="18" charset="0"/>
              </a:rPr>
              <a:t>až na 1 kritérium (definice příjemce) napravitelná</a:t>
            </a:r>
            <a:endParaRPr lang="cs-CZ" sz="1800" dirty="0"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cs typeface="Times New Roman" panose="02020603050405020304" pitchFamily="18" charset="0"/>
              </a:rPr>
              <a:t>Kritéria formálních náležitostí jsou opravitelná – žadatel vyzván 1 x k opravě nebo doplnění ve lhůtě do 5 pracovních dní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cs typeface="Times New Roman" panose="02020603050405020304" pitchFamily="18" charset="0"/>
              </a:rPr>
              <a:t>Hodnotí se podle kontrolních otázek uvedených pro každé kritérium (ANO/NE)</a:t>
            </a: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935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Zástupný symbol pro obsah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8561669"/>
              </p:ext>
            </p:extLst>
          </p:nvPr>
        </p:nvGraphicFramePr>
        <p:xfrm>
          <a:off x="16745" y="1064969"/>
          <a:ext cx="12192002" cy="56705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18425"/>
                <a:gridCol w="3269411"/>
                <a:gridCol w="4261449"/>
                <a:gridCol w="1086928"/>
                <a:gridCol w="2555789"/>
              </a:tblGrid>
              <a:tr h="138480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Kritéria formálních náležitostí a přijatelnosti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Napravitelnost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Referenční dokument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</a:tr>
              <a:tr h="346201">
                <a:tc row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Formální náležitosti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vert="vert270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Žádost o podporu je podána v předepsané formě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ANO – žádost o podporu je podána v předepsané formě a obsahově splňuje všechny náležitosti 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Napravitelné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Žádost o podporu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</a:tr>
              <a:tr h="8604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NE 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4620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Žádost o podporu je podepsána oprávněným zástupcem žadatele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ANO – žádost o podporu je podepsána oprávněným zástupcem žadatele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Napravitelné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Žádost o podporu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</a:tr>
              <a:tr h="8604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NE 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55392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Jsou doloženy všechny povinné přílohy a obsahově splňují náležitosti, požadované v dokumentaci k výzvě MAS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ANO – jsou doloženy všechny povinné přílohy a obsahově splňují náležitosti, požadované v dokumentaci k výzvě 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Napravitelné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cs-CZ" sz="1100">
                          <a:effectLst/>
                        </a:rPr>
                        <a:t>Žádost o podporu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Specifická pravidla pro žadatele a příjemce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</a:tr>
              <a:tr h="8604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NE 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15442">
                <a:tc rowSpan="1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Obecná přijatelnost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vert="vert270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Projekt je svým zaměřením v souladu s cíli a podporovanými aktivitami výzvy MAS 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ANO - projekt je svým zaměřením v souladu s cíli a podporovanými aktivitami výzvy MAS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Napravitelné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cs-CZ" sz="1100">
                          <a:effectLst/>
                        </a:rPr>
                        <a:t>Text výzvy MAS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cs-CZ" sz="1100">
                          <a:effectLst/>
                        </a:rPr>
                        <a:t>Specifická pravidla pro žadatele a příjemce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cs-CZ" sz="1100">
                          <a:effectLst/>
                        </a:rPr>
                        <a:t>Žádost o podporu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cs-CZ" sz="1100">
                          <a:effectLst/>
                        </a:rPr>
                        <a:t>Studie proveditelnosti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</a:tr>
              <a:tr h="50048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NE 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1544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Žadatel splňuje definici oprávněného příjemce pro příslušný specifický cíl a výzvu 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ANO –  žadatel splňuje definici oprávněného příjemce pro příslušný specifický cíl a výzvu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Nenapravitelné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cs-CZ" sz="1100">
                          <a:effectLst/>
                        </a:rPr>
                        <a:t>Žádost o podporu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Specifická pravidla pro žadatele a příjemce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/>
                </a:tc>
              </a:tr>
              <a:tr h="13382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NE 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1544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Projekt respektuje minimální a maximální hranici celkových způsobilých výdajů, pokud jsou stanoveny 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ANO – projekt respektuje minimální a maximální hranici celkových způsobilých výdajů, 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Napravitelné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cs-CZ" sz="1100">
                          <a:effectLst/>
                        </a:rPr>
                        <a:t>Text výzvy MAS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cs-CZ" sz="1100">
                          <a:effectLst/>
                        </a:rPr>
                        <a:t>Žádost o podporu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/>
                </a:tc>
              </a:tr>
              <a:tr h="8604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NE 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0772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Projekt respektuje limity způsobilých výdajů, pokud jsou stanoveny 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ANO – projekt respektuje limity způsobilých výdajů, 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Napravitelné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cs-CZ" sz="1100">
                          <a:effectLst/>
                        </a:rPr>
                        <a:t>Text výzvy MAS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cs-CZ" sz="1100">
                          <a:effectLst/>
                        </a:rPr>
                        <a:t>Žádost o podporu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/>
                </a:tc>
              </a:tr>
              <a:tr h="8604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NE 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0772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Potřebnost realizace projektu je odůvodněná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ANO - potřebnost realizace projektu je odůvodněná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Napravitelné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Studie proveditelnosti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/>
                </a:tc>
              </a:tr>
              <a:tr h="8604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NE 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/>
                </a:tc>
              </a:tr>
              <a:tr h="415442">
                <a:tc rowSpan="2">
                  <a:txBody>
                    <a:bodyPr/>
                    <a:lstStyle/>
                    <a:p>
                      <a:pPr marL="71755" marR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Specifická </a:t>
                      </a:r>
                      <a:r>
                        <a:rPr lang="cs-CZ" sz="1100" dirty="0" smtClean="0">
                          <a:effectLst/>
                        </a:rPr>
                        <a:t>přijatelnost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vert="vert27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Projekt je v souladu se specifickými cíli a opatřeními uvedenými ve strategii CLLD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ANO – Projekt je v souladu se specifickými cíli a opatřeními uvedenými ve strategii CLLD  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Napravitelné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cs-CZ" sz="1100" dirty="0">
                          <a:effectLst/>
                        </a:rPr>
                        <a:t>Žádost o podporu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Studie proveditelnosti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Strategie SCLLD (kap. III. 1.4 – Strategické cíle, Specifické cíle…)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/>
                </a:tc>
              </a:tr>
              <a:tr h="22242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NE 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59" marR="18659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199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7115</TotalTime>
  <Words>1823</Words>
  <Application>Microsoft Office PowerPoint</Application>
  <PresentationFormat>Širokoúhlá obrazovka</PresentationFormat>
  <Paragraphs>283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Činnost MAS</dc:title>
  <dc:creator>Martina Zdráhalová</dc:creator>
  <cp:lastModifiedBy>Hana Nehybová</cp:lastModifiedBy>
  <cp:revision>362</cp:revision>
  <cp:lastPrinted>2017-01-12T13:13:00Z</cp:lastPrinted>
  <dcterms:created xsi:type="dcterms:W3CDTF">2014-11-12T11:20:26Z</dcterms:created>
  <dcterms:modified xsi:type="dcterms:W3CDTF">2017-06-14T14:02:36Z</dcterms:modified>
</cp:coreProperties>
</file>