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31"/>
  </p:notesMasterIdLst>
  <p:handoutMasterIdLst>
    <p:handoutMasterId r:id="rId132"/>
  </p:handoutMasterIdLst>
  <p:sldIdLst>
    <p:sldId id="296" r:id="rId2"/>
    <p:sldId id="349" r:id="rId3"/>
    <p:sldId id="465" r:id="rId4"/>
    <p:sldId id="351" r:id="rId5"/>
    <p:sldId id="396" r:id="rId6"/>
    <p:sldId id="352" r:id="rId7"/>
    <p:sldId id="353" r:id="rId8"/>
    <p:sldId id="391" r:id="rId9"/>
    <p:sldId id="569" r:id="rId10"/>
    <p:sldId id="354" r:id="rId11"/>
    <p:sldId id="392" r:id="rId12"/>
    <p:sldId id="524" r:id="rId13"/>
    <p:sldId id="422" r:id="rId14"/>
    <p:sldId id="423" r:id="rId15"/>
    <p:sldId id="548" r:id="rId16"/>
    <p:sldId id="568" r:id="rId17"/>
    <p:sldId id="528" r:id="rId18"/>
    <p:sldId id="529" r:id="rId19"/>
    <p:sldId id="575" r:id="rId20"/>
    <p:sldId id="576" r:id="rId21"/>
    <p:sldId id="558" r:id="rId22"/>
    <p:sldId id="560" r:id="rId23"/>
    <p:sldId id="562" r:id="rId24"/>
    <p:sldId id="564" r:id="rId25"/>
    <p:sldId id="541" r:id="rId26"/>
    <p:sldId id="566" r:id="rId27"/>
    <p:sldId id="518" r:id="rId28"/>
    <p:sldId id="530" r:id="rId29"/>
    <p:sldId id="370" r:id="rId30"/>
    <p:sldId id="372" r:id="rId31"/>
    <p:sldId id="371" r:id="rId32"/>
    <p:sldId id="426" r:id="rId33"/>
    <p:sldId id="526" r:id="rId34"/>
    <p:sldId id="374" r:id="rId35"/>
    <p:sldId id="373" r:id="rId36"/>
    <p:sldId id="531" r:id="rId37"/>
    <p:sldId id="376" r:id="rId38"/>
    <p:sldId id="410" r:id="rId39"/>
    <p:sldId id="537" r:id="rId40"/>
    <p:sldId id="411" r:id="rId41"/>
    <p:sldId id="412" r:id="rId42"/>
    <p:sldId id="413" r:id="rId43"/>
    <p:sldId id="571" r:id="rId44"/>
    <p:sldId id="572" r:id="rId45"/>
    <p:sldId id="414" r:id="rId46"/>
    <p:sldId id="527" r:id="rId47"/>
    <p:sldId id="416" r:id="rId48"/>
    <p:sldId id="418" r:id="rId49"/>
    <p:sldId id="574" r:id="rId50"/>
    <p:sldId id="417" r:id="rId51"/>
    <p:sldId id="419" r:id="rId52"/>
    <p:sldId id="532" r:id="rId53"/>
    <p:sldId id="533" r:id="rId54"/>
    <p:sldId id="421" r:id="rId55"/>
    <p:sldId id="395" r:id="rId56"/>
    <p:sldId id="536" r:id="rId57"/>
    <p:sldId id="539" r:id="rId58"/>
    <p:sldId id="567" r:id="rId59"/>
    <p:sldId id="428" r:id="rId60"/>
    <p:sldId id="534" r:id="rId61"/>
    <p:sldId id="375" r:id="rId62"/>
    <p:sldId id="380" r:id="rId63"/>
    <p:sldId id="381" r:id="rId64"/>
    <p:sldId id="382" r:id="rId65"/>
    <p:sldId id="383" r:id="rId66"/>
    <p:sldId id="378" r:id="rId67"/>
    <p:sldId id="384" r:id="rId68"/>
    <p:sldId id="522" r:id="rId69"/>
    <p:sldId id="385" r:id="rId70"/>
    <p:sldId id="543" r:id="rId71"/>
    <p:sldId id="400" r:id="rId72"/>
    <p:sldId id="401" r:id="rId73"/>
    <p:sldId id="402" r:id="rId74"/>
    <p:sldId id="404" r:id="rId75"/>
    <p:sldId id="405" r:id="rId76"/>
    <p:sldId id="406" r:id="rId77"/>
    <p:sldId id="544" r:id="rId78"/>
    <p:sldId id="377" r:id="rId79"/>
    <p:sldId id="369" r:id="rId80"/>
    <p:sldId id="578" r:id="rId81"/>
    <p:sldId id="545" r:id="rId82"/>
    <p:sldId id="408" r:id="rId83"/>
    <p:sldId id="409" r:id="rId84"/>
    <p:sldId id="387" r:id="rId85"/>
    <p:sldId id="388" r:id="rId86"/>
    <p:sldId id="407" r:id="rId87"/>
    <p:sldId id="520" r:id="rId88"/>
    <p:sldId id="521" r:id="rId89"/>
    <p:sldId id="429" r:id="rId90"/>
    <p:sldId id="476" r:id="rId91"/>
    <p:sldId id="477" r:id="rId92"/>
    <p:sldId id="478" r:id="rId93"/>
    <p:sldId id="479" r:id="rId94"/>
    <p:sldId id="480" r:id="rId95"/>
    <p:sldId id="481" r:id="rId96"/>
    <p:sldId id="482" r:id="rId97"/>
    <p:sldId id="483" r:id="rId98"/>
    <p:sldId id="484" r:id="rId99"/>
    <p:sldId id="485" r:id="rId100"/>
    <p:sldId id="486" r:id="rId101"/>
    <p:sldId id="487" r:id="rId102"/>
    <p:sldId id="488" r:id="rId103"/>
    <p:sldId id="489" r:id="rId104"/>
    <p:sldId id="490" r:id="rId105"/>
    <p:sldId id="491" r:id="rId106"/>
    <p:sldId id="492" r:id="rId107"/>
    <p:sldId id="493" r:id="rId108"/>
    <p:sldId id="494" r:id="rId109"/>
    <p:sldId id="495" r:id="rId110"/>
    <p:sldId id="496" r:id="rId111"/>
    <p:sldId id="497" r:id="rId112"/>
    <p:sldId id="498" r:id="rId113"/>
    <p:sldId id="499" r:id="rId114"/>
    <p:sldId id="500" r:id="rId115"/>
    <p:sldId id="501" r:id="rId116"/>
    <p:sldId id="502" r:id="rId117"/>
    <p:sldId id="519" r:id="rId118"/>
    <p:sldId id="503" r:id="rId119"/>
    <p:sldId id="504" r:id="rId120"/>
    <p:sldId id="505" r:id="rId121"/>
    <p:sldId id="506" r:id="rId122"/>
    <p:sldId id="507" r:id="rId123"/>
    <p:sldId id="508" r:id="rId124"/>
    <p:sldId id="509" r:id="rId125"/>
    <p:sldId id="546" r:id="rId126"/>
    <p:sldId id="389" r:id="rId127"/>
    <p:sldId id="547" r:id="rId128"/>
    <p:sldId id="390" r:id="rId129"/>
    <p:sldId id="343" r:id="rId13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AC6"/>
    <a:srgbClr val="FF9966"/>
    <a:srgbClr val="A9DBED"/>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0456" autoAdjust="0"/>
  </p:normalViewPr>
  <p:slideViewPr>
    <p:cSldViewPr snapToGrid="0">
      <p:cViewPr varScale="1">
        <p:scale>
          <a:sx n="58" d="100"/>
          <a:sy n="58" d="100"/>
        </p:scale>
        <p:origin x="57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5EB03-92C4-49B8-BC96-DDE8125A99AE}"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cs-CZ"/>
        </a:p>
      </dgm:t>
    </dgm:pt>
    <dgm:pt modelId="{37DF5922-659A-46B6-9E00-E965BADA577C}">
      <dgm:prSet phldrT="[Text]" custT="1"/>
      <dgm:spPr>
        <a:ln w="12700"/>
      </dgm:spPr>
      <dgm:t>
        <a:bodyPr/>
        <a:lstStyle/>
        <a:p>
          <a:r>
            <a:rPr lang="cs-CZ" sz="1400" b="1" dirty="0"/>
            <a:t>Prorodinná opatření </a:t>
          </a:r>
          <a:r>
            <a:rPr lang="cs-CZ" sz="1400" b="0" dirty="0"/>
            <a:t>(de </a:t>
          </a:r>
          <a:r>
            <a:rPr lang="cs-CZ" sz="1400" b="0" dirty="0" err="1"/>
            <a:t>minimis</a:t>
          </a:r>
          <a:r>
            <a:rPr lang="cs-CZ" sz="1400" b="0" dirty="0"/>
            <a:t>)</a:t>
          </a:r>
        </a:p>
      </dgm:t>
    </dgm:pt>
    <dgm:pt modelId="{48949690-2744-44FD-9073-F74D454C3B7F}" type="parTrans" cxnId="{D5152E0B-E7D3-4D96-8AEA-2FC07D257E9A}">
      <dgm:prSet/>
      <dgm:spPr/>
      <dgm:t>
        <a:bodyPr/>
        <a:lstStyle/>
        <a:p>
          <a:endParaRPr lang="cs-CZ"/>
        </a:p>
      </dgm:t>
    </dgm:pt>
    <dgm:pt modelId="{37940183-94F1-4F0F-8594-FE20D70A809F}" type="sibTrans" cxnId="{D5152E0B-E7D3-4D96-8AEA-2FC07D257E9A}">
      <dgm:prSet/>
      <dgm:spPr/>
      <dgm:t>
        <a:bodyPr/>
        <a:lstStyle/>
        <a:p>
          <a:endParaRPr lang="cs-CZ"/>
        </a:p>
      </dgm:t>
    </dgm:pt>
    <dgm:pt modelId="{57A7D69C-01C3-464B-A988-8B4749558832}">
      <dgm:prSet phldrT="[Text]" custT="1"/>
      <dgm:spPr>
        <a:ln w="12700"/>
      </dgm:spPr>
      <dgm:t>
        <a:bodyPr/>
        <a:lstStyle/>
        <a:p>
          <a:r>
            <a:rPr lang="cs-CZ" sz="1200" b="1" dirty="0"/>
            <a:t>Dětské skupiny</a:t>
          </a:r>
        </a:p>
      </dgm:t>
    </dgm:pt>
    <dgm:pt modelId="{AFD50763-9784-4D0A-8DEC-E3BF023E4CF1}" type="parTrans" cxnId="{2980FE73-45D6-4493-8494-273E03A85286}">
      <dgm:prSet/>
      <dgm:spPr>
        <a:ln w="19050"/>
      </dgm:spPr>
      <dgm:t>
        <a:bodyPr/>
        <a:lstStyle/>
        <a:p>
          <a:endParaRPr lang="cs-CZ"/>
        </a:p>
      </dgm:t>
    </dgm:pt>
    <dgm:pt modelId="{3D7E95A4-AD3B-4B69-8E03-63797ADBA904}" type="sibTrans" cxnId="{2980FE73-45D6-4493-8494-273E03A85286}">
      <dgm:prSet/>
      <dgm:spPr/>
      <dgm:t>
        <a:bodyPr/>
        <a:lstStyle/>
        <a:p>
          <a:endParaRPr lang="cs-CZ"/>
        </a:p>
      </dgm:t>
    </dgm:pt>
    <dgm:pt modelId="{EF44FA17-4DB8-4E2F-828A-7DF7B43829BB}">
      <dgm:prSet phldrT="[Text]" custT="1"/>
      <dgm:spPr>
        <a:ln w="12700"/>
      </dgm:spPr>
      <dgm:t>
        <a:bodyPr/>
        <a:lstStyle/>
        <a:p>
          <a:r>
            <a:rPr lang="cs-CZ" sz="1200" b="1" dirty="0"/>
            <a:t>ANO u podnikových DS</a:t>
          </a:r>
          <a:r>
            <a:rPr lang="cs-CZ" sz="900" dirty="0"/>
            <a:t> v případě podniku soutěžícího na trhu</a:t>
          </a:r>
        </a:p>
      </dgm:t>
    </dgm:pt>
    <dgm:pt modelId="{813DEC56-9354-41D8-8D54-583CF9564B6D}" type="parTrans" cxnId="{AE9AF6B6-807F-40E2-986E-9B2430FBE885}">
      <dgm:prSet/>
      <dgm:spPr>
        <a:ln w="19050"/>
      </dgm:spPr>
      <dgm:t>
        <a:bodyPr/>
        <a:lstStyle/>
        <a:p>
          <a:endParaRPr lang="cs-CZ"/>
        </a:p>
      </dgm:t>
    </dgm:pt>
    <dgm:pt modelId="{B6BFDFAB-FCE0-4D7D-9B5D-165190686706}" type="sibTrans" cxnId="{AE9AF6B6-807F-40E2-986E-9B2430FBE885}">
      <dgm:prSet/>
      <dgm:spPr/>
      <dgm:t>
        <a:bodyPr/>
        <a:lstStyle/>
        <a:p>
          <a:endParaRPr lang="cs-CZ"/>
        </a:p>
      </dgm:t>
    </dgm:pt>
    <dgm:pt modelId="{D6482D1C-D6FE-4DBE-9C74-0B84D97EA979}">
      <dgm:prSet phldrT="[Text]" custT="1"/>
      <dgm:spPr>
        <a:ln w="12700"/>
      </dgm:spPr>
      <dgm:t>
        <a:bodyPr/>
        <a:lstStyle/>
        <a:p>
          <a:r>
            <a:rPr lang="cs-CZ" sz="1200" b="1" dirty="0"/>
            <a:t>NE </a:t>
          </a:r>
          <a:r>
            <a:rPr lang="cs-CZ" sz="1200" b="0" dirty="0"/>
            <a:t>u DS pro veřejnost</a:t>
          </a:r>
          <a:endParaRPr lang="cs-CZ" sz="900" b="0" dirty="0"/>
        </a:p>
      </dgm:t>
    </dgm:pt>
    <dgm:pt modelId="{9AFD6632-34B1-4D59-B718-D258CB93230D}" type="parTrans" cxnId="{E6E57C8F-D8E3-41EC-AB2C-10593988FAA8}">
      <dgm:prSet/>
      <dgm:spPr>
        <a:ln w="19050"/>
      </dgm:spPr>
      <dgm:t>
        <a:bodyPr/>
        <a:lstStyle/>
        <a:p>
          <a:endParaRPr lang="cs-CZ"/>
        </a:p>
      </dgm:t>
    </dgm:pt>
    <dgm:pt modelId="{F5579B46-531F-4FFF-A7EC-45BBFAF1B9A5}" type="sibTrans" cxnId="{E6E57C8F-D8E3-41EC-AB2C-10593988FAA8}">
      <dgm:prSet/>
      <dgm:spPr/>
      <dgm:t>
        <a:bodyPr/>
        <a:lstStyle/>
        <a:p>
          <a:endParaRPr lang="cs-CZ"/>
        </a:p>
      </dgm:t>
    </dgm:pt>
    <dgm:pt modelId="{7CBBB047-3D3C-4FD7-A54B-C336F5DE13C4}" type="pres">
      <dgm:prSet presAssocID="{6BA5EB03-92C4-49B8-BC96-DDE8125A99AE}" presName="diagram" presStyleCnt="0">
        <dgm:presLayoutVars>
          <dgm:chPref val="1"/>
          <dgm:dir/>
          <dgm:animOne val="branch"/>
          <dgm:animLvl val="lvl"/>
          <dgm:resizeHandles val="exact"/>
        </dgm:presLayoutVars>
      </dgm:prSet>
      <dgm:spPr/>
    </dgm:pt>
    <dgm:pt modelId="{C8B26567-7596-4A98-830A-D885C08F3DD1}" type="pres">
      <dgm:prSet presAssocID="{37DF5922-659A-46B6-9E00-E965BADA577C}" presName="root1" presStyleCnt="0"/>
      <dgm:spPr/>
    </dgm:pt>
    <dgm:pt modelId="{F6A7676B-B36F-4F35-9CE0-B16042A831F6}" type="pres">
      <dgm:prSet presAssocID="{37DF5922-659A-46B6-9E00-E965BADA577C}" presName="LevelOneTextNode" presStyleLbl="node0" presStyleIdx="0" presStyleCnt="1" custLinFactNeighborX="-4069" custLinFactNeighborY="-3306">
        <dgm:presLayoutVars>
          <dgm:chPref val="3"/>
        </dgm:presLayoutVars>
      </dgm:prSet>
      <dgm:spPr/>
    </dgm:pt>
    <dgm:pt modelId="{F60A37B2-9B76-4DC0-8C2C-022C98159728}" type="pres">
      <dgm:prSet presAssocID="{37DF5922-659A-46B6-9E00-E965BADA577C}" presName="level2hierChild" presStyleCnt="0"/>
      <dgm:spPr/>
    </dgm:pt>
    <dgm:pt modelId="{B0593153-BC72-4D12-BC03-56F7B7E69ACE}" type="pres">
      <dgm:prSet presAssocID="{AFD50763-9784-4D0A-8DEC-E3BF023E4CF1}" presName="conn2-1" presStyleLbl="parChTrans1D2" presStyleIdx="0" presStyleCnt="1"/>
      <dgm:spPr/>
    </dgm:pt>
    <dgm:pt modelId="{95A86C31-BBC9-45A3-87C2-4F78EB5295BE}" type="pres">
      <dgm:prSet presAssocID="{AFD50763-9784-4D0A-8DEC-E3BF023E4CF1}" presName="connTx" presStyleLbl="parChTrans1D2" presStyleIdx="0" presStyleCnt="1"/>
      <dgm:spPr/>
    </dgm:pt>
    <dgm:pt modelId="{271B8D01-4664-4012-8673-22BF669E0673}" type="pres">
      <dgm:prSet presAssocID="{57A7D69C-01C3-464B-A988-8B4749558832}" presName="root2" presStyleCnt="0"/>
      <dgm:spPr/>
    </dgm:pt>
    <dgm:pt modelId="{B19DDC04-39DF-4FE1-A127-7144C4F367B6}" type="pres">
      <dgm:prSet presAssocID="{57A7D69C-01C3-464B-A988-8B4749558832}" presName="LevelTwoTextNode" presStyleLbl="node2" presStyleIdx="0" presStyleCnt="1">
        <dgm:presLayoutVars>
          <dgm:chPref val="3"/>
        </dgm:presLayoutVars>
      </dgm:prSet>
      <dgm:spPr/>
    </dgm:pt>
    <dgm:pt modelId="{751060FF-D75B-4513-AF20-153FAD68FB37}" type="pres">
      <dgm:prSet presAssocID="{57A7D69C-01C3-464B-A988-8B4749558832}" presName="level3hierChild" presStyleCnt="0"/>
      <dgm:spPr/>
    </dgm:pt>
    <dgm:pt modelId="{02250D6E-86AC-4F2F-8E12-E43A425298DB}" type="pres">
      <dgm:prSet presAssocID="{813DEC56-9354-41D8-8D54-583CF9564B6D}" presName="conn2-1" presStyleLbl="parChTrans1D3" presStyleIdx="0" presStyleCnt="2"/>
      <dgm:spPr/>
    </dgm:pt>
    <dgm:pt modelId="{7EF713C3-9B8F-4527-A5C4-380A17A0324A}" type="pres">
      <dgm:prSet presAssocID="{813DEC56-9354-41D8-8D54-583CF9564B6D}" presName="connTx" presStyleLbl="parChTrans1D3" presStyleIdx="0" presStyleCnt="2"/>
      <dgm:spPr/>
    </dgm:pt>
    <dgm:pt modelId="{C20E19BB-A6A6-4389-88C7-1B3810B0038C}" type="pres">
      <dgm:prSet presAssocID="{EF44FA17-4DB8-4E2F-828A-7DF7B43829BB}" presName="root2" presStyleCnt="0"/>
      <dgm:spPr/>
    </dgm:pt>
    <dgm:pt modelId="{FE8AE1F4-840B-4010-A832-17C97FB5C83C}" type="pres">
      <dgm:prSet presAssocID="{EF44FA17-4DB8-4E2F-828A-7DF7B43829BB}" presName="LevelTwoTextNode" presStyleLbl="node3" presStyleIdx="0" presStyleCnt="2">
        <dgm:presLayoutVars>
          <dgm:chPref val="3"/>
        </dgm:presLayoutVars>
      </dgm:prSet>
      <dgm:spPr/>
    </dgm:pt>
    <dgm:pt modelId="{5E72A02D-C756-4422-8538-92C94AF534ED}" type="pres">
      <dgm:prSet presAssocID="{EF44FA17-4DB8-4E2F-828A-7DF7B43829BB}" presName="level3hierChild" presStyleCnt="0"/>
      <dgm:spPr/>
    </dgm:pt>
    <dgm:pt modelId="{900FACD9-555C-45AE-B925-256BD3559BD4}" type="pres">
      <dgm:prSet presAssocID="{9AFD6632-34B1-4D59-B718-D258CB93230D}" presName="conn2-1" presStyleLbl="parChTrans1D3" presStyleIdx="1" presStyleCnt="2"/>
      <dgm:spPr/>
    </dgm:pt>
    <dgm:pt modelId="{F157E342-AFE8-4726-A47E-CB1B1EE14C88}" type="pres">
      <dgm:prSet presAssocID="{9AFD6632-34B1-4D59-B718-D258CB93230D}" presName="connTx" presStyleLbl="parChTrans1D3" presStyleIdx="1" presStyleCnt="2"/>
      <dgm:spPr/>
    </dgm:pt>
    <dgm:pt modelId="{E268CB82-1744-410E-BDC6-B064E369F4E0}" type="pres">
      <dgm:prSet presAssocID="{D6482D1C-D6FE-4DBE-9C74-0B84D97EA979}" presName="root2" presStyleCnt="0"/>
      <dgm:spPr/>
    </dgm:pt>
    <dgm:pt modelId="{B137A3EC-1F3A-464A-875C-4478F38A44D8}" type="pres">
      <dgm:prSet presAssocID="{D6482D1C-D6FE-4DBE-9C74-0B84D97EA979}" presName="LevelTwoTextNode" presStyleLbl="node3" presStyleIdx="1" presStyleCnt="2">
        <dgm:presLayoutVars>
          <dgm:chPref val="3"/>
        </dgm:presLayoutVars>
      </dgm:prSet>
      <dgm:spPr/>
    </dgm:pt>
    <dgm:pt modelId="{784E64D2-9C58-4469-A44B-55A0FFC5B717}" type="pres">
      <dgm:prSet presAssocID="{D6482D1C-D6FE-4DBE-9C74-0B84D97EA979}" presName="level3hierChild" presStyleCnt="0"/>
      <dgm:spPr/>
    </dgm:pt>
  </dgm:ptLst>
  <dgm:cxnLst>
    <dgm:cxn modelId="{D5152E0B-E7D3-4D96-8AEA-2FC07D257E9A}" srcId="{6BA5EB03-92C4-49B8-BC96-DDE8125A99AE}" destId="{37DF5922-659A-46B6-9E00-E965BADA577C}" srcOrd="0" destOrd="0" parTransId="{48949690-2744-44FD-9073-F74D454C3B7F}" sibTransId="{37940183-94F1-4F0F-8594-FE20D70A809F}"/>
    <dgm:cxn modelId="{76655F0D-1E1C-4C00-9DD1-F608253C5747}" type="presOf" srcId="{6BA5EB03-92C4-49B8-BC96-DDE8125A99AE}" destId="{7CBBB047-3D3C-4FD7-A54B-C336F5DE13C4}" srcOrd="0" destOrd="0" presId="urn:microsoft.com/office/officeart/2005/8/layout/hierarchy2"/>
    <dgm:cxn modelId="{04306919-6452-4CAD-96D8-65937D52D03E}" type="presOf" srcId="{813DEC56-9354-41D8-8D54-583CF9564B6D}" destId="{02250D6E-86AC-4F2F-8E12-E43A425298DB}" srcOrd="0" destOrd="0" presId="urn:microsoft.com/office/officeart/2005/8/layout/hierarchy2"/>
    <dgm:cxn modelId="{F994562F-0E0C-46B1-828B-4FD39E4714E0}" type="presOf" srcId="{57A7D69C-01C3-464B-A988-8B4749558832}" destId="{B19DDC04-39DF-4FE1-A127-7144C4F367B6}" srcOrd="0" destOrd="0" presId="urn:microsoft.com/office/officeart/2005/8/layout/hierarchy2"/>
    <dgm:cxn modelId="{73B08332-52F3-4B01-A3A0-F7E491317255}" type="presOf" srcId="{D6482D1C-D6FE-4DBE-9C74-0B84D97EA979}" destId="{B137A3EC-1F3A-464A-875C-4478F38A44D8}" srcOrd="0" destOrd="0" presId="urn:microsoft.com/office/officeart/2005/8/layout/hierarchy2"/>
    <dgm:cxn modelId="{C17CEF32-1AB4-4D09-8C4B-B1E3D1DA6314}" type="presOf" srcId="{9AFD6632-34B1-4D59-B718-D258CB93230D}" destId="{900FACD9-555C-45AE-B925-256BD3559BD4}" srcOrd="0" destOrd="0" presId="urn:microsoft.com/office/officeart/2005/8/layout/hierarchy2"/>
    <dgm:cxn modelId="{43805236-01B7-4485-9E9B-003D800F9603}" type="presOf" srcId="{AFD50763-9784-4D0A-8DEC-E3BF023E4CF1}" destId="{B0593153-BC72-4D12-BC03-56F7B7E69ACE}" srcOrd="0" destOrd="0" presId="urn:microsoft.com/office/officeart/2005/8/layout/hierarchy2"/>
    <dgm:cxn modelId="{2980FE73-45D6-4493-8494-273E03A85286}" srcId="{37DF5922-659A-46B6-9E00-E965BADA577C}" destId="{57A7D69C-01C3-464B-A988-8B4749558832}" srcOrd="0" destOrd="0" parTransId="{AFD50763-9784-4D0A-8DEC-E3BF023E4CF1}" sibTransId="{3D7E95A4-AD3B-4B69-8E03-63797ADBA904}"/>
    <dgm:cxn modelId="{F18E6781-1CF1-42A7-8040-53E3C4D0F6F4}" type="presOf" srcId="{813DEC56-9354-41D8-8D54-583CF9564B6D}" destId="{7EF713C3-9B8F-4527-A5C4-380A17A0324A}" srcOrd="1" destOrd="0" presId="urn:microsoft.com/office/officeart/2005/8/layout/hierarchy2"/>
    <dgm:cxn modelId="{E6E57C8F-D8E3-41EC-AB2C-10593988FAA8}" srcId="{57A7D69C-01C3-464B-A988-8B4749558832}" destId="{D6482D1C-D6FE-4DBE-9C74-0B84D97EA979}" srcOrd="1" destOrd="0" parTransId="{9AFD6632-34B1-4D59-B718-D258CB93230D}" sibTransId="{F5579B46-531F-4FFF-A7EC-45BBFAF1B9A5}"/>
    <dgm:cxn modelId="{3C9981A0-AD8F-4D3A-BA3B-A96AD8356D2C}" type="presOf" srcId="{AFD50763-9784-4D0A-8DEC-E3BF023E4CF1}" destId="{95A86C31-BBC9-45A3-87C2-4F78EB5295BE}" srcOrd="1" destOrd="0" presId="urn:microsoft.com/office/officeart/2005/8/layout/hierarchy2"/>
    <dgm:cxn modelId="{974889A1-69C6-47E9-ABDB-1D954456E19E}" type="presOf" srcId="{9AFD6632-34B1-4D59-B718-D258CB93230D}" destId="{F157E342-AFE8-4726-A47E-CB1B1EE14C88}" srcOrd="1" destOrd="0" presId="urn:microsoft.com/office/officeart/2005/8/layout/hierarchy2"/>
    <dgm:cxn modelId="{00A137AC-B530-447C-9854-451ECA5ABA63}" type="presOf" srcId="{EF44FA17-4DB8-4E2F-828A-7DF7B43829BB}" destId="{FE8AE1F4-840B-4010-A832-17C97FB5C83C}" srcOrd="0" destOrd="0" presId="urn:microsoft.com/office/officeart/2005/8/layout/hierarchy2"/>
    <dgm:cxn modelId="{AE9AF6B6-807F-40E2-986E-9B2430FBE885}" srcId="{57A7D69C-01C3-464B-A988-8B4749558832}" destId="{EF44FA17-4DB8-4E2F-828A-7DF7B43829BB}" srcOrd="0" destOrd="0" parTransId="{813DEC56-9354-41D8-8D54-583CF9564B6D}" sibTransId="{B6BFDFAB-FCE0-4D7D-9B5D-165190686706}"/>
    <dgm:cxn modelId="{6EAC0CC6-F6E6-469C-900F-B1ABADD12DA0}" type="presOf" srcId="{37DF5922-659A-46B6-9E00-E965BADA577C}" destId="{F6A7676B-B36F-4F35-9CE0-B16042A831F6}" srcOrd="0" destOrd="0" presId="urn:microsoft.com/office/officeart/2005/8/layout/hierarchy2"/>
    <dgm:cxn modelId="{17C5A60C-411B-4170-9D55-0B67FC29D794}" type="presParOf" srcId="{7CBBB047-3D3C-4FD7-A54B-C336F5DE13C4}" destId="{C8B26567-7596-4A98-830A-D885C08F3DD1}" srcOrd="0" destOrd="0" presId="urn:microsoft.com/office/officeart/2005/8/layout/hierarchy2"/>
    <dgm:cxn modelId="{D052D3A3-7C0B-4885-82E6-584573315E48}" type="presParOf" srcId="{C8B26567-7596-4A98-830A-D885C08F3DD1}" destId="{F6A7676B-B36F-4F35-9CE0-B16042A831F6}" srcOrd="0" destOrd="0" presId="urn:microsoft.com/office/officeart/2005/8/layout/hierarchy2"/>
    <dgm:cxn modelId="{FAE4F3EC-84D4-4ABD-A5F4-5646ABC9E2BB}" type="presParOf" srcId="{C8B26567-7596-4A98-830A-D885C08F3DD1}" destId="{F60A37B2-9B76-4DC0-8C2C-022C98159728}" srcOrd="1" destOrd="0" presId="urn:microsoft.com/office/officeart/2005/8/layout/hierarchy2"/>
    <dgm:cxn modelId="{4323E8C4-C6FA-4A3D-830C-F9DBE6886CD5}" type="presParOf" srcId="{F60A37B2-9B76-4DC0-8C2C-022C98159728}" destId="{B0593153-BC72-4D12-BC03-56F7B7E69ACE}" srcOrd="0" destOrd="0" presId="urn:microsoft.com/office/officeart/2005/8/layout/hierarchy2"/>
    <dgm:cxn modelId="{2CDC6239-8297-43E0-A8EA-AB2F507579A1}" type="presParOf" srcId="{B0593153-BC72-4D12-BC03-56F7B7E69ACE}" destId="{95A86C31-BBC9-45A3-87C2-4F78EB5295BE}" srcOrd="0" destOrd="0" presId="urn:microsoft.com/office/officeart/2005/8/layout/hierarchy2"/>
    <dgm:cxn modelId="{AA6386BA-03EE-46D6-A804-F953C40017C3}" type="presParOf" srcId="{F60A37B2-9B76-4DC0-8C2C-022C98159728}" destId="{271B8D01-4664-4012-8673-22BF669E0673}" srcOrd="1" destOrd="0" presId="urn:microsoft.com/office/officeart/2005/8/layout/hierarchy2"/>
    <dgm:cxn modelId="{D4E1BEA6-5462-417E-84B3-090816B0D39D}" type="presParOf" srcId="{271B8D01-4664-4012-8673-22BF669E0673}" destId="{B19DDC04-39DF-4FE1-A127-7144C4F367B6}" srcOrd="0" destOrd="0" presId="urn:microsoft.com/office/officeart/2005/8/layout/hierarchy2"/>
    <dgm:cxn modelId="{A8D8A37E-9D6F-4D80-B919-9C9F94F4D1DA}" type="presParOf" srcId="{271B8D01-4664-4012-8673-22BF669E0673}" destId="{751060FF-D75B-4513-AF20-153FAD68FB37}" srcOrd="1" destOrd="0" presId="urn:microsoft.com/office/officeart/2005/8/layout/hierarchy2"/>
    <dgm:cxn modelId="{59C3A947-06C0-44ED-9978-8D46C5D97453}" type="presParOf" srcId="{751060FF-D75B-4513-AF20-153FAD68FB37}" destId="{02250D6E-86AC-4F2F-8E12-E43A425298DB}" srcOrd="0" destOrd="0" presId="urn:microsoft.com/office/officeart/2005/8/layout/hierarchy2"/>
    <dgm:cxn modelId="{3318BC24-221A-47A6-9BD4-0FED951F8CD6}" type="presParOf" srcId="{02250D6E-86AC-4F2F-8E12-E43A425298DB}" destId="{7EF713C3-9B8F-4527-A5C4-380A17A0324A}" srcOrd="0" destOrd="0" presId="urn:microsoft.com/office/officeart/2005/8/layout/hierarchy2"/>
    <dgm:cxn modelId="{5E48E734-B6C2-4CB2-B742-88430B4D57EE}" type="presParOf" srcId="{751060FF-D75B-4513-AF20-153FAD68FB37}" destId="{C20E19BB-A6A6-4389-88C7-1B3810B0038C}" srcOrd="1" destOrd="0" presId="urn:microsoft.com/office/officeart/2005/8/layout/hierarchy2"/>
    <dgm:cxn modelId="{E5B9A455-4EFB-4665-A43D-ABFFDF5541D2}" type="presParOf" srcId="{C20E19BB-A6A6-4389-88C7-1B3810B0038C}" destId="{FE8AE1F4-840B-4010-A832-17C97FB5C83C}" srcOrd="0" destOrd="0" presId="urn:microsoft.com/office/officeart/2005/8/layout/hierarchy2"/>
    <dgm:cxn modelId="{641E35C4-5F8E-47BD-B9EC-C7141BD011D1}" type="presParOf" srcId="{C20E19BB-A6A6-4389-88C7-1B3810B0038C}" destId="{5E72A02D-C756-4422-8538-92C94AF534ED}" srcOrd="1" destOrd="0" presId="urn:microsoft.com/office/officeart/2005/8/layout/hierarchy2"/>
    <dgm:cxn modelId="{38F855EA-FC41-4A1E-A690-75D80D39A146}" type="presParOf" srcId="{751060FF-D75B-4513-AF20-153FAD68FB37}" destId="{900FACD9-555C-45AE-B925-256BD3559BD4}" srcOrd="2" destOrd="0" presId="urn:microsoft.com/office/officeart/2005/8/layout/hierarchy2"/>
    <dgm:cxn modelId="{926D195C-1961-473A-A6DC-27D6B03D1557}" type="presParOf" srcId="{900FACD9-555C-45AE-B925-256BD3559BD4}" destId="{F157E342-AFE8-4726-A47E-CB1B1EE14C88}" srcOrd="0" destOrd="0" presId="urn:microsoft.com/office/officeart/2005/8/layout/hierarchy2"/>
    <dgm:cxn modelId="{DBDEAE0C-67FF-430D-9447-90B760DA364C}" type="presParOf" srcId="{751060FF-D75B-4513-AF20-153FAD68FB37}" destId="{E268CB82-1744-410E-BDC6-B064E369F4E0}" srcOrd="3" destOrd="0" presId="urn:microsoft.com/office/officeart/2005/8/layout/hierarchy2"/>
    <dgm:cxn modelId="{37A723FB-F35A-4F6F-B10A-55A2A12FA74B}" type="presParOf" srcId="{E268CB82-1744-410E-BDC6-B064E369F4E0}" destId="{B137A3EC-1F3A-464A-875C-4478F38A44D8}" srcOrd="0" destOrd="0" presId="urn:microsoft.com/office/officeart/2005/8/layout/hierarchy2"/>
    <dgm:cxn modelId="{FFAFDC68-0D84-41DE-8BAD-507B47ECA6EC}" type="presParOf" srcId="{E268CB82-1744-410E-BDC6-B064E369F4E0}" destId="{784E64D2-9C58-4469-A44B-55A0FFC5B71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7676B-B36F-4F35-9CE0-B16042A831F6}">
      <dsp:nvSpPr>
        <dsp:cNvPr id="0" name=""/>
        <dsp:cNvSpPr/>
      </dsp:nvSpPr>
      <dsp:spPr>
        <a:xfrm>
          <a:off x="0" y="1757465"/>
          <a:ext cx="2245530" cy="1122765"/>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Prorodinná opatření </a:t>
          </a:r>
          <a:r>
            <a:rPr lang="cs-CZ" sz="1400" b="0" kern="1200" dirty="0"/>
            <a:t>(de </a:t>
          </a:r>
          <a:r>
            <a:rPr lang="cs-CZ" sz="1400" b="0" kern="1200" dirty="0" err="1"/>
            <a:t>minimis</a:t>
          </a:r>
          <a:r>
            <a:rPr lang="cs-CZ" sz="1400" b="0" kern="1200" dirty="0"/>
            <a:t>)</a:t>
          </a:r>
        </a:p>
      </dsp:txBody>
      <dsp:txXfrm>
        <a:off x="32885" y="1790350"/>
        <a:ext cx="2179760" cy="1056995"/>
      </dsp:txXfrm>
    </dsp:sp>
    <dsp:sp modelId="{B0593153-BC72-4D12-BC03-56F7B7E69ACE}">
      <dsp:nvSpPr>
        <dsp:cNvPr id="0" name=""/>
        <dsp:cNvSpPr/>
      </dsp:nvSpPr>
      <dsp:spPr>
        <a:xfrm rot="141591">
          <a:off x="2245148" y="2315961"/>
          <a:ext cx="901471" cy="42890"/>
        </a:xfrm>
        <a:custGeom>
          <a:avLst/>
          <a:gdLst/>
          <a:ahLst/>
          <a:cxnLst/>
          <a:rect l="0" t="0" r="0" b="0"/>
          <a:pathLst>
            <a:path>
              <a:moveTo>
                <a:pt x="0" y="21445"/>
              </a:moveTo>
              <a:lnTo>
                <a:pt x="901471" y="2144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73347" y="2314870"/>
        <a:ext cx="45073" cy="45073"/>
      </dsp:txXfrm>
    </dsp:sp>
    <dsp:sp modelId="{B19DDC04-39DF-4FE1-A127-7144C4F367B6}">
      <dsp:nvSpPr>
        <dsp:cNvPr id="0" name=""/>
        <dsp:cNvSpPr/>
      </dsp:nvSpPr>
      <dsp:spPr>
        <a:xfrm>
          <a:off x="3146237" y="1794583"/>
          <a:ext cx="2245530" cy="1122765"/>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Dětské skupiny</a:t>
          </a:r>
        </a:p>
      </dsp:txBody>
      <dsp:txXfrm>
        <a:off x="3179122" y="1827468"/>
        <a:ext cx="2179760" cy="1056995"/>
      </dsp:txXfrm>
    </dsp:sp>
    <dsp:sp modelId="{02250D6E-86AC-4F2F-8E12-E43A425298DB}">
      <dsp:nvSpPr>
        <dsp:cNvPr id="0" name=""/>
        <dsp:cNvSpPr/>
      </dsp:nvSpPr>
      <dsp:spPr>
        <a:xfrm rot="19457599">
          <a:off x="5287798" y="2011726"/>
          <a:ext cx="1106151" cy="42890"/>
        </a:xfrm>
        <a:custGeom>
          <a:avLst/>
          <a:gdLst/>
          <a:ahLst/>
          <a:cxnLst/>
          <a:rect l="0" t="0" r="0" b="0"/>
          <a:pathLst>
            <a:path>
              <a:moveTo>
                <a:pt x="0" y="21445"/>
              </a:moveTo>
              <a:lnTo>
                <a:pt x="1106151" y="2144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813220" y="2005517"/>
        <a:ext cx="55307" cy="55307"/>
      </dsp:txXfrm>
    </dsp:sp>
    <dsp:sp modelId="{FE8AE1F4-840B-4010-A832-17C97FB5C83C}">
      <dsp:nvSpPr>
        <dsp:cNvPr id="0" name=""/>
        <dsp:cNvSpPr/>
      </dsp:nvSpPr>
      <dsp:spPr>
        <a:xfrm>
          <a:off x="6289980" y="1148993"/>
          <a:ext cx="2245530" cy="1122765"/>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ANO u podnikových DS</a:t>
          </a:r>
          <a:r>
            <a:rPr lang="cs-CZ" sz="900" kern="1200" dirty="0"/>
            <a:t> v případě podniku soutěžícího na trhu</a:t>
          </a:r>
        </a:p>
      </dsp:txBody>
      <dsp:txXfrm>
        <a:off x="6322865" y="1181878"/>
        <a:ext cx="2179760" cy="1056995"/>
      </dsp:txXfrm>
    </dsp:sp>
    <dsp:sp modelId="{900FACD9-555C-45AE-B925-256BD3559BD4}">
      <dsp:nvSpPr>
        <dsp:cNvPr id="0" name=""/>
        <dsp:cNvSpPr/>
      </dsp:nvSpPr>
      <dsp:spPr>
        <a:xfrm rot="2142401">
          <a:off x="5287798" y="2657316"/>
          <a:ext cx="1106151" cy="42890"/>
        </a:xfrm>
        <a:custGeom>
          <a:avLst/>
          <a:gdLst/>
          <a:ahLst/>
          <a:cxnLst/>
          <a:rect l="0" t="0" r="0" b="0"/>
          <a:pathLst>
            <a:path>
              <a:moveTo>
                <a:pt x="0" y="21445"/>
              </a:moveTo>
              <a:lnTo>
                <a:pt x="1106151" y="2144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813220" y="2651107"/>
        <a:ext cx="55307" cy="55307"/>
      </dsp:txXfrm>
    </dsp:sp>
    <dsp:sp modelId="{B137A3EC-1F3A-464A-875C-4478F38A44D8}">
      <dsp:nvSpPr>
        <dsp:cNvPr id="0" name=""/>
        <dsp:cNvSpPr/>
      </dsp:nvSpPr>
      <dsp:spPr>
        <a:xfrm>
          <a:off x="6289980" y="2440173"/>
          <a:ext cx="2245530" cy="1122765"/>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1200" b="0" kern="1200" dirty="0"/>
            <a:t>u DS pro veřejnost</a:t>
          </a:r>
          <a:endParaRPr lang="cs-CZ" sz="900" b="0" kern="1200" dirty="0"/>
        </a:p>
      </dsp:txBody>
      <dsp:txXfrm>
        <a:off x="6322865" y="2473058"/>
        <a:ext cx="2179760" cy="10569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02.07.2020</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02.07.2020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sfcr.cz/file/9835/"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esfcr.cz/file/983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72000" lvl="0" indent="-180000">
              <a:spcBef>
                <a:spcPts val="0"/>
              </a:spcBef>
              <a:buFont typeface="Arial" panose="020B0604020202020204" pitchFamily="34" charset="0"/>
              <a:buChar char="•"/>
            </a:pPr>
            <a:r>
              <a:rPr lang="cs-CZ" sz="2400" b="1" dirty="0"/>
              <a:t>vzor potvrzení o postavení  podpořené osoby na trhu práce/vazbě na trh práce k dispozici na: </a:t>
            </a:r>
            <a:r>
              <a:rPr lang="cs-CZ" sz="2400" dirty="0">
                <a:hlinkClick r:id="rId3"/>
              </a:rPr>
              <a:t>https://www.esfcr.cz/file/9835/</a:t>
            </a:r>
            <a:endParaRPr lang="cs-CZ" sz="2400" dirty="0"/>
          </a:p>
          <a:p>
            <a:pPr marL="0" lvl="0" indent="0">
              <a:spcBef>
                <a:spcPts val="0"/>
              </a:spcBef>
              <a:buFont typeface="Arial" panose="020B0604020202020204" pitchFamily="34" charset="0"/>
              <a:buNone/>
            </a:pPr>
            <a:r>
              <a:rPr lang="cs-CZ" sz="2400" b="1" dirty="0"/>
              <a:t>    (OSVČ se vzor netýká)</a:t>
            </a:r>
          </a:p>
          <a:p>
            <a:pPr marL="72000" lvl="0" indent="-180000">
              <a:spcBef>
                <a:spcPts val="0"/>
              </a:spcBef>
              <a:buFont typeface="Arial" panose="020B0604020202020204" pitchFamily="34" charset="0"/>
              <a:buChar char="•"/>
            </a:pPr>
            <a:r>
              <a:rPr lang="cs-CZ" sz="2400" b="1" dirty="0"/>
              <a:t>vzor žádosti pro OSVČ o potvrzení v evidenci ČSSZ:</a:t>
            </a:r>
            <a:r>
              <a:rPr lang="cs-CZ" sz="2400" dirty="0"/>
              <a:t> </a:t>
            </a:r>
            <a:r>
              <a:rPr lang="cs-CZ" sz="2400" dirty="0">
                <a:hlinkClick r:id="rId4"/>
              </a:rPr>
              <a:t>http://www.esfcr.cz/file/9836/ </a:t>
            </a:r>
            <a:endParaRPr lang="cs-CZ" sz="2400"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30705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218935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26</a:t>
            </a:fld>
            <a:endParaRPr lang="cs-CZ"/>
          </a:p>
        </p:txBody>
      </p:sp>
    </p:spTree>
    <p:extLst>
      <p:ext uri="{BB962C8B-B14F-4D97-AF65-F5344CB8AC3E}">
        <p14:creationId xmlns:p14="http://schemas.microsoft.com/office/powerpoint/2010/main" val="295228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12667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zdroje dat rozlišujeme indikátory, jejichž plnění bude vykazovat příjemce v rámci Zprávy o realizaci (tzv. indikátory projektové) a indikátory, které nevykazuje přímo příjemce, ale jsou v systému dopočítávány buď automatikou nastavenou v systému MS 2014+, nebo napojením informačního systému IS ESF 2014+ na externí databáze ČSSZ a ÚP ČR, nebo jsou vyplňovány ručně ŘO do MS2014+. </a:t>
            </a:r>
          </a:p>
          <a:p>
            <a:r>
              <a:rPr lang="cs-CZ" dirty="0"/>
              <a:t>Indikátory, které nebude vykazovat příjemce, ale v systému se budou plnit automaticky (tzv. neprojektové indikátory), jsou v tabulkách označeny hvězdičkou (*). </a:t>
            </a:r>
          </a:p>
          <a:p>
            <a:r>
              <a:rPr lang="cs-CZ" dirty="0"/>
              <a:t>** Pokud jsou relevantní s ohledem na zaměření aktivit. </a:t>
            </a:r>
          </a:p>
          <a:p>
            <a:r>
              <a:rPr lang="cs-CZ" dirty="0"/>
              <a:t>Červeně jsou označeny indikátory povinné k naplnění.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106393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33</a:t>
            </a:fld>
            <a:endParaRPr lang="cs-CZ"/>
          </a:p>
        </p:txBody>
      </p:sp>
    </p:spTree>
    <p:extLst>
      <p:ext uri="{BB962C8B-B14F-4D97-AF65-F5344CB8AC3E}">
        <p14:creationId xmlns:p14="http://schemas.microsoft.com/office/powerpoint/2010/main" val="68105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žádosti o podporu žadatel uvede cílovou hodnotu (tj. hodnotu, která se chápe jako závazek žadatele, kterého má dosáhnout díky realizaci projektu uvedeného v žádosti o podporu) </a:t>
            </a:r>
          </a:p>
          <a:p>
            <a:r>
              <a:rPr lang="cs-CZ" sz="1200" b="1" i="0" u="none" strike="noStrike" kern="1200" baseline="0" dirty="0">
                <a:solidFill>
                  <a:schemeClr val="tx1"/>
                </a:solidFill>
                <a:latin typeface="+mn-lt"/>
                <a:ea typeface="+mn-ea"/>
                <a:cs typeface="+mn-cs"/>
              </a:rPr>
              <a:t>50001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Kapacita podpořených zařízení péče o děti nebo vzdělávacích zařízení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Definice </a:t>
            </a:r>
            <a:r>
              <a:rPr lang="cs-CZ" sz="1200" b="0" i="0" u="none" strike="noStrike" kern="1200" baseline="0" dirty="0">
                <a:solidFill>
                  <a:schemeClr val="tx1"/>
                </a:solidFill>
                <a:latin typeface="+mn-lt"/>
                <a:ea typeface="+mn-ea"/>
                <a:cs typeface="+mn-cs"/>
              </a:rPr>
              <a:t>Počet uživatelů, kteří mohou využít nově vybudovaná nebo inovovaná dětská nebo vzdělávací zařízení, což představuje nové nebo renovované budovy nebo nové vybavení, dodávané projektem. "Uživatelé" jsou děti, žáci nebo studenti (to znamená vzdělávané osoby), nikoliv učitelé, rodiče nebo jiní lidé, kteří mohou tyto budovy také využívat. </a:t>
            </a:r>
            <a:r>
              <a:rPr lang="cs-CZ" sz="1200" b="1" i="0" u="none" strike="noStrike" kern="1200" baseline="0" dirty="0">
                <a:solidFill>
                  <a:schemeClr val="tx1"/>
                </a:solidFill>
                <a:latin typeface="+mn-lt"/>
                <a:ea typeface="+mn-ea"/>
                <a:cs typeface="+mn-cs"/>
              </a:rPr>
              <a:t> </a:t>
            </a:r>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34</a:t>
            </a:fld>
            <a:endParaRPr lang="cs-CZ"/>
          </a:p>
        </p:txBody>
      </p:sp>
    </p:spTree>
    <p:extLst>
      <p:ext uri="{BB962C8B-B14F-4D97-AF65-F5344CB8AC3E}">
        <p14:creationId xmlns:p14="http://schemas.microsoft.com/office/powerpoint/2010/main" val="2735154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zmíněných výsledkových indikátorů týkajících se osob (účastníků projektu) se jedná se o skupinu indikátorů,  u které není žádná cílová hodnota na úrovni projektu stanovena (při podání </a:t>
            </a:r>
            <a:r>
              <a:rPr lang="cs-CZ" dirty="0" err="1"/>
              <a:t>ŽoP</a:t>
            </a:r>
            <a:r>
              <a:rPr lang="cs-CZ" dirty="0"/>
              <a:t> se vyplňuje cílová hodnota 0),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35</a:t>
            </a:fld>
            <a:endParaRPr lang="cs-CZ"/>
          </a:p>
        </p:txBody>
      </p:sp>
    </p:spTree>
    <p:extLst>
      <p:ext uri="{BB962C8B-B14F-4D97-AF65-F5344CB8AC3E}">
        <p14:creationId xmlns:p14="http://schemas.microsoft.com/office/powerpoint/2010/main" val="404923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36</a:t>
            </a:fld>
            <a:endParaRPr lang="cs-CZ"/>
          </a:p>
        </p:txBody>
      </p:sp>
    </p:spTree>
    <p:extLst>
      <p:ext uri="{BB962C8B-B14F-4D97-AF65-F5344CB8AC3E}">
        <p14:creationId xmlns:p14="http://schemas.microsoft.com/office/powerpoint/2010/main" val="376146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37</a:t>
            </a:fld>
            <a:endParaRPr lang="cs-CZ"/>
          </a:p>
        </p:txBody>
      </p:sp>
    </p:spTree>
    <p:extLst>
      <p:ext uri="{BB962C8B-B14F-4D97-AF65-F5344CB8AC3E}">
        <p14:creationId xmlns:p14="http://schemas.microsoft.com/office/powerpoint/2010/main" val="163640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Podpora je určena pro žadatele, kteří provozovali nebo provozují zařízení péče o děti splňující následující podmínky současně: </a:t>
            </a:r>
          </a:p>
          <a:p>
            <a:r>
              <a:rPr lang="cs-CZ" dirty="0"/>
              <a:t>• Zařízení, které v minulosti získalo podporu z OPZ, projekt dle stanovených podmínek úspěšně dokončí, čímž se pro potřeby této výzvy rozumí dodržení plného plánovaného rozsahu realizace projektu. Cílem výzvy není další financování provozu zařízení, kterým se v minulosti nepodařilo svým závazkům dostát. Konkrétně tedy musí platit, že provozovatel zařízení před předložením projektu v této výzvě předčasně neukončil předchozí projekt nebo nestáhl žádost o podporu před vydáním právního aktu týkající se financování tohoto konkrétního zařízení.</a:t>
            </a:r>
          </a:p>
          <a:p>
            <a:r>
              <a:rPr lang="cs-CZ" dirty="0"/>
              <a:t>• Žadatel v jedné žádosti o podporu podané v této výzvě navazuje právě na jeden projekt z výzev MAS, přičemž návazností se rozumí provoz dětské skupiny pod stejným subjektem. Návaznost dvou nebo více projektů podaných v této výzvě na jeden stejný projekt z výzev MAS je vyloučena.</a:t>
            </a:r>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152954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b="1" dirty="0"/>
              <a:t>dohoda o pracovní činnosti </a:t>
            </a:r>
            <a:r>
              <a:rPr lang="cs-CZ" dirty="0"/>
              <a:t>(DPČ)</a:t>
            </a:r>
          </a:p>
          <a:p>
            <a:pPr lvl="1" algn="just">
              <a:buFont typeface="Wingdings" panose="05000000000000000000" pitchFamily="2" charset="2"/>
              <a:buChar char="§"/>
            </a:pPr>
            <a:r>
              <a:rPr lang="cs-CZ" dirty="0"/>
              <a:t> týdenní rozsah nesmí v průměru překračovat 20 hodin, a to maximálně za dobu 52 týdnů. Do částky 2499 Kč za měsíc zaměstnanec ani zaměstnavatel zdravotní a sociální pojištění neplatí. Od částky 2500 Kč za měsíc vzniká povinnost platby zdravotního a sociálního pojištění</a:t>
            </a:r>
          </a:p>
          <a:p>
            <a:pPr lvl="1" algn="just">
              <a:buFont typeface="Wingdings" panose="05000000000000000000" pitchFamily="2" charset="2"/>
              <a:buChar char="§"/>
            </a:pPr>
            <a:endParaRPr lang="cs-CZ" dirty="0"/>
          </a:p>
          <a:p>
            <a:pPr lvl="1" algn="just"/>
            <a:r>
              <a:rPr lang="cs-CZ" b="1" dirty="0"/>
              <a:t>dohoda o provedení práce </a:t>
            </a:r>
            <a:r>
              <a:rPr lang="cs-CZ" dirty="0"/>
              <a:t>(DPP)</a:t>
            </a:r>
          </a:p>
          <a:p>
            <a:pPr lvl="1" algn="just">
              <a:buFont typeface="Wingdings" panose="05000000000000000000" pitchFamily="2" charset="2"/>
              <a:buChar char="§"/>
            </a:pPr>
            <a:r>
              <a:rPr lang="cs-CZ" dirty="0"/>
              <a:t> rozsah práce nesmí překročit 300 hodin v kalendářním roce u jednoho zaměstnavatele. Zdravotní a sociální pojištění se platí jen pokud odměna přesáhne 10 000 Kč (včetně)</a:t>
            </a:r>
          </a:p>
          <a:p>
            <a:pPr lvl="1" algn="just">
              <a:buFont typeface="Wingdings" panose="05000000000000000000" pitchFamily="2" charset="2"/>
              <a:buChar char="§"/>
            </a:pP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42</a:t>
            </a:fld>
            <a:endParaRPr lang="cs-CZ"/>
          </a:p>
        </p:txBody>
      </p:sp>
    </p:spTree>
    <p:extLst>
      <p:ext uri="{BB962C8B-B14F-4D97-AF65-F5344CB8AC3E}">
        <p14:creationId xmlns:p14="http://schemas.microsoft.com/office/powerpoint/2010/main" val="3431882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43</a:t>
            </a:fld>
            <a:endParaRPr lang="cs-CZ"/>
          </a:p>
        </p:txBody>
      </p:sp>
    </p:spTree>
    <p:extLst>
      <p:ext uri="{BB962C8B-B14F-4D97-AF65-F5344CB8AC3E}">
        <p14:creationId xmlns:p14="http://schemas.microsoft.com/office/powerpoint/2010/main" val="169691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44</a:t>
            </a:fld>
            <a:endParaRPr lang="cs-CZ"/>
          </a:p>
        </p:txBody>
      </p:sp>
    </p:spTree>
    <p:extLst>
      <p:ext uri="{BB962C8B-B14F-4D97-AF65-F5344CB8AC3E}">
        <p14:creationId xmlns:p14="http://schemas.microsoft.com/office/powerpoint/2010/main" val="379811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47</a:t>
            </a:fld>
            <a:endParaRPr lang="cs-CZ"/>
          </a:p>
        </p:txBody>
      </p:sp>
    </p:spTree>
    <p:extLst>
      <p:ext uri="{BB962C8B-B14F-4D97-AF65-F5344CB8AC3E}">
        <p14:creationId xmlns:p14="http://schemas.microsoft.com/office/powerpoint/2010/main" val="1830234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60</a:t>
            </a:fld>
            <a:endParaRPr lang="cs-CZ"/>
          </a:p>
        </p:txBody>
      </p:sp>
    </p:spTree>
    <p:extLst>
      <p:ext uri="{BB962C8B-B14F-4D97-AF65-F5344CB8AC3E}">
        <p14:creationId xmlns:p14="http://schemas.microsoft.com/office/powerpoint/2010/main" val="114221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70</a:t>
            </a:fld>
            <a:endParaRPr lang="cs-CZ"/>
          </a:p>
        </p:txBody>
      </p:sp>
    </p:spTree>
    <p:extLst>
      <p:ext uri="{BB962C8B-B14F-4D97-AF65-F5344CB8AC3E}">
        <p14:creationId xmlns:p14="http://schemas.microsoft.com/office/powerpoint/2010/main" val="905329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71</a:t>
            </a:fld>
            <a:endParaRPr lang="cs-CZ"/>
          </a:p>
        </p:txBody>
      </p:sp>
    </p:spTree>
    <p:extLst>
      <p:ext uri="{BB962C8B-B14F-4D97-AF65-F5344CB8AC3E}">
        <p14:creationId xmlns:p14="http://schemas.microsoft.com/office/powerpoint/2010/main" val="1644616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72</a:t>
            </a:fld>
            <a:endParaRPr lang="cs-CZ"/>
          </a:p>
        </p:txBody>
      </p:sp>
    </p:spTree>
    <p:extLst>
      <p:ext uri="{BB962C8B-B14F-4D97-AF65-F5344CB8AC3E}">
        <p14:creationId xmlns:p14="http://schemas.microsoft.com/office/powerpoint/2010/main" val="11980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73</a:t>
            </a:fld>
            <a:endParaRPr lang="cs-CZ"/>
          </a:p>
        </p:txBody>
      </p:sp>
    </p:spTree>
    <p:extLst>
      <p:ext uri="{BB962C8B-B14F-4D97-AF65-F5344CB8AC3E}">
        <p14:creationId xmlns:p14="http://schemas.microsoft.com/office/powerpoint/2010/main" val="401835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75</a:t>
            </a:fld>
            <a:endParaRPr lang="cs-CZ"/>
          </a:p>
        </p:txBody>
      </p:sp>
    </p:spTree>
    <p:extLst>
      <p:ext uri="{BB962C8B-B14F-4D97-AF65-F5344CB8AC3E}">
        <p14:creationId xmlns:p14="http://schemas.microsoft.com/office/powerpoint/2010/main" val="298856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a:t>
            </a:fld>
            <a:endParaRPr lang="cs-CZ"/>
          </a:p>
        </p:txBody>
      </p:sp>
    </p:spTree>
    <p:extLst>
      <p:ext uri="{BB962C8B-B14F-4D97-AF65-F5344CB8AC3E}">
        <p14:creationId xmlns:p14="http://schemas.microsoft.com/office/powerpoint/2010/main" val="267450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76</a:t>
            </a:fld>
            <a:endParaRPr lang="cs-CZ"/>
          </a:p>
        </p:txBody>
      </p:sp>
    </p:spTree>
    <p:extLst>
      <p:ext uri="{BB962C8B-B14F-4D97-AF65-F5344CB8AC3E}">
        <p14:creationId xmlns:p14="http://schemas.microsoft.com/office/powerpoint/2010/main" val="1416273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77</a:t>
            </a:fld>
            <a:endParaRPr lang="cs-CZ"/>
          </a:p>
        </p:txBody>
      </p:sp>
    </p:spTree>
    <p:extLst>
      <p:ext uri="{BB962C8B-B14F-4D97-AF65-F5344CB8AC3E}">
        <p14:creationId xmlns:p14="http://schemas.microsoft.com/office/powerpoint/2010/main" val="3909216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79</a:t>
            </a:fld>
            <a:endParaRPr lang="cs-CZ"/>
          </a:p>
        </p:txBody>
      </p:sp>
    </p:spTree>
    <p:extLst>
      <p:ext uri="{BB962C8B-B14F-4D97-AF65-F5344CB8AC3E}">
        <p14:creationId xmlns:p14="http://schemas.microsoft.com/office/powerpoint/2010/main" val="2644436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80</a:t>
            </a:fld>
            <a:endParaRPr lang="cs-CZ"/>
          </a:p>
        </p:txBody>
      </p:sp>
    </p:spTree>
    <p:extLst>
      <p:ext uri="{BB962C8B-B14F-4D97-AF65-F5344CB8AC3E}">
        <p14:creationId xmlns:p14="http://schemas.microsoft.com/office/powerpoint/2010/main" val="3153282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81</a:t>
            </a:fld>
            <a:endParaRPr lang="cs-CZ"/>
          </a:p>
        </p:txBody>
      </p:sp>
    </p:spTree>
    <p:extLst>
      <p:ext uri="{BB962C8B-B14F-4D97-AF65-F5344CB8AC3E}">
        <p14:creationId xmlns:p14="http://schemas.microsoft.com/office/powerpoint/2010/main" val="125236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a:t>
            </a:r>
            <a:r>
              <a:rPr lang="cs-CZ"/>
              <a:t>editorů.</a:t>
            </a: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1490023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b="1" dirty="0"/>
              <a:t>Zkrácený název projektu </a:t>
            </a:r>
            <a:r>
              <a:rPr lang="cs-CZ" sz="1100" dirty="0"/>
              <a:t>– Identifikační údaj sloužící k základní orientaci v systému</a:t>
            </a:r>
          </a:p>
          <a:p>
            <a:r>
              <a:rPr lang="cs-CZ" sz="1100" b="1" dirty="0"/>
              <a:t>Typ podání </a:t>
            </a:r>
            <a:r>
              <a:rPr lang="cs-CZ" sz="1100" dirty="0"/>
              <a:t>– Automatické x Ruční</a:t>
            </a:r>
          </a:p>
          <a:p>
            <a:pPr lvl="1"/>
            <a:r>
              <a:rPr lang="cs-CZ" sz="1100" dirty="0"/>
              <a:t>Automatické – automaticky po podpisu signatáře/ů</a:t>
            </a:r>
          </a:p>
          <a:p>
            <a:pPr lvl="1"/>
            <a:r>
              <a:rPr lang="cs-CZ" sz="1100" dirty="0"/>
              <a:t>Ruční – aktivní účast žadatele přes tlačítko </a:t>
            </a:r>
            <a:r>
              <a:rPr lang="pl-PL" sz="1100" dirty="0"/>
              <a:t>Podat žádost, které se vygeneruje po podpisu žádosti </a:t>
            </a:r>
          </a:p>
          <a:p>
            <a:r>
              <a:rPr lang="cs-CZ" sz="1100" b="1" dirty="0"/>
              <a:t>Způsob jednání</a:t>
            </a:r>
            <a:r>
              <a:rPr lang="cs-CZ" sz="1100" dirty="0"/>
              <a:t> – nastavení pravidla pro podpis žádosti, </a:t>
            </a:r>
            <a:r>
              <a:rPr lang="cs-CZ" sz="1100" dirty="0" err="1"/>
              <a:t>provazba</a:t>
            </a:r>
            <a:r>
              <a:rPr lang="cs-CZ" sz="1100" dirty="0"/>
              <a:t> se záložkou Přístup k projektu (určení rolí)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3990927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4080918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2859831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399643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2577498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Stejně tak bude žadatel postupovat i v případě, že indikátor bude relevantní ve vztahu k zaměření Výzvy MAS, ale žadatel neplánuje tuto aktivitu realizovat v rámci projektu.</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3958892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lvl="1" indent="0">
              <a:lnSpc>
                <a:spcPts val="2880"/>
              </a:lnSpc>
              <a:spcBef>
                <a:spcPts val="600"/>
              </a:spcBef>
              <a:spcAft>
                <a:spcPts val="600"/>
              </a:spcAft>
              <a:buSzPct val="100000"/>
              <a:buFont typeface="Wingdings" panose="05000000000000000000" pitchFamily="2" charset="2"/>
              <a:buNone/>
            </a:pP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893624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2548959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1391560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2347957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2096880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3790334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689120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947924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258521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3836253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1273072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3290933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932545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4170930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3089306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4210143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26510400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91583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115</a:t>
            </a:fld>
            <a:endParaRPr lang="cs-CZ"/>
          </a:p>
        </p:txBody>
      </p:sp>
    </p:spTree>
    <p:extLst>
      <p:ext uri="{BB962C8B-B14F-4D97-AF65-F5344CB8AC3E}">
        <p14:creationId xmlns:p14="http://schemas.microsoft.com/office/powerpoint/2010/main" val="566474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116</a:t>
            </a:fld>
            <a:endParaRPr lang="cs-CZ"/>
          </a:p>
        </p:txBody>
      </p:sp>
    </p:spTree>
    <p:extLst>
      <p:ext uri="{BB962C8B-B14F-4D97-AF65-F5344CB8AC3E}">
        <p14:creationId xmlns:p14="http://schemas.microsoft.com/office/powerpoint/2010/main" val="133450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39850539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117</a:t>
            </a:fld>
            <a:endParaRPr lang="cs-CZ"/>
          </a:p>
        </p:txBody>
      </p:sp>
    </p:spTree>
    <p:extLst>
      <p:ext uri="{BB962C8B-B14F-4D97-AF65-F5344CB8AC3E}">
        <p14:creationId xmlns:p14="http://schemas.microsoft.com/office/powerpoint/2010/main" val="11172061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118</a:t>
            </a:fld>
            <a:endParaRPr lang="cs-CZ"/>
          </a:p>
        </p:txBody>
      </p:sp>
    </p:spTree>
    <p:extLst>
      <p:ext uri="{BB962C8B-B14F-4D97-AF65-F5344CB8AC3E}">
        <p14:creationId xmlns:p14="http://schemas.microsoft.com/office/powerpoint/2010/main" val="17783595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119</a:t>
            </a:fld>
            <a:endParaRPr lang="cs-CZ"/>
          </a:p>
        </p:txBody>
      </p:sp>
    </p:spTree>
    <p:extLst>
      <p:ext uri="{BB962C8B-B14F-4D97-AF65-F5344CB8AC3E}">
        <p14:creationId xmlns:p14="http://schemas.microsoft.com/office/powerpoint/2010/main" val="3657144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120</a:t>
            </a:fld>
            <a:endParaRPr lang="cs-CZ"/>
          </a:p>
        </p:txBody>
      </p:sp>
    </p:spTree>
    <p:extLst>
      <p:ext uri="{BB962C8B-B14F-4D97-AF65-F5344CB8AC3E}">
        <p14:creationId xmlns:p14="http://schemas.microsoft.com/office/powerpoint/2010/main" val="39871384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121</a:t>
            </a:fld>
            <a:endParaRPr lang="cs-CZ"/>
          </a:p>
        </p:txBody>
      </p:sp>
    </p:spTree>
    <p:extLst>
      <p:ext uri="{BB962C8B-B14F-4D97-AF65-F5344CB8AC3E}">
        <p14:creationId xmlns:p14="http://schemas.microsoft.com/office/powerpoint/2010/main" val="16812459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122</a:t>
            </a:fld>
            <a:endParaRPr lang="cs-CZ"/>
          </a:p>
        </p:txBody>
      </p:sp>
    </p:spTree>
    <p:extLst>
      <p:ext uri="{BB962C8B-B14F-4D97-AF65-F5344CB8AC3E}">
        <p14:creationId xmlns:p14="http://schemas.microsoft.com/office/powerpoint/2010/main" val="35657013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123</a:t>
            </a:fld>
            <a:endParaRPr lang="cs-CZ"/>
          </a:p>
        </p:txBody>
      </p:sp>
    </p:spTree>
    <p:extLst>
      <p:ext uri="{BB962C8B-B14F-4D97-AF65-F5344CB8AC3E}">
        <p14:creationId xmlns:p14="http://schemas.microsoft.com/office/powerpoint/2010/main" val="270574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124</a:t>
            </a:fld>
            <a:endParaRPr lang="cs-CZ"/>
          </a:p>
        </p:txBody>
      </p:sp>
    </p:spTree>
    <p:extLst>
      <p:ext uri="{BB962C8B-B14F-4D97-AF65-F5344CB8AC3E}">
        <p14:creationId xmlns:p14="http://schemas.microsoft.com/office/powerpoint/2010/main" val="37137086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125</a:t>
            </a:fld>
            <a:endParaRPr lang="cs-CZ"/>
          </a:p>
        </p:txBody>
      </p:sp>
    </p:spTree>
    <p:extLst>
      <p:ext uri="{BB962C8B-B14F-4D97-AF65-F5344CB8AC3E}">
        <p14:creationId xmlns:p14="http://schemas.microsoft.com/office/powerpoint/2010/main" val="26091804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127</a:t>
            </a:fld>
            <a:endParaRPr lang="cs-CZ"/>
          </a:p>
        </p:txBody>
      </p:sp>
    </p:spTree>
    <p:extLst>
      <p:ext uri="{BB962C8B-B14F-4D97-AF65-F5344CB8AC3E}">
        <p14:creationId xmlns:p14="http://schemas.microsoft.com/office/powerpoint/2010/main" val="259221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20</a:t>
            </a:fld>
            <a:endParaRPr lang="cs-CZ"/>
          </a:p>
        </p:txBody>
      </p:sp>
    </p:spTree>
    <p:extLst>
      <p:ext uri="{BB962C8B-B14F-4D97-AF65-F5344CB8AC3E}">
        <p14:creationId xmlns:p14="http://schemas.microsoft.com/office/powerpoint/2010/main" val="319728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21</a:t>
            </a:fld>
            <a:endParaRPr lang="cs-CZ"/>
          </a:p>
        </p:txBody>
      </p:sp>
    </p:spTree>
    <p:extLst>
      <p:ext uri="{BB962C8B-B14F-4D97-AF65-F5344CB8AC3E}">
        <p14:creationId xmlns:p14="http://schemas.microsoft.com/office/powerpoint/2010/main" val="429058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22</a:t>
            </a:fld>
            <a:endParaRPr lang="cs-CZ"/>
          </a:p>
        </p:txBody>
      </p:sp>
    </p:spTree>
    <p:extLst>
      <p:ext uri="{BB962C8B-B14F-4D97-AF65-F5344CB8AC3E}">
        <p14:creationId xmlns:p14="http://schemas.microsoft.com/office/powerpoint/2010/main" val="382176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02.07.2020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02.07.2020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s://www.esfcr.cz/formulare-pro-uzavreni-pravniho-aktu-a-vzory-pravnich-aktu-o-poskytnuti-podpory-na-projekt-opz/-/dokument/79882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Item&amp;p_p_cacheability=cacheLevelPage&amp;p_p_col_id=column-3&amp;p_p_col_pos=3&amp;p_p_col_count=4&amp;p_r_p_1000036737_fileId=798824"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3.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5.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0.png"/><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1.png"/><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2.png"/><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4.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s://www.esfcr.cz/formulare-a-pokyny-potrebne-v-ramci-pripravy-zadosti-o-podporu-opz/-/dokument/797956" TargetMode="External"/><Relationship Id="rId4" Type="http://schemas.openxmlformats.org/officeDocument/2006/relationships/hyperlink" Target="http://mas-moravskabrana.cz/dotace/7__vyzva_mas___opz_2020"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mas-moravskabrana.cz/" TargetMode="External"/><Relationship Id="rId4" Type="http://schemas.openxmlformats.org/officeDocument/2006/relationships/hyperlink" Target="mailto:jindrich.bluma@mas-moravskabrana.c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vidla-pro-zadatele-a-prijemce-opz/-/dokument/79776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portal.gov.cz/app/zakony/zakonPar.jsp?page=0&amp;idBiblio=82870&amp;nr=247~2F2014&amp;rpp=15#local-content"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esfcr.cz/documents/21802/798871/Pokyny+pro+evidenci+rozsahu+a+typu+podpory+jednotliv%C3%BDm+podpo%C5%99en%C3%BDm+osob%C3%A1m/47844036-98d0-4c08-befa-ba98b55480bb" TargetMode="External"/><Relationship Id="rId5" Type="http://schemas.openxmlformats.org/officeDocument/2006/relationships/hyperlink" Target="https://www.esfcr.cz/monitorovani-podporenych-osob-opz" TargetMode="External"/><Relationship Id="rId4" Type="http://schemas.openxmlformats.org/officeDocument/2006/relationships/hyperlink" Target="http://www.esfcr.cz/file/983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mpsv.cz/web/cz/informacni-system-o-prumernem-vydelku-isp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covni-vykaz-opz"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obvykle-ceny-a-mzdy-platy-opz/-/dokument/7993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mpsv.cz/web/cz/informacni-system-o-prumernem-vydelku-isp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sablony-a-vzory-pro-vizualni-identitu-opz"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8" Type="http://schemas.openxmlformats.org/officeDocument/2006/relationships/hyperlink" Target="https://www.esfcr.cz/formulare-a-pokyny-potrebne-v-ramci-pripravy-zadosti-o-" TargetMode="External"/><Relationship Id="rId3" Type="http://schemas.openxmlformats.org/officeDocument/2006/relationships/image" Target="../media/image2.png"/><Relationship Id="rId7" Type="http://schemas.openxmlformats.org/officeDocument/2006/relationships/hyperlink" Target="http://www.esfcr.cz/dokumenty-opz"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dotaceeu.cz/cs/Jak-ziskat-dotaci/Elektronicka-zadost/Edukacni-videa" TargetMode="External"/><Relationship Id="rId11" Type="http://schemas.openxmlformats.org/officeDocument/2006/relationships/image" Target="../media/image3.jpeg"/><Relationship Id="rId5" Type="http://schemas.openxmlformats.org/officeDocument/2006/relationships/hyperlink" Target="http://www.esfcr.cz/" TargetMode="External"/><Relationship Id="rId10" Type="http://schemas.openxmlformats.org/officeDocument/2006/relationships/hyperlink" Target="https://www.esfcr.cz/vyzvy-mas-opz" TargetMode="External"/><Relationship Id="rId4" Type="http://schemas.openxmlformats.org/officeDocument/2006/relationships/hyperlink" Target="https://mseu.mssf.cz/" TargetMode="External"/><Relationship Id="rId9" Type="http://schemas.openxmlformats.org/officeDocument/2006/relationships/hyperlink" Target="https://www.esfcr.cz/vyzva-047-opz"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5.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40"/>
            <a:chOff x="315685" y="5571822"/>
            <a:chExt cx="11581564" cy="1196024"/>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16913" y="811470"/>
            <a:ext cx="12158173" cy="4935155"/>
          </a:xfrm>
        </p:spPr>
        <p:txBody>
          <a:bodyPr>
            <a:normAutofit fontScale="92500"/>
          </a:bodyPr>
          <a:lstStyle/>
          <a:p>
            <a:pPr marL="0" indent="0" algn="ctr">
              <a:buNone/>
            </a:pPr>
            <a:endParaRPr lang="cs-CZ" sz="1800" dirty="0"/>
          </a:p>
          <a:p>
            <a:pPr marL="0" indent="0" algn="ctr">
              <a:buNone/>
            </a:pPr>
            <a:r>
              <a:rPr lang="cs-CZ" sz="3200" b="1" dirty="0">
                <a:solidFill>
                  <a:srgbClr val="0070C0"/>
                </a:solidFill>
              </a:rPr>
              <a:t>Seminář pro žadatele </a:t>
            </a:r>
          </a:p>
          <a:p>
            <a:pPr marL="0" indent="0" algn="ctr">
              <a:buNone/>
            </a:pPr>
            <a:endParaRPr lang="cs-CZ" sz="900" dirty="0"/>
          </a:p>
          <a:p>
            <a:pPr marL="0" indent="0" algn="ctr">
              <a:buNone/>
            </a:pPr>
            <a:r>
              <a:rPr lang="cs-CZ" sz="3800" dirty="0"/>
              <a:t>7. výzva MAS MORAVSKÁ BRÁNA - OPZ - Prorodinná opatření - III. </a:t>
            </a:r>
          </a:p>
          <a:p>
            <a:pPr marL="0" indent="0" algn="ctr">
              <a:buNone/>
            </a:pPr>
            <a:r>
              <a:rPr lang="cs-CZ" sz="3800" dirty="0"/>
              <a:t>(C39/03_16_047/CLLD_15_01_032)</a:t>
            </a:r>
          </a:p>
          <a:p>
            <a:pPr marL="0" indent="0">
              <a:buNone/>
            </a:pPr>
            <a:endParaRPr lang="cs-CZ" sz="2400" b="1" dirty="0"/>
          </a:p>
          <a:p>
            <a:pPr marL="0" indent="0">
              <a:spcBef>
                <a:spcPts val="0"/>
              </a:spcBef>
              <a:buNone/>
            </a:pPr>
            <a:r>
              <a:rPr lang="cs-CZ" sz="3000" b="1" dirty="0"/>
              <a:t>  3. července 2020</a:t>
            </a:r>
          </a:p>
          <a:p>
            <a:pPr marL="0" indent="0">
              <a:spcBef>
                <a:spcPts val="0"/>
              </a:spcBef>
              <a:buNone/>
            </a:pPr>
            <a:r>
              <a:rPr lang="cs-CZ" sz="3000" b="1" dirty="0"/>
              <a:t>  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1" y="39550"/>
            <a:ext cx="4341928" cy="900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3" y="4473610"/>
            <a:ext cx="8559811" cy="14112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09"/>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Cílové skupiny</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DE7BDB2-0FB5-49F8-A83F-29FCD028C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2" name="TextovéPole 1">
            <a:extLst>
              <a:ext uri="{FF2B5EF4-FFF2-40B4-BE49-F238E27FC236}">
                <a16:creationId xmlns:a16="http://schemas.microsoft.com/office/drawing/2014/main" id="{2BA4AA03-4B14-4067-9A97-D83764DECFEF}"/>
              </a:ext>
            </a:extLst>
          </p:cNvPr>
          <p:cNvSpPr txBox="1"/>
          <p:nvPr/>
        </p:nvSpPr>
        <p:spPr>
          <a:xfrm>
            <a:off x="118511" y="1281935"/>
            <a:ext cx="11778738" cy="1354217"/>
          </a:xfrm>
          <a:prstGeom prst="rect">
            <a:avLst/>
          </a:prstGeom>
          <a:noFill/>
        </p:spPr>
        <p:txBody>
          <a:bodyPr wrap="square" rtlCol="0">
            <a:spAutoFit/>
          </a:bodyPr>
          <a:lstStyle/>
          <a:p>
            <a:pPr marL="457200" indent="-457200">
              <a:buFont typeface="Arial" panose="020B0604020202020204" pitchFamily="34" charset="0"/>
              <a:buChar char="•"/>
            </a:pPr>
            <a:r>
              <a:rPr lang="cs-CZ" sz="3200" b="1" dirty="0"/>
              <a:t>Osoby pečující o malé děti </a:t>
            </a:r>
            <a:r>
              <a:rPr lang="cs-CZ" sz="3200" dirty="0"/>
              <a:t>(</a:t>
            </a:r>
            <a:r>
              <a:rPr lang="pl-PL" sz="3200" dirty="0"/>
              <a:t>osoby pečující o osobu mladší 15 let)</a:t>
            </a:r>
            <a:endParaRPr lang="cs-CZ" sz="3200" dirty="0"/>
          </a:p>
          <a:p>
            <a:pPr marL="457200" indent="-457200">
              <a:buFont typeface="Arial" panose="020B0604020202020204" pitchFamily="34" charset="0"/>
              <a:buChar char="•"/>
            </a:pPr>
            <a:endParaRPr lang="cs-CZ" sz="3200" b="1" dirty="0"/>
          </a:p>
          <a:p>
            <a:endParaRPr lang="cs-CZ" dirty="0"/>
          </a:p>
        </p:txBody>
      </p:sp>
    </p:spTree>
    <p:extLst>
      <p:ext uri="{BB962C8B-B14F-4D97-AF65-F5344CB8AC3E}">
        <p14:creationId xmlns:p14="http://schemas.microsoft.com/office/powerpoint/2010/main" val="3651682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Klíčové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Klíčová aktivita.PNG">
            <a:extLst>
              <a:ext uri="{FF2B5EF4-FFF2-40B4-BE49-F238E27FC236}">
                <a16:creationId xmlns:a16="http://schemas.microsoft.com/office/drawing/2014/main" id="{7428DB61-6BF4-4C1F-B9E8-BDFF15C7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7" y="957660"/>
            <a:ext cx="9476681" cy="498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01951454-D3BF-44C4-86B3-587B90F030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60897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8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Cílové skupiny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cs.png">
            <a:extLst>
              <a:ext uri="{FF2B5EF4-FFF2-40B4-BE49-F238E27FC236}">
                <a16:creationId xmlns:a16="http://schemas.microsoft.com/office/drawing/2014/main" id="{BDBBE231-1571-4E0B-B4E4-4FBF060CF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01" y="952362"/>
            <a:ext cx="9256884" cy="499907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42E7A42-B002-402A-A1D2-56F22145C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853872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7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Umístění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Umístění.PNG">
            <a:extLst>
              <a:ext uri="{FF2B5EF4-FFF2-40B4-BE49-F238E27FC236}">
                <a16:creationId xmlns:a16="http://schemas.microsoft.com/office/drawing/2014/main" id="{6CA1E127-8F1E-4C4D-BE95-3EFD6E16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10" y="1097813"/>
            <a:ext cx="8144272" cy="48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2EC91128-1761-434E-B012-87550316E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8857"/>
            <a:ext cx="4341927" cy="900000"/>
          </a:xfrm>
          <a:prstGeom prst="rect">
            <a:avLst/>
          </a:prstGeom>
        </p:spPr>
      </p:pic>
    </p:spTree>
    <p:extLst>
      <p:ext uri="{BB962C8B-B14F-4D97-AF65-F5344CB8AC3E}">
        <p14:creationId xmlns:p14="http://schemas.microsoft.com/office/powerpoint/2010/main" val="38874143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9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Subjekty projektu</a:t>
            </a:r>
          </a:p>
        </p:txBody>
      </p:sp>
      <p:cxnSp>
        <p:nvCxnSpPr>
          <p:cNvPr id="19" name="Přímá spojnice 18"/>
          <p:cNvCxnSpPr/>
          <p:nvPr/>
        </p:nvCxnSpPr>
        <p:spPr>
          <a:xfrm>
            <a:off x="0" y="987735"/>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6" name="Zástupný symbol pro obsah 5">
            <a:extLst>
              <a:ext uri="{FF2B5EF4-FFF2-40B4-BE49-F238E27FC236}">
                <a16:creationId xmlns:a16="http://schemas.microsoft.com/office/drawing/2014/main" id="{040F11FC-6D06-4144-91F6-D0DDFD5096DF}"/>
              </a:ext>
            </a:extLst>
          </p:cNvPr>
          <p:cNvSpPr txBox="1">
            <a:spLocks/>
          </p:cNvSpPr>
          <p:nvPr/>
        </p:nvSpPr>
        <p:spPr>
          <a:xfrm>
            <a:off x="6901744" y="925679"/>
            <a:ext cx="4685169" cy="545896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Vybrat Typ subjektu.</a:t>
            </a:r>
          </a:p>
          <a:p>
            <a:pPr marL="285750" indent="-285750" algn="just">
              <a:buFont typeface="Arial" panose="020B0604020202020204" pitchFamily="34" charset="0"/>
              <a:buChar char="•"/>
            </a:pPr>
            <a:r>
              <a:rPr lang="cs-CZ" sz="1800" b="1" dirty="0">
                <a:solidFill>
                  <a:schemeClr val="tx1"/>
                </a:solidFill>
              </a:rPr>
              <a:t>Nejdůležitější je typ </a:t>
            </a:r>
          </a:p>
          <a:p>
            <a:pPr algn="just"/>
            <a:endParaRPr lang="cs-CZ" sz="1800" dirty="0">
              <a:solidFill>
                <a:schemeClr val="tx1"/>
              </a:solidFill>
            </a:endParaRPr>
          </a:p>
          <a:p>
            <a:pPr algn="just"/>
            <a:endParaRPr lang="cs-CZ" sz="1800" dirty="0">
              <a:solidFill>
                <a:schemeClr val="tx1"/>
              </a:solidFill>
            </a:endParaRPr>
          </a:p>
          <a:p>
            <a:pPr algn="just"/>
            <a:endParaRPr lang="cs-CZ" sz="1800" dirty="0">
              <a:solidFill>
                <a:schemeClr val="tx1"/>
              </a:solidFill>
            </a:endParaRPr>
          </a:p>
          <a:p>
            <a:pPr marL="285750" indent="-285750" algn="just">
              <a:buFont typeface="Arial" panose="020B0604020202020204" pitchFamily="34" charset="0"/>
              <a:buChar char="•"/>
            </a:pPr>
            <a:r>
              <a:rPr lang="cs-CZ" sz="1800" dirty="0">
                <a:solidFill>
                  <a:schemeClr val="tx1"/>
                </a:solidFill>
              </a:rPr>
              <a:t>Po zadání subjektu typu Žadatel/příjemce se zpřístupní záložka Rozpočet.</a:t>
            </a:r>
          </a:p>
          <a:p>
            <a:pPr marL="285750" indent="-285750" algn="just">
              <a:buFont typeface="Arial" panose="020B0604020202020204" pitchFamily="34" charset="0"/>
              <a:buChar char="•"/>
            </a:pPr>
            <a:r>
              <a:rPr lang="cs-CZ" sz="1800" dirty="0">
                <a:solidFill>
                  <a:schemeClr val="tx1"/>
                </a:solidFill>
              </a:rPr>
              <a:t>Vyplnit IČ a Validovat. </a:t>
            </a:r>
          </a:p>
          <a:p>
            <a:pPr marL="742950" lvl="1" indent="-285750" algn="just">
              <a:spcAft>
                <a:spcPts val="600"/>
              </a:spcAft>
              <a:buFont typeface="Arial" panose="020B0604020202020204" pitchFamily="34" charset="0"/>
              <a:buChar char="•"/>
            </a:pPr>
            <a:r>
              <a:rPr lang="cs-CZ" dirty="0"/>
              <a:t>Po úspěšné validaci jsou data doplněna z ROS (registr osob). </a:t>
            </a:r>
          </a:p>
          <a:p>
            <a:pPr marL="742950" lvl="1" indent="-285750" algn="just">
              <a:spcAft>
                <a:spcPts val="600"/>
              </a:spcAft>
              <a:buFont typeface="Arial" panose="020B0604020202020204" pitchFamily="34" charset="0"/>
              <a:buChar char="•"/>
            </a:pPr>
            <a:r>
              <a:rPr lang="cs-CZ" dirty="0"/>
              <a:t>Pokud nelze validovat, kontaktujte </a:t>
            </a:r>
            <a:r>
              <a:rPr lang="cs-CZ"/>
              <a:t>technickou podporu. </a:t>
            </a:r>
            <a:endParaRPr lang="cs-CZ" dirty="0"/>
          </a:p>
          <a:p>
            <a:pPr marL="285750" lvl="1" indent="-285750" algn="just">
              <a:spcAft>
                <a:spcPts val="600"/>
              </a:spcAft>
              <a:buSzPct val="100000"/>
              <a:buFont typeface="Arial" panose="020B0604020202020204" pitchFamily="34" charset="0"/>
              <a:buChar char="•"/>
            </a:pPr>
            <a:r>
              <a:rPr lang="cs-CZ" dirty="0"/>
              <a:t>Počet zaměstnanců a Roční obrat – vazba na hodnocení projektu – eliminační kritérium Ověření administrativní, finanční a provozní kapacity žadatele.</a:t>
            </a:r>
          </a:p>
          <a:p>
            <a:endParaRPr lang="cs-CZ" sz="1600" dirty="0"/>
          </a:p>
        </p:txBody>
      </p:sp>
      <p:pic>
        <p:nvPicPr>
          <p:cNvPr id="18" name="Picture 2">
            <a:extLst>
              <a:ext uri="{FF2B5EF4-FFF2-40B4-BE49-F238E27FC236}">
                <a16:creationId xmlns:a16="http://schemas.microsoft.com/office/drawing/2014/main" id="{B66991F6-5EB8-420E-984C-C4B217917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3673" y="1897271"/>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C53071E-AFA8-428C-AA4E-7ED397DBD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84" y="1008900"/>
            <a:ext cx="5474437" cy="48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BAD03DCC-22A8-4B84-9468-1AEA79D1EA44}"/>
              </a:ext>
            </a:extLst>
          </p:cNvPr>
          <p:cNvSpPr/>
          <p:nvPr/>
        </p:nvSpPr>
        <p:spPr>
          <a:xfrm>
            <a:off x="691884" y="2657019"/>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2AA51671-3AFE-4A09-9ACF-9C079CCB9659}"/>
              </a:ext>
            </a:extLst>
          </p:cNvPr>
          <p:cNvSpPr/>
          <p:nvPr/>
        </p:nvSpPr>
        <p:spPr>
          <a:xfrm>
            <a:off x="805450" y="372484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05EA241-139B-4428-90BB-7841A05439BF}"/>
              </a:ext>
            </a:extLst>
          </p:cNvPr>
          <p:cNvSpPr/>
          <p:nvPr/>
        </p:nvSpPr>
        <p:spPr>
          <a:xfrm>
            <a:off x="2234941" y="3724842"/>
            <a:ext cx="677071" cy="20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3617789-C2B5-4A7A-B7C4-68B9C81EE4A6}"/>
              </a:ext>
            </a:extLst>
          </p:cNvPr>
          <p:cNvSpPr/>
          <p:nvPr/>
        </p:nvSpPr>
        <p:spPr>
          <a:xfrm>
            <a:off x="2035074" y="4393502"/>
            <a:ext cx="268095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58413B0-8B63-4675-A68F-45A7A5D44F14}"/>
              </a:ext>
            </a:extLst>
          </p:cNvPr>
          <p:cNvSpPr/>
          <p:nvPr/>
        </p:nvSpPr>
        <p:spPr>
          <a:xfrm>
            <a:off x="4416348" y="5311365"/>
            <a:ext cx="299681" cy="231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0877090D-4A47-4A96-BA43-5425CEA5FDD4}"/>
              </a:ext>
            </a:extLst>
          </p:cNvPr>
          <p:cNvSpPr/>
          <p:nvPr/>
        </p:nvSpPr>
        <p:spPr>
          <a:xfrm>
            <a:off x="788956" y="5212889"/>
            <a:ext cx="2891969" cy="36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Obrázek 31">
            <a:extLst>
              <a:ext uri="{FF2B5EF4-FFF2-40B4-BE49-F238E27FC236}">
                <a16:creationId xmlns:a16="http://schemas.microsoft.com/office/drawing/2014/main" id="{867B78D2-C045-4980-A607-5B81F7E691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88652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Osoby subjektu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7831280C-4D35-4406-9AE9-6CC7D10FB7D1}"/>
              </a:ext>
            </a:extLst>
          </p:cNvPr>
          <p:cNvSpPr>
            <a:spLocks noGrp="1"/>
          </p:cNvSpPr>
          <p:nvPr>
            <p:ph idx="1"/>
          </p:nvPr>
        </p:nvSpPr>
        <p:spPr>
          <a:xfrm>
            <a:off x="838199" y="1825625"/>
            <a:ext cx="11370547" cy="4351338"/>
          </a:xfrm>
        </p:spPr>
        <p:txBody>
          <a:bodyPr/>
          <a:lstStyle/>
          <a:p>
            <a:endParaRPr lang="cs-CZ" dirty="0"/>
          </a:p>
        </p:txBody>
      </p:sp>
      <p:pic>
        <p:nvPicPr>
          <p:cNvPr id="13" name="Picture 2">
            <a:extLst>
              <a:ext uri="{FF2B5EF4-FFF2-40B4-BE49-F238E27FC236}">
                <a16:creationId xmlns:a16="http://schemas.microsoft.com/office/drawing/2014/main" id="{A45C2C7B-725F-45D5-AD32-A63192BF1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01" y="1196751"/>
            <a:ext cx="9339667" cy="46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bdélník 14">
            <a:extLst>
              <a:ext uri="{FF2B5EF4-FFF2-40B4-BE49-F238E27FC236}">
                <a16:creationId xmlns:a16="http://schemas.microsoft.com/office/drawing/2014/main" id="{CD8BC854-CE01-4201-AA80-E6F5B7EB6B8C}"/>
              </a:ext>
            </a:extLst>
          </p:cNvPr>
          <p:cNvSpPr/>
          <p:nvPr/>
        </p:nvSpPr>
        <p:spPr>
          <a:xfrm>
            <a:off x="276401" y="5389171"/>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87DEEDA-10B2-448E-BA1E-7337FB971B2C}"/>
              </a:ext>
            </a:extLst>
          </p:cNvPr>
          <p:cNvSpPr/>
          <p:nvPr/>
        </p:nvSpPr>
        <p:spPr>
          <a:xfrm>
            <a:off x="4358267" y="5223021"/>
            <a:ext cx="7557331" cy="830997"/>
          </a:xfrm>
          <a:prstGeom prst="rect">
            <a:avLst/>
          </a:prstGeom>
        </p:spPr>
        <p:txBody>
          <a:bodyPr wrap="square">
            <a:spAutoFit/>
          </a:bodyPr>
          <a:lstStyle/>
          <a:p>
            <a:pPr algn="just">
              <a:spcBef>
                <a:spcPts val="0"/>
              </a:spcBef>
              <a:spcAft>
                <a:spcPts val="0"/>
              </a:spcAft>
            </a:pPr>
            <a:r>
              <a:rPr lang="cs-CZ" sz="1600" b="1" dirty="0"/>
              <a:t>Nutno vložit hlavní kontaktní osobu a minimálně jednoho statutárního zástupce (rozlišit zaškrtnutím </a:t>
            </a:r>
            <a:r>
              <a:rPr lang="cs-CZ" sz="1600" b="1" dirty="0" err="1"/>
              <a:t>checkboxu</a:t>
            </a:r>
            <a:r>
              <a:rPr lang="cs-CZ" sz="1600" b="1" dirty="0"/>
              <a:t>).</a:t>
            </a:r>
          </a:p>
          <a:p>
            <a:pPr algn="just">
              <a:spcBef>
                <a:spcPts val="0"/>
              </a:spcBef>
              <a:spcAft>
                <a:spcPts val="0"/>
              </a:spcAft>
            </a:pPr>
            <a:r>
              <a:rPr lang="cs-CZ" sz="1600" b="1" dirty="0"/>
              <a:t>Každá další osoba je vložena pomocí Nový záznam.</a:t>
            </a:r>
          </a:p>
        </p:txBody>
      </p:sp>
      <p:pic>
        <p:nvPicPr>
          <p:cNvPr id="18" name="Obrázek 17">
            <a:extLst>
              <a:ext uri="{FF2B5EF4-FFF2-40B4-BE49-F238E27FC236}">
                <a16:creationId xmlns:a16="http://schemas.microsoft.com/office/drawing/2014/main" id="{1F9A56D8-E9C3-4B51-8561-7BF2CC6C8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57844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Účty subjektu, </a:t>
            </a:r>
          </a:p>
          <a:p>
            <a:pPr lvl="0" algn="r"/>
            <a:r>
              <a:rPr lang="cs-CZ" sz="3200" b="1" dirty="0">
                <a:solidFill>
                  <a:schemeClr val="accent1">
                    <a:lumMod val="75000"/>
                  </a:schemeClr>
                </a:solidFill>
              </a:rPr>
              <a:t>účetní období, kategorie intervencí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D56AF64-5827-4AAF-99EF-CCEAF35D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C8348EE6-ADD7-4AB2-AB01-F92C89B0FEC7}"/>
              </a:ext>
            </a:extLst>
          </p:cNvPr>
          <p:cNvSpPr/>
          <p:nvPr/>
        </p:nvSpPr>
        <p:spPr>
          <a:xfrm>
            <a:off x="467544" y="3137095"/>
            <a:ext cx="1080120" cy="700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3E7F9072-9192-4C7F-A0B5-2D60FAAFFF23}"/>
              </a:ext>
            </a:extLst>
          </p:cNvPr>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ástupný symbol pro obsah 3">
            <a:extLst>
              <a:ext uri="{FF2B5EF4-FFF2-40B4-BE49-F238E27FC236}">
                <a16:creationId xmlns:a16="http://schemas.microsoft.com/office/drawing/2014/main" id="{5DEE385F-0712-439B-A8B5-294C9D26F262}"/>
              </a:ext>
            </a:extLst>
          </p:cNvPr>
          <p:cNvSpPr>
            <a:spLocks noGrp="1"/>
          </p:cNvSpPr>
          <p:nvPr>
            <p:ph idx="1"/>
          </p:nvPr>
        </p:nvSpPr>
        <p:spPr>
          <a:xfrm>
            <a:off x="2716457" y="1675497"/>
            <a:ext cx="9196649" cy="4351338"/>
          </a:xfrm>
        </p:spPr>
        <p:txBody>
          <a:bodyPr/>
          <a:lstStyle/>
          <a:p>
            <a:pPr algn="just">
              <a:lnSpc>
                <a:spcPct val="100000"/>
              </a:lnSpc>
              <a:spcBef>
                <a:spcPts val="0"/>
              </a:spcBef>
              <a:spcAft>
                <a:spcPts val="0"/>
              </a:spcAft>
            </a:pPr>
            <a:r>
              <a:rPr lang="cs-CZ" sz="2000" dirty="0"/>
              <a:t>Záložky Účty subjektu, Účetní období a Kategorie intervencí se v žádosti o finanční podporu nevyplňují, </a:t>
            </a:r>
            <a:r>
              <a:rPr lang="cs-CZ" sz="2000" b="1" dirty="0"/>
              <a:t>jsou </a:t>
            </a:r>
            <a:r>
              <a:rPr lang="cs-CZ" sz="2000" b="1" dirty="0" err="1"/>
              <a:t>NEeditovatelné</a:t>
            </a:r>
            <a:r>
              <a:rPr lang="cs-CZ" sz="2000" b="1" dirty="0"/>
              <a:t>!!!</a:t>
            </a:r>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r>
              <a:rPr lang="cs-CZ" sz="2000" dirty="0"/>
              <a:t>Žadatel vyplňuje až před přípravou právního aktu na vyzvání poskytovatele podpory.</a:t>
            </a:r>
          </a:p>
          <a:p>
            <a:pPr algn="just">
              <a:lnSpc>
                <a:spcPct val="100000"/>
              </a:lnSpc>
              <a:spcBef>
                <a:spcPts val="0"/>
              </a:spcBef>
              <a:spcAft>
                <a:spcPts val="0"/>
              </a:spcAft>
            </a:pPr>
            <a:endParaRPr lang="cs-CZ" sz="2000" dirty="0"/>
          </a:p>
          <a:p>
            <a:pPr algn="just">
              <a:lnSpc>
                <a:spcPct val="100000"/>
              </a:lnSpc>
              <a:spcBef>
                <a:spcPts val="0"/>
              </a:spcBef>
              <a:spcAft>
                <a:spcPts val="0"/>
              </a:spcAft>
            </a:pPr>
            <a:r>
              <a:rPr lang="cs-CZ" sz="2000" b="1" dirty="0">
                <a:hlinkClick r:id="rId6"/>
              </a:rPr>
              <a:t>Pokyny k doplnění žádosti o podporu v IS KP14+ před vydáním právního aktu</a:t>
            </a:r>
            <a:br>
              <a:rPr lang="cs-CZ" sz="2000" b="1" dirty="0"/>
            </a:br>
            <a:r>
              <a:rPr lang="cs-CZ" sz="2000" dirty="0"/>
              <a:t>(v aktuálním vydání).</a:t>
            </a:r>
          </a:p>
          <a:p>
            <a:pPr marL="0" indent="0" algn="just">
              <a:lnSpc>
                <a:spcPct val="100000"/>
              </a:lnSpc>
              <a:spcBef>
                <a:spcPts val="0"/>
              </a:spcBef>
              <a:spcAft>
                <a:spcPts val="0"/>
              </a:spcAft>
              <a:buNone/>
            </a:pPr>
            <a:endParaRPr lang="cs-CZ" sz="2000" dirty="0"/>
          </a:p>
          <a:p>
            <a:pPr lvl="1" algn="just">
              <a:lnSpc>
                <a:spcPct val="100000"/>
              </a:lnSpc>
              <a:spcBef>
                <a:spcPts val="0"/>
              </a:spcBef>
              <a:spcAft>
                <a:spcPts val="600"/>
              </a:spcAft>
            </a:pPr>
            <a:r>
              <a:rPr lang="cs-CZ" sz="2000" b="1" dirty="0">
                <a:hlinkClick r:id="rId7"/>
              </a:rPr>
              <a:t>https://www.esfcr.cz/formulare-pro-uzavreni-pravniho-aktu-a-vzory-pravnich-aktu-o-poskytnuti-podpory-na-projekt-opz/-/dokument/798824</a:t>
            </a:r>
            <a:endParaRPr lang="cs-CZ" sz="2000" b="1" dirty="0"/>
          </a:p>
          <a:p>
            <a:pPr marL="0" indent="0" algn="just">
              <a:lnSpc>
                <a:spcPct val="100000"/>
              </a:lnSpc>
              <a:spcBef>
                <a:spcPts val="0"/>
              </a:spcBef>
              <a:spcAft>
                <a:spcPts val="0"/>
              </a:spcAft>
              <a:buNone/>
            </a:pPr>
            <a:endParaRPr lang="cs-CZ" sz="1400" dirty="0"/>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pic>
        <p:nvPicPr>
          <p:cNvPr id="13" name="Obrázek 12">
            <a:extLst>
              <a:ext uri="{FF2B5EF4-FFF2-40B4-BE49-F238E27FC236}">
                <a16:creationId xmlns:a16="http://schemas.microsoft.com/office/drawing/2014/main" id="{68AFFC4A-C7AC-4244-9374-AA652CD968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36993"/>
            <a:ext cx="4341927" cy="900000"/>
          </a:xfrm>
          <a:prstGeom prst="rect">
            <a:avLst/>
          </a:prstGeom>
        </p:spPr>
      </p:pic>
    </p:spTree>
    <p:extLst>
      <p:ext uri="{BB962C8B-B14F-4D97-AF65-F5344CB8AC3E}">
        <p14:creationId xmlns:p14="http://schemas.microsoft.com/office/powerpoint/2010/main" val="31392050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3EE11FB-4390-4C9C-93EB-B11B0AFB7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 y="1032833"/>
            <a:ext cx="4893737" cy="493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délník 23">
            <a:extLst>
              <a:ext uri="{FF2B5EF4-FFF2-40B4-BE49-F238E27FC236}">
                <a16:creationId xmlns:a16="http://schemas.microsoft.com/office/drawing/2014/main" id="{E3958E4F-DBA7-40C5-A226-1D78DEDCB548}"/>
              </a:ext>
            </a:extLst>
          </p:cNvPr>
          <p:cNvSpPr/>
          <p:nvPr/>
        </p:nvSpPr>
        <p:spPr>
          <a:xfrm>
            <a:off x="1567937" y="5822087"/>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6">
            <a:extLst>
              <a:ext uri="{FF2B5EF4-FFF2-40B4-BE49-F238E27FC236}">
                <a16:creationId xmlns:a16="http://schemas.microsoft.com/office/drawing/2014/main" id="{76EB6F5D-73D8-4F91-B33D-5483B23E4F76}"/>
              </a:ext>
            </a:extLst>
          </p:cNvPr>
          <p:cNvSpPr txBox="1">
            <a:spLocks/>
          </p:cNvSpPr>
          <p:nvPr/>
        </p:nvSpPr>
        <p:spPr>
          <a:xfrm>
            <a:off x="5576643" y="1499696"/>
            <a:ext cx="6320605" cy="435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
            </a:pPr>
            <a:r>
              <a:rPr lang="cs-CZ" sz="2000" dirty="0"/>
              <a:t>Přímá editace nákladů.</a:t>
            </a:r>
          </a:p>
          <a:p>
            <a:pPr>
              <a:lnSpc>
                <a:spcPct val="100000"/>
              </a:lnSpc>
              <a:spcBef>
                <a:spcPts val="0"/>
              </a:spcBef>
              <a:spcAft>
                <a:spcPts val="1200"/>
              </a:spcAft>
              <a:buFont typeface="Wingdings" panose="05000000000000000000" pitchFamily="2" charset="2"/>
              <a:buChar char=""/>
            </a:pPr>
            <a:r>
              <a:rPr lang="cs-CZ" sz="2000" b="1" dirty="0"/>
              <a:t>Editovat vše </a:t>
            </a:r>
            <a:r>
              <a:rPr lang="cs-CZ" sz="2000" dirty="0"/>
              <a:t>(tlačítko </a:t>
            </a:r>
            <a:br>
              <a:rPr lang="cs-CZ" sz="2000" dirty="0"/>
            </a:br>
            <a:r>
              <a:rPr lang="cs-CZ" sz="2000" dirty="0"/>
              <a:t>pod rozpočtem) – umožňuje přímé vpisování nákladů do  rozpočtu. </a:t>
            </a:r>
            <a:br>
              <a:rPr lang="cs-CZ" sz="2000" dirty="0"/>
            </a:br>
            <a:r>
              <a:rPr lang="cs-CZ" sz="2000" dirty="0"/>
              <a:t>Po vyplnění celého rozpočtu stačí zmáčknout </a:t>
            </a:r>
            <a:r>
              <a:rPr lang="cs-CZ" sz="2000" b="1" dirty="0"/>
              <a:t>Uložit vše</a:t>
            </a:r>
            <a:r>
              <a:rPr lang="cs-CZ" sz="2000" dirty="0"/>
              <a:t>.</a:t>
            </a:r>
            <a:r>
              <a:rPr lang="cs-CZ" sz="2000" b="1" dirty="0"/>
              <a:t> </a:t>
            </a:r>
          </a:p>
          <a:p>
            <a:pPr>
              <a:lnSpc>
                <a:spcPct val="100000"/>
              </a:lnSpc>
              <a:spcBef>
                <a:spcPts val="0"/>
              </a:spcBef>
              <a:spcAft>
                <a:spcPts val="1200"/>
              </a:spcAft>
              <a:buFont typeface="Wingdings" panose="05000000000000000000" pitchFamily="2" charset="2"/>
              <a:buChar char=""/>
            </a:pPr>
            <a:r>
              <a:rPr lang="cs-CZ" sz="2000" b="1" u="sng" dirty="0"/>
              <a:t>Možno exportovat </a:t>
            </a:r>
            <a:br>
              <a:rPr lang="cs-CZ" sz="2000" b="1" u="sng" dirty="0"/>
            </a:br>
            <a:r>
              <a:rPr lang="cs-CZ" sz="2000" b="1" u="sng" dirty="0"/>
              <a:t>do Excelu!!!</a:t>
            </a:r>
          </a:p>
        </p:txBody>
      </p:sp>
      <p:pic>
        <p:nvPicPr>
          <p:cNvPr id="13" name="Obrázek 12">
            <a:extLst>
              <a:ext uri="{FF2B5EF4-FFF2-40B4-BE49-F238E27FC236}">
                <a16:creationId xmlns:a16="http://schemas.microsoft.com/office/drawing/2014/main" id="{243E9592-8FC0-45C0-B9D4-393D903870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767789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EA4B16C-9328-4B98-AC6D-4868916F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5">
            <a:extLst>
              <a:ext uri="{FF2B5EF4-FFF2-40B4-BE49-F238E27FC236}">
                <a16:creationId xmlns:a16="http://schemas.microsoft.com/office/drawing/2014/main" id="{B97ADBB5-6209-4899-9CDE-C5879182EA59}"/>
              </a:ext>
            </a:extLst>
          </p:cNvPr>
          <p:cNvSpPr txBox="1">
            <a:spLocks/>
          </p:cNvSpPr>
          <p:nvPr/>
        </p:nvSpPr>
        <p:spPr>
          <a:xfrm>
            <a:off x="8598090" y="1004284"/>
            <a:ext cx="3193576" cy="50338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1800" b="1" dirty="0">
                <a:solidFill>
                  <a:schemeClr val="tx1"/>
                </a:solidFill>
              </a:rPr>
              <a:t>Editace po jednotlivých řádcích.</a:t>
            </a:r>
          </a:p>
          <a:p>
            <a:pPr algn="just"/>
            <a:r>
              <a:rPr lang="cs-CZ" sz="1800" b="1" dirty="0">
                <a:solidFill>
                  <a:schemeClr val="tx1"/>
                </a:solidFill>
              </a:rPr>
              <a:t>Aktivní řádek možno editovat přímo </a:t>
            </a:r>
            <a:r>
              <a:rPr lang="cs-CZ" sz="1800" b="1" u="sng" dirty="0">
                <a:solidFill>
                  <a:schemeClr val="tx1"/>
                </a:solidFill>
              </a:rPr>
              <a:t>pod</a:t>
            </a:r>
            <a:r>
              <a:rPr lang="cs-CZ" sz="1800" b="1" dirty="0">
                <a:solidFill>
                  <a:schemeClr val="tx1"/>
                </a:solidFill>
              </a:rPr>
              <a:t> rozpočtem.</a:t>
            </a:r>
          </a:p>
          <a:p>
            <a:pPr algn="just"/>
            <a:r>
              <a:rPr lang="cs-CZ" sz="1800" b="1" dirty="0">
                <a:solidFill>
                  <a:schemeClr val="tx1"/>
                </a:solidFill>
              </a:rPr>
              <a:t>U položek označených zelenou fajfkou, je možno vytvářet podpoložky – přes tlačítko Nový záznam.</a:t>
            </a:r>
          </a:p>
          <a:p>
            <a:pPr algn="just"/>
            <a:r>
              <a:rPr lang="cs-CZ" sz="1800" b="1" dirty="0">
                <a:solidFill>
                  <a:schemeClr val="tx1"/>
                </a:solidFill>
              </a:rPr>
              <a:t>Každou vyplněnou/založenou položku je potřeba ULOŽIT!!!</a:t>
            </a:r>
          </a:p>
        </p:txBody>
      </p:sp>
      <p:sp>
        <p:nvSpPr>
          <p:cNvPr id="18" name="Obdélník 17">
            <a:extLst>
              <a:ext uri="{FF2B5EF4-FFF2-40B4-BE49-F238E27FC236}">
                <a16:creationId xmlns:a16="http://schemas.microsoft.com/office/drawing/2014/main" id="{9FA5A4D7-E1C7-4E39-A337-E415807634BF}"/>
              </a:ext>
            </a:extLst>
          </p:cNvPr>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700D1777-F0A1-47C3-B56E-BFF2CE2B1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449426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Přehled zdrojů financování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77D61C2-F479-4963-AD92-307E06B8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469D2157-87AF-479C-AF17-B291833B6E1C}"/>
              </a:ext>
            </a:extLst>
          </p:cNvPr>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3498FCA-C53E-413A-B317-7B65B400D654}"/>
              </a:ext>
            </a:extLst>
          </p:cNvPr>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216796A-01FB-4B30-8960-37B5AF988412}"/>
              </a:ext>
            </a:extLst>
          </p:cNvPr>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a:extLst>
              <a:ext uri="{FF2B5EF4-FFF2-40B4-BE49-F238E27FC236}">
                <a16:creationId xmlns:a16="http://schemas.microsoft.com/office/drawing/2014/main" id="{8A6EDE00-81C8-40AF-AC5A-F81449C252AD}"/>
              </a:ext>
            </a:extLst>
          </p:cNvPr>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4" name="Picture 3">
            <a:extLst>
              <a:ext uri="{FF2B5EF4-FFF2-40B4-BE49-F238E27FC236}">
                <a16:creationId xmlns:a16="http://schemas.microsoft.com/office/drawing/2014/main" id="{454CD651-AA2C-43B5-824B-45D3EEE31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ástupný symbol pro obsah 4">
            <a:extLst>
              <a:ext uri="{FF2B5EF4-FFF2-40B4-BE49-F238E27FC236}">
                <a16:creationId xmlns:a16="http://schemas.microsoft.com/office/drawing/2014/main" id="{375A278E-DED6-49D0-B2BA-B6E6F006E722}"/>
              </a:ext>
            </a:extLst>
          </p:cNvPr>
          <p:cNvSpPr txBox="1">
            <a:spLocks/>
          </p:cNvSpPr>
          <p:nvPr/>
        </p:nvSpPr>
        <p:spPr>
          <a:xfrm>
            <a:off x="7811798" y="1466076"/>
            <a:ext cx="4307631" cy="352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000" b="1" dirty="0"/>
              <a:t>Rozpad zdrojů financování pomocí tlačítka Rozpad financí.</a:t>
            </a:r>
          </a:p>
          <a:p>
            <a:pPr algn="just">
              <a:lnSpc>
                <a:spcPct val="100000"/>
              </a:lnSpc>
              <a:spcBef>
                <a:spcPts val="0"/>
              </a:spcBef>
              <a:buFont typeface="Wingdings" panose="05000000000000000000" pitchFamily="2" charset="2"/>
              <a:buChar char=""/>
            </a:pPr>
            <a:r>
              <a:rPr lang="cs-CZ" sz="2000" b="1" dirty="0"/>
              <a:t>Po každé změně rozpočtu nutno provést rozpad financí znovu.</a:t>
            </a:r>
          </a:p>
          <a:p>
            <a:pPr marL="0" indent="0" algn="just">
              <a:lnSpc>
                <a:spcPct val="100000"/>
              </a:lnSpc>
              <a:spcBef>
                <a:spcPts val="0"/>
              </a:spcBef>
              <a:buFont typeface="Arial" panose="020B0604020202020204" pitchFamily="34" charset="0"/>
              <a:buNone/>
            </a:pPr>
            <a:endParaRPr lang="cs-CZ" sz="2000" b="1" dirty="0"/>
          </a:p>
        </p:txBody>
      </p:sp>
      <p:pic>
        <p:nvPicPr>
          <p:cNvPr id="16" name="Obrázek 15">
            <a:extLst>
              <a:ext uri="{FF2B5EF4-FFF2-40B4-BE49-F238E27FC236}">
                <a16:creationId xmlns:a16="http://schemas.microsoft.com/office/drawing/2014/main" id="{0FD28F35-3861-410E-99DC-2F12AA05F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4296594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Finanční plán</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807B784-6EE0-4E36-9597-F2F05B2CD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4">
            <a:extLst>
              <a:ext uri="{FF2B5EF4-FFF2-40B4-BE49-F238E27FC236}">
                <a16:creationId xmlns:a16="http://schemas.microsoft.com/office/drawing/2014/main" id="{C270EDAA-56A7-4434-9A53-685B17A2D877}"/>
              </a:ext>
            </a:extLst>
          </p:cNvPr>
          <p:cNvSpPr txBox="1">
            <a:spLocks/>
          </p:cNvSpPr>
          <p:nvPr/>
        </p:nvSpPr>
        <p:spPr>
          <a:xfrm>
            <a:off x="7039430" y="3085894"/>
            <a:ext cx="4956954" cy="2736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b="1" dirty="0"/>
              <a:t>Automatické generování FP je převzato </a:t>
            </a:r>
            <a:br>
              <a:rPr lang="cs-CZ" sz="1800" b="1" dirty="0"/>
            </a:br>
            <a:r>
              <a:rPr lang="cs-CZ" sz="1800" b="1" dirty="0"/>
              <a:t>z nastavení Výzvy ŘO do výzev MAS.</a:t>
            </a:r>
          </a:p>
          <a:p>
            <a:pPr algn="just">
              <a:lnSpc>
                <a:spcPct val="100000"/>
              </a:lnSpc>
              <a:spcBef>
                <a:spcPts val="0"/>
              </a:spcBef>
              <a:buFont typeface="Wingdings" panose="05000000000000000000" pitchFamily="2" charset="2"/>
              <a:buChar char=""/>
            </a:pPr>
            <a:r>
              <a:rPr lang="cs-CZ" sz="1800" b="1" dirty="0"/>
              <a:t>Kontrola shody částek finančního plánu </a:t>
            </a:r>
            <a:br>
              <a:rPr lang="cs-CZ" sz="1800" b="1" dirty="0"/>
            </a:br>
            <a:r>
              <a:rPr lang="cs-CZ" sz="1800" b="1" dirty="0"/>
              <a:t>a rozpočtu.</a:t>
            </a:r>
          </a:p>
          <a:p>
            <a:pPr algn="just">
              <a:lnSpc>
                <a:spcPct val="100000"/>
              </a:lnSpc>
              <a:spcBef>
                <a:spcPts val="0"/>
              </a:spcBef>
              <a:buFont typeface="Wingdings" panose="05000000000000000000" pitchFamily="2" charset="2"/>
              <a:buChar char=""/>
            </a:pPr>
            <a:endParaRPr lang="cs-CZ" sz="1600" b="1" dirty="0"/>
          </a:p>
        </p:txBody>
      </p:sp>
      <p:sp>
        <p:nvSpPr>
          <p:cNvPr id="13" name="Obdélník 12">
            <a:extLst>
              <a:ext uri="{FF2B5EF4-FFF2-40B4-BE49-F238E27FC236}">
                <a16:creationId xmlns:a16="http://schemas.microsoft.com/office/drawing/2014/main" id="{CCD04585-34A1-49A5-9A1C-9247D02A1EB2}"/>
              </a:ext>
            </a:extLst>
          </p:cNvPr>
          <p:cNvSpPr/>
          <p:nvPr/>
        </p:nvSpPr>
        <p:spPr>
          <a:xfrm>
            <a:off x="4185953" y="4909625"/>
            <a:ext cx="1910047" cy="370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A9F7F49E-A59E-45AE-A842-9E7CA288D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8630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471801"/>
            <a:ext cx="11923434" cy="3749908"/>
          </a:xfrm>
        </p:spPr>
        <p:txBody>
          <a:bodyPr>
            <a:normAutofit/>
          </a:bodyPr>
          <a:lstStyle/>
          <a:p>
            <a:pPr marL="0" indent="0" algn="just">
              <a:buNone/>
            </a:pPr>
            <a:r>
              <a:rPr lang="cs-CZ" sz="4300" dirty="0"/>
              <a:t>Pro tuto výzvu jsou oprávněnými partnery:</a:t>
            </a:r>
          </a:p>
          <a:p>
            <a:pPr algn="just"/>
            <a:r>
              <a:rPr lang="cs-CZ" sz="4300" b="1" dirty="0"/>
              <a:t>partneři s finančním příspěvkem,</a:t>
            </a:r>
          </a:p>
          <a:p>
            <a:pPr algn="just"/>
            <a:r>
              <a:rPr lang="cs-CZ" sz="4300" b="1" dirty="0"/>
              <a:t>partneři bez finančního příspěvku. </a:t>
            </a:r>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5" descr="C:\Users\michaela.sedlackova\Desktop\Printscreeny_IS KP14+\veřejné zakázky_1.PNG">
            <a:extLst>
              <a:ext uri="{FF2B5EF4-FFF2-40B4-BE49-F238E27FC236}">
                <a16:creationId xmlns:a16="http://schemas.microsoft.com/office/drawing/2014/main" id="{A13F05E4-96FE-42D9-82C2-FA2CA6C7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3" y="1196752"/>
            <a:ext cx="8599854" cy="2515437"/>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obsah 4">
            <a:extLst>
              <a:ext uri="{FF2B5EF4-FFF2-40B4-BE49-F238E27FC236}">
                <a16:creationId xmlns:a16="http://schemas.microsoft.com/office/drawing/2014/main" id="{B605B376-55ED-4DDB-96C3-C99F9E90522D}"/>
              </a:ext>
            </a:extLst>
          </p:cNvPr>
          <p:cNvSpPr txBox="1">
            <a:spLocks/>
          </p:cNvSpPr>
          <p:nvPr/>
        </p:nvSpPr>
        <p:spPr>
          <a:xfrm>
            <a:off x="641195" y="3712189"/>
            <a:ext cx="10017706" cy="226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Záložka Projekt </a:t>
            </a:r>
            <a:br>
              <a:rPr lang="cs-CZ" sz="1600" b="1" dirty="0"/>
            </a:br>
            <a:r>
              <a:rPr lang="cs-CZ" sz="1600" b="1" dirty="0"/>
              <a:t>(sekce Identifikace projektu)</a:t>
            </a:r>
          </a:p>
          <a:p>
            <a:pPr algn="just">
              <a:lnSpc>
                <a:spcPct val="100000"/>
              </a:lnSpc>
              <a:spcBef>
                <a:spcPts val="0"/>
              </a:spcBef>
              <a:buFont typeface="Wingdings" panose="05000000000000000000" pitchFamily="2" charset="2"/>
              <a:buChar char=""/>
            </a:pPr>
            <a:r>
              <a:rPr lang="cs-CZ" sz="1600" b="1"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s předpokládanou hodnotou dosahující či vyšší než 400.000 Kč </a:t>
            </a:r>
          </a:p>
          <a:p>
            <a:pPr marL="0" indent="0">
              <a:lnSpc>
                <a:spcPct val="100000"/>
              </a:lnSpc>
              <a:spcBef>
                <a:spcPts val="0"/>
              </a:spcBef>
              <a:buNone/>
            </a:pPr>
            <a:r>
              <a:rPr lang="cs-CZ" sz="1600" b="1" dirty="0"/>
              <a:t>     bez DPH nebo s přepokládanou hodnotou dosahující či vyšší než 500.000 Kč bez DPH v případě, že </a:t>
            </a:r>
          </a:p>
          <a:p>
            <a:pPr marL="0" indent="0">
              <a:lnSpc>
                <a:spcPct val="100000"/>
              </a:lnSpc>
              <a:spcBef>
                <a:spcPts val="0"/>
              </a:spcBef>
              <a:buNone/>
            </a:pPr>
            <a:r>
              <a:rPr lang="cs-CZ" sz="1600" b="1" dirty="0"/>
              <a:t>     zadavatel nepatří mezi veřejné či sektorové zadavatele podle § 2 odst. 2 a 6 zákona č. 137/2006 Sb., </a:t>
            </a:r>
          </a:p>
          <a:p>
            <a:pPr marL="0" indent="0">
              <a:lnSpc>
                <a:spcPct val="100000"/>
              </a:lnSpc>
              <a:spcBef>
                <a:spcPts val="0"/>
              </a:spcBef>
              <a:buNone/>
            </a:pPr>
            <a:r>
              <a:rPr lang="cs-CZ" sz="1600" b="1" dirty="0"/>
              <a:t>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b="1" dirty="0"/>
          </a:p>
        </p:txBody>
      </p:sp>
      <p:pic>
        <p:nvPicPr>
          <p:cNvPr id="20" name="Picture 4" descr="C:\Users\michaela.sedlackova\Desktop\Printscreeny_IS KP14+\Veřejné zakázky_3.PNG">
            <a:extLst>
              <a:ext uri="{FF2B5EF4-FFF2-40B4-BE49-F238E27FC236}">
                <a16:creationId xmlns:a16="http://schemas.microsoft.com/office/drawing/2014/main" id="{A861E272-825A-4A2E-8CB2-5097C6316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269" y="1802461"/>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ichaela.sedlackova\Desktop\Printscreeny_IS KP14+\veřejné zakázky_2.PNG">
            <a:extLst>
              <a:ext uri="{FF2B5EF4-FFF2-40B4-BE49-F238E27FC236}">
                <a16:creationId xmlns:a16="http://schemas.microsoft.com/office/drawing/2014/main" id="{416760C0-52EA-4E64-8D45-CED172059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0439" y="3714144"/>
            <a:ext cx="25312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a:extLst>
              <a:ext uri="{FF2B5EF4-FFF2-40B4-BE49-F238E27FC236}">
                <a16:creationId xmlns:a16="http://schemas.microsoft.com/office/drawing/2014/main" id="{82EB48CB-3CC0-4F2B-9B7B-52DFB2F73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711294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6" name="Zástupný symbol pro obsah 5">
            <a:extLst>
              <a:ext uri="{FF2B5EF4-FFF2-40B4-BE49-F238E27FC236}">
                <a16:creationId xmlns:a16="http://schemas.microsoft.com/office/drawing/2014/main" id="{2E3E0A37-774A-4AAF-9FD5-98C65A3BAE61}"/>
              </a:ext>
            </a:extLst>
          </p:cNvPr>
          <p:cNvGraphicFramePr>
            <a:graphicFrameLocks noGrp="1"/>
          </p:cNvGraphicFramePr>
          <p:nvPr>
            <p:ph idx="1"/>
            <p:extLst>
              <p:ext uri="{D42A27DB-BD31-4B8C-83A1-F6EECF244321}">
                <p14:modId xmlns:p14="http://schemas.microsoft.com/office/powerpoint/2010/main" val="1229760957"/>
              </p:ext>
            </p:extLst>
          </p:nvPr>
        </p:nvGraphicFramePr>
        <p:xfrm>
          <a:off x="1384232" y="1138423"/>
          <a:ext cx="7881917" cy="467942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18" name="TextovéPole 17">
            <a:extLst>
              <a:ext uri="{FF2B5EF4-FFF2-40B4-BE49-F238E27FC236}">
                <a16:creationId xmlns:a16="http://schemas.microsoft.com/office/drawing/2014/main" id="{55352B3D-AC92-4DB9-993E-D01E4BECC0A2}"/>
              </a:ext>
            </a:extLst>
          </p:cNvPr>
          <p:cNvSpPr txBox="1"/>
          <p:nvPr/>
        </p:nvSpPr>
        <p:spPr>
          <a:xfrm>
            <a:off x="2990715" y="5361431"/>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13" name="Obrázek 12">
            <a:extLst>
              <a:ext uri="{FF2B5EF4-FFF2-40B4-BE49-F238E27FC236}">
                <a16:creationId xmlns:a16="http://schemas.microsoft.com/office/drawing/2014/main" id="{5871895D-AB41-44BB-874A-847710B67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0642773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Čestné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ČP.PNG">
            <a:extLst>
              <a:ext uri="{FF2B5EF4-FFF2-40B4-BE49-F238E27FC236}">
                <a16:creationId xmlns:a16="http://schemas.microsoft.com/office/drawing/2014/main" id="{D3F25F78-B33D-464E-BAF2-369E4E83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1088862"/>
            <a:ext cx="7981810" cy="4767318"/>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obsah 4">
            <a:extLst>
              <a:ext uri="{FF2B5EF4-FFF2-40B4-BE49-F238E27FC236}">
                <a16:creationId xmlns:a16="http://schemas.microsoft.com/office/drawing/2014/main" id="{56EDB2A2-370E-4E5F-9F88-60734EFBF748}"/>
              </a:ext>
            </a:extLst>
          </p:cNvPr>
          <p:cNvSpPr txBox="1">
            <a:spLocks/>
          </p:cNvSpPr>
          <p:nvPr/>
        </p:nvSpPr>
        <p:spPr>
          <a:xfrm>
            <a:off x="8044493" y="2428693"/>
            <a:ext cx="3955249" cy="197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Zaškrtnout checkbox u požadovaných čestných prohlášení a každý řádek uložit.</a:t>
            </a:r>
          </a:p>
          <a:p>
            <a:pPr algn="just">
              <a:lnSpc>
                <a:spcPct val="100000"/>
              </a:lnSpc>
              <a:spcBef>
                <a:spcPts val="0"/>
              </a:spcBef>
              <a:buFont typeface="Wingdings" panose="05000000000000000000" pitchFamily="2" charset="2"/>
              <a:buChar char=""/>
            </a:pPr>
            <a:endParaRPr lang="cs-CZ" sz="1700" b="1" dirty="0"/>
          </a:p>
          <a:p>
            <a:pPr algn="just">
              <a:lnSpc>
                <a:spcPct val="100000"/>
              </a:lnSpc>
              <a:spcBef>
                <a:spcPts val="0"/>
              </a:spcBef>
              <a:buFont typeface="Wingdings" panose="05000000000000000000" pitchFamily="2" charset="2"/>
              <a:buChar char=""/>
            </a:pPr>
            <a:r>
              <a:rPr lang="cs-CZ" sz="1700" b="1" dirty="0"/>
              <a:t>Editace se omezuje na vyznačení souhlasu s textem prohlášení, textové pole s obsahem prohlášení nelze editovat.</a:t>
            </a:r>
          </a:p>
          <a:p>
            <a:pPr>
              <a:lnSpc>
                <a:spcPct val="100000"/>
              </a:lnSpc>
              <a:spcBef>
                <a:spcPts val="0"/>
              </a:spcBef>
              <a:buFont typeface="Wingdings" panose="05000000000000000000" pitchFamily="2" charset="2"/>
              <a:buChar char=""/>
            </a:pPr>
            <a:endParaRPr lang="cs-CZ" sz="1800" b="1" dirty="0"/>
          </a:p>
          <a:p>
            <a:pPr>
              <a:lnSpc>
                <a:spcPct val="100000"/>
              </a:lnSpc>
              <a:spcBef>
                <a:spcPts val="0"/>
              </a:spcBef>
              <a:buFont typeface="Wingdings" panose="05000000000000000000" pitchFamily="2" charset="2"/>
              <a:buChar char=""/>
            </a:pPr>
            <a:endParaRPr lang="cs-CZ" sz="2000" b="1" dirty="0"/>
          </a:p>
        </p:txBody>
      </p:sp>
      <p:pic>
        <p:nvPicPr>
          <p:cNvPr id="13" name="Obrázek 12">
            <a:extLst>
              <a:ext uri="{FF2B5EF4-FFF2-40B4-BE49-F238E27FC236}">
                <a16:creationId xmlns:a16="http://schemas.microsoft.com/office/drawing/2014/main" id="{003EEAD3-A2D4-468C-B22C-54DFF84B1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8696920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Dokumenty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344BA1D6-9362-4780-AAED-9C3B7AB70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24" y="1190386"/>
            <a:ext cx="8165022" cy="46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4">
            <a:extLst>
              <a:ext uri="{FF2B5EF4-FFF2-40B4-BE49-F238E27FC236}">
                <a16:creationId xmlns:a16="http://schemas.microsoft.com/office/drawing/2014/main" id="{37C1A2DA-897B-4022-BCE8-630BBFB8B98B}"/>
              </a:ext>
            </a:extLst>
          </p:cNvPr>
          <p:cNvSpPr txBox="1">
            <a:spLocks/>
          </p:cNvSpPr>
          <p:nvPr/>
        </p:nvSpPr>
        <p:spPr>
          <a:xfrm>
            <a:off x="8572144" y="2060814"/>
            <a:ext cx="3372732" cy="2236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Požadované dokumenty jsou uvedeny v textu výzvy MAS/ŘO.</a:t>
            </a:r>
          </a:p>
          <a:p>
            <a:pPr algn="just">
              <a:lnSpc>
                <a:spcPct val="100000"/>
              </a:lnSpc>
              <a:spcBef>
                <a:spcPts val="0"/>
              </a:spcBef>
              <a:buFont typeface="Wingdings" panose="05000000000000000000" pitchFamily="2" charset="2"/>
              <a:buChar char=""/>
            </a:pPr>
            <a:r>
              <a:rPr lang="cs-CZ" sz="1700" b="1" dirty="0"/>
              <a:t>Předdefinovaný </a:t>
            </a:r>
            <a:r>
              <a:rPr lang="cs-CZ" sz="1700" b="1" u="sng" dirty="0"/>
              <a:t>vzor/formulář</a:t>
            </a:r>
            <a:r>
              <a:rPr lang="cs-CZ" sz="1700" b="1" dirty="0"/>
              <a:t> přílohy stáhnete přes tlačítko Stáhnout soubor dokumentu.</a:t>
            </a:r>
          </a:p>
          <a:p>
            <a:pPr algn="just">
              <a:lnSpc>
                <a:spcPct val="100000"/>
              </a:lnSpc>
              <a:spcBef>
                <a:spcPts val="0"/>
              </a:spcBef>
              <a:buFont typeface="Wingdings" panose="05000000000000000000" pitchFamily="2" charset="2"/>
              <a:buChar char=""/>
            </a:pPr>
            <a:r>
              <a:rPr lang="cs-CZ" sz="1700" b="1" dirty="0"/>
              <a:t>Tlačítkem Připojit fyzický soubor připojíte a záznam uložte.</a:t>
            </a:r>
          </a:p>
        </p:txBody>
      </p:sp>
      <p:sp>
        <p:nvSpPr>
          <p:cNvPr id="18" name="Obdélník 17">
            <a:extLst>
              <a:ext uri="{FF2B5EF4-FFF2-40B4-BE49-F238E27FC236}">
                <a16:creationId xmlns:a16="http://schemas.microsoft.com/office/drawing/2014/main" id="{976237E9-21BB-4128-BEAC-81573929CB7A}"/>
              </a:ext>
            </a:extLst>
          </p:cNvPr>
          <p:cNvSpPr/>
          <p:nvPr/>
        </p:nvSpPr>
        <p:spPr>
          <a:xfrm>
            <a:off x="418656" y="5449401"/>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F2F406D-937F-4547-B5EA-666EF005DAFD}"/>
              </a:ext>
            </a:extLst>
          </p:cNvPr>
          <p:cNvSpPr/>
          <p:nvPr/>
        </p:nvSpPr>
        <p:spPr>
          <a:xfrm>
            <a:off x="6115636" y="352758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3E3D2A96-4F17-4FC8-B7D4-78949B857F5F}"/>
              </a:ext>
            </a:extLst>
          </p:cNvPr>
          <p:cNvSpPr/>
          <p:nvPr/>
        </p:nvSpPr>
        <p:spPr>
          <a:xfrm>
            <a:off x="2956606" y="514272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563CD0A6-81ED-454E-B68B-5E851E2F5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6508059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Operace se žádostí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41F13DC0-C9A4-4C4D-AC6C-D516FE830DDF}"/>
              </a:ext>
            </a:extLst>
          </p:cNvPr>
          <p:cNvSpPr>
            <a:spLocks noGrp="1"/>
          </p:cNvSpPr>
          <p:nvPr>
            <p:ph idx="1"/>
          </p:nvPr>
        </p:nvSpPr>
        <p:spPr>
          <a:xfrm>
            <a:off x="540000" y="1484784"/>
            <a:ext cx="8064000" cy="2403216"/>
          </a:xfrm>
        </p:spPr>
        <p:txBody>
          <a:bodyPr>
            <a:normAutofit fontScale="85000" lnSpcReduction="20000"/>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pic>
        <p:nvPicPr>
          <p:cNvPr id="20" name="Picture 2">
            <a:extLst>
              <a:ext uri="{FF2B5EF4-FFF2-40B4-BE49-F238E27FC236}">
                <a16:creationId xmlns:a16="http://schemas.microsoft.com/office/drawing/2014/main" id="{9A7FF774-E315-49FC-8D7F-932B7D14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9" y="4336870"/>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305DC76A-BBC0-4524-8784-3BCE9AFA5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668320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1F1F6D7F-77BA-4BFF-915A-552AFA7A3951}"/>
              </a:ext>
            </a:extLst>
          </p:cNvPr>
          <p:cNvSpPr>
            <a:spLocks noGrp="1"/>
          </p:cNvSpPr>
          <p:nvPr>
            <p:ph idx="1"/>
          </p:nvPr>
        </p:nvSpPr>
        <p:spPr>
          <a:xfrm>
            <a:off x="595329" y="1268760"/>
            <a:ext cx="11301920" cy="4824056"/>
          </a:xfrm>
        </p:spPr>
        <p:txBody>
          <a:bodyPr/>
          <a:lstStyle/>
          <a:p>
            <a:pPr algn="just"/>
            <a:r>
              <a:rPr lang="cs-CZ" sz="2000" dirty="0"/>
              <a:t>Uživatel, který žádost založil se automaticky stává </a:t>
            </a:r>
            <a:r>
              <a:rPr lang="cs-CZ" sz="2000" u="sng" dirty="0"/>
              <a:t>Správcem přístupů.</a:t>
            </a:r>
          </a:p>
          <a:p>
            <a:pPr marL="0" indent="0" algn="just">
              <a:buNone/>
            </a:pPr>
            <a:endParaRPr lang="cs-CZ" sz="2000"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endParaRPr lang="cs-CZ" sz="1800" dirty="0"/>
          </a:p>
          <a:p>
            <a:pPr algn="just">
              <a:spcBef>
                <a:spcPts val="0"/>
              </a:spcBef>
              <a:spcAft>
                <a:spcPts val="0"/>
              </a:spcAft>
            </a:pPr>
            <a:r>
              <a:rPr lang="cs-CZ" sz="2000" dirty="0"/>
              <a:t>Možno zpřístupnit žádost dalším uživatelům, včetně pracovníků technické podpory. </a:t>
            </a:r>
          </a:p>
          <a:p>
            <a:pPr algn="just"/>
            <a:r>
              <a:rPr lang="cs-CZ" sz="2000" u="sng" dirty="0"/>
              <a:t>Nastavit práva uživatelů:</a:t>
            </a:r>
          </a:p>
          <a:p>
            <a:pPr lvl="1" algn="just"/>
            <a:r>
              <a:rPr lang="cs-CZ" sz="2000" dirty="0"/>
              <a:t>Čtenář</a:t>
            </a:r>
          </a:p>
          <a:p>
            <a:pPr lvl="1" algn="just"/>
            <a:r>
              <a:rPr lang="cs-CZ" sz="2000" dirty="0"/>
              <a:t>Editor</a:t>
            </a:r>
          </a:p>
          <a:p>
            <a:pPr lvl="1" algn="just"/>
            <a:r>
              <a:rPr lang="cs-CZ" sz="2000" dirty="0"/>
              <a:t>Signatář</a:t>
            </a:r>
          </a:p>
          <a:p>
            <a:pPr lvl="1" algn="just"/>
            <a:r>
              <a:rPr lang="cs-CZ" sz="2000" dirty="0"/>
              <a:t>Správce přístupů</a:t>
            </a:r>
          </a:p>
          <a:p>
            <a:pPr lvl="1" algn="just"/>
            <a:r>
              <a:rPr lang="cs-CZ" sz="2000" dirty="0"/>
              <a:t>Zástupce správce přístupů</a:t>
            </a:r>
          </a:p>
          <a:p>
            <a:pPr marL="414000" lvl="1" indent="0">
              <a:buNone/>
            </a:pPr>
            <a:endParaRPr lang="cs-CZ" dirty="0"/>
          </a:p>
          <a:p>
            <a:pPr marL="414000" lvl="1" indent="0">
              <a:buNone/>
            </a:pPr>
            <a:endParaRPr lang="cs-CZ" dirty="0"/>
          </a:p>
          <a:p>
            <a:pPr lvl="1"/>
            <a:endParaRPr lang="cs-CZ" dirty="0"/>
          </a:p>
        </p:txBody>
      </p:sp>
      <p:pic>
        <p:nvPicPr>
          <p:cNvPr id="16" name="Picture 2">
            <a:extLst>
              <a:ext uri="{FF2B5EF4-FFF2-40B4-BE49-F238E27FC236}">
                <a16:creationId xmlns:a16="http://schemas.microsoft.com/office/drawing/2014/main" id="{2D3447BE-4215-4DDA-AE00-4C2E70535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7B1690B4-BC37-4024-A676-96EB98CFC21E}"/>
              </a:ext>
            </a:extLst>
          </p:cNvPr>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4441526F-0ADB-4CB1-B302-75595439A8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27040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a:extLst>
              <a:ext uri="{FF2B5EF4-FFF2-40B4-BE49-F238E27FC236}">
                <a16:creationId xmlns:a16="http://schemas.microsoft.com/office/drawing/2014/main" id="{380C2CD3-4EF6-45DC-A1AD-F5CFF7FA3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42" y="2738379"/>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FAD14A24-F1AB-429A-BE1C-AC6A3A0A6710}"/>
              </a:ext>
            </a:extLst>
          </p:cNvPr>
          <p:cNvSpPr/>
          <p:nvPr/>
        </p:nvSpPr>
        <p:spPr>
          <a:xfrm>
            <a:off x="410354" y="281039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8A5D9854-7066-4E6D-AF1A-12FAC20B37F8}"/>
              </a:ext>
            </a:extLst>
          </p:cNvPr>
          <p:cNvSpPr/>
          <p:nvPr/>
        </p:nvSpPr>
        <p:spPr>
          <a:xfrm>
            <a:off x="6607474" y="4518463"/>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17C19321-2975-4E84-81D2-DD60A050B348}"/>
              </a:ext>
            </a:extLst>
          </p:cNvPr>
          <p:cNvSpPr>
            <a:spLocks noGrp="1"/>
          </p:cNvSpPr>
          <p:nvPr>
            <p:ph idx="1"/>
          </p:nvPr>
        </p:nvSpPr>
        <p:spPr>
          <a:xfrm>
            <a:off x="539999" y="1484784"/>
            <a:ext cx="11187543" cy="1512168"/>
          </a:xfrm>
        </p:spPr>
        <p:txBody>
          <a:bodyPr>
            <a:normAutofit/>
          </a:bodyPr>
          <a:lstStyle/>
          <a:p>
            <a:pPr algn="just">
              <a:spcBef>
                <a:spcPts val="0"/>
              </a:spcBef>
              <a:spcAft>
                <a:spcPts val="0"/>
              </a:spcAft>
              <a:buFont typeface="Wingdings" panose="05000000000000000000" pitchFamily="2" charset="2"/>
              <a:buChar char=""/>
            </a:pPr>
            <a:r>
              <a:rPr lang="cs-CZ" sz="24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2400" dirty="0"/>
              <a:t>Změna práv stávajících uživatelů – Změnit nastavení přístupů.</a:t>
            </a:r>
          </a:p>
        </p:txBody>
      </p: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202478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4" name="Zástupný symbol pro obsah 3">
            <a:extLst>
              <a:ext uri="{FF2B5EF4-FFF2-40B4-BE49-F238E27FC236}">
                <a16:creationId xmlns:a16="http://schemas.microsoft.com/office/drawing/2014/main" id="{49F81063-C8C5-4E83-AAED-92E390824B26}"/>
              </a:ext>
            </a:extLst>
          </p:cNvPr>
          <p:cNvSpPr>
            <a:spLocks noGrp="1"/>
          </p:cNvSpPr>
          <p:nvPr>
            <p:ph idx="1"/>
          </p:nvPr>
        </p:nvSpPr>
        <p:spPr/>
        <p:txBody>
          <a:bodyPr/>
          <a:lstStyle/>
          <a:p>
            <a:endParaRPr lang="cs-CZ" dirty="0"/>
          </a:p>
        </p:txBody>
      </p:sp>
      <p:pic>
        <p:nvPicPr>
          <p:cNvPr id="16" name="Picture 2">
            <a:extLst>
              <a:ext uri="{FF2B5EF4-FFF2-40B4-BE49-F238E27FC236}">
                <a16:creationId xmlns:a16="http://schemas.microsoft.com/office/drawing/2014/main" id="{B5B0CFF3-FB66-45C5-816F-B3D40ED6F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23" y="1916785"/>
            <a:ext cx="69808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2">
            <a:extLst>
              <a:ext uri="{FF2B5EF4-FFF2-40B4-BE49-F238E27FC236}">
                <a16:creationId xmlns:a16="http://schemas.microsoft.com/office/drawing/2014/main" id="{875E9467-BED8-45EC-BAE1-AC8610AA5DD9}"/>
              </a:ext>
            </a:extLst>
          </p:cNvPr>
          <p:cNvSpPr txBox="1">
            <a:spLocks/>
          </p:cNvSpPr>
          <p:nvPr/>
        </p:nvSpPr>
        <p:spPr>
          <a:xfrm>
            <a:off x="348145" y="1146191"/>
            <a:ext cx="11215497" cy="1584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200" dirty="0"/>
              <a:t>Pokud má aplikace ISKP14+ umožnit signatáři podepsat žádost, musí mu být přidělena </a:t>
            </a:r>
            <a:r>
              <a:rPr lang="cs-CZ" sz="2200" b="1" dirty="0"/>
              <a:t>Úloha</a:t>
            </a:r>
            <a:r>
              <a:rPr lang="cs-CZ" sz="2200" dirty="0"/>
              <a:t> </a:t>
            </a:r>
            <a:br>
              <a:rPr lang="cs-CZ" sz="2200" dirty="0"/>
            </a:br>
            <a:r>
              <a:rPr lang="cs-CZ" sz="2200" dirty="0"/>
              <a:t>k podpisu. </a:t>
            </a:r>
          </a:p>
        </p:txBody>
      </p:sp>
      <p:sp>
        <p:nvSpPr>
          <p:cNvPr id="23" name="Obdélník 22">
            <a:extLst>
              <a:ext uri="{FF2B5EF4-FFF2-40B4-BE49-F238E27FC236}">
                <a16:creationId xmlns:a16="http://schemas.microsoft.com/office/drawing/2014/main" id="{DF60FD42-85DF-4A43-B827-372C4CD76B55}"/>
              </a:ext>
            </a:extLst>
          </p:cNvPr>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88105E1-047A-479E-9124-B3D7DDBF704D}"/>
              </a:ext>
            </a:extLst>
          </p:cNvPr>
          <p:cNvSpPr/>
          <p:nvPr/>
        </p:nvSpPr>
        <p:spPr>
          <a:xfrm>
            <a:off x="491427" y="4591143"/>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 name="Přímá spojnice se šipkou 25">
            <a:extLst>
              <a:ext uri="{FF2B5EF4-FFF2-40B4-BE49-F238E27FC236}">
                <a16:creationId xmlns:a16="http://schemas.microsoft.com/office/drawing/2014/main" id="{18954F10-A4C5-42D3-A475-29CD1D66F653}"/>
              </a:ext>
            </a:extLst>
          </p:cNvPr>
          <p:cNvCxnSpPr>
            <a:cxnSpLocks/>
          </p:cNvCxnSpPr>
          <p:nvPr/>
        </p:nvCxnSpPr>
        <p:spPr>
          <a:xfrm flipH="1" flipV="1">
            <a:off x="1499539" y="4754881"/>
            <a:ext cx="5264622" cy="36417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7" name="Zástupný symbol pro obsah 2">
            <a:extLst>
              <a:ext uri="{FF2B5EF4-FFF2-40B4-BE49-F238E27FC236}">
                <a16:creationId xmlns:a16="http://schemas.microsoft.com/office/drawing/2014/main" id="{67F71C52-F96E-4E27-914D-05B2EA8F48D2}"/>
              </a:ext>
            </a:extLst>
          </p:cNvPr>
          <p:cNvSpPr txBox="1">
            <a:spLocks/>
          </p:cNvSpPr>
          <p:nvPr/>
        </p:nvSpPr>
        <p:spPr>
          <a:xfrm>
            <a:off x="6764161" y="4946440"/>
            <a:ext cx="4589639" cy="136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800" b="1" dirty="0"/>
              <a:t>Úlohu lze přidat pomocí tlačítka Nový záznam. </a:t>
            </a:r>
          </a:p>
        </p:txBody>
      </p:sp>
    </p:spTree>
    <p:extLst>
      <p:ext uri="{BB962C8B-B14F-4D97-AF65-F5344CB8AC3E}">
        <p14:creationId xmlns:p14="http://schemas.microsoft.com/office/powerpoint/2010/main" val="3820127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Plné moci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0EECA66B-B2D2-43A7-8DD7-9D74F722B38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5" y="1196752"/>
            <a:ext cx="7093316" cy="47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F737E14B-2852-46E3-B56C-AC538758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149324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Kontrola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E4918FE8-E25C-45F5-9961-2EBD88CE7457}"/>
              </a:ext>
            </a:extLst>
          </p:cNvPr>
          <p:cNvSpPr>
            <a:spLocks noGrp="1"/>
          </p:cNvSpPr>
          <p:nvPr>
            <p:ph idx="1"/>
          </p:nvPr>
        </p:nvSpPr>
        <p:spPr>
          <a:xfrm>
            <a:off x="539552" y="1556792"/>
            <a:ext cx="11246048" cy="5184576"/>
          </a:xfrm>
        </p:spPr>
        <p:txBody>
          <a:bodyPr/>
          <a:lstStyle/>
          <a:p>
            <a:pPr algn="just">
              <a:lnSpc>
                <a:spcPct val="100000"/>
              </a:lnSpc>
            </a:pPr>
            <a:r>
              <a:rPr lang="cs-CZ" sz="2200" dirty="0"/>
              <a:t>Provádíme zpravidla po vyplnění všech záložek (celé žádosti). </a:t>
            </a:r>
          </a:p>
          <a:p>
            <a:pPr algn="just">
              <a:lnSpc>
                <a:spcPct val="100000"/>
              </a:lnSpc>
            </a:pPr>
            <a:r>
              <a:rPr lang="cs-CZ" sz="2200" dirty="0"/>
              <a:t>Můžeme využít i průběžně jako nápovědu jak správně dané pole vyplnit.</a:t>
            </a:r>
          </a:p>
          <a:p>
            <a:pPr algn="just">
              <a:lnSpc>
                <a:spcPct val="100000"/>
              </a:lnSpc>
            </a:pPr>
            <a:r>
              <a:rPr lang="cs-CZ" sz="2200" dirty="0"/>
              <a:t>Všechny červené chybové hlášky nutno odstranit.</a:t>
            </a:r>
          </a:p>
          <a:p>
            <a:endParaRPr lang="cs-CZ" dirty="0"/>
          </a:p>
          <a:p>
            <a:endParaRPr lang="cs-CZ" dirty="0"/>
          </a:p>
          <a:p>
            <a:endParaRPr lang="cs-CZ" dirty="0"/>
          </a:p>
          <a:p>
            <a:endParaRPr lang="cs-CZ" dirty="0"/>
          </a:p>
          <a:p>
            <a:r>
              <a:rPr lang="cs-CZ" sz="2200" dirty="0"/>
              <a:t>Kontrola proběhla v pořádku = možnost finalizovat!</a:t>
            </a:r>
          </a:p>
        </p:txBody>
      </p:sp>
      <p:pic>
        <p:nvPicPr>
          <p:cNvPr id="16" name="Picture 2">
            <a:extLst>
              <a:ext uri="{FF2B5EF4-FFF2-40B4-BE49-F238E27FC236}">
                <a16:creationId xmlns:a16="http://schemas.microsoft.com/office/drawing/2014/main" id="{9A794A55-A7BC-4CA4-A61D-26B3C91F7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501" y="2911554"/>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61D517C-479A-4B0E-9460-01075A6D8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1238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4913"/>
            <a:ext cx="11923434" cy="4692720"/>
          </a:xfrm>
        </p:spPr>
        <p:txBody>
          <a:bodyPr>
            <a:normAutofit fontScale="25000" lnSpcReduction="20000"/>
          </a:bodyPr>
          <a:lstStyle/>
          <a:p>
            <a:pPr algn="just"/>
            <a:r>
              <a:rPr lang="cs-CZ" sz="8400" dirty="0"/>
              <a:t>Partner se podílí na realizaci věcných aktivit projektu.</a:t>
            </a:r>
          </a:p>
          <a:p>
            <a:pPr algn="just"/>
            <a:r>
              <a:rPr lang="cs-CZ" sz="8400" dirty="0"/>
              <a:t>Právní forma partnera bez finančního příspěvku není omezena. Partner bez finančního příspěvku se podílí na realizaci věcných aktivit projektu (např. formou konzultací, odborné garance) a není mu poskytován žádný finanční příspěvek za účast při realizaci projektu. </a:t>
            </a:r>
          </a:p>
          <a:p>
            <a:pPr algn="just"/>
            <a:r>
              <a:rPr lang="cs-CZ" sz="8400" dirty="0"/>
              <a:t>Partnerem s finančním příspěvkem může být pouze osoba, která nepatří mezi subjekty, které se nemohou výzvy účastnit z důvodů insolvence, pokut, dluhu (viz vymezení v rámci části 4.2 této výzvy). </a:t>
            </a:r>
          </a:p>
          <a:p>
            <a:pPr algn="just"/>
            <a:r>
              <a:rPr lang="cs-CZ" sz="8400" dirty="0"/>
              <a:t>Příspěvkové organizace zřizované organizačními složkami státu mohou být partnery s finančním příspěvkem pouze v projektech, kde je v pozici žadatele/příjemce jejich zřizovatel. Územní  samosprávné celky a jimi zřizované organizace mohou být partnery s finančním příspěvkem pouze v projektech, kde vzájemný vztah příjemce a daného partnera umožňuje poskytování prostředků z rozpočtu příjemce do rozpočtu partnera </a:t>
            </a:r>
            <a:br>
              <a:rPr lang="cs-CZ" sz="8400" dirty="0"/>
            </a:br>
            <a:r>
              <a:rPr lang="cs-CZ" sz="8400" dirty="0"/>
              <a:t>v souladu s platnými právními předpisy, zejména zákonem č. 250/2000 Sb., o rozpočtových pravidlech územních rozpočtů. </a:t>
            </a:r>
          </a:p>
          <a:p>
            <a:pPr algn="just"/>
            <a:r>
              <a:rPr lang="cs-CZ" sz="8400" dirty="0"/>
              <a:t>Partnerem se NEROZUMÍ subjekt, který je v dodavatelském či odběratelském vztahu k příjemci dodavatelském či odběratelském vztahu k příjemci (např. nestátní nezisková organizace, která poskytuje příjemci za úhradu sociální služby, dodavatel materiálu, odběratel výrobků/služeb).</a:t>
            </a:r>
          </a:p>
          <a:p>
            <a:pPr algn="just"/>
            <a:r>
              <a:rPr lang="cs-CZ" sz="8400" dirty="0"/>
              <a:t>Fyzická osoba, která není samostatně výdělečně činná, nemůže být do projektu zapojena jako partner.  </a:t>
            </a:r>
          </a:p>
          <a:p>
            <a:pPr lvl="1" algn="just"/>
            <a:endParaRPr lang="cs-CZ" sz="8400"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883183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Finalizace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5E0F325E-56A8-4145-AD0F-AB402AA25554}"/>
              </a:ext>
            </a:extLst>
          </p:cNvPr>
          <p:cNvSpPr>
            <a:spLocks noGrp="1"/>
          </p:cNvSpPr>
          <p:nvPr>
            <p:ph idx="1"/>
          </p:nvPr>
        </p:nvSpPr>
        <p:spPr>
          <a:xfrm>
            <a:off x="540000" y="1628800"/>
            <a:ext cx="10955314" cy="4680520"/>
          </a:xfrm>
        </p:spPr>
        <p:txBody>
          <a:bodyPr>
            <a:normAutofit/>
          </a:bodyPr>
          <a:lstStyle/>
          <a:p>
            <a:pPr algn="just"/>
            <a:r>
              <a:rPr lang="cs-CZ" sz="2400" dirty="0"/>
              <a:t>Nutno v nastavení přístupů (záložka Přístup k žádosti) uvést/zatrhnout Signatáře.</a:t>
            </a:r>
          </a:p>
          <a:p>
            <a:pPr algn="just"/>
            <a:r>
              <a:rPr lang="cs-CZ" sz="2400" dirty="0"/>
              <a:t>I po finalizaci žádosti o podporu možno provést změny.</a:t>
            </a:r>
          </a:p>
          <a:p>
            <a:pPr algn="just"/>
            <a:r>
              <a:rPr lang="cs-CZ" sz="2400" dirty="0"/>
              <a:t>V PŘÍKAZOVÉM ŘÁDKU se objeví tlačítko STORNO FINALIZACE.</a:t>
            </a:r>
          </a:p>
          <a:p>
            <a:pPr algn="just"/>
            <a:r>
              <a:rPr lang="cs-CZ" sz="2400" dirty="0"/>
              <a:t>Poté opět nutno finalizovat.</a:t>
            </a:r>
          </a:p>
          <a:p>
            <a:pPr algn="just"/>
            <a:r>
              <a:rPr lang="cs-CZ" sz="2400" dirty="0"/>
              <a:t>POZOR!!!</a:t>
            </a:r>
          </a:p>
          <a:p>
            <a:pPr marL="414000" lvl="1" indent="0" algn="just">
              <a:buNone/>
            </a:pPr>
            <a:r>
              <a:rPr lang="cs-CZ" dirty="0"/>
              <a:t>U </a:t>
            </a:r>
            <a:r>
              <a:rPr lang="cs-CZ" dirty="0" err="1"/>
              <a:t>finalizované</a:t>
            </a:r>
            <a:r>
              <a:rPr lang="cs-CZ" dirty="0"/>
              <a:t> žádosti nelze provádět změny v přístupech k projektu. Pokud je nutné změnu provést, musíte zmáčknout Storno finalizace na </a:t>
            </a:r>
            <a:r>
              <a:rPr lang="cs-CZ"/>
              <a:t>horní liště.</a:t>
            </a:r>
            <a:endParaRPr lang="cs-CZ" dirty="0"/>
          </a:p>
        </p:txBody>
      </p:sp>
      <p:pic>
        <p:nvPicPr>
          <p:cNvPr id="18" name="Picture 2">
            <a:extLst>
              <a:ext uri="{FF2B5EF4-FFF2-40B4-BE49-F238E27FC236}">
                <a16:creationId xmlns:a16="http://schemas.microsoft.com/office/drawing/2014/main" id="{D5931E42-FB2C-4AB9-8C13-570CA267B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 y="4562528"/>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ázek 14">
            <a:extLst>
              <a:ext uri="{FF2B5EF4-FFF2-40B4-BE49-F238E27FC236}">
                <a16:creationId xmlns:a16="http://schemas.microsoft.com/office/drawing/2014/main" id="{8DA8F9B6-6948-4D26-87C3-8E41D237C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936943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a podání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BB0350F5-F0E9-4770-A4A1-58744B85C0DD}"/>
              </a:ext>
            </a:extLst>
          </p:cNvPr>
          <p:cNvSpPr>
            <a:spLocks noGrp="1"/>
          </p:cNvSpPr>
          <p:nvPr>
            <p:ph idx="1"/>
          </p:nvPr>
        </p:nvSpPr>
        <p:spPr>
          <a:xfrm>
            <a:off x="1" y="1556792"/>
            <a:ext cx="6444342" cy="2403216"/>
          </a:xfrm>
        </p:spPr>
        <p:txBody>
          <a:bodyPr/>
          <a:lstStyle/>
          <a:p>
            <a:r>
              <a:rPr lang="cs-CZ" sz="1800" b="1" u="sng" dirty="0"/>
              <a:t>PODPIS ŽÁDOSTI</a:t>
            </a:r>
          </a:p>
          <a:p>
            <a:pPr lvl="1">
              <a:lnSpc>
                <a:spcPct val="100000"/>
              </a:lnSpc>
            </a:pPr>
            <a:r>
              <a:rPr lang="cs-CZ" sz="1800" dirty="0"/>
              <a:t>Poslední záložka v levém menu.</a:t>
            </a:r>
          </a:p>
          <a:p>
            <a:pPr lvl="1">
              <a:lnSpc>
                <a:spcPct val="100000"/>
              </a:lnSpc>
            </a:pPr>
            <a:r>
              <a:rPr lang="cs-CZ" sz="1800" b="1" u="sng" dirty="0"/>
              <a:t>Zaktivní se až po úspěšné finalizaci.</a:t>
            </a:r>
          </a:p>
          <a:p>
            <a:pPr lvl="1">
              <a:lnSpc>
                <a:spcPct val="100000"/>
              </a:lnSpc>
            </a:pPr>
            <a:r>
              <a:rPr lang="cs-CZ" sz="1800" dirty="0"/>
              <a:t>Podepisuje jeden či více signatářů (dle volby na záložce Identifikace operace </a:t>
            </a:r>
            <a:r>
              <a:rPr lang="cs-CZ" sz="1800" dirty="0">
                <a:sym typeface="Wingdings" pitchFamily="2" charset="2"/>
              </a:rPr>
              <a:t> pole Způsob jednání</a:t>
            </a:r>
            <a:r>
              <a:rPr lang="cs-CZ" sz="1800" dirty="0"/>
              <a:t>).</a:t>
            </a:r>
          </a:p>
          <a:p>
            <a:pPr lvl="1">
              <a:lnSpc>
                <a:spcPct val="100000"/>
              </a:lnSpc>
            </a:pPr>
            <a:r>
              <a:rPr lang="cs-CZ" sz="1800" dirty="0"/>
              <a:t>Nutný elektronický podpis (osobní kvalifikovaný certifikát).</a:t>
            </a:r>
          </a:p>
          <a:p>
            <a:endParaRPr lang="cs-CZ" sz="1600" dirty="0"/>
          </a:p>
        </p:txBody>
      </p:sp>
      <p:sp>
        <p:nvSpPr>
          <p:cNvPr id="16" name="Zástupný symbol pro obsah 3">
            <a:extLst>
              <a:ext uri="{FF2B5EF4-FFF2-40B4-BE49-F238E27FC236}">
                <a16:creationId xmlns:a16="http://schemas.microsoft.com/office/drawing/2014/main" id="{A9FB8D0A-600E-446D-B2F4-5E684978C68F}"/>
              </a:ext>
            </a:extLst>
          </p:cNvPr>
          <p:cNvSpPr txBox="1">
            <a:spLocks/>
          </p:cNvSpPr>
          <p:nvPr/>
        </p:nvSpPr>
        <p:spPr>
          <a:xfrm>
            <a:off x="0" y="4061084"/>
            <a:ext cx="6270171" cy="19709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u="sng" dirty="0">
                <a:solidFill>
                  <a:schemeClr val="tx1"/>
                </a:solidFill>
              </a:rPr>
              <a:t>PODÁNÍ ŽÁDOSTI</a:t>
            </a:r>
          </a:p>
          <a:p>
            <a:pPr marL="742950" lvl="1" indent="-285750" algn="just">
              <a:buFont typeface="Arial" panose="020B0604020202020204" pitchFamily="34" charset="0"/>
              <a:buChar char="•"/>
            </a:pPr>
            <a:r>
              <a:rPr lang="cs-CZ" dirty="0"/>
              <a:t>Určeno na první záložce Identifikace operace (pole Typ podání) při vyplňování žádosti.</a:t>
            </a:r>
          </a:p>
          <a:p>
            <a:pPr marL="742950" lvl="1" indent="-285750" algn="just">
              <a:buFont typeface="Arial" panose="020B0604020202020204" pitchFamily="34" charset="0"/>
              <a:buChar char="•"/>
            </a:pPr>
            <a:r>
              <a:rPr lang="cs-CZ" dirty="0"/>
              <a:t>Automaticky (nastaveno defaultně) x Ručně. </a:t>
            </a:r>
          </a:p>
          <a:p>
            <a:pPr marL="742950" lvl="1" indent="-285750" algn="just">
              <a:buFont typeface="Arial" panose="020B0604020202020204" pitchFamily="34" charset="0"/>
              <a:buChar char="•"/>
            </a:pPr>
            <a:r>
              <a:rPr lang="cs-CZ" dirty="0"/>
              <a:t>Žádost podána současně s podpisem x Žádost ručně podána.									</a:t>
            </a:r>
          </a:p>
        </p:txBody>
      </p:sp>
      <p:pic>
        <p:nvPicPr>
          <p:cNvPr id="20" name="Picture 3" descr="C:\Users\michaela.sedlackova\Desktop\Podpis žádosti.PNG">
            <a:extLst>
              <a:ext uri="{FF2B5EF4-FFF2-40B4-BE49-F238E27FC236}">
                <a16:creationId xmlns:a16="http://schemas.microsoft.com/office/drawing/2014/main" id="{69F84E0B-7F87-415A-803D-B7288E553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85" y="1032832"/>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2E20615-AB84-4A47-9AA4-5EB293EE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355371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75B4DBE-04E5-405E-9666-D2E29A3D6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2CE8B14F-1F5C-48C2-BBF0-6F0B5C347725}"/>
              </a:ext>
            </a:extLst>
          </p:cNvPr>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E9917E3D-998A-4265-A572-6FB235FCE39D}"/>
              </a:ext>
            </a:extLst>
          </p:cNvPr>
          <p:cNvSpPr txBox="1">
            <a:spLocks/>
          </p:cNvSpPr>
          <p:nvPr/>
        </p:nvSpPr>
        <p:spPr>
          <a:xfrm>
            <a:off x="683568" y="4437112"/>
            <a:ext cx="8064000" cy="93610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200" b="1" dirty="0">
                <a:solidFill>
                  <a:schemeClr val="tx1"/>
                </a:solidFill>
              </a:rPr>
              <a:t>Na záložce Podpis žádosti klikněte na ikonu pečeti.</a:t>
            </a:r>
          </a:p>
          <a:p>
            <a:pPr marL="285750" indent="-285750" algn="just">
              <a:buFont typeface="Arial" panose="020B0604020202020204" pitchFamily="34" charset="0"/>
              <a:buChar char="•"/>
            </a:pPr>
            <a:r>
              <a:rPr lang="cs-CZ" sz="2200" b="1" dirty="0">
                <a:solidFill>
                  <a:schemeClr val="tx1"/>
                </a:solidFill>
              </a:rPr>
              <a:t>Po úspěšném podepsání tiskové verze žádosti se černá ikona pečeti změní na zelenou. </a:t>
            </a:r>
          </a:p>
        </p:txBody>
      </p:sp>
      <p:pic>
        <p:nvPicPr>
          <p:cNvPr id="13" name="Obrázek 12">
            <a:extLst>
              <a:ext uri="{FF2B5EF4-FFF2-40B4-BE49-F238E27FC236}">
                <a16:creationId xmlns:a16="http://schemas.microsoft.com/office/drawing/2014/main" id="{F85E3F70-5332-48B8-A2A1-8CB92464A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5" name="Picture 3">
            <a:extLst>
              <a:ext uri="{FF2B5EF4-FFF2-40B4-BE49-F238E27FC236}">
                <a16:creationId xmlns:a16="http://schemas.microsoft.com/office/drawing/2014/main" id="{91847370-F369-43A2-8423-F154A69D7C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63" t="9343" r="32212" b="20604"/>
          <a:stretch/>
        </p:blipFill>
        <p:spPr bwMode="auto">
          <a:xfrm>
            <a:off x="3977119" y="5121240"/>
            <a:ext cx="376237"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248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6E902AD-88EC-4D16-A0AA-6C6ABC07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3">
            <a:extLst>
              <a:ext uri="{FF2B5EF4-FFF2-40B4-BE49-F238E27FC236}">
                <a16:creationId xmlns:a16="http://schemas.microsoft.com/office/drawing/2014/main" id="{002405BC-A465-4CE3-A0A8-0AF5268F4F00}"/>
              </a:ext>
            </a:extLst>
          </p:cNvPr>
          <p:cNvSpPr txBox="1">
            <a:spLocks/>
          </p:cNvSpPr>
          <p:nvPr/>
        </p:nvSpPr>
        <p:spPr>
          <a:xfrm>
            <a:off x="118510" y="4510488"/>
            <a:ext cx="11372905" cy="151733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Označíte checkbox Soubory.</a:t>
            </a:r>
          </a:p>
          <a:p>
            <a:pPr marL="285750" indent="-285750" algn="just">
              <a:buFont typeface="Arial" panose="020B0604020202020204" pitchFamily="34" charset="0"/>
              <a:buChar char="•"/>
            </a:pPr>
            <a:r>
              <a:rPr lang="cs-CZ" sz="2100" b="1" dirty="0">
                <a:solidFill>
                  <a:schemeClr val="tx1"/>
                </a:solidFill>
              </a:rPr>
              <a:t>Přes tlačítko Vybrat vložíte soubor s elektronickým podpisem výběrem z adresářů vašeho počítače.</a:t>
            </a:r>
          </a:p>
          <a:p>
            <a:pPr marL="285750" indent="-285750" algn="just">
              <a:buFont typeface="Arial" panose="020B0604020202020204" pitchFamily="34" charset="0"/>
              <a:buChar char="•"/>
            </a:pPr>
            <a:r>
              <a:rPr lang="cs-CZ" sz="2100" b="1" dirty="0">
                <a:solidFill>
                  <a:schemeClr val="tx1"/>
                </a:solidFill>
              </a:rPr>
              <a:t>Vložíte Heslo. </a:t>
            </a:r>
          </a:p>
          <a:p>
            <a:pPr marL="285750" indent="-285750" algn="just">
              <a:buFont typeface="Arial" panose="020B0604020202020204" pitchFamily="34" charset="0"/>
              <a:buChar char="•"/>
            </a:pPr>
            <a:r>
              <a:rPr lang="cs-CZ" sz="2100" b="1" dirty="0">
                <a:solidFill>
                  <a:schemeClr val="tx1"/>
                </a:solidFill>
              </a:rPr>
              <a:t>Stisknete tlačítko Dokončit.</a:t>
            </a:r>
          </a:p>
          <a:p>
            <a:endParaRPr lang="cs-CZ" dirty="0"/>
          </a:p>
        </p:txBody>
      </p:sp>
      <p:pic>
        <p:nvPicPr>
          <p:cNvPr id="16" name="Obrázek 15">
            <a:extLst>
              <a:ext uri="{FF2B5EF4-FFF2-40B4-BE49-F238E27FC236}">
                <a16:creationId xmlns:a16="http://schemas.microsoft.com/office/drawing/2014/main" id="{BC4C45CA-43FF-40C2-B913-1A8AA72BC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696275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Stav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ADD3B37-F6A9-41B0-94FB-C6F2A379C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97B8193-5EBB-4BFA-BFA5-FFEE7B25B1E8}"/>
              </a:ext>
            </a:extLst>
          </p:cNvPr>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91796AF-FAB5-476D-84A8-D92F7C3CF0E4}"/>
              </a:ext>
            </a:extLst>
          </p:cNvPr>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7D88F7AF-24C4-450F-AF73-A14ACCAF3FCE}"/>
              </a:ext>
            </a:extLst>
          </p:cNvPr>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2E8BFA99-DEB7-48B7-BBDF-CA456BF5CFC8}"/>
              </a:ext>
            </a:extLst>
          </p:cNvPr>
          <p:cNvSpPr txBox="1">
            <a:spLocks/>
          </p:cNvSpPr>
          <p:nvPr/>
        </p:nvSpPr>
        <p:spPr>
          <a:xfrm>
            <a:off x="507716" y="3926708"/>
            <a:ext cx="11584200" cy="295229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Datum a čas jednotlivých operací se žádostí od jejího založení až po podání.</a:t>
            </a:r>
          </a:p>
          <a:p>
            <a:pPr marL="285750" indent="-285750" algn="just">
              <a:buFont typeface="Arial" panose="020B0604020202020204" pitchFamily="34" charset="0"/>
              <a:buChar char="•"/>
            </a:pPr>
            <a:r>
              <a:rPr lang="cs-CZ" sz="2100" b="1" dirty="0">
                <a:solidFill>
                  <a:schemeClr val="tx1"/>
                </a:solidFill>
              </a:rPr>
              <a:t>Možno sledovat stav podané žádosti během její administrace v systému ŘO OPZ (CSSF14+).</a:t>
            </a:r>
          </a:p>
          <a:p>
            <a:pPr marL="285750" indent="-285750" algn="just">
              <a:buFont typeface="Arial" panose="020B0604020202020204" pitchFamily="34" charset="0"/>
              <a:buChar char="•"/>
            </a:pPr>
            <a:r>
              <a:rPr lang="cs-CZ" sz="2100" b="1" dirty="0">
                <a:solidFill>
                  <a:schemeClr val="tx1"/>
                </a:solidFill>
              </a:rPr>
              <a:t>Pokud je žádost správně podána, je doplněno registrační číslo projektu.</a:t>
            </a:r>
          </a:p>
          <a:p>
            <a:endParaRPr lang="cs-CZ" dirty="0"/>
          </a:p>
        </p:txBody>
      </p:sp>
      <p:pic>
        <p:nvPicPr>
          <p:cNvPr id="15" name="Obrázek 14">
            <a:extLst>
              <a:ext uri="{FF2B5EF4-FFF2-40B4-BE49-F238E27FC236}">
                <a16:creationId xmlns:a16="http://schemas.microsoft.com/office/drawing/2014/main" id="{26BD8754-EB4F-48CF-B9AC-F272A69D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5949093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6861" y="2319773"/>
            <a:ext cx="5794408" cy="923330"/>
          </a:xfrm>
          <a:prstGeom prst="rect">
            <a:avLst/>
          </a:prstGeom>
        </p:spPr>
        <p:txBody>
          <a:bodyPr wrap="none">
            <a:spAutoFit/>
          </a:bodyPr>
          <a:lstStyle/>
          <a:p>
            <a:pPr algn="ctr"/>
            <a:r>
              <a:rPr lang="cs-CZ" sz="5400" b="1" spc="-150" dirty="0">
                <a:solidFill>
                  <a:schemeClr val="accent1">
                    <a:lumMod val="75000"/>
                  </a:schemeClr>
                </a:solidFill>
              </a:rPr>
              <a:t>ZPRÁVA O REALIZACI</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5547045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400" dirty="0"/>
              <a:t>Předkládá se prostřednictvím IS KP14+ do 30 dnů po ukončení </a:t>
            </a:r>
            <a:r>
              <a:rPr lang="cs-CZ" sz="2400" b="1" dirty="0"/>
              <a:t>každého </a:t>
            </a:r>
            <a:r>
              <a:rPr lang="cs-CZ" sz="2400" dirty="0"/>
              <a:t>monitorovacího období </a:t>
            </a:r>
          </a:p>
          <a:p>
            <a:endParaRPr lang="cs-CZ" sz="2400" dirty="0"/>
          </a:p>
          <a:p>
            <a:r>
              <a:rPr lang="cs-CZ" sz="2400" dirty="0"/>
              <a:t>Monitorovací období trvá zpravidla 6 měsíců </a:t>
            </a:r>
          </a:p>
          <a:p>
            <a:endParaRPr lang="cs-CZ" sz="2400" dirty="0"/>
          </a:p>
          <a:p>
            <a:r>
              <a:rPr lang="cs-CZ" sz="2400" dirty="0"/>
              <a:t>ŘO OPZ provádí kontrolu Zprávy o realizaci do 40 pracovních dní ode dne jejího předložení </a:t>
            </a: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Zpráva o realizaci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B736A6C-5309-4908-B4D6-6CF8B823B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848344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9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346181" y="2319773"/>
            <a:ext cx="5155771" cy="923330"/>
          </a:xfrm>
          <a:prstGeom prst="rect">
            <a:avLst/>
          </a:prstGeom>
        </p:spPr>
        <p:txBody>
          <a:bodyPr wrap="none">
            <a:spAutoFit/>
          </a:bodyPr>
          <a:lstStyle/>
          <a:p>
            <a:pPr algn="ctr"/>
            <a:r>
              <a:rPr lang="cs-CZ" sz="5400" b="1" spc="-150" dirty="0">
                <a:solidFill>
                  <a:schemeClr val="accent1">
                    <a:lumMod val="75000"/>
                  </a:schemeClr>
                </a:solidFill>
              </a:rPr>
              <a:t>DŮLEŽITÉ ODKAZY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6878503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7511"/>
            <a:ext cx="11670189" cy="4564010"/>
          </a:xfrm>
        </p:spPr>
        <p:txBody>
          <a:bodyPr>
            <a:normAutofit fontScale="25000" lnSpcReduction="20000"/>
          </a:bodyPr>
          <a:lstStyle/>
          <a:p>
            <a:pPr marL="0" indent="0">
              <a:buNone/>
            </a:pPr>
            <a:endParaRPr lang="cs-CZ" sz="2000" dirty="0"/>
          </a:p>
          <a:p>
            <a:r>
              <a:rPr lang="cs-CZ" sz="7200" b="1" dirty="0"/>
              <a:t>Obecná část pravidel pro žadatele a příjemce v rámci OPZ:</a:t>
            </a:r>
            <a:r>
              <a:rPr lang="cs-CZ" sz="7200" dirty="0"/>
              <a:t>	</a:t>
            </a:r>
          </a:p>
          <a:p>
            <a:pPr marL="0" indent="0">
              <a:buNone/>
            </a:pPr>
            <a:r>
              <a:rPr lang="cs-CZ" sz="7200" u="sng" dirty="0">
                <a:solidFill>
                  <a:srgbClr val="0070C0"/>
                </a:solidFill>
              </a:rPr>
              <a:t>https://www.esfcr.cz/file/9002/ </a:t>
            </a:r>
          </a:p>
          <a:p>
            <a:pPr marL="0" indent="0">
              <a:buNone/>
            </a:pPr>
            <a:endParaRPr lang="cs-CZ" sz="7200" dirty="0"/>
          </a:p>
          <a:p>
            <a:r>
              <a:rPr lang="cs-CZ" sz="7200" b="1" dirty="0"/>
              <a:t>Specifická část pravidel pro žadatele a příjemce v rámci OPZ:</a:t>
            </a:r>
            <a:r>
              <a:rPr lang="cs-CZ" sz="7200" dirty="0"/>
              <a:t>	</a:t>
            </a:r>
          </a:p>
          <a:p>
            <a:pPr marL="0" indent="0">
              <a:buNone/>
            </a:pPr>
            <a:r>
              <a:rPr lang="cs-CZ" sz="7200" u="sng" dirty="0">
                <a:solidFill>
                  <a:srgbClr val="0070C0"/>
                </a:solidFill>
              </a:rPr>
              <a:t>https://www.esfcr.cz/file/9003/ </a:t>
            </a:r>
          </a:p>
          <a:p>
            <a:pPr marL="0" indent="0">
              <a:buNone/>
            </a:pPr>
            <a:endParaRPr lang="cs-CZ" sz="7200" u="sng" dirty="0">
              <a:solidFill>
                <a:srgbClr val="0070C0"/>
              </a:solidFill>
            </a:endParaRPr>
          </a:p>
          <a:p>
            <a:r>
              <a:rPr lang="cs-CZ" sz="7200" b="1" dirty="0"/>
              <a:t>7. výzva MAS MORAVSKÁ BRÁNA - OPZ - Prorodinná opatření - III.  (vč. příloh):</a:t>
            </a:r>
          </a:p>
          <a:p>
            <a:pPr marL="0" indent="0">
              <a:buNone/>
            </a:pPr>
            <a:r>
              <a:rPr lang="cs-CZ" sz="7200" dirty="0">
                <a:hlinkClick r:id="rId4"/>
              </a:rPr>
              <a:t>http://mas-moravskabrana.cz/dotace/7__vyzva_mas___opz_2020</a:t>
            </a:r>
            <a:endParaRPr lang="cs-CZ" sz="7200" dirty="0"/>
          </a:p>
          <a:p>
            <a:pPr marL="0" indent="0">
              <a:buNone/>
            </a:pPr>
            <a:endParaRPr lang="cs-CZ" sz="7200" u="sng" dirty="0"/>
          </a:p>
          <a:p>
            <a:r>
              <a:rPr lang="cs-CZ" sz="7200" b="1" dirty="0"/>
              <a:t>Pokyny k vyplnění žádostí o podporu v ISKP:</a:t>
            </a:r>
          </a:p>
          <a:p>
            <a:pPr marL="0" indent="0">
              <a:buNone/>
            </a:pPr>
            <a:r>
              <a:rPr lang="cs-CZ" sz="7200" u="sng" dirty="0">
                <a:hlinkClick r:id="rId5"/>
              </a:rPr>
              <a:t>https://www.esfcr.cz/formulare-a-pokyny-potrebne-v-ramci-pripravy-zadosti-o-podporu-opz/-/dokument/797956</a:t>
            </a:r>
            <a:endParaRPr lang="cs-CZ" sz="7200" dirty="0"/>
          </a:p>
          <a:p>
            <a:pPr marL="0" indent="0">
              <a:buNone/>
            </a:pPr>
            <a:endParaRPr lang="cs-CZ" sz="7200" dirty="0">
              <a:solidFill>
                <a:schemeClr val="accent1">
                  <a:lumMod val="75000"/>
                </a:schemeClr>
              </a:solidFill>
            </a:endParaRPr>
          </a:p>
          <a:p>
            <a:r>
              <a:rPr lang="cs-CZ" sz="7200" b="1" dirty="0"/>
              <a:t>Dokumenty MPSV vydané pro potřeby OPZ: </a:t>
            </a:r>
          </a:p>
          <a:p>
            <a:pPr marL="0" indent="0">
              <a:buNone/>
            </a:pPr>
            <a:r>
              <a:rPr lang="cs-CZ" sz="7200" dirty="0">
                <a:hlinkClick r:id="rId6"/>
              </a:rPr>
              <a:t>www.esfcr.cz/dokumenty-opz</a:t>
            </a:r>
            <a:endParaRPr lang="cs-CZ" sz="7200" dirty="0"/>
          </a:p>
          <a:p>
            <a:pPr marL="0" indent="0">
              <a:buNone/>
            </a:pPr>
            <a:endParaRPr lang="cs-CZ" sz="2700" dirty="0">
              <a:solidFill>
                <a:schemeClr val="accent1">
                  <a:lumMod val="75000"/>
                </a:schemeClr>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Důležité odkazy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57BD092-DD3D-48DB-86C6-55280C504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247730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8604"/>
            <a:ext cx="10515600" cy="4351338"/>
          </a:xfrm>
        </p:spPr>
        <p:txBody>
          <a:bodyPr/>
          <a:lstStyle/>
          <a:p>
            <a:pPr marL="280080" lvl="1" indent="0" algn="ctr">
              <a:buNone/>
            </a:pPr>
            <a:r>
              <a:rPr lang="cs-CZ" sz="26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algn="ctr">
              <a:buNone/>
            </a:pPr>
            <a:endParaRPr lang="cs-CZ" sz="2000" dirty="0">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Telefon: (+420) 723 375 923</a:t>
            </a:r>
          </a:p>
          <a:p>
            <a:pPr algn="ctr">
              <a:buNone/>
            </a:pPr>
            <a:r>
              <a:rPr lang="cs-CZ" sz="2000" dirty="0">
                <a:solidFill>
                  <a:srgbClr val="000000"/>
                </a:solidFill>
                <a:cs typeface="Times New Roman" panose="02020603050405020304" pitchFamily="18" charset="0"/>
              </a:rPr>
              <a:t>E-mail: </a:t>
            </a:r>
            <a:r>
              <a:rPr lang="cs-CZ" sz="2000" dirty="0">
                <a:solidFill>
                  <a:srgbClr val="000000"/>
                </a:solidFill>
                <a:cs typeface="Times New Roman" panose="02020603050405020304" pitchFamily="18" charset="0"/>
                <a:hlinkClick r:id="rId4"/>
              </a:rPr>
              <a:t>jindrich.bluma@mas-moravskabrana.cz</a:t>
            </a: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Web: </a:t>
            </a:r>
            <a:r>
              <a:rPr lang="cs-CZ" sz="2000" dirty="0">
                <a:hlinkClick r:id="rId5"/>
              </a:rPr>
              <a:t>http://mas-moravskabrana.cz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991" y="22925"/>
            <a:ext cx="4341927" cy="9000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66734"/>
            <a:ext cx="8559808" cy="14112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831590" cy="4681442"/>
          </a:xfrm>
        </p:spPr>
        <p:txBody>
          <a:bodyPr>
            <a:normAutofit fontScale="77500" lnSpcReduction="20000"/>
          </a:bodyPr>
          <a:lstStyle/>
          <a:p>
            <a:pPr marL="0" indent="0">
              <a:buNone/>
            </a:pPr>
            <a:endParaRPr lang="cs-CZ" sz="1900" b="1" dirty="0"/>
          </a:p>
          <a:p>
            <a:pPr marL="0" indent="0" algn="just">
              <a:buNone/>
            </a:pPr>
            <a:r>
              <a:rPr lang="cs-CZ" sz="2600" b="1" dirty="0"/>
              <a:t>V rámci jednoho projektu nelze kombinovat více režimů veřejné podpory!</a:t>
            </a:r>
          </a:p>
          <a:p>
            <a:pPr marL="0" indent="0" algn="just">
              <a:buNone/>
            </a:pPr>
            <a:r>
              <a:rPr lang="cs-CZ" sz="2600" dirty="0"/>
              <a:t>Informace o veřejné podpoře (včetně podpory de minimis) jsou k dispozici v Obecné části pravidel pro žadatele </a:t>
            </a:r>
            <a:br>
              <a:rPr lang="cs-CZ" sz="2600" dirty="0"/>
            </a:br>
            <a:r>
              <a:rPr lang="cs-CZ" sz="2600" dirty="0"/>
              <a:t>a příjemce v rámci Operačního programu Zaměstnanost – dostupné na: </a:t>
            </a:r>
            <a:r>
              <a:rPr lang="cs-CZ" sz="2600" dirty="0">
                <a:hlinkClick r:id="rId4"/>
              </a:rPr>
              <a:t>https://www.esfcr.cz/pravidla-pro-zadatele-a-prijemce-opz/-/dokument/797767</a:t>
            </a:r>
            <a:endParaRPr lang="cs-CZ" sz="2600" b="1" dirty="0"/>
          </a:p>
          <a:p>
            <a:pPr marL="0" indent="0" algn="just">
              <a:buNone/>
            </a:pPr>
            <a:endParaRPr lang="cs-CZ" sz="2600" b="1" dirty="0"/>
          </a:p>
          <a:p>
            <a:pPr algn="just">
              <a:buNone/>
            </a:pPr>
            <a:r>
              <a:rPr lang="cs-CZ" sz="2600" b="1" u="sng" dirty="0"/>
              <a:t>Znaky naplnění  (definice) VP:</a:t>
            </a:r>
            <a:endParaRPr lang="cs-CZ" sz="2600" dirty="0"/>
          </a:p>
          <a:p>
            <a:pPr algn="just"/>
            <a:r>
              <a:rPr lang="cs-CZ" sz="2600" dirty="0"/>
              <a:t>zvýhodnění určitého podnikání nebo odvětví (směřována podniku </a:t>
            </a:r>
            <a:r>
              <a:rPr lang="pl-PL" sz="2600" dirty="0"/>
              <a:t>nebo skupině podniků, které zvýhodňuje na trhu)</a:t>
            </a:r>
            <a:endParaRPr lang="cs-CZ" sz="2600" dirty="0"/>
          </a:p>
          <a:p>
            <a:pPr algn="just"/>
            <a:r>
              <a:rPr lang="cs-CZ" sz="2600" dirty="0"/>
              <a:t>VP je poskytována z veřejných (státních prostředků)</a:t>
            </a:r>
          </a:p>
          <a:p>
            <a:pPr algn="just"/>
            <a:r>
              <a:rPr lang="cs-CZ" sz="2600" dirty="0"/>
              <a:t>ovlivňuje obchod mezi členskými státy EU</a:t>
            </a:r>
          </a:p>
          <a:p>
            <a:pPr algn="just"/>
            <a:r>
              <a:rPr lang="cs-CZ" sz="2600" dirty="0"/>
              <a:t>narušuje nebo hrozí narušením hospodářské soutěže</a:t>
            </a:r>
          </a:p>
          <a:p>
            <a:pPr marL="0" indent="0" algn="just">
              <a:buNone/>
            </a:pPr>
            <a:endParaRPr lang="cs-CZ" sz="2600" dirty="0"/>
          </a:p>
          <a:p>
            <a:pPr algn="just"/>
            <a:r>
              <a:rPr lang="cs-CZ" sz="2600" b="1" dirty="0"/>
              <a:t>o poskytnutí VP rozhoduje ŘO </a:t>
            </a:r>
            <a:endParaRPr lang="cs-CZ" sz="2600" dirty="0"/>
          </a:p>
          <a:p>
            <a:pPr algn="just"/>
            <a:r>
              <a:rPr lang="cs-CZ" sz="2600" dirty="0"/>
              <a:t>k poskytnutí VP dochází vydáním právního aktu ŘO </a:t>
            </a:r>
          </a:p>
          <a:p>
            <a:pPr marL="0" indent="0">
              <a:buNone/>
            </a:pPr>
            <a:endParaRPr lang="cs-CZ" sz="2300" dirty="0"/>
          </a:p>
          <a:p>
            <a:pPr>
              <a:buNone/>
            </a:pPr>
            <a:endParaRPr lang="cs-CZ" sz="2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D4F3E1F-FF14-46D1-A099-0FD237091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a:bodyPr>
          <a:lstStyle/>
          <a:p>
            <a:pPr marL="0" indent="0" algn="just">
              <a:buNone/>
            </a:pPr>
            <a:endParaRPr lang="cs-CZ" sz="4300" b="1" dirty="0"/>
          </a:p>
          <a:p>
            <a:pPr>
              <a:buNone/>
            </a:pPr>
            <a:endParaRPr lang="cs-CZ" sz="4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36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chemeClr val="accent1">
                    <a:lumMod val="75000"/>
                  </a:schemeClr>
                </a:solidFill>
              </a:rPr>
              <a:t>Podpora de minimis</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10" name="TextovéPole 9">
            <a:extLst>
              <a:ext uri="{FF2B5EF4-FFF2-40B4-BE49-F238E27FC236}">
                <a16:creationId xmlns:a16="http://schemas.microsoft.com/office/drawing/2014/main" id="{8F20DE3A-63F0-4210-9086-57AA692BAFDE}"/>
              </a:ext>
            </a:extLst>
          </p:cNvPr>
          <p:cNvSpPr txBox="1"/>
          <p:nvPr/>
        </p:nvSpPr>
        <p:spPr>
          <a:xfrm>
            <a:off x="118511" y="1428921"/>
            <a:ext cx="11673155" cy="1532727"/>
          </a:xfrm>
          <a:prstGeom prst="rect">
            <a:avLst/>
          </a:prstGeom>
          <a:noFill/>
        </p:spPr>
        <p:txBody>
          <a:bodyPr wrap="square" rtlCol="0">
            <a:spAutoFit/>
          </a:bodyPr>
          <a:lstStyle/>
          <a:p>
            <a:pPr algn="just">
              <a:lnSpc>
                <a:spcPct val="90000"/>
              </a:lnSpc>
            </a:pPr>
            <a:r>
              <a:rPr lang="cs-CZ" sz="2600" b="1" dirty="0"/>
              <a:t>Celková výše podpory de </a:t>
            </a:r>
            <a:r>
              <a:rPr lang="cs-CZ" sz="2600" b="1" dirty="0" err="1"/>
              <a:t>minimis</a:t>
            </a:r>
            <a:r>
              <a:rPr lang="cs-CZ" sz="2600" b="1" dirty="0"/>
              <a:t> </a:t>
            </a:r>
            <a:r>
              <a:rPr lang="cs-CZ" sz="2600" dirty="0"/>
              <a:t>podle nařízení Komise (EU) č. 1407/2013, o použití článků 107 a 108 Smlouvy o fungování Evropské unie na podporu de minimis, </a:t>
            </a:r>
            <a:r>
              <a:rPr lang="cs-CZ" sz="2600" b="1" dirty="0"/>
              <a:t>poskytnuté jednomu podniku </a:t>
            </a:r>
            <a:r>
              <a:rPr lang="cs-CZ" sz="2600" dirty="0"/>
              <a:t>nesmí za libovolná tři po sobě jdoucí jednoletá účetní období překročit částku </a:t>
            </a:r>
            <a:r>
              <a:rPr lang="cs-CZ" sz="2600" b="1" dirty="0"/>
              <a:t>200 000 EUR</a:t>
            </a:r>
            <a:r>
              <a:rPr lang="cs-CZ" sz="2600" dirty="0"/>
              <a:t>. </a:t>
            </a:r>
          </a:p>
        </p:txBody>
      </p:sp>
    </p:spTree>
    <p:extLst>
      <p:ext uri="{BB962C8B-B14F-4D97-AF65-F5344CB8AC3E}">
        <p14:creationId xmlns:p14="http://schemas.microsoft.com/office/powerpoint/2010/main" val="365168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a:bodyPr>
          <a:lstStyle/>
          <a:p>
            <a:pPr marL="0" indent="0" algn="just">
              <a:buNone/>
            </a:pPr>
            <a:endParaRPr lang="cs-CZ" sz="4300" b="1" dirty="0"/>
          </a:p>
          <a:p>
            <a:pPr>
              <a:buNone/>
            </a:pPr>
            <a:endParaRPr lang="cs-CZ" sz="4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36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 </a:t>
            </a:r>
            <a:r>
              <a:rPr lang="cs-CZ" sz="3200" b="1" spc="-150" dirty="0">
                <a:solidFill>
                  <a:schemeClr val="accent1">
                    <a:lumMod val="75000"/>
                  </a:schemeClr>
                </a:solidFill>
              </a:rPr>
              <a:t>Představení výzvy</a:t>
            </a:r>
          </a:p>
          <a:p>
            <a:pPr algn="r"/>
            <a:r>
              <a:rPr lang="cs-CZ" sz="3200" b="1" dirty="0">
                <a:solidFill>
                  <a:schemeClr val="accent1">
                    <a:lumMod val="75000"/>
                  </a:schemeClr>
                </a:solidFill>
              </a:rPr>
              <a:t>Příklad veřejné podpory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graphicFrame>
        <p:nvGraphicFramePr>
          <p:cNvPr id="15" name="Diagram 14">
            <a:extLst>
              <a:ext uri="{FF2B5EF4-FFF2-40B4-BE49-F238E27FC236}">
                <a16:creationId xmlns:a16="http://schemas.microsoft.com/office/drawing/2014/main" id="{63CD608C-DA30-4474-A4D4-51720E2C0657}"/>
              </a:ext>
            </a:extLst>
          </p:cNvPr>
          <p:cNvGraphicFramePr/>
          <p:nvPr>
            <p:extLst>
              <p:ext uri="{D42A27DB-BD31-4B8C-83A1-F6EECF244321}">
                <p14:modId xmlns:p14="http://schemas.microsoft.com/office/powerpoint/2010/main" val="1695016282"/>
              </p:ext>
            </p:extLst>
          </p:nvPr>
        </p:nvGraphicFramePr>
        <p:xfrm>
          <a:off x="1255594" y="1110152"/>
          <a:ext cx="8538005" cy="4711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8662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a:bodyPr>
          <a:lstStyle/>
          <a:p>
            <a:pPr marL="0" indent="0" algn="just">
              <a:buNone/>
            </a:pPr>
            <a:endParaRPr lang="cs-CZ" sz="4300" b="1" dirty="0"/>
          </a:p>
          <a:p>
            <a:pPr>
              <a:buNone/>
            </a:pPr>
            <a:endParaRPr lang="cs-CZ" sz="4300" dirty="0"/>
          </a:p>
          <a:p>
            <a:endParaRPr lang="cs-CZ" sz="2400" dirty="0"/>
          </a:p>
          <a:p>
            <a:pPr marL="0" indent="0">
              <a:buNone/>
            </a:pPr>
            <a:endParaRPr lang="cs-CZ" sz="1600" dirty="0"/>
          </a:p>
          <a:p>
            <a:pPr marL="0" indent="0">
              <a:buNone/>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36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 </a:t>
            </a:r>
            <a:r>
              <a:rPr lang="cs-CZ" sz="3200" b="1" spc="-150" dirty="0">
                <a:solidFill>
                  <a:schemeClr val="accent1">
                    <a:lumMod val="75000"/>
                  </a:schemeClr>
                </a:solidFill>
              </a:rPr>
              <a:t>Představení výzvy</a:t>
            </a:r>
          </a:p>
          <a:p>
            <a:pPr algn="r"/>
            <a:r>
              <a:rPr lang="cs-CZ" sz="3200" b="1" dirty="0">
                <a:solidFill>
                  <a:schemeClr val="accent1">
                    <a:lumMod val="75000"/>
                  </a:schemeClr>
                </a:solidFill>
              </a:rPr>
              <a:t>Právní předpisy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4" name="Obdélník 3">
            <a:extLst>
              <a:ext uri="{FF2B5EF4-FFF2-40B4-BE49-F238E27FC236}">
                <a16:creationId xmlns:a16="http://schemas.microsoft.com/office/drawing/2014/main" id="{80BBE654-5591-4B18-885D-327C6D99C71B}"/>
              </a:ext>
            </a:extLst>
          </p:cNvPr>
          <p:cNvSpPr/>
          <p:nvPr/>
        </p:nvSpPr>
        <p:spPr>
          <a:xfrm>
            <a:off x="294751" y="1782395"/>
            <a:ext cx="11602498" cy="3293209"/>
          </a:xfrm>
          <a:prstGeom prst="rect">
            <a:avLst/>
          </a:prstGeom>
        </p:spPr>
        <p:txBody>
          <a:bodyPr wrap="square">
            <a:spAutoFit/>
          </a:bodyPr>
          <a:lstStyle/>
          <a:p>
            <a:pPr algn="just"/>
            <a:r>
              <a:rPr lang="cs-CZ" sz="2600" dirty="0"/>
              <a:t>• </a:t>
            </a:r>
            <a:r>
              <a:rPr lang="cs-CZ" sz="2600" b="1" dirty="0"/>
              <a:t>Zákon 247/2014 Sb., o poskytování služby péče o dítě v dětské skupině a o změně souvisejících zákonů </a:t>
            </a:r>
          </a:p>
          <a:p>
            <a:endParaRPr lang="cs-CZ" sz="2600" b="1" dirty="0"/>
          </a:p>
          <a:p>
            <a:r>
              <a:rPr lang="cs-CZ" sz="2600" b="1" dirty="0"/>
              <a:t>• Vyhláška 281/2014 Sb., o hygienických požadavcích na prostory a provoz dětské skupiny do 12 dětí</a:t>
            </a:r>
          </a:p>
          <a:p>
            <a:endParaRPr lang="cs-CZ" sz="2600" b="1" dirty="0"/>
          </a:p>
          <a:p>
            <a:r>
              <a:rPr lang="cs-CZ" sz="2600" b="1" dirty="0"/>
              <a:t>• Vyhláška 410/2005 Sb., o hygienických požadavcích na prostory a provoz zařízení a provozoven pro výchovu a vzdělávání dětí a mladistvých </a:t>
            </a:r>
          </a:p>
        </p:txBody>
      </p:sp>
    </p:spTree>
    <p:extLst>
      <p:ext uri="{BB962C8B-B14F-4D97-AF65-F5344CB8AC3E}">
        <p14:creationId xmlns:p14="http://schemas.microsoft.com/office/powerpoint/2010/main" val="311546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9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590550" y="2319773"/>
            <a:ext cx="10306050" cy="1754326"/>
          </a:xfrm>
          <a:prstGeom prst="rect">
            <a:avLst/>
          </a:prstGeom>
        </p:spPr>
        <p:txBody>
          <a:bodyPr wrap="square">
            <a:spAutoFit/>
          </a:bodyPr>
          <a:lstStyle/>
          <a:p>
            <a:pPr algn="ctr"/>
            <a:r>
              <a:rPr lang="cs-CZ" sz="5400" b="1" spc="-150" dirty="0">
                <a:solidFill>
                  <a:schemeClr val="accent1">
                    <a:lumMod val="75000"/>
                  </a:schemeClr>
                </a:solidFill>
              </a:rPr>
              <a:t>PODPOROVANÉ AKTIVITY</a:t>
            </a:r>
          </a:p>
          <a:p>
            <a:pPr algn="ctr"/>
            <a:r>
              <a:rPr lang="cs-CZ" sz="5400" b="1" spc="-150" dirty="0">
                <a:solidFill>
                  <a:schemeClr val="accent1">
                    <a:lumMod val="75000"/>
                  </a:schemeClr>
                </a:solidFill>
              </a:rPr>
              <a:t>(včetně podmínek realizace aktivit)</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57023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17163"/>
            <a:ext cx="11670189" cy="4681442"/>
          </a:xfrm>
        </p:spPr>
        <p:txBody>
          <a:bodyPr numCol="1">
            <a:noAutofit/>
          </a:bodyPr>
          <a:lstStyle/>
          <a:p>
            <a:pPr algn="just"/>
            <a:r>
              <a:rPr lang="cs-CZ" sz="2000" dirty="0">
                <a:cs typeface="Times New Roman" panose="02020603050405020304" pitchFamily="18" charset="0"/>
              </a:rPr>
              <a:t>Ve výzvě jsou podporovány pouze aktivity, které mají přímý dopad na cílovou skupinu, tj. aktivity zaměřené na přímou práci s cílovou skupinou.</a:t>
            </a:r>
          </a:p>
          <a:p>
            <a:r>
              <a:rPr lang="cs-CZ" sz="2200" b="1" dirty="0"/>
              <a:t>Jedinou podporovanou aktivitou je zajištění provozu stávající, v předchozí výzvě MAS podpořené, dětské skupiny. </a:t>
            </a:r>
          </a:p>
          <a:p>
            <a:r>
              <a:rPr lang="cs-CZ" sz="2000" dirty="0"/>
              <a:t>Služba péče o dítě v dětské skupině je poskytována mimo domácnost dítěte v kolektivu dětí, je určena pro děti od 1 roku věku do zahájení povinné školní docházky a je zaměřena na zajištění potřeb dítěte, na výchovu, rozvoj schopností, kulturních a hygienických návyků dítěte. Účelem podpory je umožnit rodičům zapojení do pracovního procesu. </a:t>
            </a:r>
          </a:p>
          <a:p>
            <a:r>
              <a:rPr lang="cs-CZ" sz="2000" b="1" dirty="0"/>
              <a:t>Podpora je určena na: </a:t>
            </a:r>
            <a:br>
              <a:rPr lang="cs-CZ" sz="2000" dirty="0"/>
            </a:br>
            <a:r>
              <a:rPr lang="cs-CZ" sz="2000" dirty="0"/>
              <a:t>provoz dětských skupin dle zákona č. 247/2014 Sb., o poskytování služby péče o děti v dětské skupině za účelem zapojení rodičů do pracovního procesu.</a:t>
            </a:r>
          </a:p>
          <a:p>
            <a:r>
              <a:rPr lang="cs-CZ" sz="2000" dirty="0"/>
              <a:t>Pozn.: zařízení provozované na základě živnostenského oprávnění se může transformovat na subjekt, který je oprávněn provozovat dětskou skupinu ze zákona č. 247/2014 Sb., o poskytování služby péče o děti v dětské skupině a podat žádost o podporu. </a:t>
            </a:r>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94160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17163"/>
            <a:ext cx="12091736" cy="4681442"/>
          </a:xfrm>
        </p:spPr>
        <p:txBody>
          <a:bodyPr numCol="1">
            <a:noAutofit/>
          </a:bodyPr>
          <a:lstStyle/>
          <a:p>
            <a:pPr marL="0" indent="0">
              <a:buNone/>
            </a:pPr>
            <a:r>
              <a:rPr lang="cs-CZ" sz="1900" b="1" dirty="0"/>
              <a:t>Službu péče o dítě (dětskou skupinu) lze poskytovat v následujících režimech: </a:t>
            </a:r>
          </a:p>
          <a:p>
            <a:pPr marL="457200" lvl="0" indent="-457200">
              <a:buAutoNum type="alphaLcParenR"/>
            </a:pPr>
            <a:r>
              <a:rPr lang="cs-CZ" sz="1900" b="1" dirty="0"/>
              <a:t>Dětská skupina pro veřejnost </a:t>
            </a:r>
          </a:p>
          <a:p>
            <a:pPr marL="0" lvl="0" indent="0">
              <a:buNone/>
            </a:pPr>
            <a:r>
              <a:rPr lang="cs-CZ" sz="1900" dirty="0"/>
              <a:t>Podpora z OPZ může být využita na dětské skupiny pro veřejnost vymezené dle § 3 odst. 2 zákona č. 247/2014 Sb., </a:t>
            </a:r>
            <a:br>
              <a:rPr lang="cs-CZ" sz="1900" dirty="0"/>
            </a:br>
            <a:r>
              <a:rPr lang="cs-CZ" sz="1900" dirty="0"/>
              <a:t>o</a:t>
            </a:r>
            <a:r>
              <a:rPr lang="cs-CZ" sz="1900" u="sng" dirty="0">
                <a:hlinkClick r:id="rId5" tooltip="Seznam všech odstavců předpisu 247/2014 Sb. - o poskytování služby péče o dítě v dětské skupině a o změně souvisejících zákonů"/>
              </a:rPr>
              <a:t> </a:t>
            </a:r>
            <a:r>
              <a:rPr lang="cs-CZ" sz="1900" dirty="0"/>
              <a:t>poskytování služby péče o dítě v dětské skupině. Provozovatel dětské skupiny není povinen být zaměstnavatelem rodiče nebo jiné osoby, které bylo rozhodnutím příslušného orgánu svěřeno dítě do péče nahrazující péči rodičů, pokud je:</a:t>
            </a:r>
          </a:p>
          <a:p>
            <a:pPr lvl="1"/>
            <a:r>
              <a:rPr lang="cs-CZ" sz="1900" dirty="0"/>
              <a:t>ústavem, jestliže poskytování služby péče o dítě v dětské skupině je v souladu s jeho zakládací listinou,</a:t>
            </a:r>
          </a:p>
          <a:p>
            <a:pPr lvl="1"/>
            <a:r>
              <a:rPr lang="cs-CZ" sz="1900" dirty="0"/>
              <a:t>právnickou osobou registrovanou nebo evidovanou dle zákona č. 3/2002 Sb., o svobodě náboženského vyznání a postavení církví a náboženských společností (zákon o církvích a náboženských společnostech), pokud poskytování služby péče o dítě v dětské skupině je v souladu s jejím předmětem činnosti, </a:t>
            </a:r>
          </a:p>
          <a:p>
            <a:pPr lvl="1"/>
            <a:r>
              <a:rPr lang="cs-CZ" sz="1900" dirty="0"/>
              <a:t>územním samosprávným celkem nebo jím zřizovanou právnickou osobou,</a:t>
            </a:r>
          </a:p>
          <a:p>
            <a:pPr lvl="1"/>
            <a:r>
              <a:rPr lang="cs-CZ" sz="1900" dirty="0"/>
              <a:t>obecně prospěšnou společností, jestliže poskytování služby péče o dítě v dětské skupině je v souladu s její zakládací listinou nebo zakládací smlouvou,</a:t>
            </a:r>
          </a:p>
          <a:p>
            <a:pPr lvl="1"/>
            <a:r>
              <a:rPr lang="cs-CZ" sz="1900" dirty="0"/>
              <a:t>nadací nebo nadačním fondem,</a:t>
            </a:r>
          </a:p>
          <a:p>
            <a:pPr lvl="1"/>
            <a:r>
              <a:rPr lang="cs-CZ" sz="1900" dirty="0"/>
              <a:t>spolkem, jestliže poskytování služby péče o dítě v dětské skupině je v souladu s jeho stanovami.</a:t>
            </a:r>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408812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09478" y="718391"/>
            <a:ext cx="11670189" cy="5090357"/>
          </a:xfrm>
        </p:spPr>
        <p:txBody>
          <a:bodyPr>
            <a:normAutofit/>
          </a:bodyPr>
          <a:lstStyle/>
          <a:p>
            <a:pPr marL="0" indent="0">
              <a:buNone/>
            </a:pPr>
            <a:endParaRPr lang="cs-CZ" sz="1500" dirty="0"/>
          </a:p>
          <a:p>
            <a:pPr marL="457200" indent="-457200">
              <a:buFont typeface="+mj-lt"/>
              <a:buAutoNum type="arabicPeriod"/>
            </a:pPr>
            <a:r>
              <a:rPr lang="cs-CZ" sz="2400" b="1" dirty="0"/>
              <a:t>Představení výzvy </a:t>
            </a:r>
          </a:p>
          <a:p>
            <a:pPr marL="457200" indent="-457200">
              <a:buFont typeface="+mj-lt"/>
              <a:buAutoNum type="arabicPeriod"/>
            </a:pPr>
            <a:r>
              <a:rPr lang="cs-CZ" sz="2400" b="1" dirty="0"/>
              <a:t>Podporované aktivity </a:t>
            </a:r>
          </a:p>
          <a:p>
            <a:pPr marL="457200" indent="-457200">
              <a:buFont typeface="+mj-lt"/>
              <a:buAutoNum type="arabicPeriod"/>
            </a:pPr>
            <a:r>
              <a:rPr lang="cs-CZ" sz="2400" b="1" dirty="0"/>
              <a:t>Indikátory </a:t>
            </a:r>
          </a:p>
          <a:p>
            <a:pPr marL="457200" indent="-457200">
              <a:buFont typeface="+mj-lt"/>
              <a:buAutoNum type="arabicPeriod"/>
            </a:pPr>
            <a:r>
              <a:rPr lang="cs-CZ" sz="2400" b="1" dirty="0"/>
              <a:t>Způsobilost výdajů </a:t>
            </a:r>
          </a:p>
          <a:p>
            <a:pPr marL="457200" indent="-457200">
              <a:buFont typeface="+mj-lt"/>
              <a:buAutoNum type="arabicPeriod"/>
            </a:pPr>
            <a:r>
              <a:rPr lang="pl-PL" sz="2400" b="1" dirty="0"/>
              <a:t>Proces hodnocení a výběru projektů </a:t>
            </a:r>
            <a:endParaRPr lang="cs-CZ" sz="2400" b="1" dirty="0"/>
          </a:p>
          <a:p>
            <a:pPr marL="457200" indent="-457200">
              <a:buFont typeface="+mj-lt"/>
              <a:buAutoNum type="arabicPeriod"/>
            </a:pPr>
            <a:r>
              <a:rPr lang="cs-CZ" sz="2400" b="1" dirty="0"/>
              <a:t>Publicita</a:t>
            </a:r>
          </a:p>
          <a:p>
            <a:pPr marL="457200" indent="-457200">
              <a:buFont typeface="+mj-lt"/>
              <a:buAutoNum type="arabicPeriod"/>
            </a:pPr>
            <a:r>
              <a:rPr lang="cs-CZ" sz="2400" b="1" dirty="0"/>
              <a:t>Příprava žádosti o podporu</a:t>
            </a:r>
          </a:p>
          <a:p>
            <a:pPr marL="457200" indent="-457200">
              <a:buFont typeface="+mj-lt"/>
              <a:buAutoNum type="arabicPeriod"/>
            </a:pPr>
            <a:r>
              <a:rPr lang="cs-CZ" sz="2400" b="1" dirty="0"/>
              <a:t>Podání žádosti – IS KP14+</a:t>
            </a:r>
          </a:p>
          <a:p>
            <a:pPr marL="457200" indent="-457200">
              <a:buFont typeface="+mj-lt"/>
              <a:buAutoNum type="arabicPeriod"/>
            </a:pPr>
            <a:r>
              <a:rPr lang="cs-CZ" sz="2400" b="1" dirty="0"/>
              <a:t>Zpráva o realizaci </a:t>
            </a:r>
          </a:p>
          <a:p>
            <a:pPr marL="457200" indent="-457200">
              <a:buFont typeface="+mj-lt"/>
              <a:buAutoNum type="arabicPeriod"/>
            </a:pPr>
            <a:r>
              <a:rPr lang="cs-CZ" sz="2400" b="1" dirty="0"/>
              <a:t>Důležité odkazy </a:t>
            </a:r>
          </a:p>
          <a:p>
            <a:pPr marL="0" indent="0">
              <a:buNone/>
            </a:pPr>
            <a:endParaRPr lang="cs-CZ" sz="2400" dirty="0"/>
          </a:p>
          <a:p>
            <a:pPr marL="0" indent="0">
              <a:buNone/>
            </a:pPr>
            <a:endParaRPr lang="cs-CZ" sz="2400" dirty="0"/>
          </a:p>
        </p:txBody>
      </p:sp>
      <p:sp>
        <p:nvSpPr>
          <p:cNvPr id="14" name="Obdélník 13"/>
          <p:cNvSpPr/>
          <p:nvPr/>
        </p:nvSpPr>
        <p:spPr>
          <a:xfrm>
            <a:off x="0" y="-103687"/>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6281529" y="2812"/>
            <a:ext cx="5615719"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Program semináře </a:t>
            </a:r>
          </a:p>
        </p:txBody>
      </p:sp>
      <p:cxnSp>
        <p:nvCxnSpPr>
          <p:cNvPr id="19" name="Přímá spojnice 18"/>
          <p:cNvCxnSpPr/>
          <p:nvPr/>
        </p:nvCxnSpPr>
        <p:spPr>
          <a:xfrm>
            <a:off x="0" y="985119"/>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033067C-5F75-4C50-B336-9AB2F457D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72766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117163"/>
            <a:ext cx="11973225" cy="4681442"/>
          </a:xfrm>
        </p:spPr>
        <p:txBody>
          <a:bodyPr numCol="1">
            <a:noAutofit/>
          </a:bodyPr>
          <a:lstStyle/>
          <a:p>
            <a:pPr marL="0" indent="0">
              <a:buNone/>
            </a:pPr>
            <a:r>
              <a:rPr lang="cs-CZ" sz="2100" b="1" dirty="0"/>
              <a:t>Službu péče o dítě (dětskou skupinu) lze poskytovat v následujících režimech: </a:t>
            </a:r>
          </a:p>
          <a:p>
            <a:pPr marL="514350" lvl="0" indent="-514350">
              <a:buFont typeface="+mj-lt"/>
              <a:buAutoNum type="alphaLcParenR" startAt="2"/>
            </a:pPr>
            <a:r>
              <a:rPr lang="cs-CZ" sz="2100" b="1" dirty="0"/>
              <a:t>Podniková dětská skupina </a:t>
            </a:r>
            <a:endParaRPr lang="cs-CZ" sz="2100" dirty="0"/>
          </a:p>
          <a:p>
            <a:r>
              <a:rPr lang="cs-CZ" sz="2000" dirty="0"/>
              <a:t>Podpora z OPZ může být využita na podnikové dětské skupiny vymezené dle § 3 odst. 1 zákona č. 247/2014 Sb., o poskytování služby péče o dítě v dětské skupině. Provozovatel dětské skupiny je zaměstnavatelem rodiče, nebo dle § 3, odst. 3 cit. zákona provozovatel může poskytovat službu péče o dítě v dětské skupině rodiči též na základě dohody se zaměstnavatelem tohoto rodiče, a to za podmínek, za kterých poskytuje službu jinému rodiči.</a:t>
            </a:r>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1011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spcBef>
                <a:spcPts val="200"/>
              </a:spcBef>
              <a:buNone/>
            </a:pPr>
            <a:r>
              <a:rPr lang="cs-CZ" sz="2400" b="1" dirty="0"/>
              <a:t>Podmínky realizace:</a:t>
            </a:r>
          </a:p>
          <a:p>
            <a:pPr algn="just">
              <a:spcBef>
                <a:spcPts val="200"/>
              </a:spcBef>
            </a:pPr>
            <a:r>
              <a:rPr lang="cs-CZ" sz="2400" b="1" dirty="0"/>
              <a:t>služba je poskytována mimo domácnost dítěte,</a:t>
            </a:r>
          </a:p>
          <a:p>
            <a:pPr algn="just">
              <a:spcBef>
                <a:spcPts val="200"/>
              </a:spcBef>
            </a:pPr>
            <a:r>
              <a:rPr lang="cs-CZ" sz="2400" b="1" dirty="0"/>
              <a:t>podporu mohou získat pouze zařízení péče o děti, které jsou provozována mimo režim školského zákona</a:t>
            </a:r>
            <a:r>
              <a:rPr lang="cs-CZ" sz="2400" dirty="0"/>
              <a:t>,</a:t>
            </a:r>
            <a:endParaRPr lang="cs-CZ" sz="2400" b="1" dirty="0"/>
          </a:p>
          <a:p>
            <a:pPr algn="just">
              <a:spcBef>
                <a:spcPts val="200"/>
              </a:spcBef>
            </a:pPr>
            <a:r>
              <a:rPr lang="cs-CZ" sz="2400" b="1" dirty="0"/>
              <a:t>minimální kapacita </a:t>
            </a:r>
            <a:r>
              <a:rPr lang="cs-CZ" sz="2400" dirty="0"/>
              <a:t>zřizovaného zařízení je </a:t>
            </a:r>
            <a:r>
              <a:rPr lang="cs-CZ" sz="2400" b="1" dirty="0"/>
              <a:t>5 dětí, maximální 24</a:t>
            </a:r>
            <a:r>
              <a:rPr lang="cs-CZ" sz="2400" dirty="0"/>
              <a:t>,</a:t>
            </a:r>
            <a:endParaRPr lang="cs-CZ" sz="2400" b="1" dirty="0"/>
          </a:p>
          <a:p>
            <a:pPr algn="just">
              <a:spcBef>
                <a:spcPts val="200"/>
              </a:spcBef>
            </a:pPr>
            <a:r>
              <a:rPr lang="cs-CZ" sz="2400" b="1" dirty="0"/>
              <a:t>žádost lze ve výzvě podat i před okamžikem zaevidování zařízení jakožto dětské skupiny</a:t>
            </a:r>
            <a:r>
              <a:rPr lang="cs-CZ" sz="2400" dirty="0"/>
              <a:t>,</a:t>
            </a:r>
          </a:p>
          <a:p>
            <a:pPr algn="just">
              <a:spcBef>
                <a:spcPts val="200"/>
              </a:spcBef>
            </a:pPr>
            <a:r>
              <a:rPr lang="cs-CZ" sz="2400" b="1" dirty="0"/>
              <a:t>dětská skupina musí být zaevidována nejpozději v den zahájení provozu dětské skupiny,</a:t>
            </a:r>
          </a:p>
          <a:p>
            <a:pPr algn="just">
              <a:spcBef>
                <a:spcPts val="200"/>
              </a:spcBef>
            </a:pPr>
            <a:r>
              <a:rPr lang="cs-CZ" sz="2400" b="1" dirty="0"/>
              <a:t>s rodiči musí příjemce uzavřít písemnou smlouvu o poskytování služby s aktualizací alespoň na každý školní rok </a:t>
            </a:r>
            <a:r>
              <a:rPr lang="cs-CZ" sz="2400" dirty="0"/>
              <a:t>(podmínka realizace projektu, není součástí žádosti o podporu),</a:t>
            </a:r>
          </a:p>
          <a:p>
            <a:pPr algn="just">
              <a:spcBef>
                <a:spcPts val="200"/>
              </a:spcBef>
            </a:pPr>
            <a:r>
              <a:rPr lang="cs-CZ" sz="2400" b="1" dirty="0"/>
              <a:t>příjemce musí vést denní evidenci </a:t>
            </a:r>
            <a:r>
              <a:rPr lang="cs-CZ" sz="2400" dirty="0"/>
              <a:t>(elektronicky nebo v listinné podobě) </a:t>
            </a:r>
            <a:r>
              <a:rPr lang="cs-CZ" sz="2400" b="1" dirty="0"/>
              <a:t>přítomných dětí, </a:t>
            </a:r>
            <a:r>
              <a:rPr lang="cs-CZ" sz="2400" dirty="0"/>
              <a:t>obsahující čas příchodu a odchodu dítěte (ověření při kontrole na místě)</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1800" b="1" spc="-150" dirty="0">
                <a:solidFill>
                  <a:schemeClr val="accent1">
                    <a:lumMod val="75000"/>
                  </a:schemeClr>
                </a:solidFill>
              </a:rPr>
              <a:t> </a:t>
            </a:r>
            <a:r>
              <a:rPr lang="cs-CZ" sz="2400" b="1" spc="-150" dirty="0">
                <a:solidFill>
                  <a:schemeClr val="accent1">
                    <a:lumMod val="75000"/>
                  </a:schemeClr>
                </a:solidFill>
              </a:rPr>
              <a:t>Podporované aktivity</a:t>
            </a:r>
          </a:p>
          <a:p>
            <a:pPr algn="r"/>
            <a:r>
              <a:rPr lang="cs-CZ" sz="2400" b="1" dirty="0">
                <a:solidFill>
                  <a:schemeClr val="accent1">
                    <a:lumMod val="75000"/>
                  </a:schemeClr>
                </a:solidFill>
                <a:cs typeface="Times New Roman" panose="02020603050405020304" pitchFamily="18" charset="0"/>
              </a:rPr>
              <a:t>Podmínky realizace</a:t>
            </a:r>
            <a:endParaRPr lang="cs-CZ" sz="24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04161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spcBef>
                <a:spcPts val="200"/>
              </a:spcBef>
              <a:buNone/>
            </a:pPr>
            <a:r>
              <a:rPr lang="cs-CZ" sz="2000" b="1" dirty="0"/>
              <a:t>Doporučení:</a:t>
            </a:r>
          </a:p>
          <a:p>
            <a:pPr algn="just">
              <a:spcBef>
                <a:spcPts val="200"/>
              </a:spcBef>
            </a:pPr>
            <a:r>
              <a:rPr lang="cs-CZ" sz="2000" b="1" dirty="0"/>
              <a:t>uzavřít pojištění odpovědnosti za škody (zahrnující pobyt v prostorách zařízení i volný pohyb dětí mimo zařízení), výdaj lze hradit z nepřímých nákladů projektu.</a:t>
            </a:r>
          </a:p>
          <a:p>
            <a:pPr marL="0" indent="0" algn="just">
              <a:spcBef>
                <a:spcPts val="200"/>
              </a:spcBef>
              <a:buNone/>
            </a:pPr>
            <a:endParaRPr lang="cs-CZ" sz="2000" b="1" dirty="0"/>
          </a:p>
          <a:p>
            <a:pPr marL="0" indent="0" algn="just">
              <a:spcBef>
                <a:spcPts val="200"/>
              </a:spcBef>
              <a:buNone/>
            </a:pPr>
            <a:r>
              <a:rPr lang="cs-CZ" sz="2000" b="1" dirty="0"/>
              <a:t>Podmínky vykazování některých nákladů:</a:t>
            </a:r>
          </a:p>
          <a:p>
            <a:pPr algn="just">
              <a:spcBef>
                <a:spcPts val="200"/>
              </a:spcBef>
            </a:pPr>
            <a:r>
              <a:rPr lang="cs-CZ" sz="2000" b="1" dirty="0"/>
              <a:t>cílovou skupinou jsou rodiče dětí</a:t>
            </a:r>
            <a:r>
              <a:rPr lang="cs-CZ" sz="2000" dirty="0"/>
              <a:t>; výdaje, které nemají přímý vztah k cílové skupině, nejsou způsobilými náklady projektu (např. stravné dětí, jízdné či případné vstupné), nemohou tedy být součástí rozpočtu projektu</a:t>
            </a:r>
          </a:p>
          <a:p>
            <a:pPr algn="just">
              <a:spcBef>
                <a:spcPts val="200"/>
              </a:spcBef>
            </a:pPr>
            <a:r>
              <a:rPr lang="cs-CZ" sz="2000" b="1" dirty="0"/>
              <a:t>cestovné pečujících/doprovázejících osob spadá do nepřímých nákladů</a:t>
            </a:r>
          </a:p>
          <a:p>
            <a:pPr algn="just">
              <a:spcBef>
                <a:spcPts val="200"/>
              </a:spcBef>
            </a:pPr>
            <a:r>
              <a:rPr lang="cs-CZ" sz="2000" dirty="0"/>
              <a:t>v případě společné dopravy dětí do/ze školy, dětské skupiny a /nebo příměstského tábora v rámci regionu (příměstské oblasti, venkovské regiony) je nutno využít službu dopravce; položka bude zahrnuta do kapitoly rozpočtu Nákup služeb</a:t>
            </a:r>
          </a:p>
          <a:p>
            <a:pPr algn="just">
              <a:spcBef>
                <a:spcPts val="200"/>
              </a:spcBef>
            </a:pPr>
            <a:r>
              <a:rPr lang="cs-CZ" sz="2000" b="1" dirty="0"/>
              <a:t>případné příspěvky rodičů </a:t>
            </a:r>
            <a:r>
              <a:rPr lang="cs-CZ" sz="2000" dirty="0"/>
              <a:t>(ponížené o úhradu výdajů mimo rozpočet projektu, např. stravné dětí) </a:t>
            </a:r>
            <a:r>
              <a:rPr lang="cs-CZ" sz="2000" b="1" dirty="0"/>
              <a:t>mohou být zahrnuty do spolufinancování ze strany příjemce </a:t>
            </a:r>
            <a:r>
              <a:rPr lang="cs-CZ" sz="2000" dirty="0"/>
              <a:t>(pokud by částka vybraných příspěvků přesáhla výši spolufinancování, bude se jednat o příjmy projektu)</a:t>
            </a:r>
          </a:p>
          <a:p>
            <a:pPr algn="just">
              <a:spcBef>
                <a:spcPts val="200"/>
              </a:spcBef>
            </a:pPr>
            <a:r>
              <a:rPr lang="cs-CZ" sz="2000" b="1" dirty="0"/>
              <a:t>výdaje, které nejsou hrazeny z projektu, ale jsou nezbytné pro jeho realizaci </a:t>
            </a:r>
            <a:r>
              <a:rPr lang="cs-CZ" sz="2000" dirty="0"/>
              <a:t>(např. stravné dětí) </a:t>
            </a:r>
            <a:r>
              <a:rPr lang="cs-CZ" sz="2000" b="1" dirty="0"/>
              <a:t>je třeba uvést v žádosti o podporu (je potřeba přesně definovat v projektové žádosti)</a:t>
            </a:r>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 Podporované aktivity</a:t>
            </a:r>
          </a:p>
          <a:p>
            <a:pPr algn="r"/>
            <a:r>
              <a:rPr lang="cs-CZ" sz="2200" b="1" dirty="0">
                <a:solidFill>
                  <a:schemeClr val="accent1">
                    <a:lumMod val="75000"/>
                  </a:schemeClr>
                </a:solidFill>
                <a:cs typeface="Times New Roman" panose="02020603050405020304" pitchFamily="18" charset="0"/>
              </a:rPr>
              <a:t>Doporučení a podmínky vykazování některých nákladů </a:t>
            </a:r>
            <a:br>
              <a:rPr lang="cs-CZ" sz="2200" b="1" dirty="0">
                <a:solidFill>
                  <a:schemeClr val="accent1">
                    <a:lumMod val="75000"/>
                  </a:schemeClr>
                </a:solidFill>
                <a:cs typeface="Times New Roman" panose="02020603050405020304" pitchFamily="18" charset="0"/>
              </a:rPr>
            </a:br>
            <a:r>
              <a:rPr lang="cs-CZ" sz="2200" b="1" dirty="0">
                <a:solidFill>
                  <a:schemeClr val="accent1">
                    <a:lumMod val="75000"/>
                  </a:schemeClr>
                </a:solidFill>
                <a:cs typeface="Times New Roman" panose="02020603050405020304" pitchFamily="18" charset="0"/>
              </a:rPr>
              <a:t>v podporovaných aktivitách</a:t>
            </a:r>
            <a:endParaRPr lang="cs-CZ" sz="2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48748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algn="just">
              <a:spcBef>
                <a:spcPts val="200"/>
              </a:spcBef>
            </a:pPr>
            <a:r>
              <a:rPr lang="cs-CZ" sz="1700" b="1" dirty="0"/>
              <a:t>U cílové skupiny rodičů dětí musí být zajištěna vazba na trh práce. Příjemce má pro každé dítě využívající služeb v rámci projektu písemně doloženo, že oba rodiče (resp. jiné osoby pečující o dítě ve společné domácnosti) splňují jedno z následujících kritérií:</a:t>
            </a:r>
          </a:p>
          <a:p>
            <a:pPr lvl="1" algn="just">
              <a:spcBef>
                <a:spcPts val="200"/>
              </a:spcBef>
            </a:pPr>
            <a:r>
              <a:rPr lang="cs-CZ" sz="1700" b="1" dirty="0"/>
              <a:t>jsou zaměstnaní, vykonávají podnikatelskou činnost,</a:t>
            </a:r>
          </a:p>
          <a:p>
            <a:pPr lvl="1" algn="just">
              <a:spcBef>
                <a:spcPts val="200"/>
              </a:spcBef>
            </a:pPr>
            <a:r>
              <a:rPr lang="cs-CZ" sz="1700" b="1" dirty="0"/>
              <a:t>v případě nezaměstnanosti si zaměstnání aktivně hledají, jsou zapojeni v procesu vzdělávání či rekvalifikace.  </a:t>
            </a:r>
          </a:p>
          <a:p>
            <a:pPr marL="0" indent="0" algn="just">
              <a:spcBef>
                <a:spcPts val="200"/>
              </a:spcBef>
              <a:buNone/>
            </a:pPr>
            <a:r>
              <a:rPr lang="cs-CZ" sz="1700" b="1" dirty="0"/>
              <a:t> </a:t>
            </a:r>
          </a:p>
          <a:p>
            <a:pPr algn="just">
              <a:spcBef>
                <a:spcPts val="200"/>
              </a:spcBef>
            </a:pPr>
            <a:r>
              <a:rPr lang="cs-CZ" sz="1700" b="1" dirty="0"/>
              <a:t>Osoby pečující o dítě jsou uvedeny v přihlášce dítěte do zařízení. V případě střídavé péče stačí uvést údaje pro jednu z domácností, kde dítě pobývá. Spolu s přihláškou rodič doloží následující doklady:</a:t>
            </a:r>
          </a:p>
          <a:p>
            <a:pPr lvl="1" algn="just">
              <a:spcBef>
                <a:spcPts val="200"/>
              </a:spcBef>
            </a:pPr>
            <a:r>
              <a:rPr lang="cs-CZ" sz="1700" b="1" dirty="0"/>
              <a:t>zaměstnaný rodič </a:t>
            </a:r>
            <a:r>
              <a:rPr lang="cs-CZ" sz="1700" dirty="0"/>
              <a:t>doloží potvrzení zaměstnavatele o pracovním poměru (pracovní smlouva, DPP, DPČ) s uvedením doby trvání pracovního poměru; OSVČ doloží potvrzení ČSSZ o úhradě odvodů na sociální pojištění, </a:t>
            </a:r>
          </a:p>
          <a:p>
            <a:pPr lvl="1" algn="just">
              <a:spcBef>
                <a:spcPts val="200"/>
              </a:spcBef>
            </a:pPr>
            <a:r>
              <a:rPr lang="cs-CZ" sz="1700" b="1" dirty="0"/>
              <a:t>nezaměstnaný rodič </a:t>
            </a:r>
            <a:r>
              <a:rPr lang="cs-CZ" sz="1700" dirty="0"/>
              <a:t>(případně jiná pečující osoba) doloží potvrzení z ÚP ČR o tom, že je veden v evidenci uchazečů o zaměstnání (popř. potvrzení od pomáhající organizace); osoby v procesu vzdělávání doloží potvrzení o studiu,</a:t>
            </a:r>
          </a:p>
          <a:p>
            <a:pPr lvl="1" algn="just">
              <a:spcBef>
                <a:spcPts val="200"/>
              </a:spcBef>
            </a:pPr>
            <a:r>
              <a:rPr lang="cs-CZ" sz="1700" b="1" dirty="0"/>
              <a:t>osoby absolvující rekvalifikační kurz </a:t>
            </a:r>
            <a:r>
              <a:rPr lang="cs-CZ" sz="1700" dirty="0"/>
              <a:t>doloží potvrzení o účasti na rekvalifikačním kurzu a certifikát/potvrzení o jeho úspěšném ukončení, pokud byl kurz ukončen v době konání projektu  </a:t>
            </a:r>
          </a:p>
          <a:p>
            <a:pPr marL="0" indent="0" algn="just">
              <a:spcBef>
                <a:spcPts val="200"/>
              </a:spcBef>
              <a:buNone/>
            </a:pPr>
            <a:endParaRPr lang="cs-CZ" sz="1700" b="1" dirty="0"/>
          </a:p>
          <a:p>
            <a:pPr marL="0" indent="0" algn="just">
              <a:spcBef>
                <a:spcPts val="200"/>
              </a:spcBef>
              <a:buNone/>
            </a:pPr>
            <a:r>
              <a:rPr lang="cs-CZ" sz="1700" b="1" dirty="0"/>
              <a:t>Podmínky, pro dokládání vazby rodičů na trh práce jsou následující:</a:t>
            </a:r>
          </a:p>
          <a:p>
            <a:pPr algn="just">
              <a:spcBef>
                <a:spcPts val="200"/>
              </a:spcBef>
            </a:pPr>
            <a:r>
              <a:rPr lang="cs-CZ" sz="1700" dirty="0"/>
              <a:t>musí být doložena před přijetím dítěte do zařízení,</a:t>
            </a:r>
          </a:p>
          <a:p>
            <a:pPr algn="just">
              <a:spcBef>
                <a:spcPts val="200"/>
              </a:spcBef>
            </a:pPr>
            <a:r>
              <a:rPr lang="cs-CZ" sz="1700" dirty="0"/>
              <a:t>musí pokrývat celé období docházky dítěte; je nutné upozornit rodiče na povinnost aktualizace v případě změny,</a:t>
            </a:r>
          </a:p>
          <a:p>
            <a:pPr algn="just">
              <a:spcBef>
                <a:spcPts val="200"/>
              </a:spcBef>
            </a:pPr>
            <a:r>
              <a:rPr lang="cs-CZ" sz="1700" dirty="0"/>
              <a:t>potvrzení budou předmětem kontroly na místě, případně mohou být vyžádány při kontrole zprávy o realizaci projektu. </a:t>
            </a:r>
            <a:endParaRPr lang="cs-CZ" sz="1700" b="1" i="1" dirty="0"/>
          </a:p>
          <a:p>
            <a:pPr marL="0" indent="0" algn="just">
              <a:spcBef>
                <a:spcPts val="200"/>
              </a:spcBef>
              <a:buNone/>
            </a:pPr>
            <a:endParaRPr lang="cs-CZ" sz="1700"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39985" y="157554"/>
            <a:ext cx="815201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000" b="1" spc="-150" dirty="0">
                <a:solidFill>
                  <a:schemeClr val="accent1">
                    <a:lumMod val="75000"/>
                  </a:schemeClr>
                </a:solidFill>
              </a:rPr>
              <a:t> Podporované aktivity</a:t>
            </a:r>
          </a:p>
          <a:p>
            <a:pPr algn="r"/>
            <a:r>
              <a:rPr lang="cs-CZ" sz="2000" b="1" dirty="0">
                <a:solidFill>
                  <a:schemeClr val="accent1">
                    <a:lumMod val="75000"/>
                  </a:schemeClr>
                </a:solidFill>
              </a:rPr>
              <a:t>Podmínky vymezující cílovou skupinu rodičů využívajících služeb péče o děti</a:t>
            </a:r>
            <a:endParaRPr lang="cs-CZ" sz="20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71105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algn="just">
              <a:spcBef>
                <a:spcPts val="200"/>
              </a:spcBef>
            </a:pPr>
            <a:endParaRPr lang="cs-CZ" b="1" dirty="0"/>
          </a:p>
          <a:p>
            <a:pPr algn="just">
              <a:spcBef>
                <a:spcPts val="200"/>
              </a:spcBef>
            </a:pPr>
            <a:r>
              <a:rPr lang="cs-CZ" b="1" dirty="0"/>
              <a:t>U zařízení péče o děti zajišťující péči o děti v domě mimo školní vyučování (dětské skupiny), musí být uzavřeny/aktualizovány písemné smlouvy </a:t>
            </a:r>
            <a:br>
              <a:rPr lang="cs-CZ" b="1" dirty="0"/>
            </a:br>
            <a:r>
              <a:rPr lang="cs-CZ" b="1" dirty="0"/>
              <a:t>o poskytování služby alespoň na každý školní rok.</a:t>
            </a:r>
          </a:p>
          <a:p>
            <a:pPr marL="0" indent="0" algn="just">
              <a:spcBef>
                <a:spcPts val="200"/>
              </a:spcBef>
              <a:buNone/>
            </a:pPr>
            <a:endParaRPr lang="cs-CZ" sz="1800"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2626823" y="157554"/>
            <a:ext cx="9565178"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300" b="1" spc="-150" dirty="0">
                <a:solidFill>
                  <a:schemeClr val="accent1">
                    <a:lumMod val="75000"/>
                  </a:schemeClr>
                </a:solidFill>
              </a:rPr>
              <a:t> Podporované aktivity</a:t>
            </a:r>
          </a:p>
          <a:p>
            <a:pPr algn="r"/>
            <a:r>
              <a:rPr lang="cs-CZ" sz="2300" b="1" dirty="0">
                <a:solidFill>
                  <a:schemeClr val="accent1">
                    <a:lumMod val="75000"/>
                  </a:schemeClr>
                </a:solidFill>
              </a:rPr>
              <a:t>Podmínky pro aktualizaci písemných smluv o poskytování služby </a:t>
            </a:r>
            <a:endParaRPr lang="cs-CZ" sz="23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97367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078929" cy="4770011"/>
          </a:xfrm>
        </p:spPr>
        <p:txBody>
          <a:bodyPr>
            <a:normAutofit fontScale="47500" lnSpcReduction="20000"/>
          </a:bodyPr>
          <a:lstStyle/>
          <a:p>
            <a:r>
              <a:rPr lang="cs-CZ" sz="3400" b="1" dirty="0"/>
              <a:t>Písemná smlouva s rodiči dětí o poskytování služby (včetně pravidelných aktualizací</a:t>
            </a:r>
            <a:r>
              <a:rPr lang="cs-CZ" sz="3400" dirty="0"/>
              <a:t>) - </a:t>
            </a:r>
            <a:r>
              <a:rPr lang="cs-CZ" sz="3400" b="1" dirty="0"/>
              <a:t>POZOR</a:t>
            </a:r>
            <a:r>
              <a:rPr lang="cs-CZ" sz="3400" dirty="0"/>
              <a:t> na sloučení s přihláškou</a:t>
            </a:r>
          </a:p>
          <a:p>
            <a:r>
              <a:rPr lang="cs-CZ" sz="3400" b="1" dirty="0"/>
              <a:t>Přihlášky dětí do zařízení</a:t>
            </a:r>
          </a:p>
          <a:p>
            <a:pPr lvl="1"/>
            <a:r>
              <a:rPr lang="cs-CZ" sz="3400" dirty="0"/>
              <a:t>uvádí se rodiče, kteří žijí s dítětem ve společné domácnosti,</a:t>
            </a:r>
          </a:p>
          <a:p>
            <a:pPr lvl="1">
              <a:spcBef>
                <a:spcPts val="0"/>
              </a:spcBef>
            </a:pPr>
            <a:r>
              <a:rPr lang="cs-CZ" sz="3400" dirty="0"/>
              <a:t>osoby uvedené v přihlášce dokládají potvrzení o vazbě na TP,</a:t>
            </a:r>
          </a:p>
          <a:p>
            <a:pPr lvl="1">
              <a:spcBef>
                <a:spcPts val="0"/>
              </a:spcBef>
            </a:pPr>
            <a:r>
              <a:rPr lang="cs-CZ" sz="3400" dirty="0"/>
              <a:t>osoby uvedené v přihlášce podepisují také smlouvu. </a:t>
            </a:r>
          </a:p>
          <a:p>
            <a:r>
              <a:rPr lang="cs-CZ" sz="3400" b="1" dirty="0"/>
              <a:t>Evidence přítomnosti dětí, tj. denní evidence docházky (příchody a odchody dětí, podepisuje pečující osoba + rodič)</a:t>
            </a:r>
          </a:p>
          <a:p>
            <a:pPr lvl="1"/>
            <a:r>
              <a:rPr lang="cs-CZ" sz="3400" dirty="0"/>
              <a:t>příklad souhrnného záznamu o docházce dětí a pečujících osob: </a:t>
            </a:r>
            <a:r>
              <a:rPr lang="cs-CZ" sz="3400" dirty="0">
                <a:hlinkClick r:id="rId4"/>
              </a:rPr>
              <a:t>http://www.esfcr.cz/file/9837/</a:t>
            </a:r>
            <a:r>
              <a:rPr lang="cs-CZ" sz="3400" dirty="0"/>
              <a:t> (pouze list „záznam o docházce“, ostatní jsou nerelevantní)</a:t>
            </a:r>
          </a:p>
          <a:p>
            <a:pPr lvl="1"/>
            <a:r>
              <a:rPr lang="cs-CZ" sz="3400" dirty="0"/>
              <a:t>v elektronické nebo tištěné podobě</a:t>
            </a:r>
          </a:p>
          <a:p>
            <a:pPr lvl="1"/>
            <a:r>
              <a:rPr lang="cs-CZ" sz="3400" dirty="0"/>
              <a:t>vyhotoveno za každý kalendářní měsíc </a:t>
            </a:r>
          </a:p>
          <a:p>
            <a:pPr lvl="1"/>
            <a:r>
              <a:rPr lang="cs-CZ" sz="3400" dirty="0"/>
              <a:t>minimální údaje: registrační číslo projektu, název projektu, název příjemce, identifikační údaje dítěte (jméno, příjmení), údaje o příchodu a odchodu dítěte v konkrétní dny, jméno a příjmení rodiče, datum a podpis rodiče, povinné prvky vizuální identity</a:t>
            </a:r>
            <a:endParaRPr lang="cs-CZ" sz="3400" b="1" dirty="0"/>
          </a:p>
          <a:p>
            <a:r>
              <a:rPr lang="cs-CZ" sz="3400" b="1" dirty="0"/>
              <a:t>Doklady o vazbě rodičů (osob pečujících o děti ve společné domácnosti) na trh práce (potvrzení o postavení  podpořené osoby na trhu práce/vazbě na trh práce) </a:t>
            </a:r>
          </a:p>
          <a:p>
            <a:pPr lvl="1"/>
            <a:r>
              <a:rPr lang="cs-CZ" sz="3400" dirty="0"/>
              <a:t>Frekvence dokládání – před přijetím dítěte do zařízení a aktualizace v případě změny údajů</a:t>
            </a:r>
          </a:p>
          <a:p>
            <a:pPr marL="0" indent="0" algn="just">
              <a:buNone/>
            </a:pPr>
            <a:r>
              <a:rPr lang="cs-CZ" sz="3400" dirty="0"/>
              <a:t>+ </a:t>
            </a:r>
            <a:r>
              <a:rPr lang="cs-CZ" sz="3400" b="1" dirty="0"/>
              <a:t>Monitorovací list podpořené osoby či jejich obdoba - </a:t>
            </a:r>
            <a:r>
              <a:rPr lang="cs-CZ" sz="3400" dirty="0"/>
              <a:t>návrh formuláře na: </a:t>
            </a:r>
            <a:r>
              <a:rPr lang="cs-CZ" sz="3400" dirty="0">
                <a:hlinkClick r:id="rId5"/>
              </a:rPr>
              <a:t>https://www.esfcr.cz/monitorovani-podporenych-osob-opz</a:t>
            </a:r>
            <a:r>
              <a:rPr lang="cs-CZ" sz="3400" dirty="0"/>
              <a:t> (doporučující obsah)</a:t>
            </a:r>
          </a:p>
          <a:p>
            <a:pPr marL="0" indent="0" algn="just">
              <a:buNone/>
            </a:pPr>
            <a:r>
              <a:rPr lang="cs-CZ" sz="3400" b="1" dirty="0"/>
              <a:t>Sledované indikátory se vyplňují dle uvedených pokynů:</a:t>
            </a:r>
          </a:p>
          <a:p>
            <a:pPr algn="just"/>
            <a:r>
              <a:rPr lang="cs-CZ" sz="3400" dirty="0">
                <a:hlinkClick r:id="rId6"/>
              </a:rPr>
              <a:t>https://www.esfcr.cz/documents/21802/798871/Pokyny+pro+evidenci+rozsahu+a+typu+podpory+jednotliv%C3%BDm+podpo%C5%99en%C3%BDm+osob%C3%A1m/47844036-98d0-4c08-befa-ba98b55480bb</a:t>
            </a:r>
            <a:r>
              <a:rPr lang="cs-CZ" sz="3400" dirty="0"/>
              <a:t> </a:t>
            </a:r>
          </a:p>
          <a:p>
            <a:pPr marL="0" indent="0" algn="just">
              <a:buNone/>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Povinná dokumentace pro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34748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lnSpc>
                <a:spcPct val="150000"/>
              </a:lnSpc>
              <a:buNone/>
            </a:pPr>
            <a:r>
              <a:rPr lang="cs-CZ" sz="2200" b="1" dirty="0"/>
              <a:t>Podpořené osoby:</a:t>
            </a:r>
          </a:p>
          <a:p>
            <a:pPr algn="just">
              <a:spcBef>
                <a:spcPts val="500"/>
              </a:spcBef>
            </a:pPr>
            <a:r>
              <a:rPr lang="cs-CZ" sz="2200" dirty="0"/>
              <a:t>do indikátorů je možno započítat vždy jen jednoho z rodičů (příp. osob pečujících o dítě ve společné domácnosti),</a:t>
            </a:r>
          </a:p>
          <a:p>
            <a:pPr algn="just">
              <a:spcBef>
                <a:spcPts val="500"/>
              </a:spcBef>
            </a:pPr>
            <a:r>
              <a:rPr lang="cs-CZ" sz="2200" dirty="0"/>
              <a:t>pokud je v zařízení více sourozenců nebo dítě využívá více služeb – podpořenou osobou je stále jen jeden z rodičů,</a:t>
            </a:r>
          </a:p>
          <a:p>
            <a:pPr algn="just">
              <a:spcBef>
                <a:spcPts val="500"/>
              </a:spcBef>
            </a:pPr>
            <a:r>
              <a:rPr lang="cs-CZ" sz="2200" dirty="0"/>
              <a:t>pokud je dítě ve střídavé péči, započte se do podpořených osob jedna osoba z každé domácnosti, tj. dítě může navštěvovat dvě různá zařízení.</a:t>
            </a:r>
          </a:p>
          <a:p>
            <a:pPr algn="just">
              <a:spcBef>
                <a:spcPts val="500"/>
              </a:spcBef>
            </a:pPr>
            <a:r>
              <a:rPr lang="cs-CZ" sz="2200" dirty="0"/>
              <a:t>matka na rodičovské dovolené – nutná vazba na trh práce (pracovní smlouva)</a:t>
            </a:r>
          </a:p>
          <a:p>
            <a:pPr marL="0" indent="0" algn="just">
              <a:lnSpc>
                <a:spcPct val="150000"/>
              </a:lnSpc>
              <a:buNone/>
            </a:pPr>
            <a:r>
              <a:rPr lang="cs-CZ" sz="2200" b="1" i="1" dirty="0"/>
              <a:t>Doporučení</a:t>
            </a:r>
            <a:r>
              <a:rPr lang="cs-CZ" sz="2200" dirty="0"/>
              <a:t>: zařadit do indikátorů toho z rodičů, který je v nevýhodnější pozici vzhledem k trhu práce.</a:t>
            </a:r>
          </a:p>
          <a:p>
            <a:pPr marL="0" indent="0" algn="just">
              <a:spcBef>
                <a:spcPts val="200"/>
              </a:spcBef>
              <a:buNone/>
            </a:pPr>
            <a:endParaRPr lang="cs-CZ" sz="1800"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60439" y="157554"/>
            <a:ext cx="7731561"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 Podporované aktivity</a:t>
            </a:r>
          </a:p>
          <a:p>
            <a:pPr algn="r"/>
            <a:r>
              <a:rPr lang="cs-CZ" sz="2400" b="1" spc="-150" dirty="0">
                <a:solidFill>
                  <a:schemeClr val="accent1">
                    <a:lumMod val="75000"/>
                  </a:schemeClr>
                </a:solidFill>
              </a:rPr>
              <a:t>Podpořené osoby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7997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3" y="157554"/>
            <a:ext cx="7228996"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Nepodporované aktivity  ve výzvě (pro  celou  výzvu)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lgn="just">
              <a:buNone/>
            </a:pPr>
            <a:r>
              <a:rPr lang="cs-CZ" sz="2200" b="1" dirty="0"/>
              <a:t>V této výzvě nebudou podporovány následující aktivity:  </a:t>
            </a:r>
          </a:p>
          <a:p>
            <a:pPr algn="just"/>
            <a:r>
              <a:rPr lang="cs-CZ" sz="2200" dirty="0"/>
              <a:t>volnočasové aktivity,</a:t>
            </a:r>
          </a:p>
          <a:p>
            <a:pPr algn="just"/>
            <a:r>
              <a:rPr lang="cs-CZ" sz="2200" dirty="0"/>
              <a:t>PC/jazykové kurzy jako samostatný projekt,</a:t>
            </a:r>
          </a:p>
          <a:p>
            <a:pPr algn="just"/>
            <a:r>
              <a:rPr lang="cs-CZ" sz="2200" dirty="0"/>
              <a:t>osvětová činnost/kampaně jako samostatný projekt,</a:t>
            </a:r>
          </a:p>
          <a:p>
            <a:pPr algn="just"/>
            <a:r>
              <a:rPr lang="cs-CZ" sz="2200" dirty="0"/>
              <a:t>tvorba komplexních vzdělávacích programů včetně e-learningových kurzů,</a:t>
            </a:r>
          </a:p>
          <a:p>
            <a:pPr algn="just"/>
            <a:r>
              <a:rPr lang="cs-CZ" sz="2200" dirty="0"/>
              <a:t>lesní školky (mimo zákon o dětských skupinách kvůli nesplnění hygienických předpisů),</a:t>
            </a:r>
          </a:p>
          <a:p>
            <a:pPr algn="just"/>
            <a:r>
              <a:rPr lang="cs-CZ" sz="2200" dirty="0"/>
              <a:t>provoz mateřských a rodinných center,</a:t>
            </a:r>
          </a:p>
          <a:p>
            <a:pPr algn="just"/>
            <a:r>
              <a:rPr lang="cs-CZ" sz="2200" dirty="0"/>
              <a:t>vzdělávání členů realizačního týmu s výjimkou:  </a:t>
            </a:r>
          </a:p>
          <a:p>
            <a:pPr lvl="1" algn="just"/>
            <a:r>
              <a:rPr lang="cs-CZ" sz="2200" dirty="0"/>
              <a:t>vzdělávání realizačního týmu - pečujících osob.</a:t>
            </a:r>
          </a:p>
          <a:p>
            <a:pPr marL="0" indent="0" algn="just">
              <a:buNone/>
            </a:pPr>
            <a:r>
              <a:rPr lang="cs-CZ" sz="2200" b="1" dirty="0"/>
              <a:t>    Potřebnost vzdělávacích aktivit zdůvodní žadatel v projektové žádosti. </a:t>
            </a:r>
          </a:p>
          <a:p>
            <a:pPr marL="0" lvl="0" indent="0">
              <a:buNone/>
            </a:pPr>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773DA23E-EAD1-4F01-9A09-E0CF0CFD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329188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160894" y="2319773"/>
            <a:ext cx="3526350" cy="923330"/>
          </a:xfrm>
          <a:prstGeom prst="rect">
            <a:avLst/>
          </a:prstGeom>
        </p:spPr>
        <p:txBody>
          <a:bodyPr wrap="none">
            <a:spAutoFit/>
          </a:bodyPr>
          <a:lstStyle/>
          <a:p>
            <a:pPr algn="ctr"/>
            <a:r>
              <a:rPr lang="cs-CZ" sz="5400" b="1" spc="-150" dirty="0">
                <a:solidFill>
                  <a:schemeClr val="accent1">
                    <a:lumMod val="75000"/>
                  </a:schemeClr>
                </a:solidFill>
              </a:rPr>
              <a:t>INDIKÁTORY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1210805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lgn="just">
              <a:buNone/>
            </a:pPr>
            <a:r>
              <a:rPr lang="cs-CZ" sz="2000" dirty="0"/>
              <a:t>= nástroje pro měření dosažených efektů projektových aktivit </a:t>
            </a:r>
          </a:p>
          <a:p>
            <a:pPr marL="0" indent="0" algn="just">
              <a:buNone/>
            </a:pPr>
            <a:endParaRPr lang="cs-CZ" sz="2000" dirty="0"/>
          </a:p>
          <a:p>
            <a:pPr algn="just"/>
            <a:r>
              <a:rPr lang="cs-CZ" sz="2000" dirty="0"/>
              <a:t>Indikátory výstupů </a:t>
            </a:r>
          </a:p>
          <a:p>
            <a:pPr algn="just"/>
            <a:r>
              <a:rPr lang="cs-CZ" sz="2000" dirty="0"/>
              <a:t>Indikátory výsledků </a:t>
            </a:r>
          </a:p>
          <a:p>
            <a:pPr algn="just"/>
            <a:endParaRPr lang="cs-CZ" sz="2000" dirty="0"/>
          </a:p>
          <a:p>
            <a:pPr marL="0" indent="0" algn="just">
              <a:buNone/>
            </a:pPr>
            <a:r>
              <a:rPr lang="cs-CZ" sz="2000" b="1" dirty="0"/>
              <a:t>Pravidla volby závazných indikátorů </a:t>
            </a:r>
            <a:endParaRPr lang="cs-CZ" sz="2000" dirty="0"/>
          </a:p>
          <a:p>
            <a:pPr algn="just"/>
            <a:endParaRPr lang="cs-CZ" sz="2000" dirty="0"/>
          </a:p>
          <a:p>
            <a:pPr algn="just"/>
            <a:r>
              <a:rPr lang="cs-CZ" sz="2000" dirty="0"/>
              <a:t>Žadatel volí pouze ty indikátory z výzvy, které jsou relevantní pro jeho projekt </a:t>
            </a:r>
          </a:p>
          <a:p>
            <a:pPr algn="just"/>
            <a:r>
              <a:rPr lang="cs-CZ" sz="2000" dirty="0"/>
              <a:t>Ve zprávách o realizaci projektu se uvádějí kumulativně – souhrnně za období od počátku projektu do konce příslušného monitorovacího období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94ED22-A2B5-40F1-9467-CEC7CF33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49683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84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7629" y="2319773"/>
            <a:ext cx="5792868" cy="923330"/>
          </a:xfrm>
          <a:prstGeom prst="rect">
            <a:avLst/>
          </a:prstGeom>
        </p:spPr>
        <p:txBody>
          <a:bodyPr wrap="none">
            <a:spAutoFit/>
          </a:bodyPr>
          <a:lstStyle/>
          <a:p>
            <a:pPr algn="ctr"/>
            <a:r>
              <a:rPr lang="cs-CZ" sz="5400" b="1" spc="-150" dirty="0">
                <a:solidFill>
                  <a:schemeClr val="accent1">
                    <a:lumMod val="75000"/>
                  </a:schemeClr>
                </a:solidFill>
              </a:rPr>
              <a:t>PŘEDSTAVENÍ VÝZVY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Povinnost stanovit v žádosti cílové hodnoty indikátorů </a:t>
            </a:r>
          </a:p>
          <a:p>
            <a:pPr lvl="1" algn="just"/>
            <a:r>
              <a:rPr lang="cs-CZ" sz="1800" dirty="0"/>
              <a:t>Včetně popisu způsobu stanovení této hodnoty </a:t>
            </a:r>
          </a:p>
          <a:p>
            <a:pPr algn="just"/>
            <a:r>
              <a:rPr lang="cs-CZ" sz="2200" dirty="0"/>
              <a:t>Nastavení je závazné </a:t>
            </a:r>
          </a:p>
          <a:p>
            <a:pPr lvl="1" algn="just"/>
            <a:r>
              <a:rPr lang="cs-CZ" sz="1800" dirty="0"/>
              <a:t>Úprava – podstatnou změnou </a:t>
            </a:r>
          </a:p>
          <a:p>
            <a:pPr lvl="1" algn="just"/>
            <a:r>
              <a:rPr lang="cs-CZ" sz="1800" dirty="0"/>
              <a:t>Při nesplnění (indikátorů povinných k naplnění) - sankce </a:t>
            </a:r>
          </a:p>
          <a:p>
            <a:pPr algn="just"/>
            <a:r>
              <a:rPr lang="cs-CZ" sz="2200" dirty="0"/>
              <a:t>Průběžné sledování jejich naplnění </a:t>
            </a:r>
          </a:p>
          <a:p>
            <a:pPr lvl="1" algn="just"/>
            <a:r>
              <a:rPr lang="pl-PL" sz="1800" dirty="0"/>
              <a:t>Ve zprávách o realizaci projektu </a:t>
            </a:r>
          </a:p>
          <a:p>
            <a:pPr algn="just"/>
            <a:r>
              <a:rPr lang="cs-CZ" sz="2200" dirty="0"/>
              <a:t>Prokazatelnost vykazovaných hodnot </a:t>
            </a:r>
          </a:p>
          <a:p>
            <a:pPr lvl="1" algn="just"/>
            <a:r>
              <a:rPr lang="cs-CZ" sz="1800" dirty="0"/>
              <a:t>Záznamy o každém klientovi, prezenční listiny atd. ověřitelné případnou kontrolou, monitorovací listy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a:p>
            <a:pPr algn="r"/>
            <a:r>
              <a:rPr lang="cs-CZ" sz="3200" b="1" dirty="0">
                <a:solidFill>
                  <a:schemeClr val="accent1">
                    <a:lumMod val="75000"/>
                  </a:schemeClr>
                </a:solidFill>
              </a:rPr>
              <a:t>Povinnosti související s indikátory </a:t>
            </a:r>
            <a:endParaRPr lang="cs-CZ" sz="320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A62FDD-25AE-4788-9EA0-D9115137D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57737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lvl="0" indent="0">
              <a:buNone/>
            </a:pPr>
            <a:r>
              <a:rPr lang="cs-CZ" sz="2000" b="1" dirty="0"/>
              <a:t>Sankce při nesplnění závazků týkajících se indikátorů (povinných k naplnění)</a:t>
            </a:r>
          </a:p>
          <a:p>
            <a:pPr marL="0" lvl="0" indent="0">
              <a:buNone/>
            </a:pPr>
            <a:endParaRPr lang="cs-CZ" sz="2000" dirty="0"/>
          </a:p>
          <a:p>
            <a:pPr marL="0" lvl="0" indent="0">
              <a:buNone/>
            </a:pPr>
            <a:r>
              <a:rPr lang="cs-CZ" sz="2000" b="1" dirty="0"/>
              <a:t>Celková míra naplnění indikátorů výstupů</a:t>
            </a:r>
          </a:p>
          <a:p>
            <a:pPr marL="0" lvl="0" indent="0">
              <a:buNone/>
            </a:pPr>
            <a:r>
              <a:rPr lang="cs-CZ" sz="2000" b="1" dirty="0"/>
              <a:t> vzhledem k závazkům dle právního aktu:		                      </a:t>
            </a:r>
            <a:r>
              <a:rPr lang="cs-CZ" sz="2000" dirty="0"/>
              <a:t>Sankce:</a:t>
            </a:r>
          </a:p>
          <a:p>
            <a:pPr marL="0" lvl="0" indent="0">
              <a:buNone/>
            </a:pPr>
            <a:endParaRPr lang="cs-CZ" sz="2000" dirty="0"/>
          </a:p>
          <a:p>
            <a:r>
              <a:rPr lang="cs-CZ" sz="2000" dirty="0"/>
              <a:t>Méně než 85 % a zároveň alespoň 70 %			     15 %</a:t>
            </a:r>
          </a:p>
          <a:p>
            <a:r>
              <a:rPr lang="cs-CZ" sz="2000" dirty="0"/>
              <a:t>Méně než 70 % a zároveň alespoň 55 %			     20 %</a:t>
            </a:r>
          </a:p>
          <a:p>
            <a:r>
              <a:rPr lang="cs-CZ" sz="2000" dirty="0"/>
              <a:t>Méně než 55 % a zároveň alespoň 40 %			     30 %</a:t>
            </a:r>
          </a:p>
          <a:p>
            <a:r>
              <a:rPr lang="cs-CZ" sz="2000" dirty="0"/>
              <a:t>Méně než 40 %					     50 %</a:t>
            </a:r>
          </a:p>
          <a:p>
            <a:endParaRPr lang="cs-CZ" sz="2000" dirty="0"/>
          </a:p>
          <a:p>
            <a:pPr marL="0" indent="0">
              <a:buNone/>
            </a:pPr>
            <a:r>
              <a:rPr lang="cs-CZ" sz="2000" b="1" dirty="0"/>
              <a:t>Celková míra naplnění indikátorů výsledků </a:t>
            </a:r>
          </a:p>
          <a:p>
            <a:pPr marL="0" indent="0">
              <a:buNone/>
            </a:pPr>
            <a:r>
              <a:rPr lang="cs-CZ" sz="2000" b="1" dirty="0"/>
              <a:t>vzhledem k závazkům dle právního aktu:                                               </a:t>
            </a:r>
            <a:r>
              <a:rPr lang="cs-CZ" sz="2000" dirty="0"/>
              <a:t>Sankce:</a:t>
            </a:r>
            <a:r>
              <a:rPr lang="cs-CZ" sz="2000" b="1" dirty="0"/>
              <a:t> </a:t>
            </a:r>
          </a:p>
          <a:p>
            <a:endParaRPr lang="cs-CZ" sz="2000" dirty="0"/>
          </a:p>
          <a:p>
            <a:r>
              <a:rPr lang="cs-CZ" sz="2000" dirty="0"/>
              <a:t>Méně než 75 % a zároveň alespoň 50 %			     10 %</a:t>
            </a:r>
          </a:p>
          <a:p>
            <a:r>
              <a:rPr lang="cs-CZ" sz="2000" dirty="0"/>
              <a:t>Méně než 50 % 					     20 %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3982453" y="157554"/>
            <a:ext cx="8091036"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700" b="1" spc="-150" dirty="0">
                <a:solidFill>
                  <a:srgbClr val="0070C0"/>
                </a:solidFill>
              </a:rPr>
              <a:t>Indikátory</a:t>
            </a:r>
          </a:p>
          <a:p>
            <a:pPr algn="r"/>
            <a:r>
              <a:rPr lang="cs-CZ" sz="3700" b="1" dirty="0">
                <a:solidFill>
                  <a:srgbClr val="0070C0"/>
                </a:solidFill>
              </a:rPr>
              <a:t>Sankce</a:t>
            </a:r>
          </a:p>
          <a:p>
            <a:pPr algn="r"/>
            <a:endParaRPr lang="cs-CZ" sz="3200" b="1" spc="-150" dirty="0">
              <a:solidFill>
                <a:srgbClr val="0070C0"/>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3B75348-115E-430B-B86A-7AD1D17FB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427415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7" name="Zástupný symbol pro obsah 6">
            <a:extLst>
              <a:ext uri="{FF2B5EF4-FFF2-40B4-BE49-F238E27FC236}">
                <a16:creationId xmlns:a16="http://schemas.microsoft.com/office/drawing/2014/main" id="{F5FF8384-763F-4E3A-9511-BFB113CA5B54}"/>
              </a:ext>
            </a:extLst>
          </p:cNvPr>
          <p:cNvSpPr>
            <a:spLocks noGrp="1"/>
          </p:cNvSpPr>
          <p:nvPr>
            <p:ph idx="1"/>
          </p:nvPr>
        </p:nvSpPr>
        <p:spPr/>
        <p:txBody>
          <a:bodyPr/>
          <a:lstStyle/>
          <a:p>
            <a:endParaRPr lang="cs-CZ"/>
          </a:p>
        </p:txBody>
      </p:sp>
      <p:pic>
        <p:nvPicPr>
          <p:cNvPr id="15" name="Zástupný symbol pro obsah 5">
            <a:extLst>
              <a:ext uri="{FF2B5EF4-FFF2-40B4-BE49-F238E27FC236}">
                <a16:creationId xmlns:a16="http://schemas.microsoft.com/office/drawing/2014/main" id="{4D856CC5-14AF-41E6-AA1A-34A9EEEE0308}"/>
              </a:ext>
            </a:extLst>
          </p:cNvPr>
          <p:cNvPicPr>
            <a:picLocks noChangeAspect="1"/>
          </p:cNvPicPr>
          <p:nvPr/>
        </p:nvPicPr>
        <p:blipFill rotWithShape="1">
          <a:blip r:embed="rId6"/>
          <a:srcRect l="17910" t="3326" r="61167" b="33535"/>
          <a:stretch/>
        </p:blipFill>
        <p:spPr>
          <a:xfrm>
            <a:off x="677343" y="1116269"/>
            <a:ext cx="7234731" cy="4752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20" name="Zástupný symbol pro obsah 2">
            <a:extLst>
              <a:ext uri="{FF2B5EF4-FFF2-40B4-BE49-F238E27FC236}">
                <a16:creationId xmlns:a16="http://schemas.microsoft.com/office/drawing/2014/main" id="{03520093-172D-48AB-97BF-63C9154B854A}"/>
              </a:ext>
            </a:extLst>
          </p:cNvPr>
          <p:cNvSpPr>
            <a:spLocks noGrp="1"/>
          </p:cNvSpPr>
          <p:nvPr>
            <p:ph idx="1"/>
          </p:nvPr>
        </p:nvSpPr>
        <p:spPr>
          <a:xfrm>
            <a:off x="119063" y="1146175"/>
            <a:ext cx="11777662" cy="4564063"/>
          </a:xfrm>
        </p:spPr>
        <p:txBody>
          <a:bodyPr>
            <a:normAutofit fontScale="85000" lnSpcReduction="10000"/>
          </a:bodyPr>
          <a:lstStyle/>
          <a:p>
            <a:pPr marL="0" indent="0" algn="just">
              <a:buNone/>
            </a:pPr>
            <a:r>
              <a:rPr lang="cs-CZ" sz="1600" b="1" u="sng" cap="all" dirty="0"/>
              <a:t>Indikátory povinné k naplnění</a:t>
            </a:r>
          </a:p>
          <a:p>
            <a:pPr>
              <a:lnSpc>
                <a:spcPct val="115000"/>
              </a:lnSpc>
              <a:spcAft>
                <a:spcPts val="600"/>
              </a:spcAft>
            </a:pPr>
            <a:r>
              <a:rPr lang="cs-CZ" sz="1800" dirty="0"/>
              <a:t>Žadatel má povinnost </a:t>
            </a:r>
            <a:r>
              <a:rPr lang="cs-CZ" sz="1800" b="1" dirty="0"/>
              <a:t>stanovit nenulovou cílovou hodnotu</a:t>
            </a:r>
            <a:r>
              <a:rPr lang="cs-CZ" sz="1800" dirty="0"/>
              <a:t> pro všechny relevantní indikátory (jakožto závazek), minimálně buď pro indikátor </a:t>
            </a:r>
            <a:br>
              <a:rPr lang="cs-CZ" sz="1800" dirty="0"/>
            </a:br>
            <a:r>
              <a:rPr lang="cs-CZ" sz="1800" dirty="0"/>
              <a:t>60000 – Celkový počet účastníků nebo 50001 – Kapacita podporovaných zařízení péče o děti nebo vzdělávacích zařízení.</a:t>
            </a:r>
          </a:p>
          <a:p>
            <a:pPr algn="just">
              <a:lnSpc>
                <a:spcPct val="100000"/>
              </a:lnSpc>
              <a:spcBef>
                <a:spcPts val="0"/>
              </a:spcBef>
            </a:pPr>
            <a:r>
              <a:rPr lang="cs-CZ" sz="1800" dirty="0"/>
              <a:t>Žadatel v žádosti uvede </a:t>
            </a:r>
            <a:r>
              <a:rPr lang="cs-CZ" sz="1800" b="1" dirty="0"/>
              <a:t>způsob stanovení cílové hodnoty</a:t>
            </a:r>
            <a:r>
              <a:rPr lang="cs-CZ" sz="1800" dirty="0"/>
              <a:t>, jak bude naplňování indikátoru sledovat a dokládat.  </a:t>
            </a:r>
          </a:p>
          <a:p>
            <a:pPr algn="just">
              <a:lnSpc>
                <a:spcPct val="100000"/>
              </a:lnSpc>
              <a:spcBef>
                <a:spcPts val="0"/>
              </a:spcBef>
            </a:pPr>
            <a:r>
              <a:rPr lang="cs-CZ" sz="1800" dirty="0"/>
              <a:t>Při stanovení cílových hodnot </a:t>
            </a:r>
            <a:r>
              <a:rPr lang="cs-CZ" sz="1800" b="1" dirty="0"/>
              <a:t>žadatel vychází z plánovaných aktivit</a:t>
            </a:r>
            <a:r>
              <a:rPr lang="cs-CZ" sz="1800" dirty="0"/>
              <a:t>, </a:t>
            </a:r>
            <a:r>
              <a:rPr lang="cs-CZ" sz="1800" b="1" dirty="0"/>
              <a:t>zaměření projektu a jeho rozpočtu</a:t>
            </a:r>
            <a:r>
              <a:rPr lang="cs-CZ" sz="1800" dirty="0"/>
              <a:t>, nelze je libovolně měnit.</a:t>
            </a:r>
          </a:p>
          <a:p>
            <a:pPr algn="just">
              <a:lnSpc>
                <a:spcPct val="100000"/>
              </a:lnSpc>
              <a:spcBef>
                <a:spcPts val="0"/>
              </a:spcBef>
            </a:pPr>
            <a:r>
              <a:rPr lang="cs-CZ" sz="1800" dirty="0"/>
              <a:t>Jsou součástí právního aktu, </a:t>
            </a:r>
            <a:r>
              <a:rPr lang="cs-CZ" sz="1800" b="1" dirty="0"/>
              <a:t>na jejich neplnění jsou navázány sankce</a:t>
            </a:r>
            <a:r>
              <a:rPr lang="cs-CZ" sz="1800" dirty="0"/>
              <a:t> (výše sankcí viz Obecná část pravidel pro žadatele a příjemce, kap. 18.1.1).</a:t>
            </a:r>
          </a:p>
          <a:p>
            <a:pPr algn="just">
              <a:lnSpc>
                <a:spcPct val="100000"/>
              </a:lnSpc>
              <a:spcBef>
                <a:spcPts val="0"/>
              </a:spcBef>
            </a:pPr>
            <a:r>
              <a:rPr lang="cs-CZ" sz="1800" dirty="0"/>
              <a:t>Indikátor není relevantní – cílová hodnota 0.</a:t>
            </a:r>
          </a:p>
          <a:p>
            <a:pPr algn="just">
              <a:lnSpc>
                <a:spcPct val="100000"/>
              </a:lnSpc>
              <a:spcBef>
                <a:spcPts val="0"/>
              </a:spcBef>
            </a:pPr>
            <a:r>
              <a:rPr lang="cs-CZ" sz="1800" dirty="0"/>
              <a:t>Výchozí hodnota indikátorů povinných k naplnění – vždy 0.</a:t>
            </a:r>
          </a:p>
          <a:p>
            <a:pPr lvl="1" algn="just">
              <a:lnSpc>
                <a:spcPct val="100000"/>
              </a:lnSpc>
              <a:spcBef>
                <a:spcPts val="0"/>
              </a:spcBef>
            </a:pPr>
            <a:endParaRPr lang="cs-CZ" sz="1400" dirty="0"/>
          </a:p>
          <a:p>
            <a:pPr marL="0" indent="0" algn="just">
              <a:buNone/>
            </a:pPr>
            <a:r>
              <a:rPr lang="cs-CZ" sz="1600" b="1" u="sng" cap="all" dirty="0"/>
              <a:t>Indikátory povinné k vykazování</a:t>
            </a:r>
          </a:p>
          <a:p>
            <a:pPr algn="just">
              <a:lnSpc>
                <a:spcPct val="100000"/>
              </a:lnSpc>
              <a:spcBef>
                <a:spcPts val="0"/>
              </a:spcBef>
            </a:pPr>
            <a:r>
              <a:rPr lang="cs-CZ" sz="1800" dirty="0"/>
              <a:t>Žadatel má povinnost </a:t>
            </a:r>
            <a:r>
              <a:rPr lang="cs-CZ" sz="1800" b="1" dirty="0"/>
              <a:t>sledovat dosažené cílové hodnoty</a:t>
            </a:r>
            <a:r>
              <a:rPr lang="cs-CZ" sz="1800" dirty="0"/>
              <a:t> u všech relevantních indikátorů.</a:t>
            </a:r>
          </a:p>
          <a:p>
            <a:pPr algn="just">
              <a:lnSpc>
                <a:spcPct val="100000"/>
              </a:lnSpc>
              <a:spcBef>
                <a:spcPts val="0"/>
              </a:spcBef>
            </a:pPr>
            <a:r>
              <a:rPr lang="cs-CZ" sz="1800" dirty="0"/>
              <a:t>Na neplnění indikátorů povinných k vykazování </a:t>
            </a:r>
            <a:r>
              <a:rPr lang="cs-CZ" sz="1800" b="1" dirty="0"/>
              <a:t>nebude navázána sankce</a:t>
            </a:r>
            <a:r>
              <a:rPr lang="cs-CZ" sz="1800" dirty="0"/>
              <a:t> v právním aktu.</a:t>
            </a:r>
          </a:p>
          <a:p>
            <a:pPr algn="just">
              <a:lnSpc>
                <a:spcPct val="100000"/>
              </a:lnSpc>
              <a:spcBef>
                <a:spcPts val="0"/>
              </a:spcBef>
            </a:pPr>
            <a:r>
              <a:rPr lang="cs-CZ" sz="1800" dirty="0"/>
              <a:t>Pokud je indikátor nerelevantní  – cílová hodnota 0.</a:t>
            </a:r>
          </a:p>
          <a:p>
            <a:pPr algn="just">
              <a:lnSpc>
                <a:spcPct val="100000"/>
              </a:lnSpc>
              <a:spcBef>
                <a:spcPts val="0"/>
              </a:spcBef>
            </a:pPr>
            <a:r>
              <a:rPr lang="cs-CZ" sz="1800" dirty="0"/>
              <a:t>U indikátorů, které se </a:t>
            </a:r>
            <a:r>
              <a:rPr lang="cs-CZ" sz="1800" b="1" dirty="0"/>
              <a:t>týkají účastníků</a:t>
            </a:r>
            <a:r>
              <a:rPr lang="cs-CZ" sz="1800" dirty="0"/>
              <a:t>, žadatel uvede </a:t>
            </a:r>
            <a:r>
              <a:rPr lang="cs-CZ" sz="1800" u="sng" dirty="0"/>
              <a:t>vždy</a:t>
            </a:r>
            <a:r>
              <a:rPr lang="cs-CZ" sz="1800" dirty="0"/>
              <a:t> cílovou hodnotu 0 (hodnoty se načítají z monitorovacího listu podpořené osoby skrze IS ESF2014+). </a:t>
            </a:r>
          </a:p>
          <a:p>
            <a:pPr algn="just">
              <a:lnSpc>
                <a:spcPct val="100000"/>
              </a:lnSpc>
              <a:spcBef>
                <a:spcPts val="0"/>
              </a:spcBef>
            </a:pPr>
            <a:r>
              <a:rPr lang="cs-CZ" sz="1800" dirty="0"/>
              <a:t>U indikátorů, které se </a:t>
            </a:r>
            <a:r>
              <a:rPr lang="cs-CZ" sz="1800" b="1" dirty="0"/>
              <a:t>netýkají účastníků</a:t>
            </a:r>
            <a:r>
              <a:rPr lang="cs-CZ" sz="1800" dirty="0"/>
              <a:t>, </a:t>
            </a:r>
            <a:r>
              <a:rPr lang="cs-CZ" sz="1800" u="sng" dirty="0"/>
              <a:t>může</a:t>
            </a:r>
            <a:r>
              <a:rPr lang="cs-CZ" sz="1800" dirty="0"/>
              <a:t> žadatel uvést cílovou hodnotu 0 (hodnoty vykazuje příjemce prostřednictvím zpráv o realizaci projektu v ISKP14+).</a:t>
            </a:r>
          </a:p>
          <a:p>
            <a:pPr algn="just">
              <a:lnSpc>
                <a:spcPct val="100000"/>
              </a:lnSpc>
              <a:spcBef>
                <a:spcPts val="0"/>
              </a:spcBef>
            </a:pPr>
            <a:r>
              <a:rPr lang="cs-CZ" sz="1800" dirty="0"/>
              <a:t>U všech projektů </a:t>
            </a:r>
            <a:r>
              <a:rPr lang="cs-CZ" sz="1800" b="1" dirty="0"/>
              <a:t>je doporučováno</a:t>
            </a:r>
            <a:r>
              <a:rPr lang="cs-CZ" sz="1800" dirty="0"/>
              <a:t>, aby byla stanovena cílová hodnota (sledována dosažená cílová hodnota) pro </a:t>
            </a:r>
            <a:r>
              <a:rPr lang="cs-CZ" sz="1800" b="1" dirty="0"/>
              <a:t>minimálně jeden výsledkový indikátor</a:t>
            </a:r>
            <a:r>
              <a:rPr lang="cs-CZ" sz="1800" dirty="0"/>
              <a:t>.</a:t>
            </a:r>
          </a:p>
          <a:p>
            <a:pPr algn="just">
              <a:lnSpc>
                <a:spcPct val="100000"/>
              </a:lnSpc>
              <a:spcBef>
                <a:spcPts val="0"/>
              </a:spcBef>
            </a:pPr>
            <a:r>
              <a:rPr lang="cs-CZ" sz="1800" dirty="0"/>
              <a:t>Výchozí hodnota indikátorů povinných k vykazování – vždy 0.</a:t>
            </a:r>
          </a:p>
          <a:p>
            <a:endParaRPr lang="cs-CZ" sz="1600" b="1" u="sng" cap="all" dirty="0"/>
          </a:p>
        </p:txBody>
      </p:sp>
    </p:spTree>
    <p:extLst>
      <p:ext uri="{BB962C8B-B14F-4D97-AF65-F5344CB8AC3E}">
        <p14:creationId xmlns:p14="http://schemas.microsoft.com/office/powerpoint/2010/main" val="3955295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000" dirty="0"/>
              <a:t>Hodnoty, které jsou chápány jako závazek žadatele, kterého má dosáhnout díky realizaci projektu (jsou na ně vázány sankce)</a:t>
            </a:r>
            <a:endParaRPr lang="cs-CZ"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3719" y="62902"/>
            <a:ext cx="7491977" cy="109780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Indikátory</a:t>
            </a:r>
          </a:p>
          <a:p>
            <a:pPr algn="r"/>
            <a:r>
              <a:rPr lang="cs-CZ" sz="2400" b="1" dirty="0">
                <a:solidFill>
                  <a:schemeClr val="accent1">
                    <a:lumMod val="75000"/>
                  </a:schemeClr>
                </a:solidFill>
              </a:rPr>
              <a:t>Indikátory se závazkem (Indikátory povinné k naplnění)</a:t>
            </a:r>
          </a:p>
          <a:p>
            <a:pPr algn="r"/>
            <a:endParaRPr lang="cs-CZ" sz="2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118511" y="4230533"/>
            <a:ext cx="12002211" cy="1308050"/>
          </a:xfrm>
          <a:prstGeom prst="rect">
            <a:avLst/>
          </a:prstGeom>
          <a:noFill/>
        </p:spPr>
        <p:txBody>
          <a:bodyPr wrap="square" rtlCol="0">
            <a:spAutoFit/>
          </a:bodyPr>
          <a:lstStyle/>
          <a:p>
            <a:pPr algn="just"/>
            <a:endParaRPr lang="cs-CZ" sz="2000" b="1" dirty="0"/>
          </a:p>
          <a:p>
            <a:pPr algn="just"/>
            <a:r>
              <a:rPr lang="cs-CZ" sz="1900" b="1" dirty="0"/>
              <a:t>60000 </a:t>
            </a:r>
            <a:r>
              <a:rPr lang="cs-CZ" sz="1900" dirty="0"/>
              <a:t>– v rámci prorodinných opatření se vykazuje u tohoto indikátoru podpořený rodič, který se díky umístění dítěte do projektu mohl zapojit na trhu práce (povinnost splnění vyšší než bagatelní podpory = </a:t>
            </a:r>
            <a:r>
              <a:rPr lang="pl-PL" sz="2000" dirty="0"/>
              <a:t>více jak 40 hodin za celou délku realizace projektu).</a:t>
            </a:r>
            <a:endParaRPr lang="cs-CZ" sz="1900" dirty="0"/>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graphicFrame>
        <p:nvGraphicFramePr>
          <p:cNvPr id="16" name="Tabulka 15">
            <a:extLst>
              <a:ext uri="{FF2B5EF4-FFF2-40B4-BE49-F238E27FC236}">
                <a16:creationId xmlns:a16="http://schemas.microsoft.com/office/drawing/2014/main" id="{E7A0EC95-9648-4A2C-BB18-FD19CE44706F}"/>
              </a:ext>
            </a:extLst>
          </p:cNvPr>
          <p:cNvGraphicFramePr>
            <a:graphicFrameLocks noGrp="1"/>
          </p:cNvGraphicFramePr>
          <p:nvPr>
            <p:extLst>
              <p:ext uri="{D42A27DB-BD31-4B8C-83A1-F6EECF244321}">
                <p14:modId xmlns:p14="http://schemas.microsoft.com/office/powerpoint/2010/main" val="1121639321"/>
              </p:ext>
            </p:extLst>
          </p:nvPr>
        </p:nvGraphicFramePr>
        <p:xfrm>
          <a:off x="294751" y="1901333"/>
          <a:ext cx="10550521" cy="2497539"/>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4794157">
                  <a:extLst>
                    <a:ext uri="{9D8B030D-6E8A-4147-A177-3AD203B41FA5}">
                      <a16:colId xmlns:a16="http://schemas.microsoft.com/office/drawing/2014/main" val="3821172054"/>
                    </a:ext>
                  </a:extLst>
                </a:gridCol>
                <a:gridCol w="2150196">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832513">
                <a:tc>
                  <a:txBody>
                    <a:bodyPr/>
                    <a:lstStyle/>
                    <a:p>
                      <a:pPr algn="just">
                        <a:lnSpc>
                          <a:spcPct val="115000"/>
                        </a:lnSpc>
                        <a:spcAft>
                          <a:spcPts val="600"/>
                        </a:spcAft>
                      </a:pPr>
                      <a:r>
                        <a:rPr lang="cs-CZ" sz="2000" dirty="0">
                          <a:effectLst/>
                        </a:rPr>
                        <a:t>Kód</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dirty="0">
                          <a:effectLst/>
                        </a:rPr>
                        <a:t>Název indikátoru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Měrná jednotka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Typ indikátoru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832513">
                <a:tc>
                  <a:txBody>
                    <a:bodyPr/>
                    <a:lstStyle/>
                    <a:p>
                      <a:pPr algn="l">
                        <a:lnSpc>
                          <a:spcPct val="115000"/>
                        </a:lnSpc>
                        <a:spcAft>
                          <a:spcPts val="600"/>
                        </a:spcAft>
                      </a:pPr>
                      <a:r>
                        <a:rPr lang="cs-CZ" sz="2000">
                          <a:effectLst/>
                        </a:rPr>
                        <a:t>60000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Celkový počet účastníků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Osoby</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Výstup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832513">
                <a:tc>
                  <a:txBody>
                    <a:bodyPr/>
                    <a:lstStyle/>
                    <a:p>
                      <a:pPr algn="l">
                        <a:lnSpc>
                          <a:spcPct val="115000"/>
                        </a:lnSpc>
                        <a:spcAft>
                          <a:spcPts val="600"/>
                        </a:spcAft>
                      </a:pPr>
                      <a:r>
                        <a:rPr lang="cs-CZ" sz="2000">
                          <a:effectLst/>
                        </a:rPr>
                        <a:t>50001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dirty="0">
                          <a:effectLst/>
                        </a:rPr>
                        <a:t>Kapacita podporovaných zařízení péče o děti nebo vzdělávacích zařízení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rPr>
                        <a:t>Osoby </a:t>
                      </a:r>
                      <a:endParaRPr lang="cs-CZ" sz="2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1100"/>
                        </a:spcAft>
                      </a:pPr>
                      <a:r>
                        <a:rPr lang="cs-CZ" sz="2000" dirty="0">
                          <a:effectLst/>
                        </a:rPr>
                        <a:t>Výstup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5928425"/>
                  </a:ext>
                </a:extLst>
              </a:tr>
            </a:tbl>
          </a:graphicData>
        </a:graphic>
      </p:graphicFrame>
    </p:spTree>
    <p:extLst>
      <p:ext uri="{BB962C8B-B14F-4D97-AF65-F5344CB8AC3E}">
        <p14:creationId xmlns:p14="http://schemas.microsoft.com/office/powerpoint/2010/main" val="1172148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6634"/>
            <a:ext cx="11778738" cy="4690999"/>
          </a:xfrm>
        </p:spPr>
        <p:txBody>
          <a:bodyPr>
            <a:normAutofit/>
          </a:bodyPr>
          <a:lstStyle/>
          <a:p>
            <a:pPr algn="just">
              <a:spcBef>
                <a:spcPts val="1800"/>
              </a:spcBef>
            </a:pPr>
            <a:r>
              <a:rPr lang="cs-CZ" sz="1700" dirty="0"/>
              <a:t>Hodnoty, které nepředstavují závazek žadatele, ale které je nutné sledovat (Žadatel má povinnost vyplnit cílovou hodnotu indikátorů, u nerelevantních je možno uvést hodnotu 0.)</a:t>
            </a:r>
          </a:p>
          <a:p>
            <a:pPr marL="0" indent="0">
              <a:buNone/>
            </a:pPr>
            <a:endParaRPr lang="cs-CZ" sz="2000" dirty="0"/>
          </a:p>
          <a:p>
            <a:pPr marL="0" indent="0">
              <a:buNone/>
            </a:pPr>
            <a:endParaRPr lang="cs-CZ" sz="2000"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33880" y="289903"/>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100" b="1" spc="-150" dirty="0">
                <a:solidFill>
                  <a:schemeClr val="accent1">
                    <a:lumMod val="75000"/>
                  </a:schemeClr>
                </a:solidFill>
              </a:rPr>
              <a:t>Indikátory</a:t>
            </a:r>
          </a:p>
          <a:p>
            <a:pPr algn="r"/>
            <a:r>
              <a:rPr lang="cs-CZ" sz="3100" b="1" dirty="0">
                <a:solidFill>
                  <a:schemeClr val="accent1">
                    <a:lumMod val="75000"/>
                  </a:schemeClr>
                </a:solidFill>
              </a:rPr>
              <a:t>Indikátory bez závazku (Indikátory povinné k vykazování)</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77C0EB26-B2AE-475F-A750-76FAEB95BF61}"/>
              </a:ext>
            </a:extLst>
          </p:cNvPr>
          <p:cNvGraphicFramePr>
            <a:graphicFrameLocks noGrp="1"/>
          </p:cNvGraphicFramePr>
          <p:nvPr>
            <p:extLst>
              <p:ext uri="{D42A27DB-BD31-4B8C-83A1-F6EECF244321}">
                <p14:modId xmlns:p14="http://schemas.microsoft.com/office/powerpoint/2010/main" val="4237201304"/>
              </p:ext>
            </p:extLst>
          </p:nvPr>
        </p:nvGraphicFramePr>
        <p:xfrm>
          <a:off x="134113" y="1662570"/>
          <a:ext cx="11935969" cy="2798821"/>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809556495"/>
                    </a:ext>
                  </a:extLst>
                </a:gridCol>
                <a:gridCol w="7988969">
                  <a:extLst>
                    <a:ext uri="{9D8B030D-6E8A-4147-A177-3AD203B41FA5}">
                      <a16:colId xmlns:a16="http://schemas.microsoft.com/office/drawing/2014/main" val="3024378957"/>
                    </a:ext>
                  </a:extLst>
                </a:gridCol>
                <a:gridCol w="1648326">
                  <a:extLst>
                    <a:ext uri="{9D8B030D-6E8A-4147-A177-3AD203B41FA5}">
                      <a16:colId xmlns:a16="http://schemas.microsoft.com/office/drawing/2014/main" val="3119954520"/>
                    </a:ext>
                  </a:extLst>
                </a:gridCol>
                <a:gridCol w="1446198">
                  <a:extLst>
                    <a:ext uri="{9D8B030D-6E8A-4147-A177-3AD203B41FA5}">
                      <a16:colId xmlns:a16="http://schemas.microsoft.com/office/drawing/2014/main" val="260499710"/>
                    </a:ext>
                  </a:extLst>
                </a:gridCol>
              </a:tblGrid>
              <a:tr h="520461">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811865"/>
                  </a:ext>
                </a:extLst>
              </a:tr>
              <a:tr h="100177">
                <a:tc>
                  <a:txBody>
                    <a:bodyPr/>
                    <a:lstStyle/>
                    <a:p>
                      <a:pPr marL="36195" marR="36195" algn="l">
                        <a:lnSpc>
                          <a:spcPct val="115000"/>
                        </a:lnSpc>
                        <a:spcBef>
                          <a:spcPts val="300"/>
                        </a:spcBef>
                        <a:spcAft>
                          <a:spcPts val="300"/>
                        </a:spcAft>
                      </a:pPr>
                      <a:r>
                        <a:rPr lang="cs-CZ" sz="1700" dirty="0">
                          <a:effectLst/>
                        </a:rPr>
                        <a:t>80500</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Počet napsaných a zveřejněných analytických a strategických dokumentů (vč. evaluačních) </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Dokumenty</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Výstup</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117918"/>
                  </a:ext>
                </a:extLst>
              </a:tr>
              <a:tr h="384303">
                <a:tc>
                  <a:txBody>
                    <a:bodyPr/>
                    <a:lstStyle/>
                    <a:p>
                      <a:pPr marL="36195" marR="36195" algn="l">
                        <a:lnSpc>
                          <a:spcPct val="115000"/>
                        </a:lnSpc>
                        <a:spcBef>
                          <a:spcPts val="300"/>
                        </a:spcBef>
                        <a:spcAft>
                          <a:spcPts val="300"/>
                        </a:spcAft>
                      </a:pPr>
                      <a:r>
                        <a:rPr lang="cs-CZ" sz="1700" dirty="0">
                          <a:effectLst/>
                        </a:rPr>
                        <a:t>50110</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Počet osob využívajících zařízení péče o děti předškolního věku</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Osoby</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Výsledek</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1867899"/>
                  </a:ext>
                </a:extLst>
              </a:tr>
              <a:tr h="0">
                <a:tc>
                  <a:txBody>
                    <a:bodyPr/>
                    <a:lstStyle/>
                    <a:p>
                      <a:pPr marL="36195" marR="36195" algn="l">
                        <a:lnSpc>
                          <a:spcPct val="115000"/>
                        </a:lnSpc>
                        <a:spcBef>
                          <a:spcPts val="300"/>
                        </a:spcBef>
                        <a:spcAft>
                          <a:spcPts val="300"/>
                        </a:spcAft>
                      </a:pPr>
                      <a:r>
                        <a:rPr lang="cs-CZ" sz="1700" dirty="0">
                          <a:effectLst/>
                        </a:rPr>
                        <a:t>50130</a:t>
                      </a:r>
                    </a:p>
                  </a:txBody>
                  <a:tcPr marL="0" marR="0" marT="0" marB="0"/>
                </a:tc>
                <a:tc>
                  <a:txBody>
                    <a:bodyPr/>
                    <a:lstStyle/>
                    <a:p>
                      <a:pPr marL="36195" marR="36195">
                        <a:lnSpc>
                          <a:spcPct val="115000"/>
                        </a:lnSpc>
                        <a:spcBef>
                          <a:spcPts val="300"/>
                        </a:spcBef>
                        <a:spcAft>
                          <a:spcPts val="300"/>
                        </a:spcAft>
                      </a:pPr>
                      <a:r>
                        <a:rPr lang="cs-CZ" sz="1700" dirty="0">
                          <a:effectLst/>
                        </a:rPr>
                        <a:t>Počet osob pracujících v rámci flexibilních forem práce</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Osoby</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Výsledek</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02493">
                <a:tc>
                  <a:txBody>
                    <a:bodyPr/>
                    <a:lstStyle/>
                    <a:p>
                      <a:pPr algn="l">
                        <a:lnSpc>
                          <a:spcPct val="115000"/>
                        </a:lnSpc>
                        <a:spcAft>
                          <a:spcPts val="600"/>
                        </a:spcAft>
                      </a:pPr>
                      <a:r>
                        <a:rPr lang="cs-CZ" sz="1700" b="1" dirty="0">
                          <a:effectLst/>
                        </a:rPr>
                        <a:t>62500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Účastníci v procesu vzdělávání/odborné přípravy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368784738"/>
                  </a:ext>
                </a:extLst>
              </a:tr>
              <a:tr h="408345">
                <a:tc>
                  <a:txBody>
                    <a:bodyPr/>
                    <a:lstStyle/>
                    <a:p>
                      <a:pPr algn="l">
                        <a:lnSpc>
                          <a:spcPct val="115000"/>
                        </a:lnSpc>
                        <a:spcAft>
                          <a:spcPts val="600"/>
                        </a:spcAft>
                      </a:pPr>
                      <a:r>
                        <a:rPr lang="cs-CZ" sz="1700" b="1" dirty="0">
                          <a:effectLst/>
                          <a:latin typeface="Calibri"/>
                          <a:ea typeface="Calibri"/>
                          <a:cs typeface="Times New Roman"/>
                        </a:rPr>
                        <a:t>62600</a:t>
                      </a: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 Účastníci,</a:t>
                      </a:r>
                      <a:r>
                        <a:rPr lang="cs-CZ" sz="1700" baseline="0" dirty="0">
                          <a:effectLst/>
                          <a:latin typeface="Calibri"/>
                          <a:ea typeface="Calibri"/>
                          <a:cs typeface="Times New Roman"/>
                        </a:rPr>
                        <a:t> kteří získali kvalifikaci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413138780"/>
                  </a:ext>
                </a:extLst>
              </a:tr>
              <a:tr h="623910">
                <a:tc>
                  <a:txBody>
                    <a:bodyPr/>
                    <a:lstStyle/>
                    <a:p>
                      <a:pPr marL="36195" marR="36195" algn="l">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62800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Osoby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Výsledek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0941260"/>
                  </a:ext>
                </a:extLst>
              </a:tr>
            </a:tbl>
          </a:graphicData>
        </a:graphic>
      </p:graphicFrame>
      <p:pic>
        <p:nvPicPr>
          <p:cNvPr id="13" name="Obrázek 12">
            <a:extLst>
              <a:ext uri="{FF2B5EF4-FFF2-40B4-BE49-F238E27FC236}">
                <a16:creationId xmlns:a16="http://schemas.microsoft.com/office/drawing/2014/main" id="{26CE35DA-4890-4E8A-A11A-58069789FA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4" name="TextovéPole 3">
            <a:extLst>
              <a:ext uri="{FF2B5EF4-FFF2-40B4-BE49-F238E27FC236}">
                <a16:creationId xmlns:a16="http://schemas.microsoft.com/office/drawing/2014/main" id="{C8E1973A-2C94-410C-89C0-FB9024EA2576}"/>
              </a:ext>
            </a:extLst>
          </p:cNvPr>
          <p:cNvSpPr txBox="1"/>
          <p:nvPr/>
        </p:nvSpPr>
        <p:spPr>
          <a:xfrm>
            <a:off x="118511" y="4204495"/>
            <a:ext cx="11935969" cy="2739211"/>
          </a:xfrm>
          <a:prstGeom prst="rect">
            <a:avLst/>
          </a:prstGeom>
          <a:noFill/>
        </p:spPr>
        <p:txBody>
          <a:bodyPr wrap="square" rtlCol="0">
            <a:spAutoFit/>
          </a:bodyPr>
          <a:lstStyle/>
          <a:p>
            <a:endParaRPr lang="cs-CZ" dirty="0"/>
          </a:p>
          <a:p>
            <a:r>
              <a:rPr lang="cs-CZ" sz="1600" dirty="0"/>
              <a:t>U indikátorů </a:t>
            </a:r>
            <a:r>
              <a:rPr lang="cs-CZ" sz="1600" b="1" dirty="0"/>
              <a:t>62500, </a:t>
            </a:r>
            <a:r>
              <a:rPr lang="cs-CZ" sz="1600" b="1" dirty="0">
                <a:ea typeface="Calibri"/>
                <a:cs typeface="Times New Roman"/>
              </a:rPr>
              <a:t>62600 a 62800 </a:t>
            </a:r>
            <a:r>
              <a:rPr lang="cs-CZ" sz="1600" dirty="0">
                <a:ea typeface="Calibri"/>
                <a:cs typeface="Times New Roman"/>
              </a:rPr>
              <a:t>se vyplňuje při podání žádosti o podporu cílová hodnota </a:t>
            </a:r>
            <a:r>
              <a:rPr lang="cs-CZ" sz="1600" b="1" dirty="0">
                <a:ea typeface="Calibri"/>
                <a:cs typeface="Times New Roman"/>
              </a:rPr>
              <a:t>0</a:t>
            </a:r>
            <a:r>
              <a:rPr lang="cs-CZ" sz="1600" dirty="0">
                <a:ea typeface="Calibri"/>
                <a:cs typeface="Times New Roman"/>
              </a:rPr>
              <a:t> – jedná se o tzv. indikátory sledované automatikou (cílové hodnoty budou vykazovány v průběhu realizace projektu - </a:t>
            </a:r>
            <a:r>
              <a:rPr lang="cs-CZ" sz="1600" dirty="0"/>
              <a:t>hodnoty se načítají automaticky </a:t>
            </a:r>
            <a:br>
              <a:rPr lang="cs-CZ" sz="1600" dirty="0"/>
            </a:br>
            <a:r>
              <a:rPr lang="cs-CZ" sz="1600" dirty="0"/>
              <a:t>z IS ESF2014+ do Zprávy o realizaci projektu (</a:t>
            </a:r>
            <a:r>
              <a:rPr lang="cs-CZ" sz="1600" dirty="0" err="1"/>
              <a:t>ZoR</a:t>
            </a:r>
            <a:r>
              <a:rPr lang="cs-CZ" sz="1600" dirty="0"/>
              <a:t>).</a:t>
            </a:r>
            <a:r>
              <a:rPr lang="cs-CZ" sz="1600" b="1" baseline="30000" dirty="0"/>
              <a:t>1</a:t>
            </a:r>
          </a:p>
          <a:p>
            <a:r>
              <a:rPr lang="cs-CZ" sz="1600" b="1" baseline="30000"/>
              <a:t>______________________________________________________________________________________________</a:t>
            </a:r>
            <a:endParaRPr lang="cs-CZ" sz="1600" b="1" dirty="0"/>
          </a:p>
          <a:p>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r>
              <a:rPr lang="cs-CZ" b="1" dirty="0"/>
              <a:t>  </a:t>
            </a:r>
            <a:endParaRPr lang="cs-CZ" b="1" dirty="0">
              <a:ea typeface="Calibri"/>
              <a:cs typeface="Times New Roman"/>
            </a:endParaRPr>
          </a:p>
          <a:p>
            <a:endParaRPr lang="cs-CZ" dirty="0"/>
          </a:p>
        </p:txBody>
      </p:sp>
      <p:sp>
        <p:nvSpPr>
          <p:cNvPr id="15" name="Zástupný obsah 15">
            <a:extLst>
              <a:ext uri="{FF2B5EF4-FFF2-40B4-BE49-F238E27FC236}">
                <a16:creationId xmlns:a16="http://schemas.microsoft.com/office/drawing/2014/main" id="{9448DBE0-A1D1-43CC-9767-1B5A5EC8B968}"/>
              </a:ext>
            </a:extLst>
          </p:cNvPr>
          <p:cNvSpPr txBox="1">
            <a:spLocks/>
          </p:cNvSpPr>
          <p:nvPr/>
        </p:nvSpPr>
        <p:spPr>
          <a:xfrm>
            <a:off x="102909" y="5394205"/>
            <a:ext cx="11557184" cy="502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400" b="1" baseline="30000"/>
              <a:t>1  </a:t>
            </a:r>
            <a:r>
              <a:rPr lang="cs-CZ" sz="1400" b="1"/>
              <a:t>Příjemce musí kliknout na tlačítko AKTUALIZACE Z IS ESF  (v rámci Zprávy o realizaci projektu v IS KP14+) a poté dojde k automatickému dotažení hodnot do IS KP 14+).</a:t>
            </a:r>
          </a:p>
          <a:p>
            <a:endParaRPr lang="cs-CZ" dirty="0"/>
          </a:p>
        </p:txBody>
      </p:sp>
    </p:spTree>
    <p:extLst>
      <p:ext uri="{BB962C8B-B14F-4D97-AF65-F5344CB8AC3E}">
        <p14:creationId xmlns:p14="http://schemas.microsoft.com/office/powerpoint/2010/main" val="2701675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9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810881" y="2319773"/>
            <a:ext cx="6226384" cy="923330"/>
          </a:xfrm>
          <a:prstGeom prst="rect">
            <a:avLst/>
          </a:prstGeom>
        </p:spPr>
        <p:txBody>
          <a:bodyPr wrap="none">
            <a:spAutoFit/>
          </a:bodyPr>
          <a:lstStyle/>
          <a:p>
            <a:pPr algn="ctr"/>
            <a:r>
              <a:rPr lang="cs-CZ" sz="5400" b="1" spc="-150" dirty="0">
                <a:solidFill>
                  <a:schemeClr val="accent1">
                    <a:lumMod val="75000"/>
                  </a:schemeClr>
                </a:solidFill>
              </a:rPr>
              <a:t>ZPŮSOBILOST VÝDAJŮ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3288213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buSzPct val="100000"/>
            </a:pPr>
            <a:r>
              <a:rPr lang="cs-CZ" dirty="0"/>
              <a:t>je v souladu s právními předpisy (zejména legislativou EU a ČR) </a:t>
            </a:r>
          </a:p>
          <a:p>
            <a:pPr marL="432000" lvl="1" indent="-432000" algn="just">
              <a:lnSpc>
                <a:spcPct val="150000"/>
              </a:lnSpc>
              <a:spcBef>
                <a:spcPts val="0"/>
              </a:spcBef>
              <a:buSzPct val="100000"/>
            </a:pPr>
            <a:r>
              <a:rPr lang="pl-PL" dirty="0"/>
              <a:t>je v souladu s pravidly programu a s podmínkami poskytnutí podpory </a:t>
            </a:r>
          </a:p>
          <a:p>
            <a:pPr marL="432000" lvl="1" indent="-432000" algn="just">
              <a:lnSpc>
                <a:spcPct val="150000"/>
              </a:lnSpc>
              <a:spcBef>
                <a:spcPts val="0"/>
              </a:spcBef>
              <a:buSzPct val="100000"/>
            </a:pPr>
            <a:r>
              <a:rPr lang="cs-CZ" dirty="0"/>
              <a:t>je přiměřený (viz kapitola 6.1 Specifické části pravidel pro žadatele a příjemce)</a:t>
            </a:r>
          </a:p>
          <a:p>
            <a:pPr marL="432000" lvl="1" indent="-432000" algn="just">
              <a:lnSpc>
                <a:spcPct val="150000"/>
              </a:lnSpc>
              <a:spcBef>
                <a:spcPts val="0"/>
              </a:spcBef>
              <a:buSzPct val="100000"/>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buSzPct val="100000"/>
            </a:pPr>
            <a:r>
              <a:rPr lang="cs-CZ" dirty="0"/>
              <a:t>váže se na aktivity projektu, které jsou územně způsobilé (tj. splňuje podmínky územní způsobilosti)</a:t>
            </a:r>
          </a:p>
          <a:p>
            <a:pPr marL="432000" lvl="1" indent="-432000" algn="just">
              <a:lnSpc>
                <a:spcPct val="150000"/>
              </a:lnSpc>
              <a:spcBef>
                <a:spcPts val="0"/>
              </a:spcBef>
              <a:buSzPct val="100000"/>
            </a:pPr>
            <a:r>
              <a:rPr lang="cs-CZ" dirty="0"/>
              <a:t>je řádně identifikovatelný, prokazatelný a doložitelný</a:t>
            </a:r>
          </a:p>
          <a:p>
            <a:pPr marL="432000" lvl="1" indent="-432000" algn="just">
              <a:lnSpc>
                <a:spcPct val="150000"/>
              </a:lnSpc>
              <a:spcBef>
                <a:spcPts val="0"/>
              </a:spcBef>
              <a:buSzPct val="100000"/>
            </a:pPr>
            <a:r>
              <a:rPr lang="cs-CZ" dirty="0"/>
              <a:t>je nezbytný pro dosažení cílů projektu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FCEE461-6B23-4EC3-B197-6BED8F41D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4913"/>
            <a:ext cx="11670189" cy="4692720"/>
          </a:xfrm>
        </p:spPr>
        <p:txBody>
          <a:bodyPr>
            <a:normAutofit fontScale="92500" lnSpcReduction="20000"/>
          </a:bodyPr>
          <a:lstStyle/>
          <a:p>
            <a:pPr marL="0" indent="0">
              <a:buNone/>
            </a:pPr>
            <a:r>
              <a:rPr lang="cs-CZ" sz="2000" b="1" dirty="0"/>
              <a:t>Věcná způsobilost </a:t>
            </a:r>
            <a:endParaRPr lang="cs-CZ" sz="2000" dirty="0"/>
          </a:p>
          <a:p>
            <a:pPr algn="just"/>
            <a:r>
              <a:rPr lang="cs-CZ" sz="2000" dirty="0"/>
              <a:t>Informace ke způsobilým výdajům jsou k dispozici v kapitole 6 Specifické části pravidel pro žadatele a příjemce </a:t>
            </a:r>
            <a:br>
              <a:rPr lang="cs-CZ" sz="2000" dirty="0"/>
            </a:br>
            <a:r>
              <a:rPr lang="cs-CZ" sz="2000" dirty="0"/>
              <a:t>v rámci OPZ </a:t>
            </a:r>
          </a:p>
          <a:p>
            <a:pPr algn="just"/>
            <a:r>
              <a:rPr lang="cs-CZ" sz="1900" dirty="0"/>
              <a:t>Způsobilé výdaje – osobní náklady, cestovné,  nákup zařízení a vybavení a spotřebního materiálu, </a:t>
            </a:r>
            <a:r>
              <a:rPr lang="cs-CZ" sz="2000" dirty="0"/>
              <a:t>n</a:t>
            </a:r>
            <a:r>
              <a:rPr lang="cs-CZ" altLang="cs-CZ" sz="2000" dirty="0"/>
              <a:t>ájem či leasing zařízení a vybavení, budov</a:t>
            </a:r>
            <a:r>
              <a:rPr lang="cs-CZ" altLang="cs-CZ" sz="1900" dirty="0"/>
              <a:t>, </a:t>
            </a:r>
            <a:r>
              <a:rPr lang="cs-CZ" sz="1900" dirty="0"/>
              <a:t>odpisy, drobné stavební úpravy, nákup </a:t>
            </a:r>
            <a:r>
              <a:rPr lang="cs-CZ" sz="1900"/>
              <a:t>služeb, d</a:t>
            </a:r>
            <a:r>
              <a:rPr lang="cs-CZ" altLang="cs-CZ" sz="1900"/>
              <a:t>aň </a:t>
            </a:r>
            <a:r>
              <a:rPr lang="cs-CZ" altLang="cs-CZ" sz="1900" dirty="0"/>
              <a:t>z přidané hodnoty, finanční výdaje, správní a jiné poplatky, věcné příspěvky</a:t>
            </a:r>
          </a:p>
          <a:p>
            <a:pPr algn="just"/>
            <a:r>
              <a:rPr lang="cs-CZ" sz="2000" dirty="0"/>
              <a:t>Pokud příjemce čerpá na zaměstnance příspěvek na podporu zaměstnávání osob se zdravotním postižením dle § 78 zákona č. 435/2004 Sb., o zaměstnanosti, ve znění pozdějších předpisů, nebo jiný příspěvek poskytovaný Úřadem práce ČR, jehož výše se stanoví na základě skutečně vynaložených prostředků na osobní náklady zaměstnanců, nemůže současně čerpat podporu v rámci předkládaného projektu na úhradu osobních nákladů zaměstnanců, na které žadatel pobírá tento příspěvek.</a:t>
            </a:r>
            <a:endParaRPr lang="cs-CZ" altLang="cs-CZ" sz="1900" dirty="0"/>
          </a:p>
          <a:p>
            <a:pPr algn="just"/>
            <a:endParaRPr lang="cs-CZ" sz="2000" b="1" dirty="0"/>
          </a:p>
          <a:p>
            <a:pPr marL="0" indent="0" algn="just">
              <a:buNone/>
            </a:pPr>
            <a:r>
              <a:rPr lang="cs-CZ" sz="2000" b="1" dirty="0"/>
              <a:t>Časová způsobilost </a:t>
            </a:r>
            <a:endParaRPr lang="cs-CZ" sz="2000" dirty="0"/>
          </a:p>
          <a:p>
            <a:pPr algn="just"/>
            <a:r>
              <a:rPr lang="cs-CZ" sz="2000" dirty="0"/>
              <a:t>Náklady vzniklé v době realizace projektu </a:t>
            </a:r>
          </a:p>
          <a:p>
            <a:pPr algn="just"/>
            <a:r>
              <a:rPr lang="cs-CZ" sz="2000" dirty="0"/>
              <a:t>Datum zahájení realizace projektu nesmí předcházet datu vyhlášení výzvy MAS</a:t>
            </a:r>
          </a:p>
          <a:p>
            <a:pPr algn="just"/>
            <a:r>
              <a:rPr lang="cs-CZ" sz="2000" dirty="0"/>
              <a:t>Omezení v režimu podpory </a:t>
            </a:r>
            <a:r>
              <a:rPr lang="cs-CZ" sz="2000" b="1" dirty="0"/>
              <a:t>blokové výjimky</a:t>
            </a:r>
          </a:p>
          <a:p>
            <a:pPr algn="just"/>
            <a:r>
              <a:rPr lang="cs-CZ" sz="2000" dirty="0"/>
              <a:t>Nejzazší termín ukončení realizace projektu: </a:t>
            </a:r>
            <a:r>
              <a:rPr lang="cs-CZ" sz="2000" b="1" dirty="0"/>
              <a:t>31. 12. 2022</a:t>
            </a:r>
            <a:r>
              <a:rPr lang="cs-CZ" sz="2000" dirty="0"/>
              <a:t>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E022723-FE2D-41B1-BBA8-9D395FA71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Reálné vykazování a dokladování výdajů</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AC141E16-6C78-4013-8D3A-75758538EEF9}"/>
              </a:ext>
            </a:extLst>
          </p:cNvPr>
          <p:cNvSpPr>
            <a:spLocks noGrp="1"/>
          </p:cNvSpPr>
          <p:nvPr>
            <p:ph idx="1"/>
          </p:nvPr>
        </p:nvSpPr>
        <p:spPr>
          <a:xfrm>
            <a:off x="118511" y="1155049"/>
            <a:ext cx="11101032" cy="4351338"/>
          </a:xfrm>
        </p:spPr>
        <p:txBody>
          <a:bodyPr>
            <a:normAutofit fontScale="40000" lnSpcReduction="20000"/>
          </a:bodyPr>
          <a:lstStyle/>
          <a:p>
            <a:pPr>
              <a:buNone/>
            </a:pPr>
            <a:r>
              <a:rPr lang="cs-CZ" sz="5000" b="1" dirty="0"/>
              <a:t>Reálné vykazování výdajů</a:t>
            </a:r>
          </a:p>
          <a:p>
            <a:pPr algn="just"/>
            <a:r>
              <a:rPr lang="cs-CZ" sz="5000" dirty="0"/>
              <a:t>Režim financování projektu metodou skutečně vzniklých výdajů: </a:t>
            </a:r>
          </a:p>
          <a:p>
            <a:pPr lvl="1" algn="just"/>
            <a:r>
              <a:rPr lang="cs-CZ" sz="5000" dirty="0"/>
              <a:t>stanovení způsobilosti na základě vykázání skutečně vzniklých a uhrazených výdajů; </a:t>
            </a:r>
          </a:p>
          <a:p>
            <a:pPr lvl="1" algn="just"/>
            <a:r>
              <a:rPr lang="cs-CZ" sz="5000" dirty="0"/>
              <a:t>způsobilé výdaje na základě doložení účetního, daňového či jiného dokladu. </a:t>
            </a:r>
          </a:p>
          <a:p>
            <a:pPr algn="just"/>
            <a:r>
              <a:rPr lang="cs-CZ" sz="5000" dirty="0"/>
              <a:t>časová způsobilost – datum vzniku nákladu musí spadat do období realizace projektu. </a:t>
            </a:r>
          </a:p>
          <a:p>
            <a:pPr algn="just"/>
            <a:r>
              <a:rPr lang="cs-CZ" sz="5000" dirty="0"/>
              <a:t>úhrada výdaje – vždy je třeba mít doklad o úhradě výdaje. </a:t>
            </a:r>
          </a:p>
          <a:p>
            <a:pPr algn="just"/>
            <a:endParaRPr lang="cs-CZ" sz="5000" dirty="0"/>
          </a:p>
          <a:p>
            <a:pPr marL="0" indent="0" algn="just">
              <a:buNone/>
            </a:pPr>
            <a:r>
              <a:rPr lang="cs-CZ" sz="5000" b="1" dirty="0"/>
              <a:t>Dokladování výdajů</a:t>
            </a:r>
          </a:p>
          <a:p>
            <a:pPr algn="just"/>
            <a:r>
              <a:rPr lang="cs-CZ" sz="5000" dirty="0"/>
              <a:t>Vše co spadá do PN musí být příjemce schopen doložit. </a:t>
            </a:r>
          </a:p>
          <a:p>
            <a:pPr algn="just"/>
            <a:r>
              <a:rPr lang="cs-CZ" sz="5000" dirty="0"/>
              <a:t>Originály dokladů musí být označeny registračním číslem projektu. </a:t>
            </a:r>
          </a:p>
          <a:p>
            <a:pPr algn="just"/>
            <a:r>
              <a:rPr lang="cs-CZ" sz="5000" dirty="0"/>
              <a:t>Do IS KP2014+ je třeba naskenovat všechny doklady, z nichž je nárokována částka přesahující 10 000 Kč, a s nimi také doklady o zaplacení</a:t>
            </a:r>
          </a:p>
          <a:p>
            <a:pPr marL="0" indent="0" algn="just">
              <a:buNone/>
            </a:pPr>
            <a:endParaRPr lang="cs-CZ" sz="2400" b="1" dirty="0"/>
          </a:p>
          <a:p>
            <a:pPr marL="0" indent="0">
              <a:buNone/>
            </a:pPr>
            <a:endParaRPr lang="cs-CZ" dirty="0"/>
          </a:p>
        </p:txBody>
      </p:sp>
    </p:spTree>
    <p:extLst>
      <p:ext uri="{BB962C8B-B14F-4D97-AF65-F5344CB8AC3E}">
        <p14:creationId xmlns:p14="http://schemas.microsoft.com/office/powerpoint/2010/main" val="34345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0371"/>
            <a:ext cx="11670189" cy="4361766"/>
          </a:xfrm>
        </p:spPr>
        <p:txBody>
          <a:bodyPr>
            <a:normAutofit fontScale="92500" lnSpcReduction="20000"/>
          </a:bodyPr>
          <a:lstStyle/>
          <a:p>
            <a:pPr marL="0" indent="0">
              <a:buNone/>
            </a:pPr>
            <a:endParaRPr lang="cs-CZ" dirty="0"/>
          </a:p>
          <a:p>
            <a:pPr algn="just"/>
            <a:r>
              <a:rPr lang="cs-CZ" sz="2600" dirty="0"/>
              <a:t>Číslo výzvy MAS: </a:t>
            </a:r>
            <a:r>
              <a:rPr lang="cs-CZ" sz="2600" b="1" dirty="0"/>
              <a:t>C39/03_16_047/CLLD_15_01_032</a:t>
            </a:r>
          </a:p>
          <a:p>
            <a:pPr algn="just"/>
            <a:r>
              <a:rPr lang="cs-CZ" sz="2600" dirty="0"/>
              <a:t>Prioritní osa: 2 Sociální začleňování a boj s chudobou</a:t>
            </a:r>
          </a:p>
          <a:p>
            <a:pPr algn="just"/>
            <a:r>
              <a:rPr lang="cs-CZ" sz="2600" dirty="0"/>
              <a:t>Investiční priorita: 2.3 Strategie komunitně vedeného místního rozvoje</a:t>
            </a:r>
          </a:p>
          <a:p>
            <a:pPr algn="just"/>
            <a:r>
              <a:rPr lang="cs-CZ" sz="2600" dirty="0"/>
              <a:t>Specifický cíl 2.3.1: Zvýšit zapojení lokálních aktérů do řešení problémů nezaměstnanosti</a:t>
            </a:r>
            <a:br>
              <a:rPr lang="cs-CZ" sz="2600" dirty="0"/>
            </a:br>
            <a:r>
              <a:rPr lang="cs-CZ" sz="2600" dirty="0"/>
              <a:t> a sociálního začleňování ve venkovských oblastech</a:t>
            </a:r>
          </a:p>
          <a:p>
            <a:endParaRPr lang="cs-CZ" sz="2600" dirty="0"/>
          </a:p>
          <a:p>
            <a:r>
              <a:rPr lang="cs-CZ" sz="2600" dirty="0"/>
              <a:t>Vyhlášení výzvy:  				30. 06. 2020</a:t>
            </a:r>
          </a:p>
          <a:p>
            <a:r>
              <a:rPr lang="cs-CZ" sz="2600" dirty="0"/>
              <a:t>Zpřístupnění žádosti o podporu:		30. 06. 2020, 4:00 hodin</a:t>
            </a:r>
          </a:p>
          <a:p>
            <a:r>
              <a:rPr lang="cs-CZ" sz="2600" dirty="0"/>
              <a:t>Zahájení příjmu žádostí o podporu:		30. 06. 2020, 4:00 hodin</a:t>
            </a:r>
          </a:p>
          <a:p>
            <a:r>
              <a:rPr lang="cs-CZ" sz="2600" dirty="0"/>
              <a:t>Ukončení příjmu žádost o podporu:	</a:t>
            </a:r>
            <a:r>
              <a:rPr lang="cs-CZ" sz="2600" b="1" dirty="0"/>
              <a:t>31. 07. 2020, 12:00 hodin</a:t>
            </a:r>
          </a:p>
          <a:p>
            <a:pPr marL="0" indent="0">
              <a:buNone/>
            </a:pPr>
            <a:endParaRPr lang="cs-CZ" sz="2400" dirty="0"/>
          </a:p>
          <a:p>
            <a:pPr marL="0" indent="0">
              <a:buNone/>
            </a:pPr>
            <a:endParaRPr lang="cs-CZ" sz="2400" dirty="0"/>
          </a:p>
        </p:txBody>
      </p:sp>
      <p:sp>
        <p:nvSpPr>
          <p:cNvPr id="14" name="Obdélník 13"/>
          <p:cNvSpPr/>
          <p:nvPr/>
        </p:nvSpPr>
        <p:spPr>
          <a:xfrm>
            <a:off x="0" y="-224546"/>
            <a:ext cx="12192000" cy="1227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8744995" y="179158"/>
            <a:ext cx="3249789" cy="984294"/>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Základní informace</a:t>
            </a:r>
          </a:p>
          <a:p>
            <a:pPr algn="r"/>
            <a:endParaRPr lang="cs-CZ" sz="3200" b="1" spc="-150" dirty="0">
              <a:solidFill>
                <a:schemeClr val="accent1">
                  <a:lumMod val="75000"/>
                </a:schemeClr>
              </a:solidFill>
            </a:endParaRPr>
          </a:p>
        </p:txBody>
      </p:sp>
      <p:cxnSp>
        <p:nvCxnSpPr>
          <p:cNvPr id="19" name="Přímá spojnice 18"/>
          <p:cNvCxnSpPr/>
          <p:nvPr/>
        </p:nvCxnSpPr>
        <p:spPr>
          <a:xfrm>
            <a:off x="0" y="1008647"/>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Obrázek 12">
            <a:extLst>
              <a:ext uri="{FF2B5EF4-FFF2-40B4-BE49-F238E27FC236}">
                <a16:creationId xmlns:a16="http://schemas.microsoft.com/office/drawing/2014/main" id="{40E267A6-10A4-434F-A843-4F1DDAD46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74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62500" lnSpcReduction="20000"/>
          </a:bodyPr>
          <a:lstStyle/>
          <a:p>
            <a:pPr marL="0" lvl="1" indent="0" algn="ctr">
              <a:lnSpc>
                <a:spcPct val="100000"/>
              </a:lnSpc>
              <a:spcBef>
                <a:spcPts val="0"/>
              </a:spcBef>
              <a:spcAft>
                <a:spcPts val="0"/>
              </a:spcAft>
              <a:buSzPct val="100000"/>
              <a:buNone/>
            </a:pPr>
            <a:endParaRPr lang="cs-CZ" b="1" dirty="0"/>
          </a:p>
          <a:p>
            <a:pPr marL="0" indent="0" algn="just">
              <a:lnSpc>
                <a:spcPct val="100000"/>
              </a:lnSpc>
              <a:spcBef>
                <a:spcPts val="0"/>
              </a:spcBef>
              <a:spcAft>
                <a:spcPts val="0"/>
              </a:spcAft>
              <a:buNone/>
              <a:defRPr/>
            </a:pPr>
            <a:r>
              <a:rPr lang="cs-CZ" altLang="cs-CZ" sz="2900" b="1" dirty="0"/>
              <a:t>1. Celkové způsobilé výdaje</a:t>
            </a:r>
          </a:p>
          <a:p>
            <a:pPr lvl="1" algn="just">
              <a:lnSpc>
                <a:spcPct val="100000"/>
              </a:lnSpc>
              <a:spcBef>
                <a:spcPts val="0"/>
              </a:spcBef>
              <a:spcAft>
                <a:spcPts val="0"/>
              </a:spcAft>
              <a:defRPr/>
            </a:pPr>
            <a:r>
              <a:rPr lang="cs-CZ" altLang="cs-CZ" sz="2900" b="1" dirty="0"/>
              <a:t>1.1 Přímé náklady = náklady, které mají přímou vazbu na cílovou skupinu </a:t>
            </a:r>
            <a:r>
              <a:rPr lang="cs-CZ" altLang="cs-CZ" sz="2900" dirty="0"/>
              <a:t>		</a:t>
            </a:r>
          </a:p>
          <a:p>
            <a:pPr lvl="2" algn="just">
              <a:lnSpc>
                <a:spcPct val="80000"/>
              </a:lnSpc>
              <a:buFont typeface="Wingdings" pitchFamily="2" charset="2"/>
              <a:buChar char="Ø"/>
              <a:defRPr/>
            </a:pPr>
            <a:r>
              <a:rPr lang="cs-CZ" altLang="cs-CZ" sz="2900" dirty="0"/>
              <a:t>1.1.1  Osobní náklady  </a:t>
            </a:r>
          </a:p>
          <a:p>
            <a:pPr lvl="2" algn="just">
              <a:lnSpc>
                <a:spcPct val="80000"/>
              </a:lnSpc>
              <a:buFont typeface="Wingdings" pitchFamily="2" charset="2"/>
              <a:buChar char="Ø"/>
              <a:defRPr/>
            </a:pPr>
            <a:r>
              <a:rPr lang="cs-CZ" altLang="cs-CZ" sz="2900" dirty="0"/>
              <a:t>1.1.2  Cestovné</a:t>
            </a:r>
          </a:p>
          <a:p>
            <a:pPr lvl="2" algn="just">
              <a:lnSpc>
                <a:spcPct val="80000"/>
              </a:lnSpc>
              <a:buFont typeface="Wingdings" pitchFamily="2" charset="2"/>
              <a:buChar char="Ø"/>
              <a:defRPr/>
            </a:pPr>
            <a:r>
              <a:rPr lang="cs-CZ" altLang="cs-CZ" sz="2900" dirty="0"/>
              <a:t>1.1.3  Nákup zařízení a vybavení a spotřebního materiálu</a:t>
            </a:r>
          </a:p>
          <a:p>
            <a:pPr lvl="2" algn="just">
              <a:lnSpc>
                <a:spcPct val="80000"/>
              </a:lnSpc>
              <a:buFont typeface="Wingdings" pitchFamily="2" charset="2"/>
              <a:buChar char="Ø"/>
              <a:defRPr/>
            </a:pPr>
            <a:r>
              <a:rPr lang="cs-CZ" altLang="cs-CZ" sz="2900" dirty="0"/>
              <a:t>1.1.4  Nájem či leasing zařízení a vybavení, budov</a:t>
            </a:r>
          </a:p>
          <a:p>
            <a:pPr lvl="2" algn="just">
              <a:lnSpc>
                <a:spcPct val="80000"/>
              </a:lnSpc>
              <a:buFont typeface="Wingdings" pitchFamily="2" charset="2"/>
              <a:buChar char="Ø"/>
              <a:defRPr/>
            </a:pPr>
            <a:r>
              <a:rPr lang="cs-CZ" altLang="cs-CZ" sz="2900" dirty="0"/>
              <a:t>1.1.5  Odpisy</a:t>
            </a:r>
          </a:p>
          <a:p>
            <a:pPr lvl="2" algn="just">
              <a:lnSpc>
                <a:spcPct val="80000"/>
              </a:lnSpc>
              <a:buFont typeface="Wingdings" pitchFamily="2" charset="2"/>
              <a:buChar char="Ø"/>
              <a:defRPr/>
            </a:pPr>
            <a:r>
              <a:rPr lang="cs-CZ" altLang="cs-CZ" sz="2900" dirty="0"/>
              <a:t>1.1.6  Drobné stavební úpravy (do 40 tis. Kč)</a:t>
            </a:r>
          </a:p>
          <a:p>
            <a:pPr lvl="2" algn="just">
              <a:lnSpc>
                <a:spcPct val="80000"/>
              </a:lnSpc>
              <a:buFont typeface="Wingdings" pitchFamily="2" charset="2"/>
              <a:buChar char="Ø"/>
              <a:defRPr/>
            </a:pPr>
            <a:r>
              <a:rPr lang="cs-CZ" altLang="cs-CZ" sz="2900" dirty="0"/>
              <a:t>1.1.7  Nákup služeb</a:t>
            </a:r>
          </a:p>
          <a:p>
            <a:pPr lvl="2" algn="just">
              <a:lnSpc>
                <a:spcPct val="80000"/>
              </a:lnSpc>
              <a:buFont typeface="Wingdings" pitchFamily="2" charset="2"/>
              <a:buChar char="Ø"/>
              <a:defRPr/>
            </a:pPr>
            <a:r>
              <a:rPr lang="cs-CZ" altLang="cs-CZ" sz="2900" dirty="0"/>
              <a:t>1.1.8  Přímá podpora CS – pro tuto výzvu není relevantní</a:t>
            </a:r>
          </a:p>
          <a:p>
            <a:pPr marL="914400" lvl="2" indent="0" algn="just">
              <a:lnSpc>
                <a:spcPct val="80000"/>
              </a:lnSpc>
              <a:buNone/>
              <a:defRPr/>
            </a:pPr>
            <a:endParaRPr lang="cs-CZ" altLang="cs-CZ" sz="2900" dirty="0"/>
          </a:p>
          <a:p>
            <a:pPr lvl="1" algn="just">
              <a:lnSpc>
                <a:spcPct val="100000"/>
              </a:lnSpc>
              <a:spcBef>
                <a:spcPts val="0"/>
              </a:spcBef>
              <a:spcAft>
                <a:spcPts val="0"/>
              </a:spcAft>
              <a:defRPr/>
            </a:pPr>
            <a:r>
              <a:rPr lang="cs-CZ" sz="2900" b="1" dirty="0"/>
              <a:t>1.2 Nepřímé náklady = náklady, které nemají přímou vazbu na cílovou skupinu</a:t>
            </a:r>
          </a:p>
          <a:p>
            <a:pPr lvl="1" algn="just">
              <a:lnSpc>
                <a:spcPct val="100000"/>
              </a:lnSpc>
              <a:spcBef>
                <a:spcPts val="0"/>
              </a:spcBef>
              <a:spcAft>
                <a:spcPts val="0"/>
              </a:spcAft>
              <a:defRPr/>
            </a:pPr>
            <a:endParaRPr lang="cs-CZ" sz="2900" b="1" dirty="0"/>
          </a:p>
          <a:p>
            <a:pPr algn="just">
              <a:lnSpc>
                <a:spcPct val="80000"/>
              </a:lnSpc>
              <a:defRPr/>
            </a:pPr>
            <a:r>
              <a:rPr lang="cs-CZ" sz="2900" b="1" dirty="0"/>
              <a:t>Do celkových způsobilých výdajů se řadí i d</a:t>
            </a:r>
            <a:r>
              <a:rPr lang="cs-CZ" altLang="cs-CZ" sz="2900" b="1" dirty="0"/>
              <a:t>aň z přidané hodnoty, finanční výdaje, správní a jiné poplatky a věcné příspěvky (v prezentaci uvedeny jako Další způsobilé výdaje).</a:t>
            </a:r>
          </a:p>
          <a:p>
            <a:pPr lvl="1" algn="just">
              <a:lnSpc>
                <a:spcPct val="100000"/>
              </a:lnSpc>
              <a:spcBef>
                <a:spcPts val="0"/>
              </a:spcBef>
              <a:defRPr/>
            </a:pPr>
            <a:endParaRPr lang="cs-CZ" sz="2900" b="1" dirty="0"/>
          </a:p>
          <a:p>
            <a:pPr algn="just">
              <a:lnSpc>
                <a:spcPct val="100000"/>
              </a:lnSpc>
              <a:spcBef>
                <a:spcPts val="0"/>
              </a:spcBef>
              <a:spcAft>
                <a:spcPts val="0"/>
              </a:spcAft>
              <a:defRPr/>
            </a:pPr>
            <a:endParaRPr lang="cs-CZ" sz="2900" b="1" dirty="0"/>
          </a:p>
          <a:p>
            <a:pPr marL="0" indent="0" algn="just">
              <a:lnSpc>
                <a:spcPct val="100000"/>
              </a:lnSpc>
              <a:spcBef>
                <a:spcPts val="0"/>
              </a:spcBef>
              <a:spcAft>
                <a:spcPts val="0"/>
              </a:spcAft>
              <a:buNone/>
            </a:pPr>
            <a:r>
              <a:rPr lang="cs-CZ" sz="2900" b="1" dirty="0"/>
              <a:t>2. Celkové nezpůsobilé výdaje (pro potřeby OPZ se v žádosti o podporu nevyplňují)</a:t>
            </a:r>
          </a:p>
          <a:p>
            <a:pPr>
              <a:lnSpc>
                <a:spcPct val="100000"/>
              </a:lnSpc>
              <a:spcBef>
                <a:spcPts val="0"/>
              </a:spcBef>
              <a:spcAft>
                <a:spcPts val="0"/>
              </a:spcAft>
              <a:defRPr/>
            </a:pPr>
            <a:endParaRPr lang="cs-CZ" sz="2400" b="1"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Kategorie způsobilých výdajů OPZ</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5932E5B-1E79-494E-9BF0-597D6A561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52645" cy="4564010"/>
          </a:xfrm>
        </p:spPr>
        <p:txBody>
          <a:bodyPr>
            <a:normAutofit/>
          </a:bodyPr>
          <a:lstStyle/>
          <a:p>
            <a:pPr marL="342900" lvl="1" indent="-342900" algn="just">
              <a:lnSpc>
                <a:spcPts val="2880"/>
              </a:lnSpc>
              <a:spcBef>
                <a:spcPts val="600"/>
              </a:spcBef>
              <a:spcAft>
                <a:spcPts val="600"/>
              </a:spcAft>
              <a:buSzPct val="100000"/>
              <a:defRPr/>
            </a:pPr>
            <a:r>
              <a:rPr lang="cs-CZ" b="1" dirty="0"/>
              <a:t>Hrubá mzda/plat nebo odměna + odvody na SP a ZP</a:t>
            </a:r>
            <a:endParaRPr lang="cs-CZ" altLang="cs-CZ" dirty="0"/>
          </a:p>
          <a:p>
            <a:pPr marL="889200" lvl="2" indent="-432000" algn="just">
              <a:lnSpc>
                <a:spcPct val="100000"/>
              </a:lnSpc>
              <a:spcBef>
                <a:spcPts val="0"/>
              </a:spcBef>
              <a:buSzPct val="100000"/>
              <a:defRPr/>
            </a:pPr>
            <a:r>
              <a:rPr lang="cs-CZ" altLang="cs-CZ" sz="2400" dirty="0"/>
              <a:t>mzdy a platy pracovníků zaměstnaní výhradně pro projekt</a:t>
            </a:r>
          </a:p>
          <a:p>
            <a:pPr marL="889200" lvl="2" indent="-432000" algn="just">
              <a:lnSpc>
                <a:spcPct val="100000"/>
              </a:lnSpc>
              <a:spcBef>
                <a:spcPts val="0"/>
              </a:spcBef>
              <a:buSzPct val="100000"/>
              <a:defRPr/>
            </a:pPr>
            <a:r>
              <a:rPr lang="cs-CZ" altLang="cs-CZ" sz="2400" dirty="0"/>
              <a:t>příslušná část mezd nebo platů zaměstnanců, kteří se na realizaci projektu podílejí pouze částí svého úvazku</a:t>
            </a:r>
          </a:p>
          <a:p>
            <a:pPr marL="889200" lvl="2" indent="-432000" algn="just">
              <a:lnSpc>
                <a:spcPct val="100000"/>
              </a:lnSpc>
              <a:spcBef>
                <a:spcPts val="0"/>
              </a:spcBef>
              <a:buSzPct val="100000"/>
              <a:defRPr/>
            </a:pPr>
            <a:r>
              <a:rPr lang="cs-CZ" altLang="cs-CZ" sz="2400" dirty="0"/>
              <a:t>ostatní osobní náklady na zaměstnance, kteří jsou zaměstnáni na DPČ nebo DPP</a:t>
            </a:r>
          </a:p>
          <a:p>
            <a:pPr marL="889200" lvl="2" indent="-432000" algn="just">
              <a:lnSpc>
                <a:spcPct val="100000"/>
              </a:lnSpc>
              <a:spcBef>
                <a:spcPts val="0"/>
              </a:spcBef>
              <a:buSzPct val="100000"/>
              <a:defRPr/>
            </a:pPr>
            <a:r>
              <a:rPr lang="cs-CZ" altLang="cs-CZ" sz="2400" dirty="0"/>
              <a:t>výdaje na odměny</a:t>
            </a:r>
          </a:p>
          <a:p>
            <a:pPr marL="889200" lvl="2" indent="-432000" algn="just">
              <a:lnSpc>
                <a:spcPct val="100000"/>
              </a:lnSpc>
              <a:spcBef>
                <a:spcPts val="0"/>
              </a:spcBef>
              <a:buSzPct val="100000"/>
              <a:defRPr/>
            </a:pPr>
            <a:r>
              <a:rPr lang="cs-CZ" altLang="cs-CZ" sz="2400" b="1" dirty="0"/>
              <a:t>nesmí přesáhnout obvyklou výši v daném místě, čase a oboru! </a:t>
            </a:r>
          </a:p>
          <a:p>
            <a:pPr marL="889200" lvl="2" indent="-432000" algn="just">
              <a:lnSpc>
                <a:spcPct val="100000"/>
              </a:lnSpc>
              <a:spcBef>
                <a:spcPts val="0"/>
              </a:spcBef>
              <a:buSzPct val="100000"/>
              <a:defRPr/>
            </a:pPr>
            <a:r>
              <a:rPr lang="cs-CZ" altLang="cs-CZ" sz="2400" dirty="0"/>
              <a:t>Pro porovnání osobních výdajů lze využít Informační systém o průměrném výdělku (ISPV) dostupný  na </a:t>
            </a:r>
            <a:r>
              <a:rPr lang="cs-CZ" sz="2400" b="1" dirty="0">
                <a:hlinkClick r:id="rId4"/>
              </a:rPr>
              <a:t>https://www.mpsv.cz/web/cz/informacni-system-o-prumernem-vydelku-ispv-</a:t>
            </a:r>
            <a:endParaRPr lang="cs-CZ" sz="2400" b="1" dirty="0"/>
          </a:p>
          <a:p>
            <a:pPr marL="889200" lvl="2" indent="-432000" algn="just">
              <a:lnSpc>
                <a:spcPct val="100000"/>
              </a:lnSpc>
              <a:spcBef>
                <a:spcPts val="0"/>
              </a:spcBef>
              <a:buSzPct val="100000"/>
              <a:defRPr/>
            </a:pPr>
            <a:r>
              <a:rPr lang="cs-CZ" altLang="cs-CZ" sz="2400" dirty="0"/>
              <a:t>ŘO zveřejňuje </a:t>
            </a:r>
            <a:r>
              <a:rPr lang="cs-CZ" altLang="cs-CZ" sz="2400" b="1" dirty="0"/>
              <a:t>přehled obvyklých výší mezd a platů</a:t>
            </a:r>
            <a:r>
              <a:rPr lang="cs-CZ" altLang="cs-CZ" sz="2400" dirty="0"/>
              <a:t> pro nejčastější pozice v rámci projektů podpořených z OPZ na portálu </a:t>
            </a:r>
            <a:r>
              <a:rPr lang="cs-CZ" altLang="cs-CZ" sz="2400" b="1" dirty="0"/>
              <a:t>www.esfcr.cz</a:t>
            </a:r>
            <a:endParaRPr lang="cs-CZ" altLang="cs-CZ" sz="2400"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1.1.1 Osobní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7A8A318-FA02-46E5-805F-619C85E97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Pracovní smlouva (PS), dohoda o provedení činnosti (DPČ), dohoda o provedení práce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FontTx/>
              <a:buChar char="-"/>
              <a:defRPr/>
            </a:pPr>
            <a:r>
              <a:rPr lang="cs-CZ" b="1" dirty="0"/>
              <a:t>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za dny dočasné pracovní neschopnosti nebo karantény </a:t>
            </a:r>
            <a:r>
              <a:rPr lang="cs-CZ" dirty="0"/>
              <a:t>(jejich poměrná část)</a:t>
            </a: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nSpc>
                <a:spcPts val="2880"/>
              </a:lnSpc>
              <a:spcBef>
                <a:spcPts val="600"/>
              </a:spcBef>
              <a:spcAft>
                <a:spcPts val="600"/>
              </a:spcAft>
              <a:buSzPct val="100000"/>
            </a:pPr>
            <a:r>
              <a:rPr lang="cs-CZ" b="1" dirty="0"/>
              <a:t>Ostatní osobní náklady (dovolená, odměny, odstupné)</a:t>
            </a:r>
          </a:p>
          <a:p>
            <a:pPr lvl="1" algn="just"/>
            <a:r>
              <a:rPr lang="cs-CZ" dirty="0"/>
              <a:t>prostředky na případné odvody z DPP </a:t>
            </a:r>
          </a:p>
          <a:p>
            <a:pPr lvl="1" algn="just"/>
            <a:r>
              <a:rPr lang="cs-CZ" dirty="0"/>
              <a:t>prostředky na vyplácení odměn (Odměny jsou způsobilým výdajem za podmínky, že jsou odměnou za splnění mimořádného nebo zvlášť významného úkolu. Součet poskytnutých odměn člena realizačního týmu v daném kalendářním roce však nesmí překročit 25 % jeho mzdy nebo platu za rok), </a:t>
            </a:r>
          </a:p>
          <a:p>
            <a:pPr lvl="1" algn="just"/>
            <a:r>
              <a:rPr lang="cs-CZ" dirty="0"/>
              <a:t>prostředky na úhradu výdajů, které překračují jednotkovou cenu rozpočtu z důvodu čerpání dovolené (průměr pro výpočet dovolené může být vyšší a to ovlivní celkovou výši náhrady)</a:t>
            </a:r>
          </a:p>
          <a:p>
            <a:pPr lvl="1" algn="just"/>
            <a:r>
              <a:rPr lang="cs-CZ" dirty="0"/>
              <a:t>při převodu z DPP na DPČ je třeba počítat s odvody na soc. a zdravotní pojištění ve výši 34 % z odměny z dohody </a:t>
            </a:r>
          </a:p>
          <a:p>
            <a:pPr marL="0" lvl="1" indent="0" algn="just">
              <a:lnSpc>
                <a:spcPct val="100000"/>
              </a:lnSpc>
              <a:spcBef>
                <a:spcPts val="600"/>
              </a:spcBef>
              <a:spcAft>
                <a:spcPts val="0"/>
              </a:spcAft>
              <a:buSzPct val="100000"/>
              <a:buNone/>
              <a:defRPr/>
            </a:pP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148355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0" indent="0">
              <a:buNone/>
            </a:pPr>
            <a:r>
              <a:rPr lang="cs-CZ" b="1" dirty="0"/>
              <a:t>Stanovení výše hodinové sazby</a:t>
            </a:r>
            <a:endParaRPr lang="cs-CZ" dirty="0"/>
          </a:p>
          <a:p>
            <a:pPr algn="just"/>
            <a:r>
              <a:rPr lang="cs-CZ" dirty="0"/>
              <a:t>Při stanovení výše hodinové sazby za práci pro projekt u osob, které vykonávají stejnou či obdobnou práci i mimo realizaci projektu, je příjemce povinen brát </a:t>
            </a:r>
            <a:br>
              <a:rPr lang="cs-CZ" dirty="0"/>
            </a:br>
            <a:r>
              <a:rPr lang="cs-CZ" dirty="0"/>
              <a:t>v úvahu výši sazeb těchto zaměstnanců za činnosti mimo projekt. </a:t>
            </a:r>
          </a:p>
          <a:p>
            <a:pPr algn="just"/>
            <a:r>
              <a:rPr lang="cs-CZ" dirty="0"/>
              <a:t>Pokud zaměstnanec zajišťuje v projektu stejnou či obdobnou činnost, jakou vykonává mimo projekt, pak se výše sazby za práci pro projekt a za stejnou či obdobnou práci bez vazby na projekt nemohou lišit. </a:t>
            </a:r>
          </a:p>
          <a:p>
            <a:pPr algn="just"/>
            <a:r>
              <a:rPr lang="cs-CZ" dirty="0"/>
              <a:t>Vyšší hodinová sazba za práci pro projekt může být stanovena pouze </a:t>
            </a:r>
            <a:br>
              <a:rPr lang="cs-CZ" dirty="0"/>
            </a:br>
            <a:r>
              <a:rPr lang="cs-CZ" dirty="0"/>
              <a:t>v odůvodněných případech a s ohledem na charakter vykonávané činnosti </a:t>
            </a:r>
            <a:br>
              <a:rPr lang="cs-CZ" dirty="0"/>
            </a:br>
            <a:r>
              <a:rPr lang="cs-CZ" dirty="0"/>
              <a:t>s projektem nesouvisející. </a:t>
            </a:r>
          </a:p>
          <a:p>
            <a:pPr marL="0" lvl="1" indent="0" algn="just">
              <a:lnSpc>
                <a:spcPct val="100000"/>
              </a:lnSpc>
              <a:spcBef>
                <a:spcPts val="600"/>
              </a:spcBef>
              <a:spcAft>
                <a:spcPts val="0"/>
              </a:spcAft>
              <a:buSzPct val="100000"/>
              <a:buNone/>
              <a:defRPr/>
            </a:pP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120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263623"/>
            <a:ext cx="12070080" cy="4564010"/>
          </a:xfrm>
        </p:spPr>
        <p:txBody>
          <a:bodyPr>
            <a:normAutofit fontScale="70000" lnSpcReduction="20000"/>
          </a:bodyPr>
          <a:lstStyle/>
          <a:p>
            <a:pPr marL="432000" lvl="1" indent="-432000" algn="just">
              <a:lnSpc>
                <a:spcPct val="100000"/>
              </a:lnSpc>
              <a:spcBef>
                <a:spcPts val="0"/>
              </a:spcBef>
              <a:buSzPct val="100000"/>
              <a:buFont typeface="Wingdings" panose="05000000000000000000" pitchFamily="2" charset="2"/>
              <a:buChar char=""/>
              <a:defRPr/>
            </a:pPr>
            <a:r>
              <a:rPr lang="cs-CZ" dirty="0"/>
              <a:t>Pracovní úvazky zaměstnance se nesmí překrývat a není možné, aby byl za stejnou práci placen vícekrát (překrytí pracovních poměrů u nahrazení 1 zaměstnance druhým je způsobilé max. po dobu 2 měsíců).</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b="1" dirty="0">
                <a:solidFill>
                  <a:srgbClr val="FF0000"/>
                </a:solidFill>
              </a:rPr>
              <a:t>Výše úvazku = maximálně 1,0 </a:t>
            </a:r>
            <a:r>
              <a:rPr lang="cs-CZ" dirty="0">
                <a:solidFill>
                  <a:srgbClr val="FF0000"/>
                </a:solidFill>
              </a:rPr>
              <a:t>(součet veškerých úvazků zaměstnance u všech subjektů zapojených do projektu – příjemce </a:t>
            </a:r>
            <a:br>
              <a:rPr lang="cs-CZ" dirty="0">
                <a:solidFill>
                  <a:srgbClr val="FF0000"/>
                </a:solidFill>
              </a:rPr>
            </a:br>
            <a:r>
              <a:rPr lang="cs-CZ" dirty="0">
                <a:solidFill>
                  <a:srgbClr val="FF0000"/>
                </a:solidFill>
              </a:rPr>
              <a:t>a partneři), a to po celou dobu zapojení daného pracovníka do realizace projektu</a:t>
            </a:r>
            <a:endParaRPr lang="cs-CZ"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Realizační tým projektu (RT) = </a:t>
            </a:r>
            <a:r>
              <a:rPr lang="cs-CZ" altLang="cs-CZ" dirty="0"/>
              <a:t>zařazení mezi přímé/nepřímé náklady projektu dle pracovní náplně v projektu, dle vazby na </a:t>
            </a:r>
            <a:br>
              <a:rPr lang="cs-CZ" altLang="cs-CZ" dirty="0"/>
            </a:br>
            <a:r>
              <a:rPr lang="cs-CZ" altLang="cs-CZ" dirty="0"/>
              <a:t>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PŘÍMÉ NÁKLADY: </a:t>
            </a:r>
            <a:r>
              <a:rPr lang="cs-CZ" altLang="cs-CZ"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NEPŘÍMÉ NÁKLADY: </a:t>
            </a:r>
            <a:r>
              <a:rPr lang="cs-CZ" altLang="cs-CZ" dirty="0"/>
              <a:t>projektový/finanční manažer a ostatní pozice (administrativní, podpůrné), které nepracují přímo s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2600" b="1" dirty="0"/>
              <a:t>Pozice projektového manažera a koordinátora projektu spadají do NN. Ačkoli pracují přímo s cílovou skupinou rodičů, </a:t>
            </a:r>
            <a:br>
              <a:rPr lang="cs-CZ" sz="2600" b="1" dirty="0"/>
            </a:br>
            <a:r>
              <a:rPr lang="cs-CZ" sz="2600" b="1" dirty="0"/>
              <a:t>v případě této výzvy má jejich práce administrativní charakter, vztah s cílovou skupinou je formální, obě pozice tedy spadají do nepřímých nákladů (jádro projektových aktivit spočívá v samotné péči o děti). </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sz="2600" b="1" dirty="0"/>
              <a:t>Pozice pečujících osob a doprovodů (při společné dopravě a na kroužky) spadají do přímých nákladů.</a:t>
            </a:r>
            <a:endParaRPr lang="cs-CZ" altLang="cs-CZ" sz="2600"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50646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Jako přílohu je třeba nahrát kopie výpisů z BÚ, případně VPD. </a:t>
            </a:r>
          </a:p>
          <a:p>
            <a:pPr algn="just"/>
            <a:r>
              <a:rPr lang="cs-CZ" sz="2200" dirty="0"/>
              <a:t>Pracovní výkazy </a:t>
            </a:r>
          </a:p>
          <a:p>
            <a:pPr lvl="1" algn="just"/>
            <a:r>
              <a:rPr lang="cs-CZ" sz="2200" dirty="0"/>
              <a:t>podepsán pracovníkem a nadřízeným pracovníkem; </a:t>
            </a:r>
          </a:p>
          <a:p>
            <a:pPr lvl="1" algn="just"/>
            <a:r>
              <a:rPr lang="cs-CZ" sz="2200" dirty="0" err="1"/>
              <a:t>sken</a:t>
            </a:r>
            <a:r>
              <a:rPr lang="cs-CZ" sz="2200" dirty="0"/>
              <a:t> pracovního výkazu nahrát do systému. </a:t>
            </a:r>
          </a:p>
          <a:p>
            <a:pPr algn="just"/>
            <a:r>
              <a:rPr lang="cs-CZ" sz="2200" dirty="0"/>
              <a:t>Nutnost předkládat pracovní výkazy </a:t>
            </a:r>
          </a:p>
          <a:p>
            <a:pPr lvl="1" algn="just"/>
            <a:r>
              <a:rPr lang="cs-CZ" sz="2200" dirty="0"/>
              <a:t>pracovník vykonává činnost pro projekt i mimo projekt; </a:t>
            </a:r>
          </a:p>
          <a:p>
            <a:pPr lvl="1" algn="just"/>
            <a:r>
              <a:rPr lang="cs-CZ" sz="2200" dirty="0"/>
              <a:t>pracovník vykonává činnosti, které spadají do přímých i nepřímých nákladů. </a:t>
            </a:r>
          </a:p>
          <a:p>
            <a:pPr algn="just"/>
            <a:r>
              <a:rPr lang="cs-CZ" sz="2200" dirty="0"/>
              <a:t>Výkazy se zpracovávají za jednotlivé měsíce </a:t>
            </a:r>
          </a:p>
          <a:p>
            <a:pPr lvl="1" algn="just">
              <a:spcAft>
                <a:spcPts val="1000"/>
              </a:spcAft>
            </a:pPr>
            <a:r>
              <a:rPr lang="pl-PL" sz="2200" dirty="0"/>
              <a:t>ne po dnech, ale po skupinách činností. </a:t>
            </a:r>
          </a:p>
          <a:p>
            <a:r>
              <a:rPr lang="cs-CZ" sz="2200" b="1" dirty="0">
                <a:solidFill>
                  <a:srgbClr val="0070C0"/>
                </a:solidFill>
                <a:hlinkClick r:id="rId4"/>
              </a:rPr>
              <a:t>https://www.esfcr.cz/pracovni-vykaz-opz </a:t>
            </a:r>
            <a:endParaRPr lang="cs-CZ" sz="2200" b="1" dirty="0">
              <a:solidFill>
                <a:srgbClr val="0070C0"/>
              </a:solidFill>
            </a:endParaRP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33426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805283" cy="4681442"/>
          </a:xfrm>
        </p:spPr>
        <p:txBody>
          <a:bodyPr>
            <a:normAutofit fontScale="62500" lnSpcReduction="20000"/>
          </a:bodyPr>
          <a:lstStyle/>
          <a:p>
            <a:pPr algn="just"/>
            <a:r>
              <a:rPr lang="cs-CZ" sz="2600" dirty="0"/>
              <a:t>Výdaje (cestovní náhrady) spojené s pracovními cestami zaměstnanců příjemce a zaměstnanců partnerů s finančním příspěvkem.</a:t>
            </a:r>
            <a:endParaRPr lang="cs-CZ" sz="2600" b="1" dirty="0"/>
          </a:p>
          <a:p>
            <a:pPr algn="just">
              <a:lnSpc>
                <a:spcPct val="100000"/>
              </a:lnSpc>
              <a:spcBef>
                <a:spcPts val="0"/>
              </a:spcBef>
            </a:pPr>
            <a:r>
              <a:rPr lang="cs-CZ" altLang="cs-CZ" sz="2600" b="1" dirty="0"/>
              <a:t>Cestovní náhrady = </a:t>
            </a:r>
            <a:r>
              <a:rPr lang="cs-CZ" altLang="cs-CZ" sz="2600" dirty="0"/>
              <a:t>náhrady za jízdní výdaje, výdaje za ubytování, za stravné a za nutné vedlejší výdaje</a:t>
            </a:r>
          </a:p>
          <a:p>
            <a:pPr algn="just">
              <a:lnSpc>
                <a:spcPct val="100000"/>
              </a:lnSpc>
              <a:spcBef>
                <a:spcPts val="0"/>
              </a:spcBef>
            </a:pPr>
            <a:r>
              <a:rPr lang="cs-CZ" altLang="cs-CZ" sz="2600" b="1" dirty="0"/>
              <a:t>Cestovní náhrady spojené s pracovními cestami (tuzemské i zahraniční) realizačního týmu jsou hrazeny z nepřímých nákladů.</a:t>
            </a:r>
          </a:p>
          <a:p>
            <a:pPr algn="just">
              <a:lnSpc>
                <a:spcPct val="100000"/>
              </a:lnSpc>
              <a:spcBef>
                <a:spcPts val="0"/>
              </a:spcBef>
            </a:pPr>
            <a:endParaRPr lang="cs-CZ" altLang="cs-CZ" sz="2600" dirty="0"/>
          </a:p>
          <a:p>
            <a:pPr algn="just"/>
            <a:r>
              <a:rPr lang="cs-CZ" sz="2600" b="1" dirty="0"/>
              <a:t>Způsobilé druhy cestovních náhrad:</a:t>
            </a:r>
          </a:p>
          <a:p>
            <a:pPr lvl="1" algn="just"/>
            <a:r>
              <a:rPr lang="cs-CZ" sz="2600" b="1" dirty="0"/>
              <a:t>Jízdní výdaje </a:t>
            </a:r>
            <a:r>
              <a:rPr lang="cs-CZ" sz="2600" dirty="0"/>
              <a:t>– použití soukromého vozidla, veřejná doprava, místenky, taxi, MHD</a:t>
            </a:r>
          </a:p>
          <a:p>
            <a:pPr lvl="1" algn="just"/>
            <a:r>
              <a:rPr lang="cs-CZ" sz="2600" b="1" dirty="0"/>
              <a:t>Ubytování </a:t>
            </a:r>
            <a:r>
              <a:rPr lang="cs-CZ" sz="2600" dirty="0"/>
              <a:t>– výdaje musí odpovídat cenám v místě obvyklým</a:t>
            </a:r>
          </a:p>
          <a:p>
            <a:pPr lvl="1" algn="just"/>
            <a:r>
              <a:rPr lang="cs-CZ" sz="2600" b="1" dirty="0"/>
              <a:t>Stravné</a:t>
            </a:r>
            <a:r>
              <a:rPr lang="cs-CZ" sz="2600" dirty="0"/>
              <a:t> – přísluší zaměstnanci v závislosti na době trvání pracovní cesty</a:t>
            </a:r>
          </a:p>
          <a:p>
            <a:pPr lvl="1" algn="just"/>
            <a:r>
              <a:rPr lang="cs-CZ" sz="2600" b="1" dirty="0"/>
              <a:t>Nutné vedlejší výdaje </a:t>
            </a:r>
            <a:r>
              <a:rPr lang="cs-CZ" sz="2600" dirty="0"/>
              <a:t>– výdaje související s cestou. Např. cestovní pojištění, poplatky za použití telefonu, parkovné, dálniční poplatek, vstupenky na veletrh atd.</a:t>
            </a:r>
          </a:p>
          <a:p>
            <a:pPr lvl="1" algn="just"/>
            <a:endParaRPr lang="cs-CZ" sz="2600" dirty="0"/>
          </a:p>
          <a:p>
            <a:pPr algn="just">
              <a:lnSpc>
                <a:spcPct val="100000"/>
              </a:lnSpc>
              <a:spcBef>
                <a:spcPts val="0"/>
              </a:spcBef>
              <a:spcAft>
                <a:spcPts val="0"/>
              </a:spcAft>
            </a:pPr>
            <a:r>
              <a:rPr lang="cs-CZ" altLang="cs-CZ" sz="2600" b="1" dirty="0"/>
              <a:t>Pro zaměstnance českých subjektů při zahraničních cestách (PN) </a:t>
            </a:r>
            <a:r>
              <a:rPr lang="cs-CZ" altLang="cs-CZ" sz="26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600" dirty="0"/>
          </a:p>
          <a:p>
            <a:pPr algn="just">
              <a:lnSpc>
                <a:spcPct val="100000"/>
              </a:lnSpc>
              <a:spcBef>
                <a:spcPts val="0"/>
              </a:spcBef>
              <a:spcAft>
                <a:spcPts val="0"/>
              </a:spcAft>
            </a:pPr>
            <a:r>
              <a:rPr lang="cs-CZ" altLang="cs-CZ" sz="2600" b="1" dirty="0"/>
              <a:t>Pro zahraniční experty při pracovní cestě do ČR (PN) </a:t>
            </a:r>
            <a:r>
              <a:rPr lang="cs-CZ" altLang="cs-CZ" sz="2600" dirty="0"/>
              <a:t>– tzv. „per </a:t>
            </a:r>
            <a:r>
              <a:rPr lang="cs-CZ" altLang="cs-CZ" sz="2600" dirty="0" err="1"/>
              <a:t>diems</a:t>
            </a:r>
            <a:r>
              <a:rPr lang="cs-CZ" altLang="cs-CZ" sz="2600" dirty="0"/>
              <a:t>“ ve výši 230 EUR (</a:t>
            </a:r>
            <a:r>
              <a:rPr lang="cs-CZ" sz="2600" dirty="0"/>
              <a:t>http://ec.europa.eu/</a:t>
            </a:r>
            <a:r>
              <a:rPr lang="cs-CZ" sz="2600" dirty="0" err="1"/>
              <a:t>europeaid</a:t>
            </a:r>
            <a:r>
              <a:rPr lang="cs-CZ" sz="2600" dirty="0"/>
              <a:t>/</a:t>
            </a:r>
            <a:r>
              <a:rPr lang="cs-CZ" sz="2600" dirty="0" err="1"/>
              <a:t>perdiem_en</a:t>
            </a:r>
            <a:r>
              <a:rPr lang="cs-CZ" sz="2600" dirty="0"/>
              <a:t>)</a:t>
            </a:r>
            <a:r>
              <a:rPr lang="cs-CZ" altLang="cs-CZ" sz="2600" dirty="0"/>
              <a:t> nebo paušál 75 EUR, zahrnují </a:t>
            </a:r>
            <a:r>
              <a:rPr lang="cs-CZ" sz="2600" dirty="0"/>
              <a:t>náklady na ubytování, stravné, a cestovné v ČR a výdaj za dopravu experta do ČR a zpět</a:t>
            </a:r>
          </a:p>
          <a:p>
            <a:pPr algn="just">
              <a:lnSpc>
                <a:spcPct val="100000"/>
              </a:lnSpc>
              <a:spcBef>
                <a:spcPts val="0"/>
              </a:spcBef>
              <a:spcAft>
                <a:spcPts val="0"/>
              </a:spcAft>
            </a:pPr>
            <a:endParaRPr lang="cs-CZ" sz="2600" dirty="0"/>
          </a:p>
          <a:p>
            <a:r>
              <a:rPr lang="cs-CZ" sz="3200" b="1" dirty="0"/>
              <a:t>cestovné a jízdné členů realizačního týmu ani dětí není způsobilým přímým výdajem </a:t>
            </a:r>
          </a:p>
          <a:p>
            <a:r>
              <a:rPr lang="cs-CZ" sz="3200" b="1" dirty="0"/>
              <a:t>cestovné pečujících osob spadá do nepřímých nákladů projektu </a:t>
            </a:r>
          </a:p>
          <a:p>
            <a:r>
              <a:rPr lang="cs-CZ" sz="3200" b="1" dirty="0"/>
              <a:t>cestovné dětí nemůže být součástí projektového rozpočtu</a:t>
            </a:r>
          </a:p>
          <a:p>
            <a:pPr algn="just">
              <a:lnSpc>
                <a:spcPct val="100000"/>
              </a:lnSpc>
              <a:spcBef>
                <a:spcPts val="0"/>
              </a:spcBef>
              <a:spcAft>
                <a:spcPts val="0"/>
              </a:spcAft>
            </a:pPr>
            <a:endParaRPr lang="cs-CZ" sz="2200" dirty="0"/>
          </a:p>
          <a:p>
            <a:pPr>
              <a:lnSpc>
                <a:spcPct val="80000"/>
              </a:lnSpc>
              <a:spcBef>
                <a:spcPts val="0"/>
              </a:spcBef>
              <a:spcAft>
                <a:spcPts val="0"/>
              </a:spcAft>
              <a:buFont typeface="Wingdings" panose="05000000000000000000" pitchFamily="2" charset="2"/>
              <a:buChar char="ü"/>
              <a:defRPr/>
            </a:pPr>
            <a:endParaRPr lang="cs-CZ" altLang="cs-CZ" sz="900" dirty="0"/>
          </a:p>
          <a:p>
            <a:pPr marL="0" indent="0">
              <a:lnSpc>
                <a:spcPct val="80000"/>
              </a:lnSpc>
              <a:spcBef>
                <a:spcPts val="0"/>
              </a:spcBef>
              <a:spcAft>
                <a:spcPts val="0"/>
              </a:spcAft>
              <a:buNone/>
              <a:defRPr/>
            </a:pPr>
            <a:endParaRPr lang="cs-CZ" altLang="cs-CZ" sz="900" dirty="0"/>
          </a:p>
          <a:p>
            <a:pPr marL="0" indent="0">
              <a:buNone/>
              <a:defRPr/>
            </a:pPr>
            <a:endParaRPr lang="cs-CZ" sz="900" b="1" dirty="0"/>
          </a:p>
          <a:p>
            <a:pPr>
              <a:lnSpc>
                <a:spcPct val="80000"/>
              </a:lnSpc>
              <a:defRPr/>
            </a:pPr>
            <a:endParaRPr lang="cs-CZ" altLang="cs-CZ" sz="900" dirty="0"/>
          </a:p>
          <a:p>
            <a:pPr>
              <a:lnSpc>
                <a:spcPct val="80000"/>
              </a:lnSpc>
            </a:pPr>
            <a:endParaRPr lang="cs-CZ" altLang="cs-CZ" dirty="0"/>
          </a:p>
          <a:p>
            <a:pPr lvl="1" algn="just"/>
            <a:endParaRPr lang="cs-CZ" sz="1800" dirty="0"/>
          </a:p>
          <a:p>
            <a:pPr marL="0" indent="0" algn="just">
              <a:lnSpc>
                <a:spcPct val="100000"/>
              </a:lnSpc>
              <a:spcBef>
                <a:spcPts val="0"/>
              </a:spcBef>
              <a:spcAft>
                <a:spcPts val="0"/>
              </a:spcAft>
              <a:buNone/>
            </a:pPr>
            <a:endParaRPr lang="cs-CZ" altLang="cs-CZ" sz="2000" b="1"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1.1.2 Cestovné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3A8969E-F324-40A3-BE62-54F3690F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82733"/>
            <a:ext cx="12175253" cy="4762356"/>
          </a:xfrm>
        </p:spPr>
        <p:txBody>
          <a:bodyPr>
            <a:normAutofit fontScale="25000" lnSpcReduction="20000"/>
          </a:bodyPr>
          <a:lstStyle/>
          <a:p>
            <a:pPr algn="just">
              <a:defRPr/>
            </a:pPr>
            <a:r>
              <a:rPr lang="cs-CZ" sz="7200" dirty="0"/>
              <a:t>Způsobilé jsou výdaje spojené s nákupem nového nebo použitého vybavení/zařízení hmotné povahy a také výdaje na nehmotný majetek.</a:t>
            </a:r>
          </a:p>
          <a:p>
            <a:pPr algn="just">
              <a:defRPr/>
            </a:pPr>
            <a:r>
              <a:rPr lang="cs-CZ" sz="7200" dirty="0"/>
              <a:t>Pokud jsou pořízené položky využívány i k jiným účelům, které přímo nesouvisí s cíli projektu, způsobilá je pouze poměrná část těchto výdajů.</a:t>
            </a:r>
          </a:p>
          <a:p>
            <a:pPr algn="just">
              <a:defRPr/>
            </a:pPr>
            <a:r>
              <a:rPr lang="cs-CZ" sz="7200" dirty="0"/>
              <a:t>Vybavení a zařízení, resp. dlouhodobý (hmotný i nehmotný) majetek zakoupený i částečně z prostředků OPZ není příjemce nebo partner oprávněn v době realizace projektu prodat či darovat (netýká se spotřebního materiálu, tj. materiálu či drobných předmětů, které nemají charakter zařízení nebo vybavení, nebo jsou určeny k jednorázové nebo postupné spotřebě a jejich životnost nepřesahuje dobu 1 roku). </a:t>
            </a:r>
          </a:p>
          <a:p>
            <a:pPr algn="just"/>
            <a:r>
              <a:rPr lang="cs-CZ" sz="7200" b="1" dirty="0"/>
              <a:t>Podmínky pro nákup použitého zařízení:</a:t>
            </a:r>
          </a:p>
          <a:p>
            <a:pPr lvl="1" algn="just"/>
            <a:r>
              <a:rPr lang="cs-CZ" sz="7200" dirty="0"/>
              <a:t>použité zboží nebylo v průběhu uplynulých 5 let získáno prostřednictvím podpory z veřejných rozpočtů </a:t>
            </a:r>
            <a:r>
              <a:rPr lang="pl-PL" sz="7200" dirty="0"/>
              <a:t>(zejména státní dotace, podpory ze zdrojů EU)</a:t>
            </a:r>
            <a:r>
              <a:rPr lang="cs-CZ" sz="7200" dirty="0"/>
              <a:t>;</a:t>
            </a:r>
          </a:p>
          <a:p>
            <a:pPr lvl="1" algn="just"/>
            <a:r>
              <a:rPr lang="cs-CZ" sz="7200" dirty="0"/>
              <a:t>kupní cena nepřesáhla jeho tržní cenu a byla nižší než cena obdobného, avšak nového zboží.</a:t>
            </a:r>
          </a:p>
          <a:p>
            <a:pPr lvl="1" algn="just"/>
            <a:endParaRPr lang="cs-CZ" sz="7200" b="1" dirty="0"/>
          </a:p>
          <a:p>
            <a:pPr algn="just">
              <a:defRPr/>
            </a:pPr>
            <a:r>
              <a:rPr lang="cs-CZ" altLang="cs-CZ" sz="7200" b="1" dirty="0"/>
              <a:t>Investiční výdaje =</a:t>
            </a:r>
            <a:r>
              <a:rPr lang="cs-CZ" altLang="cs-CZ" sz="7200" dirty="0"/>
              <a:t> odpisovaný hmotný majetek (pořizovací hodnota vyšší než 40 tis. Kč) a nehmotný majetek (pořizovací cena vyšší než 60 tis. Kč)</a:t>
            </a:r>
          </a:p>
          <a:p>
            <a:pPr algn="just">
              <a:defRPr/>
            </a:pPr>
            <a:r>
              <a:rPr lang="cs-CZ" altLang="cs-CZ" sz="7200" b="1" dirty="0"/>
              <a:t>Neinvestiční výdaje = </a:t>
            </a:r>
            <a:r>
              <a:rPr lang="cs-CZ" altLang="cs-CZ" sz="7200" dirty="0"/>
              <a:t>neodpisovaný hmotný (pořizovací hodnota nižší než 40 tis. Kč) a nehmotný majetek (pořizovací cena nižší než 60 tis. Kč)</a:t>
            </a:r>
          </a:p>
          <a:p>
            <a:pPr algn="just">
              <a:defRPr/>
            </a:pPr>
            <a:r>
              <a:rPr lang="cs-CZ" sz="7200" b="1" dirty="0"/>
              <a:t>Nákup zařízení a vybavení - výdaje hospodárné a potřebné pro projekt. Nutné zdůvodnění a popis v klíčových aktivitách projektu.</a:t>
            </a:r>
          </a:p>
          <a:p>
            <a:pPr algn="just">
              <a:lnSpc>
                <a:spcPct val="80000"/>
              </a:lnSpc>
              <a:defRPr/>
            </a:pPr>
            <a:endParaRPr lang="cs-CZ" sz="4800" dirty="0"/>
          </a:p>
          <a:p>
            <a:pPr algn="just">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16747"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82733"/>
            <a:ext cx="12175253" cy="4762356"/>
          </a:xfrm>
        </p:spPr>
        <p:txBody>
          <a:bodyPr>
            <a:normAutofit fontScale="40000" lnSpcReduction="20000"/>
          </a:bodyPr>
          <a:lstStyle/>
          <a:p>
            <a:pPr algn="just">
              <a:defRPr/>
            </a:pPr>
            <a:r>
              <a:rPr lang="cs-CZ" sz="4800" b="1" dirty="0"/>
              <a:t>Způsobilým výdajem projektu je vybavení samotného zařízení, které je pracovištěm pečujících osob (nábytek, hračky, hry, výtvarné či sportovní potřeby, vybavení pro příměstské tábory apod.). Pozor na kancelářské potřeby, které spadají do nepřímých nákladů. Výtvarné a sportovní potřeby přepočítat na 1 dítě.</a:t>
            </a:r>
            <a:endParaRPr lang="cs-CZ" altLang="cs-CZ" sz="4800" b="1" dirty="0"/>
          </a:p>
          <a:p>
            <a:pPr algn="just">
              <a:defRPr/>
            </a:pPr>
            <a:r>
              <a:rPr lang="cs-CZ" altLang="cs-CZ" sz="4800" b="1" dirty="0"/>
              <a:t>Zařízení a vybavení pro členy RT</a:t>
            </a:r>
            <a:r>
              <a:rPr lang="cs-CZ" altLang="cs-CZ" sz="4800" dirty="0"/>
              <a:t>, kteří přímo pracují s CS nebo zajišťují výstup k přímému využití CS</a:t>
            </a:r>
          </a:p>
          <a:p>
            <a:pPr algn="just">
              <a:defRPr/>
            </a:pPr>
            <a:r>
              <a:rPr lang="cs-CZ" altLang="cs-CZ" sz="4800" b="1" dirty="0"/>
              <a:t>Nákup vybavení pro RT</a:t>
            </a:r>
            <a:r>
              <a:rPr lang="cs-CZ" altLang="cs-CZ" sz="4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defRPr/>
            </a:pPr>
            <a:r>
              <a:rPr lang="cs-CZ" sz="4800" b="1" dirty="0"/>
              <a:t>Z přímých nákladů nelze pořizovat vybavení pro projektového manažera či koordinátora projektu.</a:t>
            </a:r>
            <a:endParaRPr lang="cs-CZ" altLang="cs-CZ" sz="4800" b="1" dirty="0"/>
          </a:p>
          <a:p>
            <a:pPr algn="just">
              <a:defRPr/>
            </a:pPr>
            <a:r>
              <a:rPr lang="cs-CZ" sz="4800" dirty="0"/>
              <a:t>Nově zařazen do této skupiny výdajů i </a:t>
            </a:r>
            <a:r>
              <a:rPr lang="cs-CZ" sz="4800" b="1" dirty="0"/>
              <a:t>nábytek</a:t>
            </a:r>
            <a:r>
              <a:rPr lang="cs-CZ" sz="4800" dirty="0"/>
              <a:t> (rozdíl oproti OP LZZ)</a:t>
            </a:r>
          </a:p>
          <a:p>
            <a:pPr algn="just">
              <a:defRPr/>
            </a:pPr>
            <a:r>
              <a:rPr lang="cs-CZ" sz="4800" dirty="0"/>
              <a:t>Pokud jakýkoliv nákup zařízení a vybavení patří na základě vymezení nepřímých nákladů (dle kapitoly 6.2.16) mezi nepřímé náklady, nelze tyto výdaje řadit mezi přímé způsobilé  náklady</a:t>
            </a:r>
          </a:p>
          <a:p>
            <a:pPr algn="just">
              <a:defRPr/>
            </a:pPr>
            <a:r>
              <a:rPr lang="cs-CZ" sz="4800" b="1" dirty="0"/>
              <a:t>dle </a:t>
            </a:r>
            <a:r>
              <a:rPr lang="cs-CZ" sz="4800" b="1" u="sng" dirty="0"/>
              <a:t>„Tabulky obvyklých cen, mezd a platů</a:t>
            </a:r>
            <a:r>
              <a:rPr lang="cs-CZ" sz="4800" b="1" dirty="0"/>
              <a:t>“ </a:t>
            </a:r>
            <a:r>
              <a:rPr lang="cs-CZ" sz="4800" dirty="0"/>
              <a:t>(</a:t>
            </a:r>
            <a:r>
              <a:rPr lang="cs-CZ" sz="4800" dirty="0">
                <a:hlinkClick r:id="rId4"/>
              </a:rPr>
              <a:t>https://www.esfcr.cz/obvykle-ceny-a-mzdy-platy-</a:t>
            </a:r>
            <a:r>
              <a:rPr lang="cs-CZ" sz="4800" dirty="0" err="1">
                <a:hlinkClick r:id="rId4"/>
              </a:rPr>
              <a:t>opz</a:t>
            </a:r>
            <a:r>
              <a:rPr lang="cs-CZ" sz="4800" dirty="0">
                <a:hlinkClick r:id="rId4"/>
              </a:rPr>
              <a:t>/-/dokument/799359</a:t>
            </a:r>
            <a:r>
              <a:rPr lang="cs-CZ" sz="4800" dirty="0"/>
              <a:t>) </a:t>
            </a:r>
          </a:p>
          <a:p>
            <a:pPr algn="just">
              <a:lnSpc>
                <a:spcPct val="80000"/>
              </a:lnSpc>
              <a:defRPr/>
            </a:pPr>
            <a:endParaRPr lang="cs-CZ" sz="4800" dirty="0"/>
          </a:p>
          <a:p>
            <a:pPr algn="just">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16747"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8539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9751"/>
            <a:ext cx="11767725" cy="4516934"/>
          </a:xfrm>
        </p:spPr>
        <p:txBody>
          <a:bodyPr>
            <a:normAutofit fontScale="40000" lnSpcReduction="20000"/>
          </a:bodyPr>
          <a:lstStyle/>
          <a:p>
            <a:pPr marL="0" indent="0">
              <a:buNone/>
            </a:pPr>
            <a:endParaRPr lang="cs-CZ" sz="12000" dirty="0"/>
          </a:p>
          <a:p>
            <a:pPr algn="just"/>
            <a:r>
              <a:rPr lang="cs-CZ" sz="8400" dirty="0"/>
              <a:t>Obecným cílem je pomoc rodičům v péči o děti, aby se současně mohli věnovat i svému zaměstnání </a:t>
            </a:r>
            <a:r>
              <a:rPr lang="cs-CZ" sz="8400" b="1" dirty="0"/>
              <a:t>(tj. </a:t>
            </a:r>
            <a:r>
              <a:rPr lang="pl-PL" sz="8800" b="1" dirty="0"/>
              <a:t>umožnit rodičům zapojení do pracovního procesu)</a:t>
            </a:r>
            <a:r>
              <a:rPr lang="cs-CZ" sz="8400" b="1" dirty="0"/>
              <a:t>. </a:t>
            </a:r>
          </a:p>
          <a:p>
            <a:pPr algn="just"/>
            <a:r>
              <a:rPr lang="cs-CZ" sz="8400" b="1" dirty="0"/>
              <a:t>Výzva je zaměřena na zajištění provozu stávající, v předchozí výzvě MAS podpořené, dětské skupiny (to je zároveň </a:t>
            </a:r>
            <a:br>
              <a:rPr lang="cs-CZ" sz="8400" b="1" dirty="0"/>
            </a:br>
            <a:r>
              <a:rPr lang="cs-CZ" sz="8400" b="1" dirty="0"/>
              <a:t>i specifickým cílem výzvy).</a:t>
            </a:r>
          </a:p>
          <a:p>
            <a:pPr marL="0" indent="0" algn="just">
              <a:buNone/>
            </a:pPr>
            <a:endParaRPr lang="cs-CZ" sz="10500" dirty="0"/>
          </a:p>
          <a:p>
            <a:pPr algn="just"/>
            <a:endParaRPr lang="cs-CZ" sz="6800" dirty="0"/>
          </a:p>
          <a:p>
            <a:pPr marL="0" indent="0">
              <a:buNone/>
            </a:pPr>
            <a:r>
              <a:rPr lang="cs-CZ" sz="6000" dirty="0"/>
              <a:t> </a:t>
            </a:r>
          </a:p>
          <a:p>
            <a:pPr marL="0" indent="0">
              <a:buNone/>
            </a:pPr>
            <a:endParaRPr lang="cs-CZ" sz="2400" dirty="0"/>
          </a:p>
        </p:txBody>
      </p:sp>
      <p:sp>
        <p:nvSpPr>
          <p:cNvPr id="14" name="Obdélník 13"/>
          <p:cNvSpPr/>
          <p:nvPr/>
        </p:nvSpPr>
        <p:spPr>
          <a:xfrm>
            <a:off x="0" y="-224546"/>
            <a:ext cx="12192000" cy="1248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283997"/>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5500" b="1" spc="-150" dirty="0">
                <a:solidFill>
                  <a:schemeClr val="accent1">
                    <a:lumMod val="75000"/>
                  </a:schemeClr>
                </a:solidFill>
              </a:rPr>
              <a:t>Představení výzvy</a:t>
            </a:r>
          </a:p>
          <a:p>
            <a:pPr algn="r"/>
            <a:r>
              <a:rPr lang="cs-CZ" sz="5500" b="1" dirty="0">
                <a:solidFill>
                  <a:srgbClr val="0070C0"/>
                </a:solidFill>
              </a:rPr>
              <a:t>Cíl a zaměření výzvy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23638"/>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 name="Obrázek 9">
            <a:extLst>
              <a:ext uri="{FF2B5EF4-FFF2-40B4-BE49-F238E27FC236}">
                <a16:creationId xmlns:a16="http://schemas.microsoft.com/office/drawing/2014/main" id="{E1AD2EF2-A9DA-48C6-85B8-19935A9E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815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buNone/>
              <a:defRPr/>
            </a:pPr>
            <a:r>
              <a:rPr lang="cs-CZ" sz="2400" b="1" dirty="0"/>
              <a:t>1.1.4 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400" b="1" dirty="0"/>
          </a:p>
          <a:p>
            <a:pPr marL="0" indent="0" algn="just">
              <a:buNone/>
              <a:defRPr/>
            </a:pPr>
            <a:r>
              <a:rPr lang="cs-CZ" sz="2400" b="1" dirty="0"/>
              <a:t>1.1.5 Odpisy (daňové)</a:t>
            </a:r>
          </a:p>
          <a:p>
            <a:pPr lvl="1" algn="just">
              <a:lnSpc>
                <a:spcPct val="100000"/>
              </a:lnSpc>
              <a:spcBef>
                <a:spcPts val="0"/>
              </a:spcBef>
              <a:spcAft>
                <a:spcPts val="0"/>
              </a:spcAft>
            </a:pPr>
            <a:r>
              <a:rPr lang="cs-CZ" dirty="0"/>
              <a:t>Dlouhodobého hmotného a nehmotného majetku používaného 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gn="just">
              <a:lnSpc>
                <a:spcPct val="100000"/>
              </a:lnSpc>
              <a:spcBef>
                <a:spcPts val="0"/>
              </a:spcBef>
              <a:spcAft>
                <a:spcPts val="0"/>
              </a:spcAft>
              <a:buNone/>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80284" y="169586"/>
            <a:ext cx="721696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800" b="1" spc="-150" dirty="0">
                <a:solidFill>
                  <a:schemeClr val="accent1">
                    <a:lumMod val="75000"/>
                  </a:schemeClr>
                </a:solidFill>
              </a:rPr>
              <a:t>Věcná způsobilost výdajů</a:t>
            </a:r>
          </a:p>
          <a:p>
            <a:pPr algn="r"/>
            <a:r>
              <a:rPr lang="cs-CZ" sz="2600" b="1" spc="-150" dirty="0">
                <a:solidFill>
                  <a:schemeClr val="accent1">
                    <a:lumMod val="75000"/>
                  </a:schemeClr>
                </a:solidFill>
              </a:rPr>
              <a:t>1.1.4 Nájem či leasing zařízení a vybavení, budov,  1.1.5 Odpisy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56107B8-7038-45FF-9A82-27F91370F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964940" cy="4564010"/>
          </a:xfrm>
        </p:spPr>
        <p:txBody>
          <a:bodyPr>
            <a:normAutofit fontScale="85000" lnSpcReduction="20000"/>
          </a:bodyPr>
          <a:lstStyle/>
          <a:p>
            <a:pPr marL="0" indent="0" algn="just">
              <a:lnSpc>
                <a:spcPct val="100000"/>
              </a:lnSpc>
              <a:spcBef>
                <a:spcPts val="0"/>
              </a:spcBef>
              <a:buNone/>
            </a:pPr>
            <a:r>
              <a:rPr lang="cs-CZ" sz="2000" b="1" dirty="0"/>
              <a:t>1.1.6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p>
          <a:p>
            <a:pPr algn="just">
              <a:lnSpc>
                <a:spcPct val="100000"/>
              </a:lnSpc>
              <a:spcBef>
                <a:spcPts val="0"/>
              </a:spcBef>
              <a:spcAft>
                <a:spcPts val="0"/>
              </a:spcAft>
            </a:pPr>
            <a:r>
              <a:rPr lang="cs-CZ" sz="2000" dirty="0"/>
              <a:t>Z přímých nákladů je možno financovat stavební úpravy prostor zařízení určených pro práci s dětmi.</a:t>
            </a:r>
          </a:p>
          <a:p>
            <a:pPr algn="just">
              <a:lnSpc>
                <a:spcPct val="100000"/>
              </a:lnSpc>
              <a:spcBef>
                <a:spcPts val="0"/>
              </a:spcBef>
              <a:spcAft>
                <a:spcPts val="0"/>
              </a:spcAft>
            </a:pPr>
            <a:r>
              <a:rPr lang="cs-CZ" sz="2000" dirty="0"/>
              <a:t>V případě stavebních úprav pro projekt samotný (např. pracoviště projektového manažera) by se jednalo o nepřímé náklady.</a:t>
            </a:r>
          </a:p>
          <a:p>
            <a:pPr marL="0" indent="0" algn="just">
              <a:buNone/>
              <a:defRPr/>
            </a:pPr>
            <a:endParaRPr lang="cs-CZ" sz="2000" b="1" dirty="0"/>
          </a:p>
          <a:p>
            <a:pPr marL="0" indent="0" algn="just">
              <a:buNone/>
              <a:defRPr/>
            </a:pPr>
            <a:r>
              <a:rPr lang="cs-CZ" sz="2000" b="1" dirty="0"/>
              <a:t>1.1.7 </a:t>
            </a:r>
            <a:r>
              <a:rPr lang="cs-CZ" sz="1900" b="1" dirty="0"/>
              <a:t>Nákup služeb</a:t>
            </a:r>
          </a:p>
          <a:p>
            <a:pPr algn="just">
              <a:lnSpc>
                <a:spcPct val="100000"/>
              </a:lnSpc>
              <a:spcBef>
                <a:spcPts val="0"/>
              </a:spcBef>
            </a:pPr>
            <a:r>
              <a:rPr lang="cs-CZ" altLang="cs-CZ" sz="1900" dirty="0"/>
              <a:t>Dodání služby musí být nezbytné k realizaci projektu a musí vytvářet novou hodnotu.</a:t>
            </a:r>
          </a:p>
          <a:p>
            <a:pPr algn="just">
              <a:lnSpc>
                <a:spcPct val="100000"/>
              </a:lnSpc>
              <a:spcBef>
                <a:spcPts val="0"/>
              </a:spcBef>
            </a:pPr>
            <a:r>
              <a:rPr lang="cs-CZ" altLang="cs-CZ" sz="1900" b="1" dirty="0"/>
              <a:t>Např.: </a:t>
            </a:r>
          </a:p>
          <a:p>
            <a:pPr lvl="1" algn="just">
              <a:lnSpc>
                <a:spcPct val="100000"/>
              </a:lnSpc>
              <a:spcBef>
                <a:spcPts val="0"/>
              </a:spcBef>
            </a:pPr>
            <a:r>
              <a:rPr lang="cs-CZ" sz="1900" b="1" dirty="0"/>
              <a:t>pronájem prostor pro práci s CS/nutných pro realizaci projektu </a:t>
            </a:r>
            <a:r>
              <a:rPr lang="cs-CZ" sz="1900" dirty="0"/>
              <a:t>(kromě kancelářských prostor určených pro práci projektového či finančního manažera a koordinátora projektu nebo jiných administrativních pozic); </a:t>
            </a:r>
          </a:p>
          <a:p>
            <a:pPr lvl="1" algn="just">
              <a:lnSpc>
                <a:spcPct val="100000"/>
              </a:lnSpc>
              <a:spcBef>
                <a:spcPts val="0"/>
              </a:spcBef>
            </a:pPr>
            <a:r>
              <a:rPr lang="cs-CZ" sz="1900" b="1" dirty="0"/>
              <a:t>doprava dětí do/z školy</a:t>
            </a:r>
            <a:r>
              <a:rPr lang="cs-CZ" sz="1900" dirty="0"/>
              <a:t> - možná pouze za předpokladu, že je nezbytná pro realizaci projektu s ohledem na cílovou skupinu a je efektivní a hospodárná; </a:t>
            </a:r>
          </a:p>
          <a:p>
            <a:pPr lvl="1" algn="just">
              <a:lnSpc>
                <a:spcPct val="100000"/>
              </a:lnSpc>
              <a:spcBef>
                <a:spcPts val="0"/>
              </a:spcBef>
            </a:pPr>
            <a:r>
              <a:rPr lang="cs-CZ" sz="1900" b="1" dirty="0"/>
              <a:t>animační služby</a:t>
            </a:r>
            <a:r>
              <a:rPr lang="cs-CZ" sz="1900" dirty="0"/>
              <a:t>, tzn. že pečující osoba pracuje na živnostenský list (nutno specifikovat v rámci rozpočtu).</a:t>
            </a:r>
          </a:p>
          <a:p>
            <a:pPr marL="0" indent="0" algn="just">
              <a:lnSpc>
                <a:spcPct val="100000"/>
              </a:lnSpc>
              <a:spcBef>
                <a:spcPts val="0"/>
              </a:spcBef>
              <a:buNone/>
            </a:pPr>
            <a:r>
              <a:rPr lang="cs-CZ" sz="1900" b="1" dirty="0"/>
              <a:t>Dle specifických pravidel pro žadatele jsou to dále tyto služby:</a:t>
            </a:r>
          </a:p>
          <a:p>
            <a:pPr lvl="1" algn="just">
              <a:lnSpc>
                <a:spcPct val="100000"/>
              </a:lnSpc>
              <a:spcBef>
                <a:spcPts val="0"/>
              </a:spcBef>
            </a:pPr>
            <a:r>
              <a:rPr lang="cs-CZ" sz="1900" dirty="0"/>
              <a:t>zpracování analýz, průzkumů, studií;</a:t>
            </a:r>
          </a:p>
          <a:p>
            <a:pPr lvl="1" algn="just">
              <a:lnSpc>
                <a:spcPct val="100000"/>
              </a:lnSpc>
              <a:spcBef>
                <a:spcPts val="0"/>
              </a:spcBef>
            </a:pPr>
            <a:r>
              <a:rPr lang="cs-CZ" sz="1900" dirty="0"/>
              <a:t>lektorské služby (pouze ty, na které nemá příjemce či partner platnou akreditaci);</a:t>
            </a:r>
          </a:p>
          <a:p>
            <a:pPr lvl="1" algn="just">
              <a:lnSpc>
                <a:spcPct val="100000"/>
              </a:lnSpc>
              <a:spcBef>
                <a:spcPts val="0"/>
              </a:spcBef>
            </a:pPr>
            <a:r>
              <a:rPr lang="cs-CZ" sz="1900" dirty="0"/>
              <a:t>školení a kurzy, příp. mentoring (pouze ty školení a kurzy, na které nemá příjemce či partner platnou akreditaci) ; </a:t>
            </a:r>
          </a:p>
          <a:p>
            <a:pPr lvl="1" algn="just">
              <a:lnSpc>
                <a:spcPct val="100000"/>
              </a:lnSpc>
              <a:spcBef>
                <a:spcPts val="0"/>
              </a:spcBef>
            </a:pPr>
            <a:r>
              <a:rPr lang="cs-CZ" sz="1900" dirty="0"/>
              <a:t>vytvoření nových publikací, školicích materiálů nebo manuálů, CD, DVD atd. (pozn.: nejedná se o nákup původních děl).</a:t>
            </a:r>
          </a:p>
          <a:p>
            <a:pPr algn="just">
              <a:lnSpc>
                <a:spcPct val="100000"/>
              </a:lnSpc>
              <a:spcBef>
                <a:spcPts val="0"/>
              </a:spcBef>
              <a:spcAft>
                <a:spcPts val="0"/>
              </a:spcAft>
            </a:pPr>
            <a:endParaRPr lang="cs-CZ" sz="19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1.1.6 Drobné stavební úpravy , 1.1.7 Nákup služeb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3F69DB5-DB11-4B88-893C-CBA5062C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38995"/>
            <a:ext cx="11670189" cy="4788638"/>
          </a:xfrm>
        </p:spPr>
        <p:txBody>
          <a:bodyPr>
            <a:normAutofit fontScale="85000" lnSpcReduction="20000"/>
          </a:bodyPr>
          <a:lstStyle/>
          <a:p>
            <a:pPr marL="0" indent="0">
              <a:lnSpc>
                <a:spcPct val="150000"/>
              </a:lnSpc>
              <a:spcBef>
                <a:spcPts val="0"/>
              </a:spcBef>
              <a:buNone/>
              <a:defRPr/>
            </a:pPr>
            <a:r>
              <a:rPr lang="cs-CZ" sz="2700" b="1" spc="-150" dirty="0"/>
              <a:t>Daň z přidané hodnoty</a:t>
            </a:r>
          </a:p>
          <a:p>
            <a:pPr algn="just">
              <a:lnSpc>
                <a:spcPct val="100000"/>
              </a:lnSpc>
              <a:spcBef>
                <a:spcPts val="0"/>
              </a:spcBef>
              <a:spcAft>
                <a:spcPts val="300"/>
              </a:spcAft>
              <a:defRPr/>
            </a:pPr>
            <a:r>
              <a:rPr lang="cs-CZ" sz="2700" b="1" dirty="0"/>
              <a:t>DPH je obecně nezpůsobilá, s výjimkou případů, kdy je podle vnitrostátních předpisů neodpočitatelná a zároveň nemůže dojít k jejímu navrácení jinou formou. DPH je tak způsobilá pouze pro příjemce, kteří si nemohou nárokovat odpočet DPH na vstupu, a to při splnění dalších podmínek stanovených EK.</a:t>
            </a:r>
          </a:p>
          <a:p>
            <a:pPr algn="just">
              <a:lnSpc>
                <a:spcPct val="100000"/>
              </a:lnSpc>
              <a:spcBef>
                <a:spcPts val="0"/>
              </a:spcBef>
              <a:spcAft>
                <a:spcPts val="300"/>
              </a:spcAft>
              <a:defRPr/>
            </a:pPr>
            <a:endParaRPr lang="cs-CZ" sz="2700" b="1" dirty="0"/>
          </a:p>
          <a:p>
            <a:pPr algn="just">
              <a:lnSpc>
                <a:spcPct val="100000"/>
              </a:lnSpc>
              <a:spcBef>
                <a:spcPts val="0"/>
              </a:spcBef>
              <a:spcAft>
                <a:spcPts val="300"/>
              </a:spcAft>
              <a:defRPr/>
            </a:pPr>
            <a:r>
              <a:rPr lang="cs-CZ" sz="2700" b="1" dirty="0"/>
              <a:t>Určení způsobilosti DPH se liší pro plátce a neplátce DPH:</a:t>
            </a:r>
          </a:p>
          <a:p>
            <a:pPr lvl="1" algn="just">
              <a:lnSpc>
                <a:spcPct val="100000"/>
              </a:lnSpc>
              <a:spcBef>
                <a:spcPts val="0"/>
              </a:spcBef>
              <a:spcAft>
                <a:spcPts val="300"/>
              </a:spcAft>
              <a:defRPr/>
            </a:pPr>
            <a:r>
              <a:rPr lang="cs-CZ" sz="2700" b="1" dirty="0"/>
              <a:t>Plátce DPH </a:t>
            </a:r>
            <a:r>
              <a:rPr lang="cs-CZ" sz="2700" dirty="0"/>
              <a:t>- způsobilým výdajem je ta část DPH, u které podle zákona o DPH nemá plátce nárok na odpočet daně na vstupu (reprezentace). Pokud plátce DPH přijatá zdanitelná plnění použije jak pro uskutečnění své ekonomické činnosti, tak pro účely s ní nesouvisející, je způsobilou buď poměrná část DPH, nebo část DPH v krácené výši (odpovídající rozsahu použití nesouvisejícího s ekonomickou činností). Dále je způsobilým výdajem DPH v plné výši, pokud plátce nemá možnost nárokovat si odpočet daně na vstupu, protože plnění nepoužije pro svou ekonomickou činnost. </a:t>
            </a:r>
          </a:p>
          <a:p>
            <a:pPr lvl="1" algn="just">
              <a:lnSpc>
                <a:spcPct val="100000"/>
              </a:lnSpc>
              <a:spcBef>
                <a:spcPts val="0"/>
              </a:spcBef>
              <a:spcAft>
                <a:spcPts val="300"/>
              </a:spcAft>
              <a:defRPr/>
            </a:pPr>
            <a:r>
              <a:rPr lang="cs-CZ" sz="2700" b="1" dirty="0"/>
              <a:t>Neplátce DPH </a:t>
            </a:r>
            <a:r>
              <a:rPr lang="cs-CZ" sz="2700" dirty="0"/>
              <a:t>- daň z přidané hodnoty je způsobilým výdajem</a:t>
            </a:r>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23874" y="183636"/>
            <a:ext cx="7373375"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782207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indent="0">
              <a:lnSpc>
                <a:spcPct val="150000"/>
              </a:lnSpc>
              <a:spcBef>
                <a:spcPts val="0"/>
              </a:spcBef>
              <a:spcAft>
                <a:spcPts val="0"/>
              </a:spcAft>
              <a:buNone/>
              <a:defRPr/>
            </a:pPr>
            <a:r>
              <a:rPr lang="cs-CZ" sz="2300" b="1" dirty="0"/>
              <a:t>Finanční výdaje, správní a jiné poplatky</a:t>
            </a:r>
          </a:p>
          <a:p>
            <a:pPr algn="just">
              <a:lnSpc>
                <a:spcPct val="150000"/>
              </a:lnSpc>
              <a:spcBef>
                <a:spcPts val="0"/>
              </a:spcBef>
              <a:defRPr/>
            </a:pPr>
            <a:r>
              <a:rPr lang="cs-CZ" sz="2300" dirty="0"/>
              <a:t>podmínka nevyhnutelnosti a přímé vazby na projekt</a:t>
            </a:r>
          </a:p>
          <a:p>
            <a:pPr algn="just">
              <a:lnSpc>
                <a:spcPct val="150000"/>
              </a:lnSpc>
              <a:spcBef>
                <a:spcPts val="0"/>
              </a:spcBef>
              <a:defRPr/>
            </a:pPr>
            <a:r>
              <a:rPr lang="cs-CZ" sz="2300" b="1" dirty="0"/>
              <a:t>úroky z dlužných částek, pokuty a penále – vždy nezpůsobilý výdaj</a:t>
            </a:r>
          </a:p>
          <a:p>
            <a:pPr algn="just">
              <a:lnSpc>
                <a:spcPct val="150000"/>
              </a:lnSpc>
              <a:spcBef>
                <a:spcPts val="0"/>
              </a:spcBef>
              <a:defRPr/>
            </a:pPr>
            <a:endParaRPr lang="cs-CZ" sz="2300" b="1" dirty="0"/>
          </a:p>
          <a:p>
            <a:pPr marL="0" indent="0" algn="just">
              <a:lnSpc>
                <a:spcPct val="150000"/>
              </a:lnSpc>
              <a:spcBef>
                <a:spcPts val="0"/>
              </a:spcBef>
              <a:buNone/>
              <a:defRPr/>
            </a:pPr>
            <a:r>
              <a:rPr lang="cs-CZ" sz="2300" b="1" spc="-150" dirty="0"/>
              <a:t>Věcné příspěvky</a:t>
            </a:r>
            <a:endParaRPr lang="cs-CZ" sz="2300" b="1" dirty="0"/>
          </a:p>
          <a:p>
            <a:pPr algn="just">
              <a:lnSpc>
                <a:spcPct val="150000"/>
              </a:lnSpc>
              <a:spcBef>
                <a:spcPts val="0"/>
              </a:spcBef>
              <a:spcAft>
                <a:spcPts val="0"/>
              </a:spcAft>
              <a:defRPr/>
            </a:pPr>
            <a:r>
              <a:rPr lang="cs-CZ" sz="2300" dirty="0"/>
              <a:t>poskytnutí neplacené dobrovolné činnosti</a:t>
            </a:r>
          </a:p>
          <a:p>
            <a:pPr algn="just">
              <a:lnSpc>
                <a:spcPct val="150000"/>
              </a:lnSpc>
              <a:spcBef>
                <a:spcPts val="0"/>
              </a:spcBef>
              <a:spcAft>
                <a:spcPts val="0"/>
              </a:spcAft>
              <a:defRPr/>
            </a:pPr>
            <a:r>
              <a:rPr lang="cs-CZ" sz="2300" dirty="0"/>
              <a:t>způsobilé pouze do výše spolufinancování projektu příjemcem</a:t>
            </a:r>
          </a:p>
          <a:p>
            <a:pPr algn="just">
              <a:lnSpc>
                <a:spcPct val="150000"/>
              </a:lnSpc>
              <a:spcBef>
                <a:spcPts val="0"/>
              </a:spcBef>
              <a:spcAft>
                <a:spcPts val="0"/>
              </a:spcAft>
              <a:defRPr/>
            </a:pPr>
            <a:r>
              <a:rPr lang="cs-CZ" sz="2300" dirty="0"/>
              <a:t>Hodnota této práce se určuje na základě ověřeného objemu vynaložené pracovní doby a sazby používané při odměňování za rovnocennou práci. Tato sazba může vycházet z výše sazby za obdobnou pracovní pozici </a:t>
            </a:r>
            <a:br>
              <a:rPr lang="cs-CZ" sz="2300" dirty="0"/>
            </a:br>
            <a:r>
              <a:rPr lang="cs-CZ" sz="2300" dirty="0"/>
              <a:t>v organizaci příjemce nebo partnera s finančním příspěvkem, anebo lze využít Informační systém </a:t>
            </a:r>
            <a:br>
              <a:rPr lang="cs-CZ" sz="2300" dirty="0"/>
            </a:br>
            <a:r>
              <a:rPr lang="cs-CZ" sz="2300" dirty="0"/>
              <a:t>o průměrném výdělku (ISPV). Informační systém je dostupný na stránkách </a:t>
            </a:r>
            <a:r>
              <a:rPr lang="cs-CZ" sz="2300" b="1" dirty="0">
                <a:hlinkClick r:id="rId4"/>
              </a:rPr>
              <a:t>https://www.mpsv.cz/web/</a:t>
            </a:r>
            <a:r>
              <a:rPr lang="cs-CZ" sz="2300" b="1" dirty="0" err="1">
                <a:hlinkClick r:id="rId4"/>
              </a:rPr>
              <a:t>cz</a:t>
            </a:r>
            <a:r>
              <a:rPr lang="cs-CZ" sz="2300" b="1" dirty="0">
                <a:hlinkClick r:id="rId4"/>
              </a:rPr>
              <a:t>/</a:t>
            </a:r>
            <a:r>
              <a:rPr lang="cs-CZ" sz="2300" b="1" dirty="0" err="1">
                <a:hlinkClick r:id="rId4"/>
              </a:rPr>
              <a:t>informacni</a:t>
            </a:r>
            <a:r>
              <a:rPr lang="cs-CZ" sz="2300" b="1" dirty="0">
                <a:hlinkClick r:id="rId4"/>
              </a:rPr>
              <a:t>-</a:t>
            </a:r>
            <a:r>
              <a:rPr lang="cs-CZ" sz="2300" b="1" dirty="0" err="1">
                <a:hlinkClick r:id="rId4"/>
              </a:rPr>
              <a:t>system</a:t>
            </a:r>
            <a:r>
              <a:rPr lang="cs-CZ" sz="2300" b="1" dirty="0">
                <a:hlinkClick r:id="rId4"/>
              </a:rPr>
              <a:t>-o-</a:t>
            </a:r>
            <a:r>
              <a:rPr lang="cs-CZ" sz="2300" b="1" dirty="0" err="1">
                <a:hlinkClick r:id="rId4"/>
              </a:rPr>
              <a:t>prumernem</a:t>
            </a:r>
            <a:r>
              <a:rPr lang="cs-CZ" sz="2300" b="1" dirty="0">
                <a:hlinkClick r:id="rId4"/>
              </a:rPr>
              <a:t>-</a:t>
            </a:r>
            <a:r>
              <a:rPr lang="cs-CZ" sz="2300" b="1" dirty="0" err="1">
                <a:hlinkClick r:id="rId4"/>
              </a:rPr>
              <a:t>vydelku-ispv</a:t>
            </a:r>
            <a:r>
              <a:rPr lang="cs-CZ" sz="2300" b="1" dirty="0">
                <a:hlinkClick r:id="rId4"/>
              </a:rPr>
              <a:t>-</a:t>
            </a:r>
            <a:r>
              <a:rPr lang="cs-CZ" sz="2300" dirty="0"/>
              <a:t>.</a:t>
            </a:r>
          </a:p>
          <a:p>
            <a:pPr>
              <a:lnSpc>
                <a:spcPct val="150000"/>
              </a:lnSpc>
              <a:spcBef>
                <a:spcPts val="0"/>
              </a:spcBef>
              <a:spcAft>
                <a:spcPts val="0"/>
              </a:spcAft>
              <a:defRPr/>
            </a:pPr>
            <a:endParaRPr lang="cs-CZ" sz="20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147540"/>
            <a:ext cx="7610489"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Věcná způsobilost výdajů</a:t>
            </a:r>
          </a:p>
          <a:p>
            <a:pPr algn="r"/>
            <a:r>
              <a:rPr lang="cs-CZ" sz="30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97848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Doporučujeme  nastavit  limit procenta investic na 30 - 50 % v závislosti na případnou návaznost na IROP </a:t>
            </a:r>
            <a:endParaRPr lang="cs-CZ" sz="2000" dirty="0"/>
          </a:p>
          <a:p>
            <a:pPr marL="0" indent="0" algn="just">
              <a:lnSpc>
                <a:spcPct val="100000"/>
              </a:lnSpc>
              <a:buNone/>
            </a:pPr>
            <a:endParaRPr lang="cs-CZ" sz="1400" dirty="0"/>
          </a:p>
          <a:p>
            <a:pPr marL="0" indent="0" algn="just">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Investiční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a:bodyPr>
          <a:lstStyle/>
          <a:p>
            <a:pPr marL="0" indent="0" algn="just">
              <a:buNone/>
            </a:pPr>
            <a:r>
              <a:rPr lang="cs-CZ" sz="1700" b="1" dirty="0"/>
              <a:t>Křížové financování </a:t>
            </a:r>
          </a:p>
          <a:p>
            <a:pPr algn="just">
              <a:spcBef>
                <a:spcPts val="0"/>
              </a:spcBef>
            </a:pPr>
            <a:r>
              <a:rPr lang="cs-CZ" sz="1700" dirty="0"/>
              <a:t>Křížové financování nebude v rámci výzvy uplatňováno.</a:t>
            </a:r>
          </a:p>
          <a:p>
            <a:pPr marL="0" indent="0" algn="just">
              <a:buNone/>
            </a:pPr>
            <a:r>
              <a:rPr lang="cs-CZ" sz="1700" b="1" dirty="0"/>
              <a:t>Nepřímé náklady</a:t>
            </a:r>
          </a:p>
          <a:p>
            <a:pPr algn="just">
              <a:spcBef>
                <a:spcPts val="0"/>
              </a:spcBef>
            </a:pPr>
            <a:r>
              <a:rPr lang="cs-CZ" sz="1700" b="1" dirty="0"/>
              <a:t>Nepřímé náklady mohou dosahovat maximálně 25 % přímých způsobilých nákladů projektu.</a:t>
            </a:r>
          </a:p>
          <a:p>
            <a:pPr algn="just">
              <a:spcBef>
                <a:spcPts val="0"/>
              </a:spcBef>
              <a:spcAft>
                <a:spcPts val="600"/>
              </a:spcAft>
            </a:pPr>
            <a:r>
              <a:rPr lang="cs-CZ" sz="1700" dirty="0"/>
              <a:t>Prokazují se % poměrem vůči skutečně vynaloženým způsobilým přímým nákladům v rámci </a:t>
            </a:r>
            <a:r>
              <a:rPr lang="cs-CZ" sz="1700" dirty="0" err="1"/>
              <a:t>ZoR</a:t>
            </a:r>
            <a:r>
              <a:rPr lang="cs-CZ" sz="1700" dirty="0"/>
              <a:t> s </a:t>
            </a:r>
            <a:r>
              <a:rPr lang="cs-CZ" sz="1700" dirty="0" err="1"/>
              <a:t>ŽoP</a:t>
            </a:r>
            <a:r>
              <a:rPr lang="cs-CZ" sz="1700" dirty="0"/>
              <a:t>. </a:t>
            </a:r>
          </a:p>
          <a:p>
            <a:pPr algn="just">
              <a:spcBef>
                <a:spcPts val="0"/>
              </a:spcBef>
              <a:spcAft>
                <a:spcPts val="600"/>
              </a:spcAft>
            </a:pPr>
            <a:r>
              <a:rPr lang="cs-CZ" sz="1700" dirty="0"/>
              <a:t>Každá platba příjemci v sobě zahrnuje prostředky na přímé i nepřímé náklady dle stanoveného poměru. </a:t>
            </a:r>
          </a:p>
          <a:p>
            <a:pPr algn="just">
              <a:spcBef>
                <a:spcPts val="0"/>
              </a:spcBef>
              <a:spcAft>
                <a:spcPts val="600"/>
              </a:spcAft>
            </a:pPr>
            <a:r>
              <a:rPr lang="cs-CZ" sz="1700" dirty="0"/>
              <a:t>Na základě závěrečného vyúčtování se může % NN změnit směrem dolů. </a:t>
            </a:r>
          </a:p>
          <a:p>
            <a:pPr algn="just">
              <a:buNone/>
            </a:pPr>
            <a:r>
              <a:rPr lang="cs-CZ" sz="1700" dirty="0"/>
              <a:t>Projekty podpořené ve výzvách MAS aplikují </a:t>
            </a:r>
            <a:r>
              <a:rPr lang="cs-CZ" sz="1700" b="1" dirty="0"/>
              <a:t>nepřímé náklady ve výši 25 %.</a:t>
            </a:r>
            <a:r>
              <a:rPr lang="cs-CZ" sz="1700" dirty="0"/>
              <a:t>  Zároveň platí, že 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buNone/>
            </a:pPr>
            <a:endParaRPr lang="cs-CZ" sz="1700" b="1" dirty="0"/>
          </a:p>
          <a:p>
            <a:pPr>
              <a:buNone/>
            </a:pPr>
            <a:endParaRPr lang="cs-CZ" sz="1700" dirty="0"/>
          </a:p>
          <a:p>
            <a:pPr>
              <a:buNone/>
            </a:pPr>
            <a:endParaRPr lang="cs-CZ" sz="1700" dirty="0"/>
          </a:p>
          <a:p>
            <a:endParaRPr lang="cs-CZ" sz="17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Křížové financování a nepřímé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1573307996"/>
              </p:ext>
            </p:extLst>
          </p:nvPr>
        </p:nvGraphicFramePr>
        <p:xfrm>
          <a:off x="58056" y="4201959"/>
          <a:ext cx="12098108" cy="1640666"/>
        </p:xfrm>
        <a:graphic>
          <a:graphicData uri="http://schemas.openxmlformats.org/drawingml/2006/table">
            <a:tbl>
              <a:tblPr firstRow="1" bandRow="1">
                <a:tableStyleId>{5C22544A-7EE6-4342-B048-85BDC9FD1C3A}</a:tableStyleId>
              </a:tblPr>
              <a:tblGrid>
                <a:gridCol w="6081486">
                  <a:extLst>
                    <a:ext uri="{9D8B030D-6E8A-4147-A177-3AD203B41FA5}">
                      <a16:colId xmlns:a16="http://schemas.microsoft.com/office/drawing/2014/main" val="20000"/>
                    </a:ext>
                  </a:extLst>
                </a:gridCol>
                <a:gridCol w="6016622">
                  <a:extLst>
                    <a:ext uri="{9D8B030D-6E8A-4147-A177-3AD203B41FA5}">
                      <a16:colId xmlns:a16="http://schemas.microsoft.com/office/drawing/2014/main" val="20001"/>
                    </a:ext>
                  </a:extLst>
                </a:gridCol>
              </a:tblGrid>
              <a:tr h="0">
                <a:tc>
                  <a:txBody>
                    <a:bodyPr/>
                    <a:lstStyle/>
                    <a:p>
                      <a:r>
                        <a:rPr lang="cs-CZ" sz="1500" b="1" dirty="0"/>
                        <a:t>Podíl nákupu služeb na celkových přímých způsobilých nákladech projektu</a:t>
                      </a:r>
                      <a:endParaRPr lang="cs-CZ" sz="1500" dirty="0"/>
                    </a:p>
                  </a:txBody>
                  <a:tcPr/>
                </a:tc>
                <a:tc>
                  <a:txBody>
                    <a:bodyPr/>
                    <a:lstStyle/>
                    <a:p>
                      <a:pPr>
                        <a:buNone/>
                      </a:pPr>
                      <a:r>
                        <a:rPr lang="cs-CZ" sz="1500" b="1" dirty="0"/>
                        <a:t>Snížení podílu nepřímých nákladů oproti výše uvedenému procentu (25%)</a:t>
                      </a:r>
                    </a:p>
                    <a:p>
                      <a:endParaRPr lang="cs-CZ" sz="1500" dirty="0"/>
                    </a:p>
                  </a:txBody>
                  <a:tcPr/>
                </a:tc>
                <a:extLst>
                  <a:ext uri="{0D108BD9-81ED-4DB2-BD59-A6C34878D82A}">
                    <a16:rowId xmlns:a16="http://schemas.microsoft.com/office/drawing/2014/main" val="10000"/>
                  </a:ext>
                </a:extLst>
              </a:tr>
              <a:tr h="286199">
                <a:tc>
                  <a:txBody>
                    <a:bodyPr/>
                    <a:lstStyle/>
                    <a:p>
                      <a:r>
                        <a:rPr lang="cs-CZ" sz="1600" dirty="0"/>
                        <a:t>Do 60 % včetně </a:t>
                      </a:r>
                    </a:p>
                  </a:txBody>
                  <a:tcPr/>
                </a:tc>
                <a:tc>
                  <a:txBody>
                    <a:bodyPr/>
                    <a:lstStyle/>
                    <a:p>
                      <a:r>
                        <a:rPr lang="cs-CZ" sz="1600" dirty="0"/>
                        <a:t>25 % </a:t>
                      </a:r>
                    </a:p>
                  </a:txBody>
                  <a:tcPr/>
                </a:tc>
                <a:extLst>
                  <a:ext uri="{0D108BD9-81ED-4DB2-BD59-A6C34878D82A}">
                    <a16:rowId xmlns:a16="http://schemas.microsoft.com/office/drawing/2014/main" val="10001"/>
                  </a:ext>
                </a:extLst>
              </a:tr>
              <a:tr h="286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Více než 60 % a méně než 90 %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3/5 (60 %) základního podílu na 15 % </a:t>
                      </a:r>
                    </a:p>
                  </a:txBody>
                  <a:tcPr/>
                </a:tc>
                <a:extLst>
                  <a:ext uri="{0D108BD9-81ED-4DB2-BD59-A6C34878D82A}">
                    <a16:rowId xmlns:a16="http://schemas.microsoft.com/office/drawing/2014/main" val="10002"/>
                  </a:ext>
                </a:extLst>
              </a:tr>
              <a:tr h="421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90 % a výše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1/5 (20 %) základního podílu, tj. 5 % </a:t>
                      </a:r>
                    </a:p>
                  </a:txBody>
                  <a:tcPr/>
                </a:tc>
                <a:extLst>
                  <a:ext uri="{0D108BD9-81ED-4DB2-BD59-A6C34878D82A}">
                    <a16:rowId xmlns:a16="http://schemas.microsoft.com/office/drawing/2014/main" val="10003"/>
                  </a:ext>
                </a:extLst>
              </a:tr>
            </a:tbl>
          </a:graphicData>
        </a:graphic>
      </p:graphicFrame>
      <p:pic>
        <p:nvPicPr>
          <p:cNvPr id="15" name="Obrázek 14">
            <a:extLst>
              <a:ext uri="{FF2B5EF4-FFF2-40B4-BE49-F238E27FC236}">
                <a16:creationId xmlns:a16="http://schemas.microsoft.com/office/drawing/2014/main" id="{900721F3-B0F4-4A95-BA53-DA8B12C7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fontScale="70000" lnSpcReduction="20000"/>
          </a:bodyPr>
          <a:lstStyle/>
          <a:p>
            <a:pPr>
              <a:buNone/>
            </a:pPr>
            <a:endParaRPr lang="cs-CZ" sz="2400" b="1" dirty="0">
              <a:solidFill>
                <a:srgbClr val="0070C0"/>
              </a:solidFill>
            </a:endParaRPr>
          </a:p>
          <a:p>
            <a:pPr algn="just"/>
            <a:r>
              <a:rPr lang="cs-CZ" sz="2700" dirty="0"/>
              <a:t>Administrativa, řízení projektu, účetnictví, personalistika, komunikační a informační opatření (publicita projektu), občerstvení a stravování a podpůrné procesy pro provoz projektu</a:t>
            </a:r>
          </a:p>
          <a:p>
            <a:pPr algn="just">
              <a:buNone/>
            </a:pPr>
            <a:r>
              <a:rPr lang="cs-CZ" sz="2700" dirty="0"/>
              <a:t>	Pozn.: pro zařazení do nepřímých nákladů </a:t>
            </a:r>
            <a:r>
              <a:rPr lang="cs-CZ" sz="2700" b="1" dirty="0"/>
              <a:t>je rozhodující, že daný pracovník: </a:t>
            </a:r>
          </a:p>
          <a:p>
            <a:pPr lvl="1" algn="just"/>
            <a:r>
              <a:rPr lang="cs-CZ" sz="2700" dirty="0"/>
              <a:t>nepracuje přímo s cílovou skupinou projektu  - do práce s cílovou skupinou patří i komunikace (osobní i jiná) </a:t>
            </a:r>
            <a:br>
              <a:rPr lang="cs-CZ" sz="2700" dirty="0"/>
            </a:br>
            <a:r>
              <a:rPr lang="cs-CZ" sz="2700" dirty="0"/>
              <a:t>s potenciálními účastníky projektu (tj. osobami, které patří do cílové skupiny, ale dosud se do projektu nezapojili) nebo </a:t>
            </a:r>
          </a:p>
          <a:p>
            <a:pPr lvl="1" algn="just"/>
            <a:r>
              <a:rPr lang="cs-CZ" sz="2700" dirty="0"/>
              <a:t>nezajišťuje výstup, který je určen k přímému využití cílovou skupinou projektu (či nezajišťuje evaluace). </a:t>
            </a:r>
          </a:p>
          <a:p>
            <a:pPr algn="just"/>
            <a:r>
              <a:rPr lang="cs-CZ" sz="2700" dirty="0"/>
              <a:t>Cestovné náhrady spojené s pracovními cestami realizačního týmu (vnitrostátní pracovní cesty)</a:t>
            </a:r>
          </a:p>
          <a:p>
            <a:pPr algn="just"/>
            <a:r>
              <a:rPr lang="cs-CZ" sz="2700" dirty="0"/>
              <a:t>Spotřební materiál, zařízení a vybavení (papíry, kancelářský materiál, čistící prostředky, zařízení a vybavení RT, jejichž osobni náklady jsou hrazeny z NN)</a:t>
            </a:r>
          </a:p>
          <a:p>
            <a:pPr algn="just"/>
            <a:r>
              <a:rPr lang="cs-CZ" sz="2700" dirty="0"/>
              <a:t>Prostory pro realizaci projektu (využívané pro administraci projektu, energie, vodné a stočné)</a:t>
            </a:r>
          </a:p>
          <a:p>
            <a:pPr algn="just"/>
            <a:r>
              <a:rPr lang="cs-CZ" sz="2700" dirty="0"/>
              <a:t>Ostatní provozní výdaje (internet, telefon, poštovné, bankovní poplatky, pojistné smlouvy, správní poplatky, které nemají přímou vazbu na práci s CS)</a:t>
            </a:r>
          </a:p>
          <a:p>
            <a:pPr>
              <a:buNone/>
            </a:pPr>
            <a:endParaRPr lang="cs-CZ" sz="1400" dirty="0"/>
          </a:p>
          <a:p>
            <a:pPr>
              <a:buNone/>
            </a:pPr>
            <a:endParaRPr lang="cs-CZ" sz="1400" dirty="0"/>
          </a:p>
          <a:p>
            <a:endParaRPr lang="cs-CZ" sz="1400" b="1" dirty="0"/>
          </a:p>
          <a:p>
            <a:pPr>
              <a:buNone/>
            </a:pPr>
            <a:r>
              <a:rPr lang="cs-CZ" sz="1400" dirty="0"/>
              <a:t>	</a:t>
            </a: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20317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05682"/>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Příklady – přímé x 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C8FBBEDF-B1B6-468F-9392-FAD74E59CE89}"/>
              </a:ext>
            </a:extLst>
          </p:cNvPr>
          <p:cNvSpPr>
            <a:spLocks noGrp="1"/>
          </p:cNvSpPr>
          <p:nvPr>
            <p:ph idx="1"/>
          </p:nvPr>
        </p:nvSpPr>
        <p:spPr>
          <a:xfrm>
            <a:off x="320842" y="1179110"/>
            <a:ext cx="11421979" cy="4642973"/>
          </a:xfrm>
        </p:spPr>
        <p:txBody>
          <a:bodyPr>
            <a:normAutofit fontScale="77500" lnSpcReduction="20000"/>
          </a:bodyPr>
          <a:lstStyle/>
          <a:p>
            <a:pPr algn="just">
              <a:lnSpc>
                <a:spcPct val="110000"/>
              </a:lnSpc>
              <a:spcBef>
                <a:spcPts val="600"/>
              </a:spcBef>
            </a:pPr>
            <a:r>
              <a:rPr lang="cs-CZ" sz="3300" dirty="0"/>
              <a:t>Cestovné pečujících osob – nepřímé náklady</a:t>
            </a:r>
          </a:p>
          <a:p>
            <a:pPr algn="just">
              <a:lnSpc>
                <a:spcPct val="110000"/>
              </a:lnSpc>
              <a:spcBef>
                <a:spcPts val="600"/>
              </a:spcBef>
            </a:pPr>
            <a:r>
              <a:rPr lang="cs-CZ" sz="3300" dirty="0"/>
              <a:t>Nákup vybavení samotného zařízení, které je pracovištěm pečujících osob – přímé náklady X nákup kancelářských potřeb – nepřímé náklady</a:t>
            </a:r>
          </a:p>
          <a:p>
            <a:pPr algn="just">
              <a:lnSpc>
                <a:spcPct val="110000"/>
              </a:lnSpc>
              <a:spcBef>
                <a:spcPts val="600"/>
              </a:spcBef>
            </a:pPr>
            <a:r>
              <a:rPr lang="cs-CZ" sz="3300" dirty="0"/>
              <a:t>Stavební úpravy prostor zařízení určených pro práci s dětmi – přímé náklady X stavební úpravy pro projekt samotný – nepřímé náklady</a:t>
            </a:r>
          </a:p>
          <a:p>
            <a:pPr algn="just">
              <a:lnSpc>
                <a:spcPct val="110000"/>
              </a:lnSpc>
              <a:spcBef>
                <a:spcPts val="600"/>
              </a:spcBef>
            </a:pPr>
            <a:r>
              <a:rPr lang="cs-CZ" sz="3300" dirty="0"/>
              <a:t>Pronájem prostor pro dětskou skupinu – přímé náklady (Nákup služeb) X pronájem prostor využívaných k administraci projektu – nepřímé náklady</a:t>
            </a:r>
          </a:p>
          <a:p>
            <a:pPr algn="just">
              <a:lnSpc>
                <a:spcPct val="110000"/>
              </a:lnSpc>
              <a:spcBef>
                <a:spcPts val="600"/>
              </a:spcBef>
            </a:pPr>
            <a:r>
              <a:rPr lang="cs-CZ" sz="3300" dirty="0"/>
              <a:t>Služby péče o děti vykonávané pečující osobou s ŽL – přímé náklady (Nákup služeb)</a:t>
            </a:r>
          </a:p>
          <a:p>
            <a:pPr algn="just">
              <a:lnSpc>
                <a:spcPct val="110000"/>
              </a:lnSpc>
              <a:spcBef>
                <a:spcPts val="600"/>
              </a:spcBef>
            </a:pPr>
            <a:r>
              <a:rPr lang="cs-CZ" sz="3300" dirty="0"/>
              <a:t>Vzdělávání pečujících osob – přímé náklady (musí být vazba na deklarovaná pracovní místa)</a:t>
            </a:r>
          </a:p>
          <a:p>
            <a:pPr>
              <a:buNone/>
            </a:pPr>
            <a:endParaRPr lang="cs-CZ" sz="900" dirty="0"/>
          </a:p>
          <a:p>
            <a:pPr marL="0" indent="0">
              <a:buNone/>
            </a:pPr>
            <a:endParaRPr lang="cs-CZ" dirty="0"/>
          </a:p>
        </p:txBody>
      </p:sp>
    </p:spTree>
    <p:extLst>
      <p:ext uri="{BB962C8B-B14F-4D97-AF65-F5344CB8AC3E}">
        <p14:creationId xmlns:p14="http://schemas.microsoft.com/office/powerpoint/2010/main" val="1220835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05682"/>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Nezpůsobilé výdaje</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C8FBBEDF-B1B6-468F-9392-FAD74E59CE89}"/>
              </a:ext>
            </a:extLst>
          </p:cNvPr>
          <p:cNvSpPr>
            <a:spLocks noGrp="1"/>
          </p:cNvSpPr>
          <p:nvPr>
            <p:ph idx="1"/>
          </p:nvPr>
        </p:nvSpPr>
        <p:spPr>
          <a:xfrm>
            <a:off x="320842" y="1179110"/>
            <a:ext cx="11421979" cy="4642973"/>
          </a:xfrm>
        </p:spPr>
        <p:txBody>
          <a:bodyPr>
            <a:normAutofit/>
          </a:bodyPr>
          <a:lstStyle/>
          <a:p>
            <a:pPr marL="0" indent="0">
              <a:buNone/>
            </a:pPr>
            <a:r>
              <a:rPr lang="cs-CZ" b="1" dirty="0"/>
              <a:t>Mezi nezpůsobilé výdaje patří např.:</a:t>
            </a:r>
          </a:p>
          <a:p>
            <a:pPr marL="0" indent="0">
              <a:buNone/>
            </a:pPr>
            <a:endParaRPr lang="cs-CZ" b="1" dirty="0"/>
          </a:p>
          <a:p>
            <a:r>
              <a:rPr lang="cs-CZ" dirty="0"/>
              <a:t>Stravné pro děti </a:t>
            </a:r>
          </a:p>
          <a:p>
            <a:r>
              <a:rPr lang="cs-CZ" dirty="0"/>
              <a:t>Zajištění výletů - náklady na dopravu/cestovné, vstupné, potravinové balíčky</a:t>
            </a:r>
          </a:p>
          <a:p>
            <a:r>
              <a:rPr lang="cs-CZ" dirty="0"/>
              <a:t>Náklady na napsání projektu</a:t>
            </a:r>
          </a:p>
          <a:p>
            <a:endParaRPr lang="cs-CZ" dirty="0"/>
          </a:p>
          <a:p>
            <a:r>
              <a:rPr lang="cs-CZ" dirty="0"/>
              <a:t>V Rozpočtu vždy NULOVÉ</a:t>
            </a:r>
          </a:p>
          <a:p>
            <a:pPr algn="just">
              <a:lnSpc>
                <a:spcPct val="150000"/>
              </a:lnSpc>
              <a:spcBef>
                <a:spcPts val="0"/>
              </a:spcBef>
            </a:pPr>
            <a:endParaRPr lang="cs-CZ" sz="900" b="1" dirty="0"/>
          </a:p>
          <a:p>
            <a:pPr>
              <a:buNone/>
            </a:pPr>
            <a:endParaRPr lang="cs-CZ" sz="900" dirty="0"/>
          </a:p>
          <a:p>
            <a:pPr marL="0" indent="0">
              <a:buNone/>
            </a:pPr>
            <a:endParaRPr lang="cs-CZ" dirty="0"/>
          </a:p>
        </p:txBody>
      </p:sp>
    </p:spTree>
    <p:extLst>
      <p:ext uri="{BB962C8B-B14F-4D97-AF65-F5344CB8AC3E}">
        <p14:creationId xmlns:p14="http://schemas.microsoft.com/office/powerpoint/2010/main" val="4018041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a:normAutofit fontScale="47500" lnSpcReduction="20000"/>
          </a:bodyPr>
          <a:lstStyle/>
          <a:p>
            <a:pPr marL="0" indent="0" algn="just">
              <a:lnSpc>
                <a:spcPct val="100000"/>
              </a:lnSpc>
              <a:spcBef>
                <a:spcPts val="0"/>
              </a:spcBef>
              <a:buNone/>
            </a:pPr>
            <a:r>
              <a:rPr lang="cs-CZ" sz="3600" b="1" dirty="0"/>
              <a:t>Příjmy projektu = </a:t>
            </a:r>
            <a:r>
              <a:rPr lang="cs-CZ" sz="3600" dirty="0"/>
              <a:t>příjmy vygenerované projektem v době jeho realizace </a:t>
            </a:r>
          </a:p>
          <a:p>
            <a:pPr marL="0" indent="0" algn="just">
              <a:lnSpc>
                <a:spcPct val="100000"/>
              </a:lnSpc>
              <a:spcBef>
                <a:spcPts val="0"/>
              </a:spcBef>
              <a:buNone/>
            </a:pPr>
            <a:endParaRPr lang="cs-CZ" sz="3600" dirty="0"/>
          </a:p>
          <a:p>
            <a:pPr marL="0" indent="0" algn="just">
              <a:lnSpc>
                <a:spcPct val="100000"/>
              </a:lnSpc>
              <a:spcBef>
                <a:spcPts val="0"/>
              </a:spcBef>
              <a:buNone/>
            </a:pPr>
            <a:r>
              <a:rPr lang="cs-CZ" sz="3600" dirty="0"/>
              <a:t>Například: </a:t>
            </a:r>
          </a:p>
          <a:p>
            <a:pPr marL="360363" indent="-360363" algn="just">
              <a:lnSpc>
                <a:spcPct val="100000"/>
              </a:lnSpc>
              <a:spcBef>
                <a:spcPts val="0"/>
              </a:spcBef>
            </a:pPr>
            <a:r>
              <a:rPr lang="cs-CZ" sz="3600" dirty="0"/>
              <a:t>Příjmy za poskytované služby (poplatky za školení), </a:t>
            </a:r>
          </a:p>
          <a:p>
            <a:pPr marL="360363" indent="-360363" algn="just">
              <a:lnSpc>
                <a:spcPct val="100000"/>
              </a:lnSpc>
              <a:spcBef>
                <a:spcPts val="0"/>
              </a:spcBef>
            </a:pPr>
            <a:r>
              <a:rPr lang="cs-CZ" sz="3600" dirty="0"/>
              <a:t>Příjmy za prodej výrobků, které vznikly v rámci projektu (tj. výrobků, na jejichž vznik byly vynaloženy výdaje projektu),</a:t>
            </a:r>
          </a:p>
          <a:p>
            <a:pPr marL="360363" indent="-360363" algn="just">
              <a:lnSpc>
                <a:spcPct val="100000"/>
              </a:lnSpc>
              <a:spcBef>
                <a:spcPts val="0"/>
              </a:spcBef>
            </a:pPr>
            <a:r>
              <a:rPr lang="cs-CZ" sz="3600" dirty="0"/>
              <a:t>Příjmy za pronájem (prostor, zařízení, softwaru, ad.) financovaných z projektu.</a:t>
            </a:r>
          </a:p>
          <a:p>
            <a:pPr marL="360363" indent="-360363" algn="just">
              <a:lnSpc>
                <a:spcPct val="100000"/>
              </a:lnSpc>
              <a:spcBef>
                <a:spcPts val="0"/>
              </a:spcBef>
            </a:pPr>
            <a:endParaRPr lang="cs-CZ" sz="3600" dirty="0"/>
          </a:p>
          <a:p>
            <a:pPr marL="0" indent="0" algn="just">
              <a:lnSpc>
                <a:spcPct val="100000"/>
              </a:lnSpc>
              <a:spcBef>
                <a:spcPts val="0"/>
              </a:spcBef>
              <a:buNone/>
            </a:pPr>
            <a:r>
              <a:rPr lang="cs-CZ" sz="3600" b="1" dirty="0"/>
              <a:t>Příjmem projektu nikdy nejsou:  </a:t>
            </a:r>
          </a:p>
          <a:p>
            <a:pPr marL="360363" indent="-360363" algn="just">
              <a:lnSpc>
                <a:spcPct val="100000"/>
              </a:lnSpc>
              <a:spcBef>
                <a:spcPts val="0"/>
              </a:spcBef>
            </a:pPr>
            <a:r>
              <a:rPr lang="cs-CZ" sz="3600" dirty="0"/>
              <a:t>úroky vygenerované na bankovních účtech příjemce, na které byla poskytnuta podpora z OPZ;  platby, které příjemce/partner obdrží ze smluvních pokut v důsledku porušení smlouvy mezi příjemcem/partnerem a třetí osobou či osobami; </a:t>
            </a:r>
          </a:p>
          <a:p>
            <a:pPr marL="360363" indent="-360363" algn="just">
              <a:lnSpc>
                <a:spcPct val="100000"/>
              </a:lnSpc>
              <a:spcBef>
                <a:spcPts val="0"/>
              </a:spcBef>
            </a:pPr>
            <a:r>
              <a:rPr lang="cs-CZ" sz="3600" dirty="0"/>
              <a:t>platby, které vznikají v důsledku toho, že třetí osoba vybraná podle pravidel pro zadávání zakázek svou nabídku stáhne (peněžní jistota). </a:t>
            </a:r>
          </a:p>
          <a:p>
            <a:pPr marL="360363" indent="-360363" algn="just">
              <a:lnSpc>
                <a:spcPct val="100000"/>
              </a:lnSpc>
              <a:spcBef>
                <a:spcPts val="0"/>
              </a:spcBef>
            </a:pPr>
            <a:endParaRPr lang="cs-CZ" sz="3600" b="1" dirty="0"/>
          </a:p>
          <a:p>
            <a:pPr marL="360363" indent="-360363" algn="just">
              <a:lnSpc>
                <a:spcPct val="100000"/>
              </a:lnSpc>
              <a:spcBef>
                <a:spcPts val="0"/>
              </a:spcBef>
            </a:pPr>
            <a:r>
              <a:rPr lang="cs-CZ" sz="3600" b="1" dirty="0"/>
              <a:t>Do žádosti o podporu </a:t>
            </a:r>
            <a:r>
              <a:rPr lang="cs-CZ" sz="3600" dirty="0"/>
              <a:t>se uvádí pouze „</a:t>
            </a:r>
            <a:r>
              <a:rPr lang="cs-CZ" sz="3600" b="1" dirty="0"/>
              <a:t>předpokládané čisté příjmy</a:t>
            </a:r>
            <a:r>
              <a:rPr lang="cs-CZ" sz="3600" dirty="0"/>
              <a:t>“ do řádku „Jiné peněžní příjmy“ - o tyto příjmy bude snížena poskytnutá dotace.</a:t>
            </a:r>
          </a:p>
          <a:p>
            <a:pPr marL="360363" indent="-360363" algn="just">
              <a:lnSpc>
                <a:spcPct val="100000"/>
              </a:lnSpc>
              <a:spcBef>
                <a:spcPts val="0"/>
              </a:spcBef>
            </a:pPr>
            <a:r>
              <a:rPr lang="cs-CZ" sz="3600" b="1" dirty="0"/>
              <a:t>Čistým příjmem </a:t>
            </a:r>
            <a:r>
              <a:rPr lang="cs-CZ" sz="3600" dirty="0"/>
              <a:t>je ta částka příjmů, která převyšuje částku vlastního financování způsobilých výdajů projektu (např. příspěvky převyšující spolufinancování).</a:t>
            </a:r>
          </a:p>
          <a:p>
            <a:pPr marL="360363" indent="-360363" algn="just">
              <a:lnSpc>
                <a:spcPct val="100000"/>
              </a:lnSpc>
              <a:spcBef>
                <a:spcPts val="0"/>
              </a:spcBef>
            </a:pPr>
            <a:r>
              <a:rPr lang="cs-CZ" sz="3600" b="1" dirty="0"/>
              <a:t>Nepředpokládané i předpokládané čisté příjmy </a:t>
            </a:r>
            <a:r>
              <a:rPr lang="cs-CZ" sz="3600" dirty="0"/>
              <a:t>se budou reportovat průběžně ve Zprávách o realizaci projektu (ZOR).</a:t>
            </a:r>
          </a:p>
          <a:p>
            <a:pPr marL="360363" indent="-360363" algn="just">
              <a:lnSpc>
                <a:spcPct val="100000"/>
              </a:lnSpc>
              <a:spcBef>
                <a:spcPts val="0"/>
              </a:spcBef>
            </a:pPr>
            <a:endParaRPr lang="cs-CZ" sz="3600" dirty="0"/>
          </a:p>
          <a:p>
            <a:pPr marL="360363" indent="-360363" algn="just">
              <a:lnSpc>
                <a:spcPct val="100000"/>
              </a:lnSpc>
              <a:spcBef>
                <a:spcPts val="0"/>
              </a:spcBef>
            </a:pPr>
            <a:r>
              <a:rPr lang="cs-CZ" sz="3600" b="1" dirty="0"/>
              <a:t>U subjektů, kterým byla podpora z OPZ poskytnuta v režimu veřejné podpory či podpory de minimis, se čisté příjmy nevykazují, resp. vždy se rovnají 0 Kč (bez ohledu na výši příjmů vygenerovaných projektem). Toto platí pro příjemce </a:t>
            </a:r>
            <a:br>
              <a:rPr lang="cs-CZ" sz="3600" b="1" dirty="0"/>
            </a:br>
            <a:r>
              <a:rPr lang="cs-CZ" sz="3600" b="1" dirty="0"/>
              <a:t>i partnery.</a:t>
            </a:r>
          </a:p>
          <a:p>
            <a:pPr marL="0" indent="0" algn="just">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Příjmy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E2CC0CB-07A5-4F10-8A46-8DAD56D5D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5937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77500" lnSpcReduction="20000"/>
          </a:bodyPr>
          <a:lstStyle/>
          <a:p>
            <a:pPr marL="0" indent="0">
              <a:buNone/>
            </a:pPr>
            <a:endParaRPr lang="cs-CZ" sz="2400" b="1" dirty="0">
              <a:solidFill>
                <a:srgbClr val="0070C0"/>
              </a:solidFill>
            </a:endParaRPr>
          </a:p>
          <a:p>
            <a:r>
              <a:rPr lang="cs-CZ" sz="3000" dirty="0"/>
              <a:t>Finanční alokace výzvy (rozhodná pro výběr projektů k financování):   </a:t>
            </a:r>
            <a:r>
              <a:rPr lang="cs-CZ" sz="3000" b="1" dirty="0"/>
              <a:t>1 187 100 CZK</a:t>
            </a:r>
          </a:p>
          <a:p>
            <a:r>
              <a:rPr lang="cs-CZ" sz="3000" dirty="0"/>
              <a:t>Minimální výše celkových způsobilých výdajů:   </a:t>
            </a:r>
            <a:r>
              <a:rPr lang="cs-CZ" sz="3000" b="1" dirty="0"/>
              <a:t>400 000 CZK</a:t>
            </a:r>
            <a:endParaRPr lang="cs-CZ" sz="3000" b="1" dirty="0">
              <a:solidFill>
                <a:srgbClr val="FF0000"/>
              </a:solidFill>
            </a:endParaRPr>
          </a:p>
          <a:p>
            <a:endParaRPr lang="cs-CZ" sz="3000" dirty="0"/>
          </a:p>
          <a:p>
            <a:r>
              <a:rPr lang="cs-CZ" sz="3000" dirty="0"/>
              <a:t>Maximální délka podpory:   </a:t>
            </a:r>
            <a:r>
              <a:rPr lang="cs-CZ" sz="3000" b="1" dirty="0"/>
              <a:t>10 měsíců</a:t>
            </a:r>
          </a:p>
          <a:p>
            <a:r>
              <a:rPr lang="cs-CZ" sz="3000" dirty="0"/>
              <a:t>Nejzazší datum pro ukončení fyzické realizace projektu:   </a:t>
            </a:r>
            <a:r>
              <a:rPr lang="cs-CZ" sz="3000" b="1" dirty="0"/>
              <a:t>31. 12. 2022</a:t>
            </a:r>
          </a:p>
          <a:p>
            <a:pPr marL="0" indent="0">
              <a:buNone/>
            </a:pPr>
            <a:endParaRPr lang="cs-CZ" sz="3000" dirty="0"/>
          </a:p>
          <a:p>
            <a:pPr marL="0" indent="0">
              <a:buNone/>
            </a:pPr>
            <a:r>
              <a:rPr lang="cs-CZ" sz="3000" dirty="0"/>
              <a:t>Forma podpory:   </a:t>
            </a:r>
            <a:r>
              <a:rPr lang="cs-CZ" sz="3000" b="1" dirty="0"/>
              <a:t>ex ante / ex post</a:t>
            </a:r>
          </a:p>
          <a:p>
            <a:pPr marL="0" indent="0">
              <a:buNone/>
            </a:pPr>
            <a:endParaRPr lang="cs-CZ" sz="3000" dirty="0"/>
          </a:p>
          <a:p>
            <a:pPr marL="0" indent="0">
              <a:buNone/>
            </a:pPr>
            <a:r>
              <a:rPr lang="cs-CZ" sz="3000" b="1" dirty="0"/>
              <a:t>Nepřímé náklady</a:t>
            </a:r>
          </a:p>
          <a:p>
            <a:r>
              <a:rPr lang="cs-CZ" sz="3000" dirty="0"/>
              <a:t>Nepřímé náklady mohou dosahovat maximálně 25% přímých způsobilých nákladů projektu</a:t>
            </a:r>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1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spc="-150" dirty="0">
                <a:solidFill>
                  <a:schemeClr val="accent1">
                    <a:lumMod val="75000"/>
                  </a:schemeClr>
                </a:solidFill>
              </a:rPr>
              <a:t>Termíny a finanční alokace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887230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9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69062" y="2319773"/>
            <a:ext cx="11726608" cy="923330"/>
          </a:xfrm>
          <a:prstGeom prst="rect">
            <a:avLst/>
          </a:prstGeom>
        </p:spPr>
        <p:txBody>
          <a:bodyPr wrap="none">
            <a:spAutoFit/>
          </a:bodyPr>
          <a:lstStyle/>
          <a:p>
            <a:pPr algn="ctr"/>
            <a:r>
              <a:rPr lang="cs-CZ" sz="5400" b="1" spc="-150" dirty="0">
                <a:solidFill>
                  <a:schemeClr val="accent1">
                    <a:lumMod val="75000"/>
                  </a:schemeClr>
                </a:solidFill>
              </a:rPr>
              <a:t>PROCES HODNOCENÍ A VÝBĚRU PROJEKTŮ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206675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pPr algn="just"/>
            <a:r>
              <a:rPr lang="cs-CZ" sz="2000" dirty="0"/>
              <a:t>Problematika hodnocení přijatelnosti a formálních náležitostí, věcného hodnocení a výběru projektů </a:t>
            </a:r>
          </a:p>
          <a:p>
            <a:pPr lvl="1" algn="just"/>
            <a:r>
              <a:rPr lang="cs-CZ" sz="2000" dirty="0"/>
              <a:t>Viz příloha č. 1 výzvy MAS Informace o způsobu hodnocení a výběru projektů</a:t>
            </a:r>
          </a:p>
          <a:p>
            <a:pPr lvl="1" algn="just"/>
            <a:r>
              <a:rPr lang="cs-CZ" sz="2000" dirty="0"/>
              <a:t>Viz Specifická část pravidel pro žadatele a příjemce v rámci OPZ </a:t>
            </a:r>
          </a:p>
          <a:p>
            <a:pPr algn="just"/>
            <a:r>
              <a:rPr lang="cs-CZ" sz="2000" dirty="0"/>
              <a:t>Proces hodnocení a výběru projektů zajišťuje MAS MORAVSKÁ BRÁNA, </a:t>
            </a:r>
            <a:r>
              <a:rPr lang="cs-CZ" sz="2000" dirty="0" err="1"/>
              <a:t>z.s</a:t>
            </a:r>
            <a:r>
              <a:rPr lang="cs-CZ" sz="2000" dirty="0"/>
              <a:t>.</a:t>
            </a:r>
          </a:p>
          <a:p>
            <a:pPr algn="just"/>
            <a:r>
              <a:rPr lang="cs-CZ" sz="2000" dirty="0"/>
              <a:t>Žádosti předložené jiným způsobem a v jiném termínu než umožňuje výzva, nejsou akceptovány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4A59B5-BCAF-4DE3-AB3B-192490FEF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60664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200" dirty="0"/>
          </a:p>
          <a:p>
            <a:r>
              <a:rPr lang="cs-CZ" sz="2200" dirty="0"/>
              <a:t>První fáze hodnocení projektů </a:t>
            </a:r>
          </a:p>
          <a:p>
            <a:r>
              <a:rPr lang="cs-CZ" sz="2200" dirty="0"/>
              <a:t>Posouzení základních věcných a administrativních požadavků </a:t>
            </a:r>
          </a:p>
          <a:p>
            <a:r>
              <a:rPr lang="pt-BR" sz="2200" dirty="0"/>
              <a:t>Provádějí pracovníci MAS </a:t>
            </a:r>
            <a:r>
              <a:rPr lang="cs-CZ" sz="2200" dirty="0"/>
              <a:t>MORAVSKÁ BRÁNA, </a:t>
            </a:r>
            <a:r>
              <a:rPr lang="cs-CZ" sz="2200" dirty="0" err="1"/>
              <a:t>z.s</a:t>
            </a:r>
            <a:r>
              <a:rPr lang="cs-CZ" sz="2200" dirty="0"/>
              <a:t>.</a:t>
            </a:r>
            <a:endParaRPr lang="pt-BR" sz="2200" dirty="0"/>
          </a:p>
          <a:p>
            <a:r>
              <a:rPr lang="cs-CZ" sz="2200" dirty="0"/>
              <a:t>Lhůta max. </a:t>
            </a:r>
            <a:r>
              <a:rPr lang="cs-CZ" sz="2200" b="1" dirty="0"/>
              <a:t>30 pracovních dnů </a:t>
            </a:r>
            <a:r>
              <a:rPr lang="cs-CZ" sz="2200" dirty="0"/>
              <a:t>od ukončení příjmu žádostí o podporu </a:t>
            </a:r>
          </a:p>
          <a:p>
            <a:r>
              <a:rPr lang="cs-CZ" sz="2200" dirty="0"/>
              <a:t>Kritéria přijatelnosti jsou neopravitelná </a:t>
            </a:r>
          </a:p>
          <a:p>
            <a:r>
              <a:rPr lang="cs-CZ" sz="2200" dirty="0"/>
              <a:t>Kritéria formálních náležitostí jsou opravitelná – žadatel vyzván 1 x k opravě nebo doplnění ve lhůtě do 5 pracovních dní </a:t>
            </a:r>
          </a:p>
          <a:p>
            <a:r>
              <a:rPr lang="cs-CZ" sz="2200" dirty="0"/>
              <a:t>Hodnotí se podle kontrolních otázek uvedených pro každé kritérium (ANO/NE)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14850" y="258007"/>
            <a:ext cx="7382399"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CB068DE-35EF-4446-AF7B-626E052F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6883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2"/>
            <a:ext cx="11670189" cy="4715145"/>
          </a:xfrm>
        </p:spPr>
        <p:txBody>
          <a:bodyPr numCol="2">
            <a:normAutofit/>
          </a:bodyPr>
          <a:lstStyle/>
          <a:p>
            <a:pPr marL="0" indent="0" algn="just">
              <a:buNone/>
            </a:pPr>
            <a:r>
              <a:rPr lang="cs-CZ" sz="2200" b="1" dirty="0"/>
              <a:t>Kritéria hodnocení přijatelnosti </a:t>
            </a:r>
            <a:endParaRPr lang="cs-CZ" sz="2200" dirty="0"/>
          </a:p>
          <a:p>
            <a:pPr algn="just"/>
            <a:r>
              <a:rPr lang="cs-CZ" sz="2200" dirty="0"/>
              <a:t>Oprávněnost žadatele </a:t>
            </a:r>
          </a:p>
          <a:p>
            <a:pPr algn="just"/>
            <a:r>
              <a:rPr lang="cs-CZ" sz="2200" dirty="0"/>
              <a:t>Partnerství </a:t>
            </a:r>
          </a:p>
          <a:p>
            <a:pPr algn="just"/>
            <a:r>
              <a:rPr lang="cs-CZ" sz="2200" dirty="0"/>
              <a:t>Cílové skupiny </a:t>
            </a:r>
          </a:p>
          <a:p>
            <a:pPr algn="just"/>
            <a:r>
              <a:rPr lang="cs-CZ" sz="2200" dirty="0"/>
              <a:t>Celkové způsobilé výdaje </a:t>
            </a:r>
          </a:p>
          <a:p>
            <a:pPr algn="just"/>
            <a:r>
              <a:rPr lang="cs-CZ" sz="2200" dirty="0"/>
              <a:t>Aktivity </a:t>
            </a:r>
          </a:p>
          <a:p>
            <a:pPr algn="just"/>
            <a:r>
              <a:rPr lang="cs-CZ" sz="2200" dirty="0"/>
              <a:t>Horizontální principy </a:t>
            </a:r>
          </a:p>
          <a:p>
            <a:pPr algn="just"/>
            <a:r>
              <a:rPr lang="cs-CZ" sz="2200" dirty="0"/>
              <a:t>Trestní bezúhonnost </a:t>
            </a:r>
          </a:p>
          <a:p>
            <a:pPr algn="just"/>
            <a:r>
              <a:rPr lang="cs-CZ" sz="2200" dirty="0"/>
              <a:t>Soulad projektu s SCLLD </a:t>
            </a:r>
          </a:p>
          <a:p>
            <a:pPr algn="just"/>
            <a:r>
              <a:rPr lang="cs-CZ" sz="2200" dirty="0"/>
              <a:t>Ověření administrativní, finanční a provozní kapacity žadatele </a:t>
            </a:r>
            <a:endParaRPr lang="cs-CZ" sz="2200" b="1" dirty="0"/>
          </a:p>
          <a:p>
            <a:pPr marL="0" indent="0" algn="just">
              <a:buNone/>
            </a:pPr>
            <a:r>
              <a:rPr lang="cs-CZ" sz="2200" b="1" dirty="0"/>
              <a:t>Kritéria formálních náležitostí</a:t>
            </a:r>
          </a:p>
          <a:p>
            <a:pPr algn="just"/>
            <a:r>
              <a:rPr lang="cs-CZ" sz="2200" dirty="0"/>
              <a:t>Úplnost a forma žádosti</a:t>
            </a:r>
          </a:p>
          <a:p>
            <a:pPr algn="just"/>
            <a:r>
              <a:rPr lang="cs-CZ" sz="2200" dirty="0"/>
              <a:t>Podpis žádosti</a:t>
            </a:r>
          </a:p>
          <a:p>
            <a:pPr marL="0" indent="0" algn="just">
              <a:buNone/>
            </a:pPr>
            <a:endParaRPr lang="cs-CZ" sz="2200" b="1" dirty="0"/>
          </a:p>
          <a:p>
            <a:pPr marL="0" indent="0" algn="just">
              <a:buNone/>
            </a:pPr>
            <a:r>
              <a:rPr lang="cs-CZ" sz="2200" b="1" dirty="0"/>
              <a:t>Podání žádosti o přezkum </a:t>
            </a:r>
            <a:endParaRPr lang="cs-CZ" sz="2200" dirty="0"/>
          </a:p>
          <a:p>
            <a:pPr algn="just"/>
            <a:r>
              <a:rPr lang="cs-CZ" sz="2200" dirty="0"/>
              <a:t>MAS zasílá informaci o výsledku hodnocení -&gt; lhůta 15 kalendářních dní ode dne doručení informace na podání Žádosti o přezkum u negativně hodnocených Žádostí o podporu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57554"/>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2D1DFDC-B14D-4865-97D2-C131D4B81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032839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400" dirty="0"/>
          </a:p>
          <a:p>
            <a:pPr algn="just"/>
            <a:r>
              <a:rPr lang="cs-CZ" sz="2400" dirty="0"/>
              <a:t>Druhá fáze hodnocení projektů </a:t>
            </a:r>
          </a:p>
          <a:p>
            <a:pPr algn="just"/>
            <a:r>
              <a:rPr lang="cs-CZ" sz="2400" dirty="0"/>
              <a:t>Hodnocení kvality </a:t>
            </a:r>
          </a:p>
          <a:p>
            <a:pPr algn="just"/>
            <a:r>
              <a:rPr lang="pt-BR" sz="2400" dirty="0"/>
              <a:t>Provádí jmenovaní hodnotitelé z řad členů výběrové komise (za</a:t>
            </a:r>
            <a:r>
              <a:rPr lang="cs-CZ" sz="2400" dirty="0"/>
              <a:t> </a:t>
            </a:r>
            <a:r>
              <a:rPr lang="pt-BR" sz="2400" dirty="0"/>
              <a:t>věcné hodnocení zodpovídá výběrová komise jako výběrový orgán</a:t>
            </a:r>
            <a:r>
              <a:rPr lang="cs-CZ" sz="2400" dirty="0"/>
              <a:t> </a:t>
            </a:r>
            <a:r>
              <a:rPr lang="pt-BR" sz="2400" dirty="0"/>
              <a:t>MAS </a:t>
            </a:r>
            <a:r>
              <a:rPr lang="cs-CZ" sz="2400" dirty="0"/>
              <a:t>MORAVSKÁ BRÁNA, </a:t>
            </a:r>
            <a:r>
              <a:rPr lang="cs-CZ" sz="2400" dirty="0" err="1"/>
              <a:t>z.s</a:t>
            </a:r>
            <a:r>
              <a:rPr lang="cs-CZ" sz="2400" dirty="0"/>
              <a:t>.) </a:t>
            </a:r>
          </a:p>
          <a:p>
            <a:pPr algn="just"/>
            <a:r>
              <a:rPr lang="cs-CZ" sz="2400" dirty="0"/>
              <a:t>Pouze žádosti o podporu, které uspěly v 1. fázi hodnocení </a:t>
            </a:r>
          </a:p>
          <a:p>
            <a:pPr algn="just"/>
            <a:r>
              <a:rPr lang="cs-CZ" sz="2400" dirty="0"/>
              <a:t>Lhůta max. </a:t>
            </a:r>
            <a:r>
              <a:rPr lang="cs-CZ" sz="2400" b="1" dirty="0"/>
              <a:t>50 pracovních dnů </a:t>
            </a:r>
            <a:r>
              <a:rPr lang="cs-CZ" sz="2400" dirty="0"/>
              <a:t>od ukončení hodnocení FN a P </a:t>
            </a:r>
          </a:p>
          <a:p>
            <a:pPr algn="just"/>
            <a:r>
              <a:rPr lang="cs-CZ" sz="2400" dirty="0"/>
              <a:t>Mohou být výběrovou komisí vymezeny podmínky pro úpravu projektů ze strany žadatele, za kterých by měl být projekt podpořen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F7AEC57-CD7C-4918-9599-24A16D4B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6289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buNone/>
            </a:pPr>
            <a:r>
              <a:rPr lang="cs-CZ" sz="2400" b="1" dirty="0"/>
              <a:t>Kritéria věcného hodnocení</a:t>
            </a:r>
          </a:p>
          <a:p>
            <a:pPr marL="0" indent="0">
              <a:buNone/>
            </a:pPr>
            <a:endParaRPr lang="cs-CZ" dirty="0">
              <a:solidFill>
                <a:srgbClr val="FF000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8DB68E48-9CCD-44F9-9411-CBC08C919EAA}"/>
              </a:ext>
            </a:extLst>
          </p:cNvPr>
          <p:cNvGraphicFramePr>
            <a:graphicFrameLocks noGrp="1"/>
          </p:cNvGraphicFramePr>
          <p:nvPr>
            <p:extLst>
              <p:ext uri="{D42A27DB-BD31-4B8C-83A1-F6EECF244321}">
                <p14:modId xmlns:p14="http://schemas.microsoft.com/office/powerpoint/2010/main" val="712696132"/>
              </p:ext>
            </p:extLst>
          </p:nvPr>
        </p:nvGraphicFramePr>
        <p:xfrm>
          <a:off x="642938" y="2243137"/>
          <a:ext cx="10068521" cy="3467134"/>
        </p:xfrm>
        <a:graphic>
          <a:graphicData uri="http://schemas.openxmlformats.org/drawingml/2006/table">
            <a:tbl>
              <a:tblPr firstRow="1" bandRow="1">
                <a:tableStyleId>{5C22544A-7EE6-4342-B048-85BDC9FD1C3A}</a:tableStyleId>
              </a:tblPr>
              <a:tblGrid>
                <a:gridCol w="4551052">
                  <a:extLst>
                    <a:ext uri="{9D8B030D-6E8A-4147-A177-3AD203B41FA5}">
                      <a16:colId xmlns:a16="http://schemas.microsoft.com/office/drawing/2014/main" val="1402731690"/>
                    </a:ext>
                  </a:extLst>
                </a:gridCol>
                <a:gridCol w="5517469">
                  <a:extLst>
                    <a:ext uri="{9D8B030D-6E8A-4147-A177-3AD203B41FA5}">
                      <a16:colId xmlns:a16="http://schemas.microsoft.com/office/drawing/2014/main" val="1821155007"/>
                    </a:ext>
                  </a:extLst>
                </a:gridCol>
              </a:tblGrid>
              <a:tr h="483017">
                <a:tc>
                  <a:txBody>
                    <a:bodyPr/>
                    <a:lstStyle/>
                    <a:p>
                      <a:r>
                        <a:rPr lang="cs-CZ" sz="2200" dirty="0"/>
                        <a:t>Skupina kritérií (max. počet bodů)</a:t>
                      </a:r>
                    </a:p>
                  </a:txBody>
                  <a:tcPr/>
                </a:tc>
                <a:tc>
                  <a:txBody>
                    <a:bodyPr/>
                    <a:lstStyle/>
                    <a:p>
                      <a:r>
                        <a:rPr lang="cs-CZ" sz="2200" dirty="0"/>
                        <a:t>Název kritéria (max. počet bodů)</a:t>
                      </a:r>
                    </a:p>
                  </a:txBody>
                  <a:tcPr/>
                </a:tc>
                <a:extLst>
                  <a:ext uri="{0D108BD9-81ED-4DB2-BD59-A6C34878D82A}">
                    <a16:rowId xmlns:a16="http://schemas.microsoft.com/office/drawing/2014/main" val="3571610529"/>
                  </a:ext>
                </a:extLst>
              </a:tr>
              <a:tr h="483017">
                <a:tc>
                  <a:txBody>
                    <a:bodyPr/>
                    <a:lstStyle/>
                    <a:p>
                      <a:r>
                        <a:rPr lang="cs-CZ" sz="2200" dirty="0"/>
                        <a:t>I. Potřebnost (35)</a:t>
                      </a:r>
                    </a:p>
                  </a:txBody>
                  <a:tcPr/>
                </a:tc>
                <a:tc>
                  <a:txBody>
                    <a:bodyPr/>
                    <a:lstStyle/>
                    <a:p>
                      <a:r>
                        <a:rPr lang="cs-CZ" sz="2200" dirty="0"/>
                        <a:t>Vymezení problému a cílové skupiny (35)</a:t>
                      </a:r>
                    </a:p>
                  </a:txBody>
                  <a:tcPr/>
                </a:tc>
                <a:extLst>
                  <a:ext uri="{0D108BD9-81ED-4DB2-BD59-A6C34878D82A}">
                    <a16:rowId xmlns:a16="http://schemas.microsoft.com/office/drawing/2014/main" val="3018693369"/>
                  </a:ext>
                </a:extLst>
              </a:tr>
              <a:tr h="833700">
                <a:tc>
                  <a:txBody>
                    <a:bodyPr/>
                    <a:lstStyle/>
                    <a:p>
                      <a:r>
                        <a:rPr lang="cs-CZ" sz="2200" dirty="0"/>
                        <a:t>II. Účelnost (30)</a:t>
                      </a:r>
                    </a:p>
                  </a:txBody>
                  <a:tcPr/>
                </a:tc>
                <a:tc>
                  <a:txBody>
                    <a:bodyPr/>
                    <a:lstStyle/>
                    <a:p>
                      <a:r>
                        <a:rPr lang="cs-CZ" sz="2200" dirty="0"/>
                        <a:t>Cíle a konzistentnost projektu (25)</a:t>
                      </a:r>
                    </a:p>
                    <a:p>
                      <a:r>
                        <a:rPr lang="cs-CZ" sz="2200" dirty="0"/>
                        <a:t>Způsob ověření dosažení cíle projektu (5)</a:t>
                      </a:r>
                    </a:p>
                  </a:txBody>
                  <a:tcPr/>
                </a:tc>
                <a:extLst>
                  <a:ext uri="{0D108BD9-81ED-4DB2-BD59-A6C34878D82A}">
                    <a16:rowId xmlns:a16="http://schemas.microsoft.com/office/drawing/2014/main" val="3475974604"/>
                  </a:ext>
                </a:extLst>
              </a:tr>
              <a:tr h="833700">
                <a:tc>
                  <a:txBody>
                    <a:bodyPr/>
                    <a:lstStyle/>
                    <a:p>
                      <a:r>
                        <a:rPr lang="cs-CZ" sz="2200" dirty="0"/>
                        <a:t>III. Efektivnost a hospodárnost (20)</a:t>
                      </a:r>
                    </a:p>
                  </a:txBody>
                  <a:tcPr/>
                </a:tc>
                <a:tc>
                  <a:txBody>
                    <a:bodyPr/>
                    <a:lstStyle/>
                    <a:p>
                      <a:r>
                        <a:rPr lang="cs-CZ" sz="2200" dirty="0"/>
                        <a:t>Efektivita projektu, rozpočet (15)</a:t>
                      </a:r>
                    </a:p>
                    <a:p>
                      <a:r>
                        <a:rPr lang="cs-CZ" sz="2200" dirty="0"/>
                        <a:t>Adekvátnost indikátorů (5)</a:t>
                      </a:r>
                    </a:p>
                  </a:txBody>
                  <a:tcPr/>
                </a:tc>
                <a:extLst>
                  <a:ext uri="{0D108BD9-81ED-4DB2-BD59-A6C34878D82A}">
                    <a16:rowId xmlns:a16="http://schemas.microsoft.com/office/drawing/2014/main" val="1619373035"/>
                  </a:ext>
                </a:extLst>
              </a:tr>
              <a:tr h="833700">
                <a:tc>
                  <a:txBody>
                    <a:bodyPr/>
                    <a:lstStyle/>
                    <a:p>
                      <a:r>
                        <a:rPr lang="cs-CZ" sz="2200" dirty="0"/>
                        <a:t>IV. Proveditelnost (15)</a:t>
                      </a:r>
                    </a:p>
                  </a:txBody>
                  <a:tcPr/>
                </a:tc>
                <a:tc>
                  <a:txBody>
                    <a:bodyPr/>
                    <a:lstStyle/>
                    <a:p>
                      <a:r>
                        <a:rPr lang="cs-CZ" sz="2200" dirty="0"/>
                        <a:t>Způsob realizace aktivit a jejich návaznost (10)</a:t>
                      </a:r>
                    </a:p>
                    <a:p>
                      <a:r>
                        <a:rPr lang="cs-CZ" sz="2200" dirty="0"/>
                        <a:t>Způsob zapojení cílové skupiny (5)</a:t>
                      </a:r>
                    </a:p>
                  </a:txBody>
                  <a:tcPr/>
                </a:tc>
                <a:extLst>
                  <a:ext uri="{0D108BD9-81ED-4DB2-BD59-A6C34878D82A}">
                    <a16:rowId xmlns:a16="http://schemas.microsoft.com/office/drawing/2014/main" val="3100486862"/>
                  </a:ext>
                </a:extLst>
              </a:tr>
            </a:tbl>
          </a:graphicData>
        </a:graphic>
      </p:graphicFrame>
      <p:pic>
        <p:nvPicPr>
          <p:cNvPr id="13" name="Obrázek 12">
            <a:extLst>
              <a:ext uri="{FF2B5EF4-FFF2-40B4-BE49-F238E27FC236}">
                <a16:creationId xmlns:a16="http://schemas.microsoft.com/office/drawing/2014/main" id="{63756A65-3D88-439A-AD85-40982D59F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9406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endParaRPr lang="cs-CZ" sz="2200" dirty="0"/>
          </a:p>
          <a:p>
            <a:pPr algn="just"/>
            <a:r>
              <a:rPr lang="cs-CZ" sz="2400" dirty="0"/>
              <a:t>Výběrová komise odpovídá u každého kritéria na Hlavní otázku (+ pomocné podotázky) </a:t>
            </a:r>
          </a:p>
          <a:p>
            <a:pPr algn="just"/>
            <a:endParaRPr lang="cs-CZ" sz="2400" dirty="0"/>
          </a:p>
          <a:p>
            <a:pPr algn="just"/>
            <a:r>
              <a:rPr lang="cs-CZ" sz="2400" dirty="0"/>
              <a:t>Využívá 4 deskriptory: </a:t>
            </a:r>
          </a:p>
          <a:p>
            <a:pPr marL="0" indent="0" algn="just">
              <a:buNone/>
            </a:pPr>
            <a:r>
              <a:rPr lang="cs-CZ" sz="2400" dirty="0"/>
              <a:t>1. Velmi dobře 	100 % max. dosažitelného počtu bodů v kritériu </a:t>
            </a:r>
          </a:p>
          <a:p>
            <a:pPr marL="0" indent="0" algn="just">
              <a:buNone/>
            </a:pPr>
            <a:r>
              <a:rPr lang="cs-CZ" sz="2400" dirty="0"/>
              <a:t>2. Dobře 		75 % max. dosažitelného počtu bodů v kritériu </a:t>
            </a:r>
          </a:p>
          <a:p>
            <a:pPr marL="0" indent="0" algn="just">
              <a:buNone/>
            </a:pPr>
            <a:r>
              <a:rPr lang="cs-CZ" sz="2400" dirty="0"/>
              <a:t>3. Dostatečně 		50 % max. dosažitelného počtu bodů v kritériu </a:t>
            </a:r>
          </a:p>
          <a:p>
            <a:pPr marL="0" indent="0" algn="just">
              <a:buNone/>
            </a:pPr>
            <a:r>
              <a:rPr lang="cs-CZ" sz="2400" dirty="0"/>
              <a:t>4. Nedostatečně 	25 % max. dosažitelného počtu bodů v kritériu </a:t>
            </a:r>
          </a:p>
          <a:p>
            <a:pPr marL="0" indent="0" algn="just">
              <a:buNone/>
            </a:pPr>
            <a:endParaRPr lang="cs-CZ" sz="2400" dirty="0"/>
          </a:p>
          <a:p>
            <a:pPr algn="just"/>
            <a:r>
              <a:rPr lang="cs-CZ" sz="2400" dirty="0"/>
              <a:t>Deskriptor 4 je eliminační – získání tohoto deskriptoru nejméně u jednoho kritéria </a:t>
            </a:r>
            <a:r>
              <a:rPr lang="cs-CZ" sz="2400" b="1" dirty="0"/>
              <a:t>-&gt; </a:t>
            </a:r>
            <a:r>
              <a:rPr lang="cs-CZ" sz="2400" dirty="0"/>
              <a:t>Žádost o podporu nesplnila podmínky věcného hodnocení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915A144-8C87-49AE-B2A7-B6DFD5C8F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5844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lvl="0" indent="0">
              <a:buNone/>
            </a:pPr>
            <a:endParaRPr lang="cs-CZ" sz="2000" dirty="0"/>
          </a:p>
          <a:p>
            <a:pPr algn="just"/>
            <a:r>
              <a:rPr lang="cs-CZ" sz="2400" dirty="0"/>
              <a:t>Max. počet bodů věcného hodnocení - 100 </a:t>
            </a:r>
          </a:p>
          <a:p>
            <a:pPr algn="just"/>
            <a:endParaRPr lang="cs-CZ" sz="2400" dirty="0"/>
          </a:p>
          <a:p>
            <a:pPr algn="just"/>
            <a:r>
              <a:rPr lang="cs-CZ" sz="2400" dirty="0"/>
              <a:t>Žádost musí získat min. 50 bodů, aby splnila podmínky věcného hodnocení a všechny hlavní otázky musí být hodnoceny deskriptory 1 – 3</a:t>
            </a:r>
          </a:p>
          <a:p>
            <a:pPr marL="0" indent="0" algn="just">
              <a:buNone/>
            </a:pPr>
            <a:r>
              <a:rPr lang="cs-CZ" sz="2400" dirty="0"/>
              <a:t> </a:t>
            </a:r>
          </a:p>
          <a:p>
            <a:pPr algn="just"/>
            <a:r>
              <a:rPr lang="cs-CZ" sz="2400" b="1" dirty="0"/>
              <a:t>Žádost o přezkum: </a:t>
            </a:r>
            <a:r>
              <a:rPr lang="cs-CZ" sz="2400" dirty="0"/>
              <a:t>MAS zasílá informaci o výsledku hodnocení -&gt; lhůta 15 kalendářních dní ode dne doručení informace na podání Žádosti o přezkum u negativně hodnocených Žádostí o podporu </a:t>
            </a:r>
          </a:p>
          <a:p>
            <a:pPr marL="0" indent="0" algn="just">
              <a:buNone/>
            </a:pPr>
            <a:endParaRPr lang="cs-CZ" sz="2400" dirty="0"/>
          </a:p>
          <a:p>
            <a:pPr algn="just"/>
            <a:r>
              <a:rPr lang="cs-CZ" sz="24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6082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100" dirty="0"/>
              <a:t>Provádí rada spolku do 30 pracovních dní od ukončení věcného hodnocení</a:t>
            </a:r>
          </a:p>
          <a:p>
            <a:pPr algn="just"/>
            <a:r>
              <a:rPr lang="cs-CZ" sz="2100" dirty="0"/>
              <a:t>Rada spolku stanoví pořadí projektů a provede výběr Žádostí o dotaci dle bodového hodnocení </a:t>
            </a:r>
            <a:br>
              <a:rPr lang="cs-CZ" sz="2100" dirty="0"/>
            </a:br>
            <a:r>
              <a:rPr lang="cs-CZ" sz="2100" dirty="0"/>
              <a:t>a aktuálních finančních prostředků alokovaných na danou výzvu v souladu s nastavenými postupy MAS</a:t>
            </a:r>
          </a:p>
          <a:p>
            <a:pPr algn="just"/>
            <a:r>
              <a:rPr lang="cs-CZ" sz="2100" dirty="0"/>
              <a:t>Rada spolku nemůže měnit pořadí projektů, které je dáno bodovým ohodnocením získaným v rámci věcného hodnocení a nelze jej měnit jiným způsobem než nedoporučením projektu k podpoře </a:t>
            </a:r>
          </a:p>
          <a:p>
            <a:pPr algn="just"/>
            <a:r>
              <a:rPr lang="cs-CZ" sz="2100" b="1" dirty="0"/>
              <a:t>Žádost o přezkum: </a:t>
            </a:r>
            <a:r>
              <a:rPr lang="cs-CZ" sz="2100" dirty="0"/>
              <a:t>MAS zasílá informaci o výsledku hodnocení -&gt; lhůta 15 kalendářních dní ode dne doručení informace na podání Žádosti o přezkum u negativně hodnocených Žádostí o podporu </a:t>
            </a:r>
          </a:p>
          <a:p>
            <a:pPr algn="just"/>
            <a:r>
              <a:rPr lang="cs-CZ" sz="2100" dirty="0"/>
              <a:t>Rada spolku může na základě doporučení a návrhů výběrové komise MAS nebo na základě porovnání projednávaných žádosti o podporu mezi sebou rozhodnout o stanovení podmínek poskytnutí podpory na projekt</a:t>
            </a:r>
          </a:p>
          <a:p>
            <a:pPr algn="just"/>
            <a:r>
              <a:rPr lang="cs-CZ" sz="2100" dirty="0"/>
              <a:t>MAS současně upozorňuje, že tento závěr ještě předává k závěrečnému ověření způsobilosti projektů </a:t>
            </a:r>
            <a:br>
              <a:rPr lang="cs-CZ" sz="2100" dirty="0"/>
            </a:br>
            <a:r>
              <a:rPr lang="cs-CZ" sz="2100" dirty="0"/>
              <a:t>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chemeClr val="accent1">
                    <a:lumMod val="75000"/>
                  </a:schemeClr>
                </a:solidFill>
              </a:rPr>
              <a:t>Výběr projektů (ze strany MAS)</a:t>
            </a:r>
            <a:endParaRPr lang="cs-CZ" sz="320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55098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r>
              <a:rPr lang="pl-PL" sz="1700" b="1" dirty="0"/>
              <a:t>Hodnocení FN a P: 	</a:t>
            </a:r>
            <a:r>
              <a:rPr lang="pl-PL" sz="1700" dirty="0"/>
              <a:t>do 30 pracovních dní ze strany MAS </a:t>
            </a:r>
          </a:p>
          <a:p>
            <a:pPr marL="0" indent="0">
              <a:buNone/>
            </a:pPr>
            <a:r>
              <a:rPr lang="cs-CZ" sz="1700" dirty="0"/>
              <a:t>	Odvolání: 		do 15 kalendářních dní ze strany žadatele </a:t>
            </a:r>
          </a:p>
          <a:p>
            <a:r>
              <a:rPr lang="pl-PL" sz="1700" b="1" dirty="0"/>
              <a:t>Věcné hodnocení: 	</a:t>
            </a:r>
            <a:r>
              <a:rPr lang="pl-PL" sz="1700" dirty="0"/>
              <a:t>do 50 pracovních dní ze strany MAS </a:t>
            </a:r>
          </a:p>
          <a:p>
            <a:pPr marL="0" indent="0">
              <a:buNone/>
            </a:pPr>
            <a:r>
              <a:rPr lang="cs-CZ" sz="1700" dirty="0"/>
              <a:t>	Odvolání: 		do 15 kalendářních dní ze strany žadatele</a:t>
            </a:r>
          </a:p>
          <a:p>
            <a:pPr marL="0" indent="0"/>
            <a:r>
              <a:rPr lang="cs-CZ" sz="1700" dirty="0"/>
              <a:t> </a:t>
            </a:r>
            <a:r>
              <a:rPr lang="cs-CZ" sz="1700" b="1" dirty="0"/>
              <a:t>Výběr projektů ze strany rozhodovacího orgánu MAS (rady spolku)                                                                                               </a:t>
            </a:r>
          </a:p>
          <a:p>
            <a:pPr marL="0" indent="0">
              <a:buNone/>
            </a:pPr>
            <a:r>
              <a:rPr lang="cs-CZ" sz="1700" b="1" dirty="0"/>
              <a:t>                                               </a:t>
            </a:r>
            <a:r>
              <a:rPr lang="pl-PL" sz="1700" dirty="0"/>
              <a:t>do 30 pracovních dní ze strany MAS </a:t>
            </a:r>
            <a:r>
              <a:rPr lang="cs-CZ" sz="1700" dirty="0"/>
              <a:t>od dokončení věcného hodnocení                               </a:t>
            </a:r>
          </a:p>
          <a:p>
            <a:pPr marL="0" indent="0">
              <a:buNone/>
            </a:pPr>
            <a:r>
              <a:rPr lang="cs-CZ" sz="1700" dirty="0"/>
              <a:t>               Odvolání:               do 15 kalendářních dní ze strany žadatele</a:t>
            </a:r>
            <a:endParaRPr lang="cs-CZ" sz="1700" b="1" dirty="0"/>
          </a:p>
          <a:p>
            <a:r>
              <a:rPr lang="cs-CZ" sz="1700" b="1" dirty="0"/>
              <a:t>Závěrečné ověření způsobilosti: </a:t>
            </a:r>
            <a:endParaRPr lang="cs-CZ" sz="1700" dirty="0"/>
          </a:p>
          <a:p>
            <a:pPr marL="0" indent="0">
              <a:buNone/>
            </a:pPr>
            <a:r>
              <a:rPr lang="cs-CZ" sz="1700" dirty="0"/>
              <a:t>	ŘO provádí neprodleně dle administrativních kapacit </a:t>
            </a:r>
          </a:p>
          <a:p>
            <a:r>
              <a:rPr lang="cs-CZ" sz="1700" b="1" dirty="0"/>
              <a:t>Vydání právního aktu u doporučených žádostí: </a:t>
            </a:r>
            <a:endParaRPr lang="cs-CZ" sz="1700" dirty="0"/>
          </a:p>
          <a:p>
            <a:pPr marL="0" indent="0">
              <a:buNone/>
            </a:pPr>
            <a:r>
              <a:rPr lang="pl-PL" sz="1700" dirty="0"/>
              <a:t>	do 3 měsíců ze strany ŘO OPZ </a:t>
            </a:r>
          </a:p>
          <a:p>
            <a:pPr>
              <a:lnSpc>
                <a:spcPct val="100000"/>
              </a:lnSpc>
              <a:buClr>
                <a:srgbClr val="1287C3"/>
              </a:buClr>
              <a:buSzPct val="145000"/>
            </a:pPr>
            <a:r>
              <a:rPr lang="cs-CZ" altLang="cs-CZ" sz="1700" b="1" dirty="0"/>
              <a:t>Odeslání první zálohové platby: </a:t>
            </a:r>
            <a:r>
              <a:rPr lang="cs-CZ" altLang="cs-CZ" sz="1700" dirty="0"/>
              <a:t>do 20 pracovních dní od vydání právního aktu (u ex ante) </a:t>
            </a:r>
          </a:p>
          <a:p>
            <a:pPr>
              <a:lnSpc>
                <a:spcPct val="100000"/>
              </a:lnSpc>
              <a:buClr>
                <a:srgbClr val="1287C3"/>
              </a:buClr>
              <a:buSzPct val="145000"/>
            </a:pPr>
            <a:r>
              <a:rPr lang="cs-CZ" altLang="cs-CZ" sz="1700" dirty="0"/>
              <a:t>Další zálohové platby v půlročním intervalu – vždy se Zprávou o realizaci projektu (u ex ante)</a:t>
            </a:r>
          </a:p>
          <a:p>
            <a:pPr marL="0" indent="0">
              <a:buNone/>
            </a:pPr>
            <a:endParaRPr lang="pl-PL"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7185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Shrnutí a lhůty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744913F-C0D4-4634-83F2-ADA6A61B1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10" name="Obrázek 9">
            <a:extLst>
              <a:ext uri="{FF2B5EF4-FFF2-40B4-BE49-F238E27FC236}">
                <a16:creationId xmlns:a16="http://schemas.microsoft.com/office/drawing/2014/main" id="{CFC2D811-BE1A-4984-9ADD-91FF9D731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1">
            <a:normAutofit/>
          </a:bodyPr>
          <a:lstStyle/>
          <a:p>
            <a:pPr marL="0" indent="0">
              <a:buNone/>
            </a:pPr>
            <a:endParaRPr lang="cs-CZ" sz="2000" dirty="0"/>
          </a:p>
          <a:p>
            <a:pPr marL="0" indent="0"/>
            <a:r>
              <a:rPr lang="cs-CZ" sz="2600" b="1" dirty="0"/>
              <a:t>Nestátní neziskové organizace*</a:t>
            </a:r>
          </a:p>
          <a:p>
            <a:pPr marL="0" indent="0">
              <a:buNone/>
            </a:pPr>
            <a:br>
              <a:rPr lang="cs-CZ" sz="2000" dirty="0"/>
            </a:br>
            <a:endParaRPr lang="cs-CZ" sz="2000" dirty="0"/>
          </a:p>
          <a:p>
            <a:pPr marL="0" indent="0">
              <a:buNone/>
            </a:pPr>
            <a:r>
              <a:rPr lang="cs-CZ" sz="2000" b="1" dirty="0"/>
              <a:t>*V případě této výzvy je jediným oprávněným žadatelem pouze stávající příjemce podpory z předchozí výzvy MAS, který využívá podporu na zajištění provozu dětské skupiny (tj. </a:t>
            </a:r>
            <a:r>
              <a:rPr lang="cs-CZ" sz="2000" b="1"/>
              <a:t>OSEČÁNEK, </a:t>
            </a:r>
            <a:r>
              <a:rPr lang="cs-CZ" sz="2000" b="1" dirty="0"/>
              <a:t>z.s.)</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6183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Oprávnění žadatelé</a:t>
            </a:r>
          </a:p>
          <a:p>
            <a:pPr algn="r"/>
            <a:endParaRPr lang="cs-CZ" sz="3200" b="1" spc="-150" dirty="0">
              <a:solidFill>
                <a:schemeClr val="accent1">
                  <a:lumMod val="75000"/>
                </a:schemeClr>
              </a:solidFill>
            </a:endParaRPr>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7A67814-349C-41CF-AA72-0FEBE5D5B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43"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556884" y="2319773"/>
            <a:ext cx="8950977" cy="923330"/>
          </a:xfrm>
          <a:prstGeom prst="rect">
            <a:avLst/>
          </a:prstGeom>
        </p:spPr>
        <p:txBody>
          <a:bodyPr wrap="none">
            <a:spAutoFit/>
          </a:bodyPr>
          <a:lstStyle/>
          <a:p>
            <a:pPr algn="ctr"/>
            <a:r>
              <a:rPr lang="cs-CZ" sz="5400" b="1" spc="-150" dirty="0">
                <a:solidFill>
                  <a:schemeClr val="accent1">
                    <a:lumMod val="75000"/>
                  </a:schemeClr>
                </a:solidFill>
              </a:rPr>
              <a:t>PŘÍPRAVA ŽÁDOSTI O PODPORU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 y="4443874"/>
            <a:ext cx="8297773" cy="1368000"/>
          </a:xfrm>
          <a:prstGeom prst="rect">
            <a:avLst/>
          </a:prstGeom>
        </p:spPr>
      </p:pic>
    </p:spTree>
    <p:extLst>
      <p:ext uri="{BB962C8B-B14F-4D97-AF65-F5344CB8AC3E}">
        <p14:creationId xmlns:p14="http://schemas.microsoft.com/office/powerpoint/2010/main" val="3409711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848826" cy="4762664"/>
          </a:xfrm>
        </p:spPr>
        <p:txBody>
          <a:bodyPr>
            <a:noAutofit/>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800" b="1" cap="all" dirty="0"/>
              <a:t>Co chceme a můžeme změnit? </a:t>
            </a:r>
          </a:p>
          <a:p>
            <a:pPr marL="900000" indent="-342900" hangingPunct="0">
              <a:lnSpc>
                <a:spcPct val="100000"/>
              </a:lnSpc>
              <a:buFont typeface="+mj-lt"/>
              <a:buAutoNum type="arabicPeriod"/>
            </a:pPr>
            <a:r>
              <a:rPr lang="cs-CZ" sz="1800" b="1" cap="all" dirty="0"/>
              <a:t>Jak toho chceme dosáhnout?</a:t>
            </a:r>
          </a:p>
          <a:p>
            <a:pPr marL="900000" indent="-342900" hangingPunct="0">
              <a:lnSpc>
                <a:spcPct val="100000"/>
              </a:lnSpc>
              <a:spcAft>
                <a:spcPts val="1200"/>
              </a:spcAft>
              <a:buFont typeface="+mj-lt"/>
              <a:buAutoNum type="arabicPeriod"/>
            </a:pPr>
            <a:r>
              <a:rPr lang="cs-CZ" sz="18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800" dirty="0"/>
              <a:t>Definování konkrétních problémů (</a:t>
            </a:r>
            <a:r>
              <a:rPr lang="cs-CZ" sz="1800" b="1" dirty="0"/>
              <a:t>identifikování potřeb</a:t>
            </a:r>
            <a:r>
              <a:rPr lang="cs-CZ" sz="1800" dirty="0"/>
              <a:t> </a:t>
            </a:r>
            <a:r>
              <a:rPr lang="cs-CZ" sz="1800" b="1" dirty="0"/>
              <a:t>cílové skupiny</a:t>
            </a:r>
            <a:r>
              <a:rPr lang="cs-CZ" sz="1800" dirty="0"/>
              <a:t>),  které chceme a jsme schopni projektem změnit.</a:t>
            </a:r>
          </a:p>
          <a:p>
            <a:pPr marL="0" indent="0" hangingPunct="0">
              <a:lnSpc>
                <a:spcPct val="100000"/>
              </a:lnSpc>
              <a:buNone/>
            </a:pPr>
            <a:r>
              <a:rPr lang="cs-CZ" sz="1800" b="1" dirty="0"/>
              <a:t>Doporučení:</a:t>
            </a:r>
          </a:p>
          <a:p>
            <a:pPr lvl="0" algn="just" hangingPunct="0">
              <a:lnSpc>
                <a:spcPct val="100000"/>
              </a:lnSpc>
              <a:spcBef>
                <a:spcPts val="0"/>
              </a:spcBef>
              <a:spcAft>
                <a:spcPts val="0"/>
              </a:spcAft>
            </a:pPr>
            <a:r>
              <a:rPr lang="cs-CZ" sz="1800" dirty="0"/>
              <a:t>jedna z nejdůležitějších částí žádosti, neodbývejte ji,</a:t>
            </a:r>
          </a:p>
          <a:p>
            <a:pPr lvl="0" algn="just" hangingPunct="0">
              <a:lnSpc>
                <a:spcPct val="100000"/>
              </a:lnSpc>
              <a:spcBef>
                <a:spcPts val="0"/>
              </a:spcBef>
              <a:spcAft>
                <a:spcPts val="0"/>
              </a:spcAft>
            </a:pPr>
            <a:r>
              <a:rPr lang="cs-CZ" sz="1800" dirty="0"/>
              <a:t>nemudrujte, nefilosofujte, nebásněte, buďte konkrétní a exaktní: čísla, data,</a:t>
            </a:r>
          </a:p>
          <a:p>
            <a:pPr lvl="0" hangingPunct="0">
              <a:lnSpc>
                <a:spcPct val="100000"/>
              </a:lnSpc>
              <a:spcBef>
                <a:spcPts val="0"/>
              </a:spcBef>
              <a:spcAft>
                <a:spcPts val="0"/>
              </a:spcAft>
            </a:pPr>
            <a:r>
              <a:rPr lang="cs-CZ" sz="1800" dirty="0"/>
              <a:t>soustřeďte se na ty potřeby, které korespondují s cíli a aktivitami projektu, a tuto vazbu prokažte,</a:t>
            </a:r>
          </a:p>
          <a:p>
            <a:pPr lvl="0" algn="just" hangingPunct="0">
              <a:lnSpc>
                <a:spcPct val="100000"/>
              </a:lnSpc>
              <a:spcBef>
                <a:spcPts val="0"/>
              </a:spcBef>
              <a:spcAft>
                <a:spcPts val="0"/>
              </a:spcAft>
            </a:pPr>
            <a:r>
              <a:rPr lang="cs-CZ" sz="1800" dirty="0"/>
              <a:t>držte se cílové skupiny/cílových skupin,</a:t>
            </a:r>
          </a:p>
          <a:p>
            <a:pPr lvl="0" algn="just" hangingPunct="0">
              <a:lnSpc>
                <a:spcPct val="100000"/>
              </a:lnSpc>
              <a:spcBef>
                <a:spcPts val="0"/>
              </a:spcBef>
              <a:spcAft>
                <a:spcPts val="0"/>
              </a:spcAft>
            </a:pPr>
            <a:r>
              <a:rPr lang="cs-CZ" sz="1800" dirty="0"/>
              <a:t>odvolejte se na analytické materiály, dejte je do přílohy,</a:t>
            </a:r>
          </a:p>
          <a:p>
            <a:pPr lvl="0" algn="just" hangingPunct="0">
              <a:lnSpc>
                <a:spcPct val="100000"/>
              </a:lnSpc>
              <a:spcBef>
                <a:spcPts val="0"/>
              </a:spcBef>
              <a:spcAft>
                <a:spcPts val="0"/>
              </a:spcAft>
            </a:pPr>
            <a:r>
              <a:rPr lang="cs-CZ" sz="1800" dirty="0"/>
              <a:t>odvolejte se na strategické dokumenty, dejte je do přílohy.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99AF98-C4DE-4B92-A408-7AD979D5C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gn="just">
              <a:buNone/>
            </a:pPr>
            <a:r>
              <a:rPr lang="cs-CZ" sz="1800" b="1" u="sng" cap="all" dirty="0"/>
              <a:t>1. Co chceme a můžeme změnit? </a:t>
            </a:r>
          </a:p>
          <a:p>
            <a:pPr lvl="1" algn="just">
              <a:lnSpc>
                <a:spcPct val="100000"/>
              </a:lnSpc>
              <a:spcBef>
                <a:spcPts val="0"/>
              </a:spcBef>
            </a:pPr>
            <a:r>
              <a:rPr lang="cs-CZ" sz="1800" dirty="0"/>
              <a:t>Součástí definice problému je vždy také </a:t>
            </a:r>
            <a:r>
              <a:rPr lang="cs-CZ" sz="1800" b="1" dirty="0"/>
              <a:t>specifikace cílové skupiny projektu</a:t>
            </a:r>
            <a:r>
              <a:rPr lang="cs-CZ" sz="1800" dirty="0"/>
              <a:t>, tj. osob, kterých se problém týká.</a:t>
            </a:r>
          </a:p>
          <a:p>
            <a:pPr marL="0" lvl="1" indent="0" algn="just">
              <a:lnSpc>
                <a:spcPts val="2880"/>
              </a:lnSpc>
              <a:spcBef>
                <a:spcPts val="600"/>
              </a:spcBef>
              <a:spcAft>
                <a:spcPts val="600"/>
              </a:spcAft>
              <a:buSzPct val="100000"/>
              <a:buNone/>
            </a:pPr>
            <a:r>
              <a:rPr lang="cs-CZ" sz="1800" b="1" dirty="0"/>
              <a:t>Doporučení:</a:t>
            </a:r>
            <a:endParaRPr lang="cs-CZ" sz="1800" dirty="0"/>
          </a:p>
          <a:p>
            <a:pPr algn="just" hangingPunct="0">
              <a:lnSpc>
                <a:spcPct val="100000"/>
              </a:lnSpc>
              <a:spcBef>
                <a:spcPts val="0"/>
              </a:spcBef>
              <a:spcAft>
                <a:spcPts val="0"/>
              </a:spcAft>
            </a:pPr>
            <a:r>
              <a:rPr lang="cs-CZ" sz="18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8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800" dirty="0"/>
              <a:t>projekt může mít více CS, pak ale u každé je třeba zvlášť popsat potřeby,</a:t>
            </a:r>
          </a:p>
          <a:p>
            <a:pPr algn="just" hangingPunct="0">
              <a:lnSpc>
                <a:spcPct val="100000"/>
              </a:lnSpc>
              <a:spcBef>
                <a:spcPts val="0"/>
              </a:spcBef>
              <a:spcAft>
                <a:spcPts val="0"/>
              </a:spcAft>
            </a:pPr>
            <a:r>
              <a:rPr lang="cs-CZ" sz="1800" dirty="0"/>
              <a:t>charakteristika selektivní: znaky, trendy, problémy, jež chcete řešit v projektu vazba na potřeby CS,</a:t>
            </a:r>
          </a:p>
          <a:p>
            <a:pPr algn="just" hangingPunct="0">
              <a:lnSpc>
                <a:spcPct val="100000"/>
              </a:lnSpc>
              <a:spcBef>
                <a:spcPts val="0"/>
              </a:spcBef>
              <a:spcAft>
                <a:spcPts val="0"/>
              </a:spcAft>
            </a:pPr>
            <a:r>
              <a:rPr lang="cs-CZ" sz="18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800" dirty="0"/>
              <a:t>jmenujte jen ty potřeby CS, které projektem hodláte naplňovat (ostatní potřeby můžete také zmínit, ale s vysvětlením, proč je projekt neřeší, případně že je řešíte v projektu jiném).</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AC3353F-2462-4414-98A8-294103325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spcAft>
                <a:spcPts val="1200"/>
              </a:spcAft>
              <a:buNone/>
            </a:pPr>
            <a:r>
              <a:rPr lang="cs-CZ" sz="1800" b="1" u="sng" cap="all" dirty="0"/>
              <a:t>1</a:t>
            </a:r>
            <a:r>
              <a:rPr lang="cs-CZ" sz="1900" b="1" u="sng" cap="all" dirty="0"/>
              <a:t>. Co chceme a můžeme změnit? </a:t>
            </a:r>
          </a:p>
          <a:p>
            <a:pPr lvl="1">
              <a:lnSpc>
                <a:spcPct val="100000"/>
              </a:lnSpc>
              <a:spcBef>
                <a:spcPts val="0"/>
              </a:spcBef>
              <a:spcAft>
                <a:spcPts val="0"/>
              </a:spcAft>
            </a:pPr>
            <a:r>
              <a:rPr lang="cs-CZ" sz="1900" b="1" dirty="0"/>
              <a:t>Cíl projektu musí být:</a:t>
            </a:r>
          </a:p>
          <a:p>
            <a:pPr marL="414000" lvl="1" indent="0">
              <a:lnSpc>
                <a:spcPct val="100000"/>
              </a:lnSpc>
              <a:spcBef>
                <a:spcPts val="0"/>
              </a:spcBef>
              <a:buNone/>
            </a:pPr>
            <a:r>
              <a:rPr lang="cs-CZ" sz="1900" dirty="0"/>
              <a:t>	</a:t>
            </a:r>
            <a:r>
              <a:rPr lang="cs-CZ" sz="1900" b="1" dirty="0"/>
              <a:t>1)</a:t>
            </a:r>
            <a:r>
              <a:rPr lang="cs-CZ" sz="1900" dirty="0"/>
              <a:t> </a:t>
            </a:r>
            <a:r>
              <a:rPr lang="cs-CZ" sz="1900" b="1" dirty="0"/>
              <a:t>reálně dosažitelný </a:t>
            </a:r>
            <a:r>
              <a:rPr lang="cs-CZ" sz="1900" dirty="0"/>
              <a:t>v daném čase a za daných podmínek,</a:t>
            </a:r>
          </a:p>
          <a:p>
            <a:pPr marL="414000" lvl="1" indent="0">
              <a:lnSpc>
                <a:spcPct val="100000"/>
              </a:lnSpc>
              <a:spcBef>
                <a:spcPts val="0"/>
              </a:spcBef>
              <a:buNone/>
            </a:pPr>
            <a:r>
              <a:rPr lang="cs-CZ" sz="1900" dirty="0"/>
              <a:t>	</a:t>
            </a:r>
            <a:r>
              <a:rPr lang="cs-CZ" sz="1900" b="1" dirty="0"/>
              <a:t>2) měřitelný</a:t>
            </a:r>
            <a:r>
              <a:rPr lang="cs-CZ" sz="1900" dirty="0"/>
              <a:t>, aby bylo možné po ukončení projektu prokázat jeho naplnění pomocí kvantifikovaných údajů.</a:t>
            </a:r>
          </a:p>
          <a:p>
            <a:pPr lvl="1">
              <a:lnSpc>
                <a:spcPct val="100000"/>
              </a:lnSpc>
              <a:spcBef>
                <a:spcPts val="0"/>
              </a:spcBef>
            </a:pPr>
            <a:r>
              <a:rPr lang="cs-CZ" sz="1900" b="1" dirty="0"/>
              <a:t>Cíle projektu dělíme na:</a:t>
            </a:r>
          </a:p>
          <a:p>
            <a:pPr marL="0" indent="0" hangingPunct="0">
              <a:lnSpc>
                <a:spcPct val="100000"/>
              </a:lnSpc>
              <a:spcBef>
                <a:spcPts val="0"/>
              </a:spcBef>
              <a:spcAft>
                <a:spcPts val="0"/>
              </a:spcAft>
              <a:buNone/>
            </a:pPr>
            <a:r>
              <a:rPr lang="cs-CZ" sz="1900" b="1" dirty="0"/>
              <a:t>	1) Hlavní </a:t>
            </a:r>
            <a:r>
              <a:rPr lang="cs-CZ" sz="1900" dirty="0"/>
              <a:t>= “globální změna“, ke které projekt přispívá - formulován obecněji, </a:t>
            </a:r>
          </a:p>
          <a:p>
            <a:pPr marL="0" lvl="0" indent="0" hangingPunct="0">
              <a:lnSpc>
                <a:spcPct val="100000"/>
              </a:lnSpc>
              <a:spcBef>
                <a:spcPts val="0"/>
              </a:spcBef>
              <a:spcAft>
                <a:spcPts val="0"/>
              </a:spcAft>
              <a:buNone/>
            </a:pPr>
            <a:r>
              <a:rPr lang="cs-CZ" sz="1900" dirty="0"/>
              <a:t>	</a:t>
            </a:r>
            <a:r>
              <a:rPr lang="cs-CZ" sz="1900" b="1" dirty="0"/>
              <a:t>2) Specifické </a:t>
            </a:r>
            <a:r>
              <a:rPr lang="cs-CZ" sz="1900" dirty="0"/>
              <a:t>= konkrétní změny, které projekt přinese (SMART).</a:t>
            </a:r>
          </a:p>
          <a:p>
            <a:pPr marL="0" lvl="0" indent="0" hangingPunct="0">
              <a:lnSpc>
                <a:spcPct val="100000"/>
              </a:lnSpc>
              <a:spcBef>
                <a:spcPts val="0"/>
              </a:spcBef>
              <a:spcAft>
                <a:spcPts val="0"/>
              </a:spcAft>
              <a:buNone/>
            </a:pPr>
            <a:endParaRPr lang="cs-CZ" sz="1900" dirty="0"/>
          </a:p>
          <a:p>
            <a:pPr marL="0" lvl="1" indent="0">
              <a:lnSpc>
                <a:spcPts val="2880"/>
              </a:lnSpc>
              <a:spcBef>
                <a:spcPts val="600"/>
              </a:spcBef>
              <a:spcAft>
                <a:spcPts val="600"/>
              </a:spcAft>
              <a:buSzPct val="100000"/>
              <a:buNone/>
            </a:pPr>
            <a:r>
              <a:rPr lang="cs-CZ" sz="1900" b="1" dirty="0"/>
              <a:t>Doporučení:</a:t>
            </a:r>
            <a:endParaRPr lang="cs-CZ" sz="1900" dirty="0"/>
          </a:p>
          <a:p>
            <a:pPr lvl="0" algn="just" hangingPunct="0">
              <a:lnSpc>
                <a:spcPct val="100000"/>
              </a:lnSpc>
              <a:spcBef>
                <a:spcPts val="0"/>
              </a:spcBef>
              <a:spcAft>
                <a:spcPts val="0"/>
              </a:spcAft>
            </a:pPr>
            <a:r>
              <a:rPr lang="cs-CZ" sz="19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900" dirty="0"/>
              <a:t>dbejte na dosažitelnost cílů (již při vytyčování cílů musíte mít představu o aktivitách),</a:t>
            </a:r>
          </a:p>
          <a:p>
            <a:pPr lvl="0" algn="just" hangingPunct="0">
              <a:lnSpc>
                <a:spcPct val="100000"/>
              </a:lnSpc>
              <a:spcBef>
                <a:spcPts val="0"/>
              </a:spcBef>
              <a:spcAft>
                <a:spcPts val="0"/>
              </a:spcAft>
            </a:pPr>
            <a:r>
              <a:rPr lang="cs-CZ" sz="1900" dirty="0"/>
              <a:t>dbejte na měřitelnost cílů (při formulaci cílů se ptejte, zda splnění takto formulovaného cíle lze nějak prokázat/změřit).</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1908FB00-794F-463A-841F-82E9E10B5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2000" b="1" u="sng" cap="all" dirty="0"/>
              <a:t>2. Jak toho chceme dosáhnout?</a:t>
            </a:r>
          </a:p>
          <a:p>
            <a:pPr lvl="1" algn="just">
              <a:lnSpc>
                <a:spcPct val="100000"/>
              </a:lnSpc>
              <a:spcBef>
                <a:spcPts val="0"/>
              </a:spcBef>
              <a:spcAft>
                <a:spcPts val="600"/>
              </a:spcAft>
            </a:pPr>
            <a:r>
              <a:rPr lang="cs-CZ" sz="2000" dirty="0"/>
              <a:t>V rámci přípravy projektu je nutné </a:t>
            </a:r>
            <a:r>
              <a:rPr lang="cs-CZ" sz="2000" b="1" dirty="0"/>
              <a:t>definovat aktivity </a:t>
            </a:r>
            <a:r>
              <a:rPr lang="cs-CZ" sz="2000" dirty="0"/>
              <a:t>(strategii), kterými bude projekt realizován.</a:t>
            </a:r>
          </a:p>
          <a:p>
            <a:pPr lvl="1" algn="just">
              <a:lnSpc>
                <a:spcPct val="100000"/>
              </a:lnSpc>
              <a:spcBef>
                <a:spcPts val="0"/>
              </a:spcBef>
              <a:spcAft>
                <a:spcPts val="600"/>
              </a:spcAft>
            </a:pPr>
            <a:r>
              <a:rPr lang="cs-CZ" sz="2000" b="1" dirty="0"/>
              <a:t>Aktivity </a:t>
            </a:r>
            <a:r>
              <a:rPr lang="cs-CZ" sz="2000" dirty="0"/>
              <a:t>mají být prostředkem k dosažení cíle projektu, mezi cíli a klíčovými aktivitami musí být propojení. </a:t>
            </a:r>
          </a:p>
          <a:p>
            <a:pPr marL="0" lvl="1" indent="0" algn="just">
              <a:lnSpc>
                <a:spcPts val="2880"/>
              </a:lnSpc>
              <a:spcBef>
                <a:spcPts val="600"/>
              </a:spcBef>
              <a:spcAft>
                <a:spcPts val="600"/>
              </a:spcAft>
              <a:buSzPct val="100000"/>
              <a:buNone/>
            </a:pPr>
            <a:r>
              <a:rPr lang="cs-CZ" sz="2000" b="1" dirty="0"/>
              <a:t>Doporučení:</a:t>
            </a:r>
            <a:endParaRPr lang="cs-CZ" sz="2000" dirty="0"/>
          </a:p>
          <a:p>
            <a:pPr algn="just" hangingPunct="0">
              <a:lnSpc>
                <a:spcPct val="100000"/>
              </a:lnSpc>
              <a:spcBef>
                <a:spcPts val="0"/>
              </a:spcBef>
              <a:spcAft>
                <a:spcPts val="0"/>
              </a:spcAft>
            </a:pPr>
            <a:r>
              <a:rPr lang="cs-CZ" sz="2000" dirty="0"/>
              <a:t>vedou k plnění cílů, jsou prostředkem, nástrojem, ne cílem samotným,</a:t>
            </a:r>
          </a:p>
          <a:p>
            <a:pPr algn="just" hangingPunct="0">
              <a:lnSpc>
                <a:spcPct val="100000"/>
              </a:lnSpc>
              <a:spcBef>
                <a:spcPts val="0"/>
              </a:spcBef>
              <a:spcAft>
                <a:spcPts val="0"/>
              </a:spcAft>
            </a:pPr>
            <a:r>
              <a:rPr lang="cs-CZ" sz="2000" dirty="0"/>
              <a:t>udržujte vazbu </a:t>
            </a:r>
            <a:r>
              <a:rPr lang="cs-CZ" sz="2000" b="1" dirty="0"/>
              <a:t>potřeby – cíle – aktivity</a:t>
            </a:r>
            <a:r>
              <a:rPr lang="cs-CZ" sz="2000" dirty="0"/>
              <a:t>,</a:t>
            </a:r>
          </a:p>
          <a:p>
            <a:pPr algn="just" hangingPunct="0">
              <a:lnSpc>
                <a:spcPct val="100000"/>
              </a:lnSpc>
              <a:spcBef>
                <a:spcPts val="0"/>
              </a:spcBef>
              <a:spcAft>
                <a:spcPts val="0"/>
              </a:spcAft>
            </a:pPr>
            <a:r>
              <a:rPr lang="cs-CZ" sz="2000" dirty="0"/>
              <a:t>v projektu nemají co dělat aktivity, u kterých neprokážete, že slouží k naplnění cílů,  ať už přímo nebo podpůrně,</a:t>
            </a:r>
          </a:p>
          <a:p>
            <a:pPr algn="just" hangingPunct="0">
              <a:lnSpc>
                <a:spcPct val="100000"/>
              </a:lnSpc>
              <a:spcBef>
                <a:spcPts val="0"/>
              </a:spcBef>
              <a:spcAft>
                <a:spcPts val="0"/>
              </a:spcAft>
            </a:pPr>
            <a:r>
              <a:rPr lang="cs-CZ" sz="2000" dirty="0"/>
              <a:t>tvoří tělo projektu,</a:t>
            </a:r>
          </a:p>
          <a:p>
            <a:pPr algn="just" hangingPunct="0">
              <a:lnSpc>
                <a:spcPct val="100000"/>
              </a:lnSpc>
              <a:spcBef>
                <a:spcPts val="0"/>
              </a:spcBef>
              <a:spcAft>
                <a:spcPts val="0"/>
              </a:spcAft>
            </a:pPr>
            <a:r>
              <a:rPr lang="cs-CZ" sz="2000" dirty="0"/>
              <a:t>to, co se bude vlastně s cílovou skupinou a pro cílovou skupinu dělat, </a:t>
            </a:r>
          </a:p>
          <a:p>
            <a:pPr algn="just" hangingPunct="0">
              <a:lnSpc>
                <a:spcPct val="100000"/>
              </a:lnSpc>
              <a:spcBef>
                <a:spcPts val="0"/>
              </a:spcBef>
              <a:spcAft>
                <a:spcPts val="0"/>
              </a:spcAft>
            </a:pPr>
            <a:r>
              <a:rPr lang="cs-CZ" sz="2000" dirty="0"/>
              <a:t>konkrétní rozpis prací: kdo, kdy, co, jak, s kým, kde, jak často bude dělat, </a:t>
            </a:r>
          </a:p>
          <a:p>
            <a:pPr algn="just" hangingPunct="0">
              <a:lnSpc>
                <a:spcPct val="100000"/>
              </a:lnSpc>
              <a:spcBef>
                <a:spcPts val="0"/>
              </a:spcBef>
              <a:spcAft>
                <a:spcPts val="0"/>
              </a:spcAft>
            </a:pPr>
            <a:r>
              <a:rPr lang="cs-CZ" sz="2000" dirty="0"/>
              <a:t>shluky podobných dílčích aktivit = </a:t>
            </a:r>
            <a:r>
              <a:rPr lang="cs-CZ" sz="2000" b="1" dirty="0"/>
              <a:t>klíčové aktivity</a:t>
            </a:r>
            <a:r>
              <a:rPr lang="cs-CZ" sz="20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A5B3CCE-FBFF-417C-98A1-A5E151156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1800" b="1" u="sng" cap="all" dirty="0"/>
              <a:t>3. Jak ověříme, že jsme byli úspěšní?</a:t>
            </a:r>
            <a:r>
              <a:rPr lang="cs-CZ" sz="1600" dirty="0"/>
              <a:t>.</a:t>
            </a:r>
          </a:p>
          <a:p>
            <a:pPr lvl="1" algn="just">
              <a:lnSpc>
                <a:spcPct val="100000"/>
              </a:lnSpc>
              <a:spcBef>
                <a:spcPts val="0"/>
              </a:spcBef>
            </a:pPr>
            <a:r>
              <a:rPr lang="cs-CZ" sz="1600" dirty="0"/>
              <a:t>Základním nástrojem jsou </a:t>
            </a:r>
            <a:r>
              <a:rPr lang="cs-CZ" sz="1600" b="1" dirty="0"/>
              <a:t>indikátory</a:t>
            </a:r>
            <a:r>
              <a:rPr lang="cs-CZ" sz="1600" dirty="0"/>
              <a:t> OPZ.</a:t>
            </a:r>
          </a:p>
          <a:p>
            <a:pPr lvl="1" algn="just">
              <a:lnSpc>
                <a:spcPct val="100000"/>
              </a:lnSpc>
              <a:spcBef>
                <a:spcPts val="0"/>
              </a:spcBef>
            </a:pPr>
            <a:r>
              <a:rPr lang="cs-CZ" sz="1600" b="1" dirty="0"/>
              <a:t>U indikátorů se setkáváme s dělením na: </a:t>
            </a:r>
            <a:endParaRPr lang="cs-CZ" sz="1600" dirty="0"/>
          </a:p>
          <a:p>
            <a:pPr marL="414000" lvl="1" indent="0" algn="just">
              <a:lnSpc>
                <a:spcPct val="100000"/>
              </a:lnSpc>
              <a:spcBef>
                <a:spcPts val="0"/>
              </a:spcBef>
              <a:buNone/>
            </a:pPr>
            <a:r>
              <a:rPr lang="cs-CZ" sz="1600" dirty="0"/>
              <a:t>	</a:t>
            </a:r>
            <a:r>
              <a:rPr lang="cs-CZ" sz="1600" b="1" dirty="0"/>
              <a:t>1) Výstupy </a:t>
            </a:r>
            <a:r>
              <a:rPr lang="cs-CZ" sz="1600" dirty="0"/>
              <a:t>= indikátory se závazkem,</a:t>
            </a:r>
          </a:p>
          <a:p>
            <a:pPr marL="414000" lvl="1" indent="0" algn="just">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gn="just">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např. 5 rekvalifikovaných osob – doloženo smlouvami </a:t>
            </a:r>
            <a:br>
              <a:rPr lang="cs-CZ" sz="1600" dirty="0"/>
            </a:br>
            <a:r>
              <a:rPr lang="cs-CZ" sz="1600" dirty="0"/>
              <a:t>s účastníky a prezenčními listinami.</a:t>
            </a:r>
          </a:p>
          <a:p>
            <a:pPr lvl="1" algn="just">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gn="just">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8196787-F3D2-49B6-A51E-2ABADFC4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nSpc>
                <a:spcPct val="100000"/>
              </a:lnSpc>
              <a:spcBef>
                <a:spcPts val="0"/>
              </a:spcBef>
              <a:buNone/>
            </a:pPr>
            <a:r>
              <a:rPr lang="cs-CZ" sz="2100" dirty="0"/>
              <a:t>Nástroj, který ve velmi koncentrované podobě </a:t>
            </a:r>
            <a:r>
              <a:rPr lang="cs-CZ" sz="2100" b="1" dirty="0"/>
              <a:t>obsahuje</a:t>
            </a:r>
            <a:r>
              <a:rPr lang="cs-CZ" sz="2100" dirty="0"/>
              <a:t> </a:t>
            </a:r>
            <a:r>
              <a:rPr lang="cs-CZ" sz="2100" b="1" dirty="0"/>
              <a:t>základní informace o projektu</a:t>
            </a:r>
            <a:r>
              <a:rPr lang="cs-CZ" sz="2100" dirty="0"/>
              <a:t> a zároveň </a:t>
            </a:r>
            <a:r>
              <a:rPr lang="cs-CZ" sz="2100" b="1" dirty="0"/>
              <a:t>ověřuje logiku projektu</a:t>
            </a:r>
            <a:r>
              <a:rPr lang="cs-CZ" sz="2100" dirty="0"/>
              <a:t> (vazbu mezi činnostmi, výstupy a cíli projektu).</a:t>
            </a:r>
          </a:p>
          <a:p>
            <a:pPr marL="0" indent="0" hangingPunct="0">
              <a:buNone/>
            </a:pPr>
            <a:r>
              <a:rPr lang="cs-CZ" sz="2100" b="1" u="sng" cap="all" dirty="0"/>
              <a:t>Logický rámec umožňuje: </a:t>
            </a:r>
            <a:endParaRPr lang="cs-CZ" sz="2100" u="sng" cap="all" dirty="0"/>
          </a:p>
          <a:p>
            <a:pPr lvl="0" hangingPunct="0">
              <a:lnSpc>
                <a:spcPct val="100000"/>
              </a:lnSpc>
              <a:spcBef>
                <a:spcPts val="0"/>
              </a:spcBef>
              <a:spcAft>
                <a:spcPts val="300"/>
              </a:spcAft>
            </a:pPr>
            <a:r>
              <a:rPr lang="cs-CZ" sz="2100" dirty="0"/>
              <a:t>organizaci a systemizaci celkového myšlení o projektu, </a:t>
            </a:r>
          </a:p>
          <a:p>
            <a:pPr lvl="0" hangingPunct="0">
              <a:lnSpc>
                <a:spcPct val="100000"/>
              </a:lnSpc>
              <a:spcBef>
                <a:spcPts val="0"/>
              </a:spcBef>
              <a:spcAft>
                <a:spcPts val="300"/>
              </a:spcAft>
            </a:pPr>
            <a:r>
              <a:rPr lang="cs-CZ" sz="2100" dirty="0"/>
              <a:t>upřesnění vztahů mezi cílem, účelem, výstupem a aktivitami projektu, </a:t>
            </a:r>
          </a:p>
          <a:p>
            <a:pPr lvl="0" hangingPunct="0">
              <a:lnSpc>
                <a:spcPct val="100000"/>
              </a:lnSpc>
              <a:spcBef>
                <a:spcPts val="0"/>
              </a:spcBef>
              <a:spcAft>
                <a:spcPts val="300"/>
              </a:spcAft>
            </a:pPr>
            <a:r>
              <a:rPr lang="cs-CZ" sz="2100" dirty="0"/>
              <a:t>jasné stanovení výkonnostních ukazatelů a kritérií, </a:t>
            </a:r>
          </a:p>
          <a:p>
            <a:pPr lvl="0" hangingPunct="0">
              <a:lnSpc>
                <a:spcPct val="100000"/>
              </a:lnSpc>
              <a:spcBef>
                <a:spcPts val="0"/>
              </a:spcBef>
              <a:spcAft>
                <a:spcPts val="300"/>
              </a:spcAft>
            </a:pPr>
            <a:r>
              <a:rPr lang="cs-CZ" sz="2100" dirty="0"/>
              <a:t>provádění kontroly dosažení cílů, účelu, realizaci výstupů a aktivit projektu, </a:t>
            </a:r>
          </a:p>
          <a:p>
            <a:pPr lvl="0" hangingPunct="0">
              <a:lnSpc>
                <a:spcPct val="100000"/>
              </a:lnSpc>
              <a:spcBef>
                <a:spcPts val="0"/>
              </a:spcBef>
              <a:spcAft>
                <a:spcPts val="300"/>
              </a:spcAft>
            </a:pPr>
            <a:r>
              <a:rPr lang="cs-CZ" sz="2100" dirty="0"/>
              <a:t>udržovat rychlý a srozumitelný přehled o obsahu, rozsahu a zaměření projektu.</a:t>
            </a:r>
          </a:p>
          <a:p>
            <a:pPr marL="0" indent="0" hangingPunct="0">
              <a:buNone/>
            </a:pPr>
            <a:r>
              <a:rPr lang="cs-CZ" sz="2100" b="1" dirty="0"/>
              <a:t>Doporučení:</a:t>
            </a:r>
          </a:p>
          <a:p>
            <a:pPr lvl="0" hangingPunct="0">
              <a:lnSpc>
                <a:spcPct val="100000"/>
              </a:lnSpc>
              <a:spcBef>
                <a:spcPts val="0"/>
              </a:spcBef>
              <a:spcAft>
                <a:spcPts val="0"/>
              </a:spcAft>
            </a:pPr>
            <a:r>
              <a:rPr lang="cs-CZ" sz="2100" dirty="0"/>
              <a:t>sestavuje se před samotným psaním projektu,</a:t>
            </a:r>
          </a:p>
          <a:p>
            <a:pPr lvl="0" hangingPunct="0">
              <a:lnSpc>
                <a:spcPct val="100000"/>
              </a:lnSpc>
              <a:spcBef>
                <a:spcPts val="0"/>
              </a:spcBef>
              <a:spcAft>
                <a:spcPts val="0"/>
              </a:spcAft>
            </a:pPr>
            <a:r>
              <a:rPr lang="cs-CZ" sz="2100" dirty="0"/>
              <a:t>sepsání žádosti je pak mnohem jednodušší a hlavně je žádost správně strukturovaná a přehledná</a:t>
            </a:r>
            <a:r>
              <a:rPr lang="cs-CZ" sz="1800" dirty="0"/>
              <a:t>.</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95172" y="22926"/>
            <a:ext cx="7402077" cy="981360"/>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3200" dirty="0">
              <a:solidFill>
                <a:schemeClr val="accent1">
                  <a:lumMod val="75000"/>
                </a:schemeClr>
              </a:solidFill>
            </a:endParaRPr>
          </a:p>
          <a:p>
            <a:pPr algn="r"/>
            <a:r>
              <a:rPr lang="cs-CZ" sz="4800" b="1" dirty="0">
                <a:solidFill>
                  <a:schemeClr val="accent1">
                    <a:lumMod val="75000"/>
                  </a:schemeClr>
                </a:solidFill>
              </a:rPr>
              <a:t>Příprava žádosti o podporu</a:t>
            </a:r>
            <a:endParaRPr lang="cs-CZ" sz="4800" b="1" spc="-150" dirty="0">
              <a:solidFill>
                <a:schemeClr val="accent1">
                  <a:lumMod val="75000"/>
                </a:schemeClr>
              </a:solidFill>
            </a:endParaRPr>
          </a:p>
          <a:p>
            <a:pPr algn="r"/>
            <a:r>
              <a:rPr lang="cs-CZ" sz="4800" b="1" dirty="0">
                <a:solidFill>
                  <a:schemeClr val="accent1">
                    <a:lumMod val="75000"/>
                  </a:schemeClr>
                </a:solidFill>
              </a:rPr>
              <a:t>Logický rámec projektové žádosti</a:t>
            </a:r>
            <a:endParaRPr lang="cs-CZ" sz="48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EF20DF-D406-448D-B402-010DC18B9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553414" y="2319773"/>
            <a:ext cx="2957926" cy="923330"/>
          </a:xfrm>
          <a:prstGeom prst="rect">
            <a:avLst/>
          </a:prstGeom>
        </p:spPr>
        <p:txBody>
          <a:bodyPr wrap="none">
            <a:spAutoFit/>
          </a:bodyPr>
          <a:lstStyle/>
          <a:p>
            <a:pPr algn="ctr"/>
            <a:r>
              <a:rPr lang="cs-CZ" sz="5400" b="1" spc="-150" dirty="0">
                <a:solidFill>
                  <a:schemeClr val="accent1">
                    <a:lumMod val="75000"/>
                  </a:schemeClr>
                </a:solidFill>
              </a:rPr>
              <a:t>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11932213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algn="just"/>
            <a:r>
              <a:rPr lang="cs-CZ" sz="2100" dirty="0"/>
              <a:t>Alespoň 1 povinný plakát min. A3 s informacemi o projektu – je možno využít el. šablonu z </a:t>
            </a:r>
            <a:r>
              <a:rPr lang="cs-CZ" sz="2100" u="sng" dirty="0">
                <a:solidFill>
                  <a:srgbClr val="0070C0"/>
                </a:solidFill>
                <a:hlinkClick r:id="rId4"/>
              </a:rPr>
              <a:t>https://www.esfcr.cz/sablony-a-vzory-pro-vizualni-identitu-opz</a:t>
            </a:r>
            <a:endParaRPr lang="cs-CZ" sz="2100" u="sng" dirty="0">
              <a:solidFill>
                <a:srgbClr val="0070C0"/>
              </a:solidFill>
            </a:endParaRPr>
          </a:p>
          <a:p>
            <a:pPr marL="0" indent="0" algn="just">
              <a:buNone/>
            </a:pPr>
            <a:r>
              <a:rPr lang="cs-CZ" sz="2100" u="sng" dirty="0">
                <a:solidFill>
                  <a:srgbClr val="0070C0"/>
                </a:solidFill>
              </a:rPr>
              <a:t>   </a:t>
            </a:r>
            <a:endParaRPr lang="cs-CZ" sz="2100" dirty="0"/>
          </a:p>
          <a:p>
            <a:pPr algn="just"/>
            <a:r>
              <a:rPr lang="cs-CZ" sz="2100" dirty="0"/>
              <a:t>Po celou dobu realizace projektu</a:t>
            </a:r>
          </a:p>
          <a:p>
            <a:pPr marL="0" indent="0" algn="just">
              <a:buNone/>
            </a:pPr>
            <a:r>
              <a:rPr lang="cs-CZ" sz="2100" dirty="0"/>
              <a:t> </a:t>
            </a:r>
          </a:p>
          <a:p>
            <a:pPr algn="just"/>
            <a:r>
              <a:rPr lang="cs-CZ" sz="2100" dirty="0"/>
              <a:t>V místě realizace projektu na snadno viditelném místě pro veřejnost, např. vstupní prostory budovy </a:t>
            </a:r>
          </a:p>
          <a:p>
            <a:pPr lvl="1" algn="just"/>
            <a:r>
              <a:rPr lang="cs-CZ" sz="2100" dirty="0"/>
              <a:t>Pokud je projekt realizován na více místech, bude umístěn na všech těchto místech </a:t>
            </a:r>
          </a:p>
          <a:p>
            <a:pPr lvl="1" algn="just"/>
            <a:r>
              <a:rPr lang="cs-CZ" sz="2100" dirty="0"/>
              <a:t>Pokud nelze plakát umístit v místě realizace projektu, bude umístěn v sídle příjemce 	</a:t>
            </a:r>
          </a:p>
          <a:p>
            <a:pPr lvl="1" algn="just"/>
            <a:r>
              <a:rPr lang="cs-CZ" sz="2100" dirty="0"/>
              <a:t>Pokud příjemce realizuje více projektů OPZ v jednom místě, je možné pro všechny tyto projekty umístit pouze jeden plakát </a:t>
            </a:r>
          </a:p>
          <a:p>
            <a:pPr lvl="1" algn="just"/>
            <a:endParaRPr lang="cs-CZ" sz="2100" dirty="0"/>
          </a:p>
          <a:p>
            <a:pPr algn="just"/>
            <a:r>
              <a:rPr lang="cs-CZ" sz="2100" dirty="0"/>
              <a:t>Povinnost zveřejnění na internetové stránce (pokud existuje) stručný popis projektu, jeho cílů a výsledků, vč. informace </a:t>
            </a:r>
            <a:br>
              <a:rPr lang="cs-CZ" sz="2100" dirty="0"/>
            </a:br>
            <a:r>
              <a:rPr lang="cs-CZ" sz="2100" dirty="0"/>
              <a:t>o poskytnutí finanční podpory EU pro projekt. Informace je vhodné při realizaci projektu dle potřeby aktualizovat </a:t>
            </a:r>
          </a:p>
          <a:p>
            <a:pPr marL="0" indent="0" algn="just">
              <a:buNone/>
            </a:pPr>
            <a:endParaRPr lang="cs-CZ" sz="2100" dirty="0"/>
          </a:p>
          <a:p>
            <a:pPr algn="just"/>
            <a:r>
              <a:rPr lang="cs-CZ" sz="2100" b="1" dirty="0"/>
              <a:t>Pravidla pro informování a komunikaci a vizuální identitu OPZ je uvedena v Obecných pravidlech pro žadatele </a:t>
            </a:r>
            <a:br>
              <a:rPr lang="cs-CZ" sz="2100" b="1" dirty="0"/>
            </a:br>
            <a:r>
              <a:rPr lang="cs-CZ" sz="2100" b="1" dirty="0"/>
              <a:t>a příjemce v rámci OPZ – kapitola 19.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Publicita</a:t>
            </a:r>
          </a:p>
          <a:p>
            <a:pPr algn="r"/>
            <a:r>
              <a:rPr lang="cs-CZ" sz="3200" b="1" spc="-150" dirty="0">
                <a:solidFill>
                  <a:schemeClr val="accent1">
                    <a:lumMod val="75000"/>
                  </a:schemeClr>
                </a:solidFill>
              </a:rPr>
              <a:t>Povinná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6E65E2E-0F9F-4E39-868A-86218C20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14110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000" b="1" spc="-150" dirty="0">
                <a:solidFill>
                  <a:schemeClr val="accent1">
                    <a:lumMod val="75000"/>
                  </a:schemeClr>
                </a:solidFill>
              </a:rPr>
              <a:t>Publicita </a:t>
            </a:r>
          </a:p>
          <a:p>
            <a:pPr algn="r"/>
            <a:r>
              <a:rPr lang="cs-CZ" sz="3000" b="1" spc="-150" dirty="0">
                <a:solidFill>
                  <a:schemeClr val="accent1">
                    <a:lumMod val="75000"/>
                  </a:schemeClr>
                </a:solidFill>
              </a:rPr>
              <a:t>Vizuální identita - použití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722225"/>
            <a:ext cx="11710498" cy="5201424"/>
          </a:xfrm>
          <a:prstGeom prst="rect">
            <a:avLst/>
          </a:prstGeom>
          <a:noFill/>
        </p:spPr>
        <p:txBody>
          <a:bodyPr wrap="square" rtlCol="0">
            <a:spAutoFit/>
          </a:bodyPr>
          <a:lstStyle/>
          <a:p>
            <a:endParaRPr lang="cs-CZ" sz="2200" b="1" dirty="0"/>
          </a:p>
          <a:p>
            <a:r>
              <a:rPr lang="cs-CZ" sz="2800" b="1" dirty="0"/>
              <a:t>ANO (tam kde musí být dodržena vizuální identita)</a:t>
            </a:r>
          </a:p>
          <a:p>
            <a:pPr marL="342900" indent="-342900" algn="just">
              <a:buFont typeface="Arial" panose="020B0604020202020204" pitchFamily="34" charset="0"/>
              <a:buChar char="•"/>
            </a:pPr>
            <a:r>
              <a:rPr lang="cs-CZ" sz="2200" dirty="0"/>
              <a:t>povinný plakát, dočasná/stála deska nebo billboard </a:t>
            </a:r>
          </a:p>
          <a:p>
            <a:pPr marL="342900" indent="-342900" algn="just">
              <a:buFont typeface="Arial" panose="020B0604020202020204" pitchFamily="34" charset="0"/>
              <a:buChar char="•"/>
            </a:pPr>
            <a:r>
              <a:rPr lang="cs-CZ" sz="2200" dirty="0"/>
              <a:t>weby, microsity, sociální média projektu </a:t>
            </a:r>
          </a:p>
          <a:p>
            <a:pPr marL="342900" indent="-342900" algn="just">
              <a:buFont typeface="Arial" panose="020B0604020202020204" pitchFamily="34" charset="0"/>
              <a:buChar char="•"/>
            </a:pPr>
            <a:r>
              <a:rPr lang="cs-CZ" sz="2200" dirty="0"/>
              <a:t>propagační tiskoviny (brožury, letáky, plakáty, publikace, školicí materiály) a propagační předměty </a:t>
            </a:r>
          </a:p>
          <a:p>
            <a:pPr marL="342900" indent="-342900" algn="just">
              <a:buFont typeface="Arial" panose="020B0604020202020204" pitchFamily="34" charset="0"/>
              <a:buChar char="•"/>
            </a:pPr>
            <a:r>
              <a:rPr lang="cs-CZ" sz="2200" dirty="0"/>
              <a:t>propagační audiovizuální materiály (reklamní spoty, </a:t>
            </a:r>
            <a:r>
              <a:rPr lang="cs-CZ" sz="2200" dirty="0" err="1"/>
              <a:t>product</a:t>
            </a:r>
            <a:r>
              <a:rPr lang="cs-CZ" sz="2200" dirty="0"/>
              <a:t> </a:t>
            </a:r>
            <a:r>
              <a:rPr lang="cs-CZ" sz="2200" dirty="0" err="1"/>
              <a:t>placement</a:t>
            </a:r>
            <a:r>
              <a:rPr lang="cs-CZ" sz="2200" dirty="0"/>
              <a:t>, sponzorské vzkazy, reportáže, pořady) </a:t>
            </a:r>
          </a:p>
          <a:p>
            <a:pPr marL="342900" indent="-342900" algn="just">
              <a:buFont typeface="Arial" panose="020B0604020202020204" pitchFamily="34" charset="0"/>
              <a:buChar char="•"/>
            </a:pPr>
            <a:r>
              <a:rPr lang="cs-CZ" sz="2200" dirty="0"/>
              <a:t>inzerce (internet, tisk, </a:t>
            </a:r>
            <a:r>
              <a:rPr lang="cs-CZ" sz="2200" dirty="0" err="1"/>
              <a:t>outdoor</a:t>
            </a:r>
            <a:r>
              <a:rPr lang="cs-CZ" sz="2200" dirty="0"/>
              <a:t>) </a:t>
            </a:r>
          </a:p>
          <a:p>
            <a:pPr marL="342900" indent="-342900" algn="just">
              <a:buFont typeface="Arial" panose="020B0604020202020204" pitchFamily="34" charset="0"/>
              <a:buChar char="•"/>
            </a:pPr>
            <a:r>
              <a:rPr lang="pt-BR" sz="2200" dirty="0"/>
              <a:t>soutěže (s výjimkou cen do soutěží) </a:t>
            </a:r>
          </a:p>
          <a:p>
            <a:pPr marL="342900" indent="-342900" algn="just">
              <a:buFont typeface="Arial" panose="020B0604020202020204" pitchFamily="34" charset="0"/>
              <a:buChar char="•"/>
            </a:pPr>
            <a:r>
              <a:rPr lang="cs-CZ" sz="2200" dirty="0"/>
              <a:t>komunikační akce (semináře, workshopy, konference, tiskové konference, výstavy, veletrhy) </a:t>
            </a:r>
          </a:p>
          <a:p>
            <a:pPr marL="342900" indent="-342900" algn="just">
              <a:buFont typeface="Arial" panose="020B0604020202020204" pitchFamily="34" charset="0"/>
              <a:buChar char="•"/>
            </a:pPr>
            <a:r>
              <a:rPr lang="cs-CZ" sz="2200" dirty="0"/>
              <a:t>PR výstupy při jejich distribuci (tiskové zprávy, informace pro média) </a:t>
            </a:r>
          </a:p>
          <a:p>
            <a:pPr marL="342900" indent="-342900" algn="just">
              <a:buFont typeface="Arial" panose="020B0604020202020204" pitchFamily="34" charset="0"/>
              <a:buChar char="•"/>
            </a:pPr>
            <a:r>
              <a:rPr lang="cs-CZ" sz="2200" dirty="0"/>
              <a:t>dokumenty pro veřejnost či cílové skupiny (vstupní, výstupní/závěrečné zprávy, analýzy, certifikáty, prezenční listiny,  apod.) </a:t>
            </a:r>
          </a:p>
          <a:p>
            <a:pPr marL="342900" indent="-342900" algn="just">
              <a:buFont typeface="Arial" panose="020B0604020202020204" pitchFamily="34" charset="0"/>
              <a:buChar char="•"/>
            </a:pPr>
            <a:r>
              <a:rPr lang="cs-CZ" sz="2200" dirty="0"/>
              <a:t>výzva k podání nabídek/zadávací dokumentace zakázek </a:t>
            </a:r>
          </a:p>
          <a:p>
            <a:endParaRPr lang="cs-CZ" dirty="0"/>
          </a:p>
        </p:txBody>
      </p:sp>
    </p:spTree>
    <p:extLst>
      <p:ext uri="{BB962C8B-B14F-4D97-AF65-F5344CB8AC3E}">
        <p14:creationId xmlns:p14="http://schemas.microsoft.com/office/powerpoint/2010/main" val="333282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682495"/>
            <a:ext cx="11670189" cy="4145137"/>
          </a:xfrm>
        </p:spPr>
        <p:txBody>
          <a:bodyPr numCol="2">
            <a:normAutofit/>
          </a:bodyPr>
          <a:lstStyle/>
          <a:p>
            <a:pPr marL="0" indent="0">
              <a:buNone/>
            </a:pPr>
            <a:endParaRPr lang="cs-CZ" sz="2000" b="1" dirty="0">
              <a:solidFill>
                <a:srgbClr val="0070C0"/>
              </a:solidFill>
            </a:endParaRPr>
          </a:p>
          <a:p>
            <a:pPr marL="0" indent="0">
              <a:buNone/>
            </a:pPr>
            <a:endParaRPr lang="cs-CZ" sz="2000" b="1" dirty="0">
              <a:solidFill>
                <a:srgbClr val="0070C0"/>
              </a:solidFill>
            </a:endParaRPr>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4" y="417014"/>
            <a:ext cx="7098630" cy="86400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4300" b="1" spc="-150" dirty="0">
                <a:solidFill>
                  <a:schemeClr val="accent1">
                    <a:lumMod val="75000"/>
                  </a:schemeClr>
                </a:solidFill>
              </a:rPr>
              <a:t>Představení výzvy</a:t>
            </a:r>
          </a:p>
          <a:p>
            <a:r>
              <a:rPr lang="cs-CZ" sz="4300" b="1" dirty="0">
                <a:solidFill>
                  <a:srgbClr val="0070C0"/>
                </a:solidFill>
              </a:rPr>
              <a:t>Míra podpory – rozpad zdrojů financování</a:t>
            </a:r>
            <a:endParaRPr lang="cs-CZ" sz="4300" dirty="0"/>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2267140815"/>
              </p:ext>
            </p:extLst>
          </p:nvPr>
        </p:nvGraphicFramePr>
        <p:xfrm>
          <a:off x="304801" y="1234427"/>
          <a:ext cx="11660140" cy="3540762"/>
        </p:xfrm>
        <a:graphic>
          <a:graphicData uri="http://schemas.openxmlformats.org/drawingml/2006/table">
            <a:tbl>
              <a:tblPr firstRow="1" firstCol="1" bandRow="1">
                <a:tableStyleId>{5C22544A-7EE6-4342-B048-85BDC9FD1C3A}</a:tableStyleId>
              </a:tblPr>
              <a:tblGrid>
                <a:gridCol w="7230532">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253067">
                  <a:extLst>
                    <a:ext uri="{9D8B030D-6E8A-4147-A177-3AD203B41FA5}">
                      <a16:colId xmlns:a16="http://schemas.microsoft.com/office/drawing/2014/main" val="20003"/>
                    </a:ext>
                  </a:extLst>
                </a:gridCol>
                <a:gridCol w="1855741">
                  <a:extLst>
                    <a:ext uri="{9D8B030D-6E8A-4147-A177-3AD203B41FA5}">
                      <a16:colId xmlns:a16="http://schemas.microsoft.com/office/drawing/2014/main" val="20004"/>
                    </a:ext>
                  </a:extLst>
                </a:gridCol>
              </a:tblGrid>
              <a:tr h="477371">
                <a:tc>
                  <a:txBody>
                    <a:bodyPr/>
                    <a:lstStyle/>
                    <a:p>
                      <a:pPr algn="l">
                        <a:lnSpc>
                          <a:spcPct val="115000"/>
                        </a:lnSpc>
                        <a:spcAft>
                          <a:spcPts val="0"/>
                        </a:spcAft>
                      </a:pPr>
                      <a:r>
                        <a:rPr lang="cs-CZ" sz="2000" dirty="0">
                          <a:effectLst/>
                          <a:latin typeface="+mj-lt"/>
                          <a:ea typeface="Arial"/>
                          <a:cs typeface="Times New Roman"/>
                        </a:rPr>
                        <a:t>Typ</a:t>
                      </a:r>
                      <a:r>
                        <a:rPr lang="cs-CZ" sz="2000" baseline="0" dirty="0">
                          <a:effectLst/>
                          <a:latin typeface="+mj-lt"/>
                          <a:ea typeface="Arial"/>
                          <a:cs typeface="Times New Roman"/>
                        </a:rPr>
                        <a:t> příjemce dle pravidel spolufinancování</a:t>
                      </a:r>
                      <a:endParaRPr lang="cs-CZ" sz="20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dirty="0">
                          <a:effectLst/>
                          <a:latin typeface="+mj-lt"/>
                        </a:rPr>
                        <a:t>EU podíl</a:t>
                      </a:r>
                      <a:endParaRPr lang="cs-CZ" sz="20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dirty="0">
                          <a:effectLst/>
                          <a:latin typeface="+mj-lt"/>
                        </a:rPr>
                        <a:t>Příjemce</a:t>
                      </a:r>
                      <a:endParaRPr lang="cs-CZ" sz="20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dirty="0">
                          <a:effectLst/>
                          <a:latin typeface="+mj-lt"/>
                        </a:rPr>
                        <a:t>Státní rozpočet </a:t>
                      </a:r>
                      <a:endParaRPr lang="cs-CZ" sz="2000" dirty="0">
                        <a:effectLst/>
                        <a:latin typeface="+mj-lt"/>
                        <a:ea typeface="Arial"/>
                        <a:cs typeface="Times New Roman"/>
                      </a:endParaRPr>
                    </a:p>
                  </a:txBody>
                  <a:tcPr marL="44450" marR="44450" marT="0" marB="0" anchor="b"/>
                </a:tc>
                <a:extLst>
                  <a:ext uri="{0D108BD9-81ED-4DB2-BD59-A6C34878D82A}">
                    <a16:rowId xmlns:a16="http://schemas.microsoft.com/office/drawing/2014/main" val="10000"/>
                  </a:ext>
                </a:extLst>
              </a:tr>
              <a:tr h="3063391">
                <a:tc>
                  <a:txBody>
                    <a:bodyPr/>
                    <a:lstStyle/>
                    <a:p>
                      <a:r>
                        <a:rPr lang="cs-CZ" sz="2000" dirty="0">
                          <a:effectLst/>
                        </a:rPr>
                        <a:t>Soukromoprávní subjekty vykonávající veřejně prospěšnou činnost:</a:t>
                      </a:r>
                    </a:p>
                    <a:p>
                      <a:pPr>
                        <a:buFont typeface="Arial" pitchFamily="34" charset="0"/>
                        <a:buChar char="•"/>
                      </a:pPr>
                      <a:r>
                        <a:rPr lang="cs-CZ" sz="2000" b="1" kern="1200" dirty="0">
                          <a:solidFill>
                            <a:schemeClr val="lt1"/>
                          </a:solidFill>
                          <a:latin typeface="+mn-lt"/>
                          <a:ea typeface="+mn-ea"/>
                          <a:cs typeface="+mn-cs"/>
                        </a:rPr>
                        <a:t>Obecně prospěšné společnosti</a:t>
                      </a:r>
                    </a:p>
                    <a:p>
                      <a:pPr>
                        <a:buFont typeface="Arial" pitchFamily="34" charset="0"/>
                        <a:buChar char="•"/>
                      </a:pPr>
                      <a:r>
                        <a:rPr lang="cs-CZ" sz="2000" b="1" kern="1200" dirty="0">
                          <a:solidFill>
                            <a:schemeClr val="lt1"/>
                          </a:solidFill>
                          <a:latin typeface="+mn-lt"/>
                          <a:ea typeface="+mn-ea"/>
                          <a:cs typeface="+mn-cs"/>
                        </a:rPr>
                        <a:t>Spolky</a:t>
                      </a:r>
                    </a:p>
                    <a:p>
                      <a:pPr>
                        <a:buFont typeface="Arial" pitchFamily="34" charset="0"/>
                        <a:buChar char="•"/>
                      </a:pPr>
                      <a:r>
                        <a:rPr lang="cs-CZ" sz="2000" b="1" kern="1200" dirty="0">
                          <a:solidFill>
                            <a:schemeClr val="lt1"/>
                          </a:solidFill>
                          <a:latin typeface="+mn-lt"/>
                          <a:ea typeface="+mn-ea"/>
                          <a:cs typeface="+mn-cs"/>
                        </a:rPr>
                        <a:t>Ústavy</a:t>
                      </a:r>
                    </a:p>
                    <a:p>
                      <a:pPr>
                        <a:buFont typeface="Arial" pitchFamily="34" charset="0"/>
                        <a:buChar char="•"/>
                      </a:pPr>
                      <a:r>
                        <a:rPr lang="cs-CZ" sz="2000" b="1" kern="1200" dirty="0">
                          <a:solidFill>
                            <a:schemeClr val="lt1"/>
                          </a:solidFill>
                          <a:latin typeface="+mn-lt"/>
                          <a:ea typeface="+mn-ea"/>
                          <a:cs typeface="+mn-cs"/>
                        </a:rPr>
                        <a:t>Církve a náboženské společnosti</a:t>
                      </a:r>
                    </a:p>
                    <a:p>
                      <a:pPr>
                        <a:buFont typeface="Arial" pitchFamily="34" charset="0"/>
                        <a:buChar char="•"/>
                      </a:pPr>
                      <a:r>
                        <a:rPr lang="cs-CZ" sz="2000" b="1" kern="1200" dirty="0">
                          <a:solidFill>
                            <a:schemeClr val="lt1"/>
                          </a:solidFill>
                          <a:latin typeface="+mn-lt"/>
                          <a:ea typeface="+mn-ea"/>
                          <a:cs typeface="+mn-cs"/>
                        </a:rPr>
                        <a:t>Nadace a nadační fondy</a:t>
                      </a:r>
                    </a:p>
                    <a:p>
                      <a:pPr>
                        <a:buFont typeface="Arial" pitchFamily="34" charset="0"/>
                        <a:buChar char="•"/>
                      </a:pPr>
                      <a:r>
                        <a:rPr lang="cs-CZ" sz="2000" b="1" kern="1200" dirty="0">
                          <a:solidFill>
                            <a:schemeClr val="lt1"/>
                          </a:solidFill>
                          <a:latin typeface="+mn-lt"/>
                          <a:ea typeface="+mn-ea"/>
                          <a:cs typeface="+mn-cs"/>
                        </a:rPr>
                        <a:t>Místní akční skupiny</a:t>
                      </a:r>
                    </a:p>
                    <a:p>
                      <a:pPr>
                        <a:buFont typeface="Arial" pitchFamily="34" charset="0"/>
                        <a:buChar char="•"/>
                      </a:pPr>
                      <a:r>
                        <a:rPr lang="cs-CZ" sz="2000" b="1" kern="1200" dirty="0">
                          <a:solidFill>
                            <a:schemeClr val="lt1"/>
                          </a:solidFill>
                          <a:latin typeface="+mn-lt"/>
                          <a:ea typeface="+mn-ea"/>
                          <a:cs typeface="+mn-cs"/>
                        </a:rPr>
                        <a:t>Hospodářská komora, Agrární komora </a:t>
                      </a:r>
                    </a:p>
                    <a:p>
                      <a:pPr>
                        <a:buFont typeface="Arial" pitchFamily="34" charset="0"/>
                        <a:buChar char="•"/>
                      </a:pPr>
                      <a:r>
                        <a:rPr lang="cs-CZ" sz="2000" b="1" kern="1200" dirty="0">
                          <a:solidFill>
                            <a:schemeClr val="lt1"/>
                          </a:solidFill>
                          <a:latin typeface="+mn-lt"/>
                          <a:ea typeface="+mn-ea"/>
                          <a:cs typeface="+mn-cs"/>
                        </a:rPr>
                        <a:t>Svazy, asociace </a:t>
                      </a:r>
                      <a:endParaRPr lang="cs-CZ" sz="20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ctr"/>
                </a:tc>
                <a:tc>
                  <a:txBody>
                    <a:bodyPr/>
                    <a:lstStyle/>
                    <a:p>
                      <a:pPr algn="ctr">
                        <a:lnSpc>
                          <a:spcPct val="115000"/>
                        </a:lnSpc>
                        <a:spcAft>
                          <a:spcPts val="0"/>
                        </a:spcAft>
                      </a:pPr>
                      <a:r>
                        <a:rPr lang="cs-CZ" sz="2000" b="1" dirty="0">
                          <a:effectLst/>
                        </a:rPr>
                        <a:t>   0 % </a:t>
                      </a:r>
                      <a:endParaRPr lang="cs-CZ" sz="2000" b="1" dirty="0">
                        <a:effectLst/>
                        <a:latin typeface="Arial"/>
                        <a:ea typeface="Arial"/>
                        <a:cs typeface="Times New Roman"/>
                      </a:endParaRPr>
                    </a:p>
                  </a:txBody>
                  <a:tcPr marL="44450" marR="44450" marT="0" marB="0" anchor="ctr"/>
                </a:tc>
                <a:tc>
                  <a:txBody>
                    <a:bodyPr/>
                    <a:lstStyle/>
                    <a:p>
                      <a:pPr algn="ctr">
                        <a:lnSpc>
                          <a:spcPct val="115000"/>
                        </a:lnSpc>
                        <a:spcAft>
                          <a:spcPts val="0"/>
                        </a:spcAft>
                      </a:pPr>
                      <a:r>
                        <a:rPr lang="cs-CZ" sz="2000" b="1" dirty="0">
                          <a:effectLst/>
                        </a:rPr>
                        <a:t>15 %</a:t>
                      </a:r>
                      <a:endParaRPr lang="cs-CZ" sz="2000" b="1" dirty="0">
                        <a:effectLst/>
                        <a:latin typeface="Arial"/>
                        <a:ea typeface="Arial"/>
                        <a:cs typeface="Times New Roman"/>
                      </a:endParaRPr>
                    </a:p>
                  </a:txBody>
                  <a:tcPr marL="44450" marR="44450" marT="0" marB="0" anchor="ctr"/>
                </a:tc>
                <a:extLst>
                  <a:ext uri="{0D108BD9-81ED-4DB2-BD59-A6C34878D82A}">
                    <a16:rowId xmlns:a16="http://schemas.microsoft.com/office/drawing/2014/main" val="10003"/>
                  </a:ext>
                </a:extLst>
              </a:tr>
            </a:tbl>
          </a:graphicData>
        </a:graphic>
      </p:graphicFrame>
      <p:pic>
        <p:nvPicPr>
          <p:cNvPr id="16" name="Obrázek 15">
            <a:extLst>
              <a:ext uri="{FF2B5EF4-FFF2-40B4-BE49-F238E27FC236}">
                <a16:creationId xmlns:a16="http://schemas.microsoft.com/office/drawing/2014/main" id="{BC0563EF-C98A-4B09-9A38-31359A526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148549"/>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3000" b="1" spc="-150" dirty="0">
                <a:solidFill>
                  <a:schemeClr val="accent1">
                    <a:lumMod val="75000"/>
                  </a:schemeClr>
                </a:solidFill>
              </a:rPr>
              <a:t>Publicita </a:t>
            </a:r>
          </a:p>
          <a:p>
            <a:pPr algn="r"/>
            <a:r>
              <a:rPr lang="cs-CZ" sz="3000" b="1" spc="-150" dirty="0">
                <a:solidFill>
                  <a:schemeClr val="accent1">
                    <a:lumMod val="75000"/>
                  </a:schemeClr>
                </a:solidFill>
              </a:rPr>
              <a:t>Vizuální identita - použití</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409093"/>
            <a:ext cx="11954978" cy="4585871"/>
          </a:xfrm>
          <a:prstGeom prst="rect">
            <a:avLst/>
          </a:prstGeom>
          <a:noFill/>
        </p:spPr>
        <p:txBody>
          <a:bodyPr wrap="square" rtlCol="0">
            <a:spAutoFit/>
          </a:bodyPr>
          <a:lstStyle/>
          <a:p>
            <a:r>
              <a:rPr lang="cs-CZ" sz="2800" b="1" dirty="0"/>
              <a:t>NE (tam kde nemusí být dodržena vizuální identita)</a:t>
            </a:r>
          </a:p>
          <a:p>
            <a:endParaRPr lang="cs-CZ" sz="3000" b="1" dirty="0"/>
          </a:p>
          <a:p>
            <a:pPr marL="342900" lvl="0" indent="-342900">
              <a:lnSpc>
                <a:spcPct val="100000"/>
              </a:lnSpc>
              <a:spcBef>
                <a:spcPts val="0"/>
              </a:spcBef>
              <a:buFont typeface="Arial" panose="020B0604020202020204" pitchFamily="34" charset="0"/>
              <a:buChar char="•"/>
            </a:pPr>
            <a:r>
              <a:rPr lang="cs-CZ" sz="2400" dirty="0"/>
              <a:t>interní dokumenty</a:t>
            </a:r>
          </a:p>
          <a:p>
            <a:pPr marL="342900" lvl="0" indent="-342900">
              <a:lnSpc>
                <a:spcPct val="100000"/>
              </a:lnSpc>
              <a:spcBef>
                <a:spcPts val="0"/>
              </a:spcBef>
              <a:buFont typeface="Arial" panose="020B0604020202020204" pitchFamily="34" charset="0"/>
              <a:buChar char="•"/>
            </a:pPr>
            <a:r>
              <a:rPr lang="cs-CZ" sz="2400" dirty="0"/>
              <a:t>archivační šanony</a:t>
            </a:r>
          </a:p>
          <a:p>
            <a:pPr marL="342900" lvl="0" indent="-342900">
              <a:lnSpc>
                <a:spcPct val="100000"/>
              </a:lnSpc>
              <a:spcBef>
                <a:spcPts val="0"/>
              </a:spcBef>
              <a:buFont typeface="Arial" panose="020B0604020202020204" pitchFamily="34" charset="0"/>
              <a:buChar char="•"/>
            </a:pPr>
            <a:r>
              <a:rPr lang="cs-CZ" sz="2400" dirty="0"/>
              <a:t>elektronická i listinná komunikace</a:t>
            </a:r>
          </a:p>
          <a:p>
            <a:pPr marL="342900" lvl="0" indent="-342900">
              <a:lnSpc>
                <a:spcPct val="100000"/>
              </a:lnSpc>
              <a:spcBef>
                <a:spcPts val="0"/>
              </a:spcBef>
              <a:buFont typeface="Arial" panose="020B0604020202020204" pitchFamily="34" charset="0"/>
              <a:buChar char="•"/>
            </a:pPr>
            <a:r>
              <a:rPr lang="cs-CZ" sz="2400" dirty="0"/>
              <a:t>pracovní smlouvy, smlouvy s dodavateli, dalšími příjemci, partnery apod.</a:t>
            </a:r>
          </a:p>
          <a:p>
            <a:pPr marL="342900" lvl="0" indent="-342900">
              <a:lnSpc>
                <a:spcPct val="100000"/>
              </a:lnSpc>
              <a:spcBef>
                <a:spcPts val="0"/>
              </a:spcBef>
              <a:buFont typeface="Arial" panose="020B0604020202020204" pitchFamily="34" charset="0"/>
              <a:buChar char="•"/>
            </a:pPr>
            <a:r>
              <a:rPr lang="cs-CZ" sz="2400" dirty="0"/>
              <a:t>účetní doklady vztahující se k výdajům projektu</a:t>
            </a:r>
          </a:p>
          <a:p>
            <a:pPr marL="342900" lvl="0" indent="-342900">
              <a:lnSpc>
                <a:spcPct val="100000"/>
              </a:lnSpc>
              <a:spcBef>
                <a:spcPts val="0"/>
              </a:spcBef>
              <a:buFont typeface="Arial" panose="020B0604020202020204" pitchFamily="34" charset="0"/>
              <a:buChar char="•"/>
            </a:pPr>
            <a:r>
              <a:rPr lang="cs-CZ" sz="2400" dirty="0"/>
              <a:t>vybavení pořízené z prostředků projektu (s výjimkou propagačních předmětů)</a:t>
            </a:r>
          </a:p>
          <a:p>
            <a:pPr marL="342900" lvl="0" indent="-342900">
              <a:lnSpc>
                <a:spcPct val="100000"/>
              </a:lnSpc>
              <a:spcBef>
                <a:spcPts val="0"/>
              </a:spcBef>
              <a:buFont typeface="Arial" panose="020B0604020202020204" pitchFamily="34" charset="0"/>
              <a:buChar char="•"/>
            </a:pPr>
            <a:r>
              <a:rPr lang="cs-CZ" sz="2400" dirty="0"/>
              <a:t>neplacené PR články a převzaté PR výstupy (např. médii)</a:t>
            </a:r>
          </a:p>
          <a:p>
            <a:pPr marL="342900" lvl="0" indent="-342900">
              <a:lnSpc>
                <a:spcPct val="100000"/>
              </a:lnSpc>
              <a:spcBef>
                <a:spcPts val="0"/>
              </a:spcBef>
              <a:buFont typeface="Arial" panose="020B0604020202020204" pitchFamily="34" charset="0"/>
              <a:buChar char="•"/>
            </a:pPr>
            <a:r>
              <a:rPr lang="cs-CZ" sz="2400" dirty="0"/>
              <a:t>ceny do soutěží</a:t>
            </a:r>
          </a:p>
          <a:p>
            <a:pPr marL="342900" lvl="0" indent="-342900">
              <a:lnSpc>
                <a:spcPct val="100000"/>
              </a:lnSpc>
              <a:spcBef>
                <a:spcPts val="0"/>
              </a:spcBef>
              <a:buFont typeface="Arial" panose="020B0604020202020204" pitchFamily="34" charset="0"/>
              <a:buChar char="•"/>
            </a:pPr>
            <a:r>
              <a:rPr lang="cs-CZ" sz="2400" dirty="0"/>
              <a:t>výstupy, kde to není technicky možné (např. strojově generované objednávky, faktur</a:t>
            </a:r>
            <a:r>
              <a:rPr lang="cs-CZ" sz="2000" dirty="0"/>
              <a:t>y)</a:t>
            </a:r>
          </a:p>
          <a:p>
            <a:r>
              <a:rPr lang="cs-CZ" b="1" dirty="0"/>
              <a:t> </a:t>
            </a:r>
            <a:endParaRPr lang="cs-CZ" dirty="0"/>
          </a:p>
        </p:txBody>
      </p:sp>
    </p:spTree>
    <p:extLst>
      <p:ext uri="{BB962C8B-B14F-4D97-AF65-F5344CB8AC3E}">
        <p14:creationId xmlns:p14="http://schemas.microsoft.com/office/powerpoint/2010/main" val="32766464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064211" y="2319773"/>
            <a:ext cx="7936340" cy="923330"/>
          </a:xfrm>
          <a:prstGeom prst="rect">
            <a:avLst/>
          </a:prstGeom>
        </p:spPr>
        <p:txBody>
          <a:bodyPr wrap="none">
            <a:spAutoFit/>
          </a:bodyPr>
          <a:lstStyle/>
          <a:p>
            <a:pPr algn="ctr"/>
            <a:r>
              <a:rPr lang="cs-CZ" sz="5400" b="1" spc="-150" dirty="0">
                <a:solidFill>
                  <a:schemeClr val="accent1">
                    <a:lumMod val="75000"/>
                  </a:schemeClr>
                </a:solidFill>
              </a:rPr>
              <a:t>PODÁNÍ ŽÁDOSTI – IS KP14+ </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344959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05236"/>
            <a:ext cx="12083450" cy="4880288"/>
          </a:xfrm>
        </p:spPr>
        <p:txBody>
          <a:bodyPr>
            <a:normAutofit fontScale="25000" lnSpcReduction="20000"/>
          </a:bodyPr>
          <a:lstStyle/>
          <a:p>
            <a:pPr>
              <a:buNone/>
            </a:pPr>
            <a:endParaRPr lang="cs-CZ" sz="2100" dirty="0"/>
          </a:p>
          <a:p>
            <a:pPr marL="0" indent="0" algn="just">
              <a:lnSpc>
                <a:spcPct val="80000"/>
              </a:lnSpc>
              <a:spcAft>
                <a:spcPts val="300"/>
              </a:spcAft>
              <a:buNone/>
            </a:pPr>
            <a:r>
              <a:rPr lang="cs-CZ" sz="4400" b="1" u="sng" dirty="0"/>
              <a:t>PORTÁL IS KP14+</a:t>
            </a:r>
          </a:p>
          <a:p>
            <a:pPr algn="just">
              <a:lnSpc>
                <a:spcPct val="80000"/>
              </a:lnSpc>
              <a:spcBef>
                <a:spcPts val="0"/>
              </a:spcBef>
              <a:spcAft>
                <a:spcPts val="0"/>
              </a:spcAft>
            </a:pPr>
            <a:endParaRPr lang="cs-CZ" sz="4400" b="1" dirty="0"/>
          </a:p>
          <a:p>
            <a:pPr algn="just">
              <a:lnSpc>
                <a:spcPct val="80000"/>
              </a:lnSpc>
              <a:spcBef>
                <a:spcPts val="0"/>
              </a:spcBef>
              <a:spcAft>
                <a:spcPts val="0"/>
              </a:spcAft>
            </a:pPr>
            <a:r>
              <a:rPr lang="cs-CZ" sz="4400" b="1" dirty="0"/>
              <a:t>Produkční </a:t>
            </a:r>
            <a:r>
              <a:rPr lang="cs-CZ" sz="4400" dirty="0"/>
              <a:t>(ostré) </a:t>
            </a:r>
            <a:r>
              <a:rPr lang="cs-CZ" sz="4400" b="1" dirty="0"/>
              <a:t>prostředí </a:t>
            </a:r>
            <a:r>
              <a:rPr lang="cs-CZ" sz="4400" dirty="0"/>
              <a:t>(slouží pro realizaci OP, zadávají se pouze ostrá data)</a:t>
            </a:r>
          </a:p>
          <a:p>
            <a:pPr lvl="1" algn="just">
              <a:lnSpc>
                <a:spcPct val="80000"/>
              </a:lnSpc>
              <a:spcBef>
                <a:spcPts val="0"/>
              </a:spcBef>
              <a:spcAft>
                <a:spcPts val="0"/>
              </a:spcAft>
            </a:pPr>
            <a:r>
              <a:rPr lang="cs-CZ" sz="4400" b="1" u="sng" dirty="0">
                <a:solidFill>
                  <a:schemeClr val="tx1">
                    <a:lumMod val="60000"/>
                    <a:lumOff val="40000"/>
                  </a:schemeClr>
                </a:solidFill>
                <a:hlinkClick r:id="rId4"/>
              </a:rPr>
              <a:t>https://mseu.mssf.cz</a:t>
            </a:r>
            <a:r>
              <a:rPr lang="cs-CZ" sz="4400" b="1" u="sng" dirty="0">
                <a:solidFill>
                  <a:schemeClr val="tx1">
                    <a:lumMod val="60000"/>
                    <a:lumOff val="40000"/>
                  </a:schemeClr>
                </a:solidFill>
              </a:rPr>
              <a:t>  </a:t>
            </a:r>
            <a:endParaRPr lang="cs-CZ" sz="4400" b="1" u="sng" dirty="0"/>
          </a:p>
          <a:p>
            <a:pPr algn="just">
              <a:lnSpc>
                <a:spcPct val="80000"/>
              </a:lnSpc>
              <a:spcBef>
                <a:spcPts val="0"/>
              </a:spcBef>
              <a:spcAft>
                <a:spcPts val="0"/>
              </a:spcAft>
            </a:pPr>
            <a:endParaRPr lang="cs-CZ" sz="4400" b="1" dirty="0"/>
          </a:p>
          <a:p>
            <a:pPr algn="just">
              <a:lnSpc>
                <a:spcPct val="80000"/>
              </a:lnSpc>
              <a:spcBef>
                <a:spcPts val="0"/>
              </a:spcBef>
              <a:spcAft>
                <a:spcPts val="300"/>
              </a:spcAft>
            </a:pPr>
            <a:r>
              <a:rPr lang="cs-CZ" sz="4400" b="1" dirty="0"/>
              <a:t>Technická podpora IS KP14+ </a:t>
            </a:r>
            <a:r>
              <a:rPr lang="cs-CZ" sz="4400" dirty="0"/>
              <a:t>v rámci OPZ</a:t>
            </a:r>
          </a:p>
          <a:p>
            <a:pPr lvl="1" algn="just">
              <a:lnSpc>
                <a:spcPct val="110000"/>
              </a:lnSpc>
              <a:spcBef>
                <a:spcPts val="0"/>
              </a:spcBef>
              <a:spcAft>
                <a:spcPts val="300"/>
              </a:spcAft>
            </a:pPr>
            <a:r>
              <a:rPr lang="cs-CZ" sz="4400" b="1" dirty="0"/>
              <a:t>Od 01. 04. 2019 </a:t>
            </a:r>
            <a:r>
              <a:rPr lang="cs-CZ" sz="4400" dirty="0"/>
              <a:t>je spuštěn nový komunikační nástroj pro řešení Vašich technických problémů v aplikaci IS KP14+ a IS ESF2014+, který naleznete na stránkách </a:t>
            </a:r>
            <a:r>
              <a:rPr lang="cs-CZ" sz="4400" dirty="0">
                <a:hlinkClick r:id="rId5"/>
              </a:rPr>
              <a:t>www.esfcr.cz</a:t>
            </a:r>
            <a:r>
              <a:rPr lang="cs-CZ" sz="4400" dirty="0"/>
              <a:t>. Po kliknutí na žlutý symbol "Hotline" zvolíte "Technická podpora uživatelům OPZ" a můžete odeslat Váš dotaz přes tlačítko "Přidat otázku". Pro tento způsob komunikace je nutné mít registraci na portálu </a:t>
            </a:r>
            <a:r>
              <a:rPr lang="cs-CZ" sz="4400" dirty="0">
                <a:hlinkClick r:id="rId5"/>
              </a:rPr>
              <a:t>www.esfcr.cz</a:t>
            </a:r>
            <a:r>
              <a:rPr lang="cs-CZ" sz="4400" dirty="0"/>
              <a:t>!</a:t>
            </a:r>
          </a:p>
          <a:p>
            <a:pPr lvl="1" algn="just">
              <a:lnSpc>
                <a:spcPct val="80000"/>
              </a:lnSpc>
              <a:spcBef>
                <a:spcPts val="0"/>
              </a:spcBef>
              <a:spcAft>
                <a:spcPts val="600"/>
              </a:spcAft>
            </a:pPr>
            <a:r>
              <a:rPr lang="cs-CZ" sz="4400" b="1" u="sng" dirty="0"/>
              <a:t>Provozní doba:</a:t>
            </a:r>
            <a:r>
              <a:rPr lang="cs-CZ" sz="4400" b="1" dirty="0"/>
              <a:t> </a:t>
            </a:r>
            <a:r>
              <a:rPr lang="cs-CZ" sz="4400" dirty="0"/>
              <a:t>v pracovních dnech od 8:00 do 16:00 hod.</a:t>
            </a:r>
            <a:r>
              <a:rPr lang="cs-CZ" sz="4400" b="1" dirty="0"/>
              <a:t> </a:t>
            </a:r>
            <a:r>
              <a:rPr lang="cs-CZ" sz="4400" dirty="0"/>
              <a:t>Reakci na váš požadavek je garantovaná do 4 hodin v rámci provozní doby technické podpory od obdržení požadavku. </a:t>
            </a:r>
          </a:p>
          <a:p>
            <a:pPr marL="457200" lvl="1" indent="0" algn="just">
              <a:lnSpc>
                <a:spcPct val="80000"/>
              </a:lnSpc>
              <a:spcBef>
                <a:spcPts val="0"/>
              </a:spcBef>
              <a:spcAft>
                <a:spcPts val="600"/>
              </a:spcAft>
              <a:buNone/>
            </a:pPr>
            <a:r>
              <a:rPr lang="cs-CZ" sz="4400" dirty="0"/>
              <a:t>      Dotazy zaslané mimo provozní dobu budou řešeny nejpozději následující pracovní den.</a:t>
            </a:r>
          </a:p>
          <a:p>
            <a:pPr algn="just">
              <a:lnSpc>
                <a:spcPct val="80000"/>
              </a:lnSpc>
            </a:pPr>
            <a:r>
              <a:rPr lang="cs-CZ" sz="4400" dirty="0"/>
              <a:t>Součást monitorovacího systému pro využívání Evropských strukturálních a investičních fondů v ČR v programovém období 2014 – 2020 </a:t>
            </a:r>
          </a:p>
          <a:p>
            <a:pPr algn="just">
              <a:lnSpc>
                <a:spcPct val="80000"/>
              </a:lnSpc>
            </a:pPr>
            <a:r>
              <a:rPr lang="cs-CZ" sz="4400" dirty="0"/>
              <a:t>On-line aplikace: </a:t>
            </a:r>
          </a:p>
          <a:p>
            <a:pPr lvl="1" algn="just">
              <a:lnSpc>
                <a:spcPct val="80000"/>
              </a:lnSpc>
            </a:pPr>
            <a:r>
              <a:rPr lang="cs-CZ" sz="4400" dirty="0"/>
              <a:t>Nevyžaduje instalaci do PC </a:t>
            </a:r>
          </a:p>
          <a:p>
            <a:pPr lvl="1" algn="just">
              <a:lnSpc>
                <a:spcPct val="80000"/>
              </a:lnSpc>
            </a:pPr>
            <a:r>
              <a:rPr lang="pt-BR" sz="4400" dirty="0"/>
              <a:t>Vyžaduje registraci s platnou emailovou adresou a telefonním číslem </a:t>
            </a:r>
          </a:p>
          <a:p>
            <a:pPr marL="0" indent="0" algn="just">
              <a:lnSpc>
                <a:spcPct val="80000"/>
              </a:lnSpc>
              <a:buNone/>
            </a:pPr>
            <a:r>
              <a:rPr lang="cs-CZ" sz="4400" b="1" u="sng" dirty="0"/>
              <a:t>EDUKAČNÍ VIDEA:</a:t>
            </a:r>
          </a:p>
          <a:p>
            <a:pPr lvl="1" algn="just">
              <a:lnSpc>
                <a:spcPct val="80000"/>
              </a:lnSpc>
              <a:buClr>
                <a:schemeClr val="tx1"/>
              </a:buClr>
            </a:pPr>
            <a:r>
              <a:rPr lang="cs-CZ" sz="4400" dirty="0">
                <a:hlinkClick r:id="rId6"/>
              </a:rPr>
              <a:t>https://www.dotaceeu.cz/cs/Jak-ziskat-dotaci/Elektronicka-zadost/Edukacni-videa</a:t>
            </a:r>
            <a:endParaRPr lang="cs-CZ" sz="4400" dirty="0"/>
          </a:p>
          <a:p>
            <a:pPr lvl="1" algn="just">
              <a:lnSpc>
                <a:spcPct val="80000"/>
              </a:lnSpc>
              <a:buClr>
                <a:schemeClr val="tx1"/>
              </a:buClr>
            </a:pPr>
            <a:endParaRPr lang="cs-CZ" sz="4400" u="sng" dirty="0">
              <a:solidFill>
                <a:srgbClr val="0070C0"/>
              </a:solidFill>
            </a:endParaRPr>
          </a:p>
          <a:p>
            <a:pPr marL="0" lvl="1" indent="0" algn="just">
              <a:lnSpc>
                <a:spcPct val="80000"/>
              </a:lnSpc>
              <a:spcBef>
                <a:spcPts val="0"/>
              </a:spcBef>
              <a:spcAft>
                <a:spcPts val="600"/>
              </a:spcAft>
              <a:buSzPct val="100000"/>
              <a:buNone/>
            </a:pPr>
            <a:r>
              <a:rPr lang="cs-CZ" sz="4400" b="1" u="sng" dirty="0"/>
              <a:t>PŘÍRUČKY OPZ</a:t>
            </a:r>
          </a:p>
          <a:p>
            <a:pPr lvl="1" indent="-230400" algn="just">
              <a:lnSpc>
                <a:spcPct val="80000"/>
              </a:lnSpc>
              <a:spcBef>
                <a:spcPts val="0"/>
              </a:spcBef>
              <a:spcAft>
                <a:spcPts val="600"/>
              </a:spcAft>
              <a:buSzPct val="100000"/>
            </a:pPr>
            <a:r>
              <a:rPr lang="cs-CZ" sz="4400" b="1" u="sng" dirty="0">
                <a:solidFill>
                  <a:schemeClr val="tx1">
                    <a:lumMod val="60000"/>
                    <a:lumOff val="40000"/>
                  </a:schemeClr>
                </a:solidFill>
                <a:hlinkClick r:id="rId7"/>
              </a:rPr>
              <a:t>http://www.esfcr.cz/dokumenty-opz</a:t>
            </a:r>
            <a:endParaRPr lang="cs-CZ" sz="4400" b="1" u="sng" dirty="0">
              <a:solidFill>
                <a:schemeClr val="tx1">
                  <a:lumMod val="60000"/>
                  <a:lumOff val="40000"/>
                </a:schemeClr>
              </a:solidFill>
            </a:endParaRPr>
          </a:p>
          <a:p>
            <a:pPr algn="just">
              <a:lnSpc>
                <a:spcPct val="80000"/>
              </a:lnSpc>
            </a:pPr>
            <a:r>
              <a:rPr lang="cs-CZ" sz="4400" b="1" dirty="0"/>
              <a:t>Pokyny k vyplnění žádosti v IS KP14+ </a:t>
            </a:r>
          </a:p>
          <a:p>
            <a:pPr lvl="1" algn="just">
              <a:lnSpc>
                <a:spcPct val="80000"/>
              </a:lnSpc>
            </a:pPr>
            <a:r>
              <a:rPr lang="cs-CZ" sz="4400" dirty="0">
                <a:hlinkClick r:id="rId8"/>
              </a:rPr>
              <a:t>https://www.esfcr.cz/formulare-a-pokyny-potrebne-v-ramci-pripravy-zadosti-o-</a:t>
            </a:r>
            <a:r>
              <a:rPr lang="cs-CZ" sz="4400" u="sng" dirty="0">
                <a:solidFill>
                  <a:srgbClr val="0070C0"/>
                </a:solidFill>
              </a:rPr>
              <a:t>podporu-opz/-/dokument/797956 </a:t>
            </a:r>
          </a:p>
          <a:p>
            <a:pPr marL="457200" lvl="1" indent="0" algn="just">
              <a:lnSpc>
                <a:spcPct val="80000"/>
              </a:lnSpc>
              <a:spcBef>
                <a:spcPts val="0"/>
              </a:spcBef>
              <a:spcAft>
                <a:spcPts val="600"/>
              </a:spcAft>
              <a:buNone/>
            </a:pPr>
            <a:endParaRPr lang="cs-CZ" sz="4400" u="sng" dirty="0">
              <a:solidFill>
                <a:srgbClr val="0070C0"/>
              </a:solidFill>
            </a:endParaRPr>
          </a:p>
          <a:p>
            <a:pPr marL="0" lvl="1" indent="0" algn="just">
              <a:lnSpc>
                <a:spcPct val="80000"/>
              </a:lnSpc>
              <a:spcBef>
                <a:spcPts val="0"/>
              </a:spcBef>
              <a:spcAft>
                <a:spcPts val="600"/>
              </a:spcAft>
              <a:buSzPct val="100000"/>
              <a:buNone/>
            </a:pPr>
            <a:r>
              <a:rPr lang="cs-CZ" sz="4400" b="1" u="sng" dirty="0"/>
              <a:t>TEXTACE VÝZVY ŘO OPZ PRO MAS Č. 047</a:t>
            </a:r>
          </a:p>
          <a:p>
            <a:pPr lvl="1" algn="just">
              <a:lnSpc>
                <a:spcPct val="80000"/>
              </a:lnSpc>
              <a:spcBef>
                <a:spcPts val="0"/>
              </a:spcBef>
              <a:spcAft>
                <a:spcPts val="600"/>
              </a:spcAft>
            </a:pPr>
            <a:r>
              <a:rPr lang="cs-CZ" sz="4400" dirty="0">
                <a:hlinkClick r:id="rId9"/>
              </a:rPr>
              <a:t>https://www.esfcr.cz/vyzva-047-opz</a:t>
            </a:r>
            <a:endParaRPr lang="cs-CZ" sz="4400" dirty="0"/>
          </a:p>
          <a:p>
            <a:pPr marL="0" indent="0" algn="just">
              <a:lnSpc>
                <a:spcPct val="80000"/>
              </a:lnSpc>
              <a:spcBef>
                <a:spcPts val="0"/>
              </a:spcBef>
              <a:spcAft>
                <a:spcPts val="600"/>
              </a:spcAft>
              <a:buNone/>
            </a:pPr>
            <a:endParaRPr lang="cs-CZ" sz="4400" b="1" u="sng" dirty="0"/>
          </a:p>
          <a:p>
            <a:pPr marL="0" indent="0" algn="just">
              <a:lnSpc>
                <a:spcPct val="80000"/>
              </a:lnSpc>
              <a:spcBef>
                <a:spcPts val="0"/>
              </a:spcBef>
              <a:spcAft>
                <a:spcPts val="600"/>
              </a:spcAft>
              <a:buNone/>
            </a:pPr>
            <a:r>
              <a:rPr lang="cs-CZ" sz="4400" b="1" u="sng" dirty="0"/>
              <a:t>TEXTACE VÝZEV MAS</a:t>
            </a:r>
          </a:p>
          <a:p>
            <a:pPr lvl="1" algn="just">
              <a:lnSpc>
                <a:spcPct val="80000"/>
              </a:lnSpc>
              <a:spcBef>
                <a:spcPts val="0"/>
              </a:spcBef>
              <a:spcAft>
                <a:spcPts val="600"/>
              </a:spcAft>
            </a:pPr>
            <a:r>
              <a:rPr lang="cs-CZ" sz="4400" b="1" u="sng" dirty="0">
                <a:hlinkClick r:id="rId10"/>
              </a:rPr>
              <a:t>https://www.esfcr.cz/vyzvy-mas-opz</a:t>
            </a:r>
            <a:r>
              <a:rPr lang="cs-CZ" sz="4400" b="1" dirty="0"/>
              <a:t>                                                                   </a:t>
            </a:r>
            <a:r>
              <a:rPr lang="cs-CZ" sz="4400" b="1" u="sng" dirty="0"/>
              <a:t>Pozn.: </a:t>
            </a:r>
            <a:r>
              <a:rPr lang="cs-CZ" sz="4400" b="1" dirty="0"/>
              <a:t>k práci v IS KP14+ budou nápomocni pracovníci kanceláře MAS !!!</a:t>
            </a:r>
          </a:p>
          <a:p>
            <a:pPr lvl="1">
              <a:spcBef>
                <a:spcPts val="0"/>
              </a:spcBef>
              <a:spcAft>
                <a:spcPts val="600"/>
              </a:spcAft>
            </a:pPr>
            <a:endParaRPr lang="cs-CZ" sz="4800" b="1" u="sng" dirty="0"/>
          </a:p>
          <a:p>
            <a:pPr lvl="1">
              <a:spcBef>
                <a:spcPts val="0"/>
              </a:spcBef>
              <a:spcAft>
                <a:spcPts val="600"/>
              </a:spcAft>
            </a:pPr>
            <a:endParaRPr lang="cs-CZ" sz="4800" u="sng" dirty="0">
              <a:solidFill>
                <a:srgbClr val="0070C0"/>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118510"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22A3D6B-3941-450A-B4BA-F8058E3819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1" y="1263623"/>
            <a:ext cx="11550412" cy="4271545"/>
          </a:xfrm>
        </p:spPr>
        <p:txBody>
          <a:bodyPr>
            <a:normAutofit/>
          </a:bodyPr>
          <a:lstStyle/>
          <a:p>
            <a:pPr marL="0" lvl="0" indent="0">
              <a:buNone/>
            </a:pPr>
            <a:r>
              <a:rPr lang="cs-CZ" b="1" dirty="0"/>
              <a:t>Podání projektové žádost v OPZ</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p:cNvSpPr txBox="1">
            <a:spLocks/>
          </p:cNvSpPr>
          <p:nvPr/>
        </p:nvSpPr>
        <p:spPr>
          <a:xfrm>
            <a:off x="481964" y="1916832"/>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a:ln>
                  <a:noFill/>
                </a:ln>
                <a:solidFill>
                  <a:schemeClr val="tx1"/>
                </a:solidFill>
                <a:effectLst/>
                <a:uLnTx/>
                <a:uFillTx/>
                <a:latin typeface="+mn-lt"/>
                <a:ea typeface="+mn-ea"/>
                <a:cs typeface="+mn-cs"/>
              </a:rPr>
              <a:t>    Zřízení elektronického podpisu a datové schránky</a:t>
            </a:r>
            <a:endParaRPr kumimoji="0" lang="cs-C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Obdélník 1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16" name="Obdélník 1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18" name="Obdélník 17"/>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21" name="Obdélník 20"/>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22"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50CD30B5-7181-4D27-B91E-B4780F26F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r>
              <a:rPr lang="cs-CZ" sz="2000" b="1" dirty="0"/>
              <a:t>Postup pro podání projektové žádosti v OPZ</a:t>
            </a:r>
          </a:p>
          <a:p>
            <a:pPr marL="0" indent="0">
              <a:buNone/>
            </a:pPr>
            <a:endParaRPr lang="cs-CZ" sz="2000" dirty="0"/>
          </a:p>
          <a:p>
            <a:pPr algn="just"/>
            <a:r>
              <a:rPr lang="cs-CZ" sz="2000" dirty="0"/>
              <a:t>Registrace do systému IS KP14+:</a:t>
            </a:r>
          </a:p>
          <a:p>
            <a:pPr marL="457200" lvl="1" indent="0" algn="just">
              <a:buNone/>
            </a:pPr>
            <a:r>
              <a:rPr lang="cs-CZ" sz="2000" dirty="0"/>
              <a:t>	 </a:t>
            </a:r>
            <a:r>
              <a:rPr lang="cs-CZ" sz="2000" u="sng" dirty="0">
                <a:solidFill>
                  <a:srgbClr val="0070C0"/>
                </a:solidFill>
              </a:rPr>
              <a:t>https://mseu.mssf.cz/</a:t>
            </a:r>
            <a:endParaRPr lang="cs-CZ" sz="2000" dirty="0"/>
          </a:p>
          <a:p>
            <a:pPr algn="just"/>
            <a:r>
              <a:rPr lang="cs-CZ" sz="2000" dirty="0"/>
              <a:t>Vyplnění elektronické verze žádosti </a:t>
            </a:r>
          </a:p>
          <a:p>
            <a:pPr algn="just"/>
            <a:r>
              <a:rPr lang="cs-CZ" sz="2000" dirty="0"/>
              <a:t>Finalizace elektronické verze žádosti </a:t>
            </a:r>
          </a:p>
          <a:p>
            <a:pPr algn="just"/>
            <a:r>
              <a:rPr lang="cs-CZ" sz="2000" dirty="0"/>
              <a:t>Podepsání a odeslání elektronické verze žádosti </a:t>
            </a:r>
          </a:p>
          <a:p>
            <a:pPr algn="just"/>
            <a:endParaRPr lang="cs-CZ" sz="2000" dirty="0"/>
          </a:p>
          <a:p>
            <a:pPr algn="just"/>
            <a:r>
              <a:rPr lang="cs-CZ" sz="2000" dirty="0"/>
              <a:t>Veškeré žádosti se zasílají jen v elektronické podobě prostřednictvím IS KP14+ </a:t>
            </a:r>
          </a:p>
          <a:p>
            <a:pPr algn="just"/>
            <a:endParaRPr lang="cs-CZ" sz="2000" dirty="0"/>
          </a:p>
          <a:p>
            <a:pPr algn="just"/>
            <a:r>
              <a:rPr lang="cs-CZ" sz="2000" dirty="0"/>
              <a:t>Zřízení elektronického podpisu před podáním/odesláním žádosti (doporučujeme již před provedením registrace do systému IS KP14+)!!!</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45216BB-1E95-463C-98C5-D07F4B12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124282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r>
              <a:rPr lang="cs-CZ" sz="2400" dirty="0"/>
              <a:t>Elektronický podpis = kvalifikovaný certifikát </a:t>
            </a:r>
          </a:p>
          <a:p>
            <a:r>
              <a:rPr lang="cs-CZ" sz="2400" dirty="0"/>
              <a:t>Platnost 1 rok </a:t>
            </a:r>
          </a:p>
          <a:p>
            <a:r>
              <a:rPr lang="cs-CZ" sz="2400" dirty="0"/>
              <a:t>Poskytovatelé: </a:t>
            </a:r>
          </a:p>
          <a:p>
            <a:pPr marL="0" indent="0">
              <a:buNone/>
            </a:pPr>
            <a:r>
              <a:rPr lang="cs-CZ" sz="2400" dirty="0"/>
              <a:t>	</a:t>
            </a:r>
            <a:r>
              <a:rPr lang="cs-CZ" sz="2400" dirty="0" err="1"/>
              <a:t>PostSignum</a:t>
            </a:r>
            <a:r>
              <a:rPr lang="cs-CZ" sz="2400" dirty="0"/>
              <a:t> České pošty (Czech Point) </a:t>
            </a:r>
          </a:p>
          <a:p>
            <a:pPr marL="0" indent="0">
              <a:buNone/>
            </a:pPr>
            <a:r>
              <a:rPr lang="cs-CZ" sz="2400" dirty="0"/>
              <a:t>	První certifikační autorita </a:t>
            </a:r>
          </a:p>
          <a:p>
            <a:pPr marL="0" indent="0">
              <a:buNone/>
            </a:pPr>
            <a:r>
              <a:rPr lang="cs-CZ" sz="2400" dirty="0"/>
              <a:t>	</a:t>
            </a:r>
            <a:r>
              <a:rPr lang="cs-CZ" sz="2400" dirty="0" err="1"/>
              <a:t>Eidentity</a:t>
            </a:r>
            <a:r>
              <a:rPr lang="cs-CZ" sz="2400" dirty="0"/>
              <a:t> </a:t>
            </a:r>
          </a:p>
          <a:p>
            <a:pPr marL="0" lvl="0" indent="0">
              <a:buNone/>
            </a:pPr>
            <a:endParaRPr lang="cs-CZ"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Elektronický podpis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E14C7D8-6227-4D96-8A3B-709DD44F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endParaRPr lang="cs-CZ" dirty="0"/>
          </a:p>
        </p:txBody>
      </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Titulní obrazovka</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A261E244-C6D7-496B-ADDF-D65A7FC33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9" y="1015058"/>
            <a:ext cx="9938611" cy="492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HW a SW požadavky</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6" name="Zástupný symbol pro obsah 6">
            <a:extLst>
              <a:ext uri="{FF2B5EF4-FFF2-40B4-BE49-F238E27FC236}">
                <a16:creationId xmlns:a16="http://schemas.microsoft.com/office/drawing/2014/main" id="{6B50B100-D665-4A0E-8D73-5834D7DD7202}"/>
              </a:ext>
            </a:extLst>
          </p:cNvPr>
          <p:cNvPicPr>
            <a:picLocks noGrp="1"/>
          </p:cNvPicPr>
          <p:nvPr>
            <p:ph idx="1"/>
          </p:nvPr>
        </p:nvPicPr>
        <p:blipFill rotWithShape="1">
          <a:blip r:embed="rId5"/>
          <a:srcRect l="4100" t="9876" b="6643"/>
          <a:stretch/>
        </p:blipFill>
        <p:spPr bwMode="auto">
          <a:xfrm>
            <a:off x="1204447" y="1066142"/>
            <a:ext cx="9458864" cy="4786744"/>
          </a:xfrm>
          <a:prstGeom prst="rect">
            <a:avLst/>
          </a:prstGeom>
          <a:ln>
            <a:noFill/>
          </a:ln>
          <a:extLst>
            <a:ext uri="{53640926-AAD7-44D8-BBD7-CCE9431645EC}">
              <a14:shadowObscured xmlns:a14="http://schemas.microsoft.com/office/drawing/2010/main"/>
            </a:ext>
          </a:extLst>
        </p:spPr>
      </p:pic>
      <p:sp>
        <p:nvSpPr>
          <p:cNvPr id="18" name="Obdélník 17">
            <a:extLst>
              <a:ext uri="{FF2B5EF4-FFF2-40B4-BE49-F238E27FC236}">
                <a16:creationId xmlns:a16="http://schemas.microsoft.com/office/drawing/2014/main" id="{ADCFE84E-08A6-408C-AC0D-5593E06F6FD3}"/>
              </a:ext>
            </a:extLst>
          </p:cNvPr>
          <p:cNvSpPr/>
          <p:nvPr/>
        </p:nvSpPr>
        <p:spPr>
          <a:xfrm>
            <a:off x="1528689" y="3835244"/>
            <a:ext cx="1284849" cy="24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71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Registrace</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3" name="Obrázek 12">
            <a:extLst>
              <a:ext uri="{FF2B5EF4-FFF2-40B4-BE49-F238E27FC236}">
                <a16:creationId xmlns:a16="http://schemas.microsoft.com/office/drawing/2014/main" id="{3BF2BAC2-6CFF-490D-94A4-68C53C2B3B44}"/>
              </a:ext>
            </a:extLst>
          </p:cNvPr>
          <p:cNvPicPr/>
          <p:nvPr/>
        </p:nvPicPr>
        <p:blipFill rotWithShape="1">
          <a:blip r:embed="rId5"/>
          <a:srcRect l="68082" t="31816" r="15498" b="37681"/>
          <a:stretch/>
        </p:blipFill>
        <p:spPr bwMode="auto">
          <a:xfrm>
            <a:off x="491053" y="2149576"/>
            <a:ext cx="1815788" cy="1858633"/>
          </a:xfrm>
          <a:prstGeom prst="rect">
            <a:avLst/>
          </a:prstGeom>
          <a:ln>
            <a:solidFill>
              <a:schemeClr val="tx1"/>
            </a:solidFill>
          </a:ln>
          <a:extLst>
            <a:ext uri="{53640926-AAD7-44D8-BBD7-CCE9431645EC}">
              <a14:shadowObscured xmlns:a14="http://schemas.microsoft.com/office/drawing/2010/main"/>
            </a:ext>
          </a:extLst>
        </p:spPr>
      </p:pic>
      <p:pic>
        <p:nvPicPr>
          <p:cNvPr id="20" name="Picture 3">
            <a:extLst>
              <a:ext uri="{FF2B5EF4-FFF2-40B4-BE49-F238E27FC236}">
                <a16:creationId xmlns:a16="http://schemas.microsoft.com/office/drawing/2014/main" id="{EE616058-3E06-4997-8DD7-032E201B6D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9456" t="31618" r="17403" b="16670"/>
          <a:stretch/>
        </p:blipFill>
        <p:spPr bwMode="auto">
          <a:xfrm>
            <a:off x="3021186" y="1018325"/>
            <a:ext cx="8876063" cy="4858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Šipka doprava 5">
            <a:extLst>
              <a:ext uri="{FF2B5EF4-FFF2-40B4-BE49-F238E27FC236}">
                <a16:creationId xmlns:a16="http://schemas.microsoft.com/office/drawing/2014/main" id="{D56D5DA3-3448-4BF2-A51D-6F0D8F5FAD22}"/>
              </a:ext>
            </a:extLst>
          </p:cNvPr>
          <p:cNvSpPr/>
          <p:nvPr/>
        </p:nvSpPr>
        <p:spPr>
          <a:xfrm>
            <a:off x="2429051" y="2886967"/>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3489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947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Základní menu</a:t>
            </a:r>
          </a:p>
        </p:txBody>
      </p:sp>
      <p:cxnSp>
        <p:nvCxnSpPr>
          <p:cNvPr id="19" name="Přímá spojnice 18"/>
          <p:cNvCxnSpPr/>
          <p:nvPr/>
        </p:nvCxnSpPr>
        <p:spPr>
          <a:xfrm>
            <a:off x="0" y="89077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1F381136-797E-411B-9338-B323F27E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8" y="959700"/>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bdélník 28">
            <a:extLst>
              <a:ext uri="{FF2B5EF4-FFF2-40B4-BE49-F238E27FC236}">
                <a16:creationId xmlns:a16="http://schemas.microsoft.com/office/drawing/2014/main" id="{ED661AAA-3B13-424F-A739-26CE5D433CEE}"/>
              </a:ext>
            </a:extLst>
          </p:cNvPr>
          <p:cNvSpPr/>
          <p:nvPr/>
        </p:nvSpPr>
        <p:spPr>
          <a:xfrm>
            <a:off x="1666120" y="1520428"/>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Picture 3">
            <a:extLst>
              <a:ext uri="{FF2B5EF4-FFF2-40B4-BE49-F238E27FC236}">
                <a16:creationId xmlns:a16="http://schemas.microsoft.com/office/drawing/2014/main" id="{5B6C8312-BC55-4D5B-A292-83B3C7B3A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23" y="1876219"/>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bdélník 30">
            <a:extLst>
              <a:ext uri="{FF2B5EF4-FFF2-40B4-BE49-F238E27FC236}">
                <a16:creationId xmlns:a16="http://schemas.microsoft.com/office/drawing/2014/main" id="{20558DFF-69EE-4AA0-8C6A-96BC1D15276E}"/>
              </a:ext>
            </a:extLst>
          </p:cNvPr>
          <p:cNvSpPr/>
          <p:nvPr/>
        </p:nvSpPr>
        <p:spPr>
          <a:xfrm>
            <a:off x="5507197" y="1907970"/>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4">
            <a:extLst>
              <a:ext uri="{FF2B5EF4-FFF2-40B4-BE49-F238E27FC236}">
                <a16:creationId xmlns:a16="http://schemas.microsoft.com/office/drawing/2014/main" id="{3FF4D307-4666-4603-94A4-17350766C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5" y="2791316"/>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Přímá spojnice se šipkou 32">
            <a:extLst>
              <a:ext uri="{FF2B5EF4-FFF2-40B4-BE49-F238E27FC236}">
                <a16:creationId xmlns:a16="http://schemas.microsoft.com/office/drawing/2014/main" id="{88191E17-9CDF-4442-93A6-1AE6CB6DF4AE}"/>
              </a:ext>
            </a:extLst>
          </p:cNvPr>
          <p:cNvCxnSpPr/>
          <p:nvPr/>
        </p:nvCxnSpPr>
        <p:spPr>
          <a:xfrm flipH="1">
            <a:off x="3638368" y="2345340"/>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6" name="Přímá spojnice se šipkou 15">
            <a:extLst>
              <a:ext uri="{FF2B5EF4-FFF2-40B4-BE49-F238E27FC236}">
                <a16:creationId xmlns:a16="http://schemas.microsoft.com/office/drawing/2014/main" id="{27B57D4A-95EF-44FE-87E4-9D35CB4EED0E}"/>
              </a:ext>
            </a:extLst>
          </p:cNvPr>
          <p:cNvCxnSpPr>
            <a:cxnSpLocks/>
          </p:cNvCxnSpPr>
          <p:nvPr/>
        </p:nvCxnSpPr>
        <p:spPr>
          <a:xfrm>
            <a:off x="2454916" y="1816094"/>
            <a:ext cx="2993012" cy="29418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8" name="Zástupný symbol pro obsah 2">
            <a:extLst>
              <a:ext uri="{FF2B5EF4-FFF2-40B4-BE49-F238E27FC236}">
                <a16:creationId xmlns:a16="http://schemas.microsoft.com/office/drawing/2014/main" id="{B1F7E7AF-2754-40D3-9B70-5747650AD39F}"/>
              </a:ext>
            </a:extLst>
          </p:cNvPr>
          <p:cNvSpPr>
            <a:spLocks noGrp="1"/>
          </p:cNvSpPr>
          <p:nvPr>
            <p:ph idx="1"/>
          </p:nvPr>
        </p:nvSpPr>
        <p:spPr>
          <a:xfrm>
            <a:off x="289563" y="1417662"/>
            <a:ext cx="10515600" cy="435133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pic>
        <p:nvPicPr>
          <p:cNvPr id="20" name="Obrázek 19">
            <a:extLst>
              <a:ext uri="{FF2B5EF4-FFF2-40B4-BE49-F238E27FC236}">
                <a16:creationId xmlns:a16="http://schemas.microsoft.com/office/drawing/2014/main" id="{AD07F2B0-3A8E-4394-B071-0119D1BE0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49645"/>
            <a:ext cx="4341927" cy="900000"/>
          </a:xfrm>
          <a:prstGeom prst="rect">
            <a:avLst/>
          </a:prstGeom>
        </p:spPr>
      </p:pic>
    </p:spTree>
    <p:extLst>
      <p:ext uri="{BB962C8B-B14F-4D97-AF65-F5344CB8AC3E}">
        <p14:creationId xmlns:p14="http://schemas.microsoft.com/office/powerpoint/2010/main" val="407209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4913"/>
            <a:ext cx="11923434" cy="4692720"/>
          </a:xfrm>
        </p:spPr>
        <p:txBody>
          <a:bodyPr>
            <a:normAutofit/>
          </a:bodyPr>
          <a:lstStyle/>
          <a:p>
            <a:pPr algn="just">
              <a:lnSpc>
                <a:spcPts val="2875"/>
              </a:lnSpc>
              <a:spcBef>
                <a:spcPts val="600"/>
              </a:spcBef>
              <a:spcAft>
                <a:spcPts val="600"/>
              </a:spcAft>
              <a:buClr>
                <a:schemeClr val="tx1"/>
              </a:buClr>
            </a:pPr>
            <a:r>
              <a:rPr lang="cs-CZ" altLang="cs-CZ" sz="3600"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podpory projektu ze zdrojů ŘO.</a:t>
            </a:r>
          </a:p>
          <a:p>
            <a:pPr algn="just">
              <a:lnSpc>
                <a:spcPts val="2875"/>
              </a:lnSpc>
              <a:spcBef>
                <a:spcPts val="600"/>
              </a:spcBef>
              <a:spcAft>
                <a:spcPts val="600"/>
              </a:spcAft>
              <a:buClr>
                <a:schemeClr val="tx1"/>
              </a:buClr>
            </a:pPr>
            <a:r>
              <a:rPr lang="cs-CZ" altLang="cs-CZ" sz="3600" dirty="0"/>
              <a:t>Výdaje, které nebudou součástí projektu (stravné dětí), ale jsou nezbytné pro realizaci projektu, je potřeba přesně definovat v projektové žádosti. </a:t>
            </a:r>
          </a:p>
          <a:p>
            <a:pPr marL="0" indent="0" algn="just">
              <a:lnSpc>
                <a:spcPts val="2875"/>
              </a:lnSpc>
              <a:spcBef>
                <a:spcPts val="600"/>
              </a:spcBef>
              <a:spcAft>
                <a:spcPts val="600"/>
              </a:spcAft>
              <a:buClr>
                <a:schemeClr val="tx1"/>
              </a:buClr>
              <a:buNone/>
            </a:pPr>
            <a:endParaRPr lang="cs-CZ" altLang="cs-CZ" dirty="0"/>
          </a:p>
          <a:p>
            <a:pPr lvl="1" algn="just"/>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494"/>
            <a:ext cx="6970206" cy="1194036"/>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p>
          <a:p>
            <a:pPr algn="r"/>
            <a:r>
              <a:rPr lang="cs-CZ" b="1" spc="-150" dirty="0">
                <a:solidFill>
                  <a:schemeClr val="accent1">
                    <a:lumMod val="75000"/>
                  </a:schemeClr>
                </a:solidFill>
              </a:rPr>
              <a:t>Představení výzvy </a:t>
            </a:r>
          </a:p>
          <a:p>
            <a:pPr algn="r"/>
            <a:r>
              <a:rPr lang="cs-CZ" b="1" spc="-150" dirty="0">
                <a:solidFill>
                  <a:schemeClr val="accent1">
                    <a:lumMod val="75000"/>
                  </a:schemeClr>
                </a:solidFill>
              </a:rPr>
              <a:t>Spolufinancování</a:t>
            </a:r>
            <a:endParaRPr lang="cs-CZ"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5078505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020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1771E750-E7D5-405F-85B0-C12EBF2E5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83" y="952854"/>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5159B7B-DF89-4972-9A6B-AE2FDECAB4A9}"/>
              </a:ext>
            </a:extLst>
          </p:cNvPr>
          <p:cNvSpPr/>
          <p:nvPr/>
        </p:nvSpPr>
        <p:spPr>
          <a:xfrm>
            <a:off x="3942583" y="1117139"/>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45AE0F5F-36DC-41D3-8EA2-979BBE6687BA}"/>
              </a:ext>
            </a:extLst>
          </p:cNvPr>
          <p:cNvSpPr txBox="1">
            <a:spLocks/>
          </p:cNvSpPr>
          <p:nvPr/>
        </p:nvSpPr>
        <p:spPr>
          <a:xfrm>
            <a:off x="1953158" y="1425813"/>
            <a:ext cx="9716327" cy="1174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b="1" dirty="0"/>
              <a:t>Nová žádost</a:t>
            </a:r>
          </a:p>
          <a:p>
            <a:pPr>
              <a:lnSpc>
                <a:spcPts val="2200"/>
              </a:lnSpc>
              <a:spcBef>
                <a:spcPts val="0"/>
              </a:spcBef>
            </a:pPr>
            <a:r>
              <a:rPr lang="cs-CZ" sz="1600" b="1" dirty="0"/>
              <a:t>Seznam programů a výzev (uživatel vybere správný OP)</a:t>
            </a:r>
          </a:p>
          <a:p>
            <a:pPr>
              <a:lnSpc>
                <a:spcPts val="2200"/>
              </a:lnSpc>
              <a:spcBef>
                <a:spcPts val="0"/>
              </a:spcBef>
            </a:pPr>
            <a:r>
              <a:rPr lang="cs-CZ" sz="1600" b="1" dirty="0"/>
              <a:t>Otevřené výzvy (uživatel vybere Výzvu pro MAS č. 03_16_047 a klikne na modrý odkaz </a:t>
            </a:r>
            <a:r>
              <a:rPr lang="cs-CZ" sz="1600" b="1" u="sng" dirty="0"/>
              <a:t>individuální projekt)</a:t>
            </a:r>
            <a:endParaRPr lang="cs-CZ" sz="1600" b="1" dirty="0"/>
          </a:p>
        </p:txBody>
      </p:sp>
      <p:pic>
        <p:nvPicPr>
          <p:cNvPr id="23" name="Picture 3">
            <a:extLst>
              <a:ext uri="{FF2B5EF4-FFF2-40B4-BE49-F238E27FC236}">
                <a16:creationId xmlns:a16="http://schemas.microsoft.com/office/drawing/2014/main" id="{2283104E-4F82-4EFF-9110-E095BDEA8D0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004260" y="1682267"/>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10468DD0-54A3-4113-8BF8-F8B78FD5E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31" y="2315651"/>
            <a:ext cx="9386236" cy="23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7">
            <a:extLst>
              <a:ext uri="{FF2B5EF4-FFF2-40B4-BE49-F238E27FC236}">
                <a16:creationId xmlns:a16="http://schemas.microsoft.com/office/drawing/2014/main" id="{9B74CC9B-862C-48D1-B377-96E36301A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51" y="4630966"/>
            <a:ext cx="4893737" cy="1390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BBCCB361-EDE8-4FB3-A9F2-A76507930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639900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89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66DAE35B-4F89-4FD8-A985-98624A44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 y="1118584"/>
            <a:ext cx="7347721" cy="4172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a:extLst>
              <a:ext uri="{FF2B5EF4-FFF2-40B4-BE49-F238E27FC236}">
                <a16:creationId xmlns:a16="http://schemas.microsoft.com/office/drawing/2014/main" id="{CEACC5D4-42C1-40B0-82BA-3294632C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90" y="3289049"/>
            <a:ext cx="5723540" cy="2717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Zástupný symbol pro obsah 2">
            <a:extLst>
              <a:ext uri="{FF2B5EF4-FFF2-40B4-BE49-F238E27FC236}">
                <a16:creationId xmlns:a16="http://schemas.microsoft.com/office/drawing/2014/main" id="{46F942A6-440E-427F-AC27-3DB454E0B233}"/>
              </a:ext>
            </a:extLst>
          </p:cNvPr>
          <p:cNvSpPr>
            <a:spLocks noGrp="1"/>
          </p:cNvSpPr>
          <p:nvPr>
            <p:ph idx="1"/>
          </p:nvPr>
        </p:nvSpPr>
        <p:spPr>
          <a:xfrm>
            <a:off x="8197967" y="1273596"/>
            <a:ext cx="2887639" cy="1968500"/>
          </a:xfrm>
        </p:spPr>
        <p:txBody>
          <a:bodyPr>
            <a:normAutofit/>
          </a:bodyPr>
          <a:lstStyle/>
          <a:p>
            <a:pPr>
              <a:lnSpc>
                <a:spcPts val="2200"/>
              </a:lnSpc>
              <a:spcBef>
                <a:spcPts val="0"/>
              </a:spcBef>
              <a:spcAft>
                <a:spcPts val="0"/>
              </a:spcAft>
            </a:pPr>
            <a:r>
              <a:rPr lang="cs-CZ" sz="2000" b="1" dirty="0"/>
              <a:t>Výběr podvýzvy</a:t>
            </a:r>
          </a:p>
          <a:p>
            <a:pPr>
              <a:lnSpc>
                <a:spcPts val="2200"/>
              </a:lnSpc>
              <a:spcBef>
                <a:spcPts val="0"/>
              </a:spcBef>
              <a:spcAft>
                <a:spcPts val="0"/>
              </a:spcAft>
            </a:pPr>
            <a:endParaRPr lang="cs-CZ" sz="2000" b="1" dirty="0"/>
          </a:p>
          <a:p>
            <a:pPr marL="0" indent="0">
              <a:lnSpc>
                <a:spcPts val="2200"/>
              </a:lnSpc>
              <a:spcBef>
                <a:spcPts val="0"/>
              </a:spcBef>
              <a:spcAft>
                <a:spcPts val="0"/>
              </a:spcAft>
              <a:buNone/>
            </a:pPr>
            <a:endParaRPr lang="cs-CZ" sz="2000" b="1" dirty="0"/>
          </a:p>
          <a:p>
            <a:pPr>
              <a:lnSpc>
                <a:spcPts val="2200"/>
              </a:lnSpc>
              <a:spcBef>
                <a:spcPts val="0"/>
              </a:spcBef>
              <a:spcAft>
                <a:spcPts val="0"/>
              </a:spcAft>
            </a:pPr>
            <a:r>
              <a:rPr lang="cs-CZ" sz="2000" b="1" dirty="0"/>
              <a:t>Výběr výzvy MAS</a:t>
            </a:r>
          </a:p>
        </p:txBody>
      </p:sp>
      <p:pic>
        <p:nvPicPr>
          <p:cNvPr id="13" name="Obrázek 12">
            <a:extLst>
              <a:ext uri="{FF2B5EF4-FFF2-40B4-BE49-F238E27FC236}">
                <a16:creationId xmlns:a16="http://schemas.microsoft.com/office/drawing/2014/main" id="{E0D57337-1397-4847-AB11-409AB155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7295047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6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Pravidla pro vyplňování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7410FB06-630F-4612-8CA0-6849BF21AD7D}"/>
              </a:ext>
            </a:extLst>
          </p:cNvPr>
          <p:cNvSpPr>
            <a:spLocks noGrp="1"/>
          </p:cNvSpPr>
          <p:nvPr>
            <p:ph idx="1"/>
          </p:nvPr>
        </p:nvSpPr>
        <p:spPr>
          <a:xfrm>
            <a:off x="838200" y="1184178"/>
            <a:ext cx="10515600" cy="4351338"/>
          </a:xfrm>
        </p:spPr>
        <p:txBody>
          <a:bodyPr/>
          <a:lstStyle/>
          <a:p>
            <a:pPr algn="just">
              <a:lnSpc>
                <a:spcPct val="100000"/>
              </a:lnSpc>
            </a:pPr>
            <a:r>
              <a:rPr lang="cs-CZ" sz="1600" dirty="0"/>
              <a:t>Uživatel </a:t>
            </a:r>
            <a:r>
              <a:rPr lang="cs-CZ" sz="1600" b="1" u="sng" dirty="0"/>
              <a:t>vyplňuje záložky postupně</a:t>
            </a:r>
            <a:r>
              <a:rPr lang="cs-CZ" sz="1600" dirty="0"/>
              <a:t> (!!!) podle navigačního menu v levé části obrazovky.</a:t>
            </a:r>
          </a:p>
          <a:p>
            <a:pPr algn="just">
              <a:lnSpc>
                <a:spcPct val="100000"/>
              </a:lnSpc>
            </a:pPr>
            <a:r>
              <a:rPr lang="cs-CZ" sz="1600" dirty="0"/>
              <a:t>Jednou vepsaná data se propisují do dalších záložek, či umožní zaktivnění některých neaktivních záložek.</a:t>
            </a:r>
          </a:p>
          <a:p>
            <a:pPr algn="just">
              <a:lnSpc>
                <a:spcPct val="100000"/>
              </a:lnSpc>
            </a:pPr>
            <a:r>
              <a:rPr lang="cs-CZ" sz="1600" b="1" dirty="0"/>
              <a:t>UKLÁDAT!!! </a:t>
            </a:r>
            <a:r>
              <a:rPr lang="cs-CZ" sz="1600" dirty="0"/>
              <a:t>každou vyplněnou záložku, či delší textové pole před jeho opuštěním uložte.</a:t>
            </a:r>
          </a:p>
          <a:p>
            <a:pPr algn="just">
              <a:lnSpc>
                <a:spcPct val="100000"/>
              </a:lnSpc>
            </a:pPr>
            <a:endParaRPr lang="cs-CZ" sz="1800" dirty="0"/>
          </a:p>
          <a:p>
            <a:endParaRPr lang="cs-CZ" dirty="0"/>
          </a:p>
        </p:txBody>
      </p:sp>
      <p:pic>
        <p:nvPicPr>
          <p:cNvPr id="15" name="Picture 3" descr="C:\Users\michaela.sedlackova\Desktop\datová oblast žádosti.PNG">
            <a:extLst>
              <a:ext uri="{FF2B5EF4-FFF2-40B4-BE49-F238E27FC236}">
                <a16:creationId xmlns:a16="http://schemas.microsoft.com/office/drawing/2014/main" id="{C7DB26D7-2116-4879-9AA6-F6A5BD9B7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601" y="868729"/>
            <a:ext cx="1099454" cy="5293875"/>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5121D343-7C75-4394-8D2E-A6D75DD6A37F}"/>
              </a:ext>
            </a:extLst>
          </p:cNvPr>
          <p:cNvSpPr>
            <a:spLocks noGrp="1"/>
          </p:cNvSpPr>
          <p:nvPr/>
        </p:nvSpPr>
        <p:spPr>
          <a:xfrm>
            <a:off x="1000322" y="2401735"/>
            <a:ext cx="4104456" cy="5760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cs-CZ" sz="1600" b="1" u="sng" cap="all" dirty="0">
                <a:solidFill>
                  <a:schemeClr val="tx1"/>
                </a:solidFill>
              </a:rPr>
              <a:t>Pravidlo:</a:t>
            </a:r>
          </a:p>
          <a:p>
            <a:pPr lvl="1">
              <a:lnSpc>
                <a:spcPct val="100000"/>
              </a:lnSpc>
              <a:spcBef>
                <a:spcPts val="0"/>
              </a:spcBef>
              <a:spcAft>
                <a:spcPts val="0"/>
              </a:spcAft>
            </a:pPr>
            <a:r>
              <a:rPr lang="cs-CZ" sz="1600" b="1" dirty="0">
                <a:solidFill>
                  <a:schemeClr val="tx1"/>
                </a:solidFill>
              </a:rPr>
              <a:t>Žlutě</a:t>
            </a:r>
            <a:r>
              <a:rPr lang="cs-CZ" sz="1600" dirty="0">
                <a:solidFill>
                  <a:schemeClr val="tx1"/>
                </a:solidFill>
              </a:rPr>
              <a:t> podbarvená pole = </a:t>
            </a:r>
            <a:r>
              <a:rPr lang="cs-CZ" sz="1600" b="1" dirty="0">
                <a:solidFill>
                  <a:schemeClr val="tx1"/>
                </a:solidFill>
              </a:rPr>
              <a:t>povinná</a:t>
            </a:r>
          </a:p>
          <a:p>
            <a:pPr lvl="1">
              <a:lnSpc>
                <a:spcPct val="100000"/>
              </a:lnSpc>
              <a:spcBef>
                <a:spcPts val="0"/>
              </a:spcBef>
              <a:spcAft>
                <a:spcPts val="0"/>
              </a:spcAft>
            </a:pPr>
            <a:r>
              <a:rPr lang="cs-CZ" sz="1600" b="1" dirty="0">
                <a:solidFill>
                  <a:schemeClr val="tx1"/>
                </a:solidFill>
              </a:rPr>
              <a:t>Šedivě</a:t>
            </a:r>
            <a:r>
              <a:rPr lang="cs-CZ" sz="1600" dirty="0">
                <a:solidFill>
                  <a:schemeClr val="tx1"/>
                </a:solidFill>
              </a:rPr>
              <a:t> podbarvená pole = </a:t>
            </a:r>
            <a:r>
              <a:rPr lang="cs-CZ" sz="1600" b="1" dirty="0">
                <a:solidFill>
                  <a:schemeClr val="tx1"/>
                </a:solidFill>
              </a:rPr>
              <a:t>volitelná</a:t>
            </a:r>
          </a:p>
          <a:p>
            <a:pPr lvl="1">
              <a:lnSpc>
                <a:spcPct val="100000"/>
              </a:lnSpc>
              <a:spcBef>
                <a:spcPts val="0"/>
              </a:spcBef>
              <a:spcAft>
                <a:spcPts val="0"/>
              </a:spcAft>
            </a:pPr>
            <a:r>
              <a:rPr lang="cs-CZ" sz="1600" b="1" dirty="0">
                <a:solidFill>
                  <a:schemeClr val="tx1"/>
                </a:solidFill>
              </a:rPr>
              <a:t>Bíle</a:t>
            </a:r>
            <a:r>
              <a:rPr lang="cs-CZ" sz="1600" dirty="0">
                <a:solidFill>
                  <a:schemeClr val="tx1"/>
                </a:solidFill>
              </a:rPr>
              <a:t> podbarvená pole = </a:t>
            </a:r>
            <a:r>
              <a:rPr lang="cs-CZ" sz="1600" b="1" dirty="0">
                <a:solidFill>
                  <a:schemeClr val="tx1"/>
                </a:solidFill>
              </a:rPr>
              <a:t>vyplňuje systém</a:t>
            </a:r>
          </a:p>
          <a:p>
            <a:pPr lvl="1">
              <a:lnSpc>
                <a:spcPct val="100000"/>
              </a:lnSpc>
              <a:spcBef>
                <a:spcPts val="0"/>
              </a:spcBef>
              <a:spcAft>
                <a:spcPts val="0"/>
              </a:spcAft>
            </a:pPr>
            <a:endParaRPr lang="cs-CZ" b="1" dirty="0">
              <a:solidFill>
                <a:schemeClr val="tx1"/>
              </a:solidFill>
            </a:endParaRPr>
          </a:p>
        </p:txBody>
      </p:sp>
      <p:sp>
        <p:nvSpPr>
          <p:cNvPr id="22" name="Zástupný symbol pro obsah 6">
            <a:extLst>
              <a:ext uri="{FF2B5EF4-FFF2-40B4-BE49-F238E27FC236}">
                <a16:creationId xmlns:a16="http://schemas.microsoft.com/office/drawing/2014/main" id="{4BA111C6-D1F1-4AD2-B609-5CA8B64D023E}"/>
              </a:ext>
            </a:extLst>
          </p:cNvPr>
          <p:cNvSpPr txBox="1">
            <a:spLocks/>
          </p:cNvSpPr>
          <p:nvPr/>
        </p:nvSpPr>
        <p:spPr>
          <a:xfrm>
            <a:off x="319314" y="3789040"/>
            <a:ext cx="4771301" cy="2033047"/>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cs-CZ" altLang="cs-CZ" sz="1600" dirty="0">
                <a:cs typeface="DejaVu Sans" charset="0"/>
              </a:rPr>
              <a:t>Seznam jednotlivých záložek žádosti</a:t>
            </a:r>
          </a:p>
          <a:p>
            <a:pPr marL="285750" indent="-285750" algn="just">
              <a:lnSpc>
                <a:spcPct val="100000"/>
              </a:lnSpc>
              <a:buFont typeface="Arial" panose="020B0604020202020204" pitchFamily="34" charset="0"/>
              <a:buChar char="•"/>
            </a:pPr>
            <a:r>
              <a:rPr lang="cs-CZ" altLang="cs-CZ" sz="1600" dirty="0">
                <a:cs typeface="DejaVu Sans" charset="0"/>
              </a:rPr>
              <a:t>Pomocí šipek možno seznam rozbalovat či zabalovat</a:t>
            </a:r>
          </a:p>
          <a:p>
            <a:pPr marL="285750" indent="-285750" algn="just">
              <a:lnSpc>
                <a:spcPct val="100000"/>
              </a:lnSpc>
              <a:buFont typeface="Arial" panose="020B0604020202020204" pitchFamily="34" charset="0"/>
              <a:buChar char="•"/>
            </a:pPr>
            <a:r>
              <a:rPr lang="cs-CZ" altLang="cs-CZ" sz="1600" dirty="0">
                <a:cs typeface="DejaVu Sans" charset="0"/>
              </a:rPr>
              <a:t>Šedivé záložky nejsou přístupné</a:t>
            </a:r>
          </a:p>
          <a:p>
            <a:pPr marL="742950" lvl="1" indent="-285750" algn="just">
              <a:buFont typeface="Arial" panose="020B0604020202020204" pitchFamily="34" charset="0"/>
              <a:buChar char="•"/>
            </a:pPr>
            <a:r>
              <a:rPr lang="cs-CZ" altLang="cs-CZ" sz="1600" dirty="0">
                <a:cs typeface="DejaVu Sans" charset="0"/>
              </a:rPr>
              <a:t>Zpřístupní se podle dat vyplňovaných během žádosti</a:t>
            </a:r>
          </a:p>
          <a:p>
            <a:pPr marL="742950" lvl="1" indent="-285750" algn="just">
              <a:buFont typeface="Arial" panose="020B0604020202020204" pitchFamily="34" charset="0"/>
              <a:buChar char="•"/>
            </a:pPr>
            <a:r>
              <a:rPr lang="cs-CZ" altLang="cs-CZ" sz="1600" dirty="0">
                <a:cs typeface="DejaVu Sans" charset="0"/>
              </a:rPr>
              <a:t>Nebo nejsou podle zadaných dat povinná </a:t>
            </a:r>
          </a:p>
          <a:p>
            <a:pPr marL="432000" indent="-432000" algn="just">
              <a:spcBef>
                <a:spcPts val="600"/>
              </a:spcBef>
              <a:spcAft>
                <a:spcPts val="600"/>
              </a:spcAft>
              <a:buClr>
                <a:schemeClr val="accent2"/>
              </a:buClr>
              <a:buSzPct val="100000"/>
              <a:buFont typeface="Wingdings" panose="05000000000000000000" pitchFamily="2" charset="2"/>
              <a:buChar char=""/>
            </a:pPr>
            <a:endParaRPr lang="cs-CZ" sz="1400" dirty="0"/>
          </a:p>
        </p:txBody>
      </p:sp>
      <p:sp>
        <p:nvSpPr>
          <p:cNvPr id="23" name="Rectangle 7">
            <a:extLst>
              <a:ext uri="{FF2B5EF4-FFF2-40B4-BE49-F238E27FC236}">
                <a16:creationId xmlns:a16="http://schemas.microsoft.com/office/drawing/2014/main" id="{4A8139D5-655C-4D41-AAC6-364C137FDCA7}"/>
              </a:ext>
            </a:extLst>
          </p:cNvPr>
          <p:cNvSpPr>
            <a:spLocks noChangeArrowheads="1"/>
          </p:cNvSpPr>
          <p:nvPr/>
        </p:nvSpPr>
        <p:spPr bwMode="auto">
          <a:xfrm>
            <a:off x="6201178" y="3570542"/>
            <a:ext cx="3465336"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4270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1pPr>
            <a:lvl2pPr marL="660400" indent="-2492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a:lnSpc>
                <a:spcPct val="100000"/>
              </a:lnSpc>
              <a:buFont typeface="Arial" panose="020B0604020202020204" pitchFamily="34" charset="0"/>
              <a:buChar char="•"/>
            </a:pPr>
            <a:r>
              <a:rPr lang="cs-CZ" altLang="cs-CZ" sz="1600" dirty="0">
                <a:latin typeface="Corbel" panose="020B0503020204020204" pitchFamily="34" charset="0"/>
                <a:cs typeface="DejaVu Sans" charset="0"/>
              </a:rPr>
              <a:t>Možnosti vyplnění jednotlivých polí na záložkách</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Text, číslo, datum</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s rozbalovacího seznamu, kalendáře</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Checkboxy</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ze seznamu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a přesunutí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Nový záznam</a:t>
            </a:r>
          </a:p>
        </p:txBody>
      </p:sp>
      <p:pic>
        <p:nvPicPr>
          <p:cNvPr id="18" name="Obrázek 17">
            <a:extLst>
              <a:ext uri="{FF2B5EF4-FFF2-40B4-BE49-F238E27FC236}">
                <a16:creationId xmlns:a16="http://schemas.microsoft.com/office/drawing/2014/main" id="{C6F06626-5D85-4913-A610-AC02136F2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029335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39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03908" y="-109184"/>
            <a:ext cx="7293341" cy="1024025"/>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Příklady vyplňovaných záložek – identifikace operace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0A81A176-7BAE-4D0E-B9BD-04578B598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1214438"/>
            <a:ext cx="8108950" cy="425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bdélník 20">
            <a:extLst>
              <a:ext uri="{FF2B5EF4-FFF2-40B4-BE49-F238E27FC236}">
                <a16:creationId xmlns:a16="http://schemas.microsoft.com/office/drawing/2014/main" id="{6ABB6FE8-EDA9-41EF-BE6E-D136292C17F5}"/>
              </a:ext>
            </a:extLst>
          </p:cNvPr>
          <p:cNvSpPr/>
          <p:nvPr/>
        </p:nvSpPr>
        <p:spPr>
          <a:xfrm>
            <a:off x="5804591" y="256113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604FF0F7-F021-4ABD-977D-A9CCCACFCB56}"/>
              </a:ext>
            </a:extLst>
          </p:cNvPr>
          <p:cNvSpPr/>
          <p:nvPr/>
        </p:nvSpPr>
        <p:spPr>
          <a:xfrm>
            <a:off x="918578" y="4308166"/>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5">
            <a:extLst>
              <a:ext uri="{FF2B5EF4-FFF2-40B4-BE49-F238E27FC236}">
                <a16:creationId xmlns:a16="http://schemas.microsoft.com/office/drawing/2014/main" id="{48500F3A-EB66-415C-AD43-013256CA0E1B}"/>
              </a:ext>
            </a:extLst>
          </p:cNvPr>
          <p:cNvSpPr txBox="1">
            <a:spLocks/>
          </p:cNvSpPr>
          <p:nvPr/>
        </p:nvSpPr>
        <p:spPr>
          <a:xfrm>
            <a:off x="6849456" y="4335462"/>
            <a:ext cx="2481329" cy="68160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Důležitý údaj k identifikaci žádosti - HASH!!!</a:t>
            </a:r>
          </a:p>
        </p:txBody>
      </p:sp>
      <p:cxnSp>
        <p:nvCxnSpPr>
          <p:cNvPr id="27" name="Přímá spojnice se šipkou 26">
            <a:extLst>
              <a:ext uri="{FF2B5EF4-FFF2-40B4-BE49-F238E27FC236}">
                <a16:creationId xmlns:a16="http://schemas.microsoft.com/office/drawing/2014/main" id="{DC31B40C-BD1D-4ACB-9515-B62566D612BD}"/>
              </a:ext>
            </a:extLst>
          </p:cNvPr>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Přímá spojnice se šipkou 27">
            <a:extLst>
              <a:ext uri="{FF2B5EF4-FFF2-40B4-BE49-F238E27FC236}">
                <a16:creationId xmlns:a16="http://schemas.microsoft.com/office/drawing/2014/main" id="{0BC45B4E-3254-44A5-B37F-E95A7E4A6D8C}"/>
              </a:ext>
            </a:extLst>
          </p:cNvPr>
          <p:cNvCxnSpPr>
            <a:cxnSpLocks/>
          </p:cNvCxnSpPr>
          <p:nvPr/>
        </p:nvCxnSpPr>
        <p:spPr>
          <a:xfrm flipH="1" flipV="1">
            <a:off x="3247441" y="4483246"/>
            <a:ext cx="445701" cy="18496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Zástupný symbol pro obsah 5">
            <a:extLst>
              <a:ext uri="{FF2B5EF4-FFF2-40B4-BE49-F238E27FC236}">
                <a16:creationId xmlns:a16="http://schemas.microsoft.com/office/drawing/2014/main" id="{8DD1CE32-6DE0-4D20-8A00-0DD074CB88B0}"/>
              </a:ext>
            </a:extLst>
          </p:cNvPr>
          <p:cNvSpPr txBox="1">
            <a:spLocks/>
          </p:cNvSpPr>
          <p:nvPr/>
        </p:nvSpPr>
        <p:spPr>
          <a:xfrm>
            <a:off x="3184119" y="4469598"/>
            <a:ext cx="4198491" cy="988491"/>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POZOR na defaultní nastavení Typu podání – Automatické. Při změně na Ruční, musí žadatel podat žádost po finalizaci a podpisu ručně (tlačítkem)!</a:t>
            </a:r>
          </a:p>
        </p:txBody>
      </p:sp>
      <p:sp>
        <p:nvSpPr>
          <p:cNvPr id="30" name="Zástupný symbol pro obsah 5">
            <a:extLst>
              <a:ext uri="{FF2B5EF4-FFF2-40B4-BE49-F238E27FC236}">
                <a16:creationId xmlns:a16="http://schemas.microsoft.com/office/drawing/2014/main" id="{9862CCEF-7941-4942-8481-61D04E40CD21}"/>
              </a:ext>
            </a:extLst>
          </p:cNvPr>
          <p:cNvSpPr txBox="1">
            <a:spLocks/>
          </p:cNvSpPr>
          <p:nvPr/>
        </p:nvSpPr>
        <p:spPr>
          <a:xfrm>
            <a:off x="377463" y="4947288"/>
            <a:ext cx="4226445"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cs-CZ" sz="1400" b="1" dirty="0">
                <a:solidFill>
                  <a:schemeClr val="tx1"/>
                </a:solidFill>
              </a:rPr>
              <a:t>Žadatel vyplňuje žlutá povinná pole.</a:t>
            </a:r>
          </a:p>
          <a:p>
            <a:pPr>
              <a:spcAft>
                <a:spcPts val="300"/>
              </a:spcAft>
            </a:pPr>
            <a:r>
              <a:rPr lang="cs-CZ" sz="1400" b="1" dirty="0">
                <a:solidFill>
                  <a:schemeClr val="tx1"/>
                </a:solidFill>
              </a:rPr>
              <a:t>Výběr z rozbalovacího seznamu.</a:t>
            </a:r>
          </a:p>
          <a:p>
            <a:pPr>
              <a:spcAft>
                <a:spcPts val="300"/>
              </a:spcAft>
            </a:pPr>
            <a:r>
              <a:rPr lang="cs-CZ" sz="1400" b="1" dirty="0">
                <a:solidFill>
                  <a:schemeClr val="tx1"/>
                </a:solidFill>
              </a:rPr>
              <a:t>Po vyplnění ULOŽIT.</a:t>
            </a:r>
          </a:p>
        </p:txBody>
      </p:sp>
      <p:pic>
        <p:nvPicPr>
          <p:cNvPr id="18" name="Obrázek 17">
            <a:extLst>
              <a:ext uri="{FF2B5EF4-FFF2-40B4-BE49-F238E27FC236}">
                <a16:creationId xmlns:a16="http://schemas.microsoft.com/office/drawing/2014/main" id="{166A4DC4-A0BC-4028-845E-B30A0D0B5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2781523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Projekt</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189BB9F-3399-40E9-A5DC-C4BB1A4BE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07" y="1017152"/>
            <a:ext cx="6164530" cy="49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bdélník 21">
            <a:extLst>
              <a:ext uri="{FF2B5EF4-FFF2-40B4-BE49-F238E27FC236}">
                <a16:creationId xmlns:a16="http://schemas.microsoft.com/office/drawing/2014/main" id="{7F5EE596-8570-4346-9D34-261FC069B1E0}"/>
              </a:ext>
            </a:extLst>
          </p:cNvPr>
          <p:cNvSpPr/>
          <p:nvPr/>
        </p:nvSpPr>
        <p:spPr>
          <a:xfrm>
            <a:off x="234631" y="128004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0</a:t>
            </a:r>
          </a:p>
        </p:txBody>
      </p:sp>
      <p:sp>
        <p:nvSpPr>
          <p:cNvPr id="23" name="Zástupný symbol pro obsah 5">
            <a:extLst>
              <a:ext uri="{FF2B5EF4-FFF2-40B4-BE49-F238E27FC236}">
                <a16:creationId xmlns:a16="http://schemas.microsoft.com/office/drawing/2014/main" id="{295D0990-7E6C-45CF-8413-FA9471C156AC}"/>
              </a:ext>
            </a:extLst>
          </p:cNvPr>
          <p:cNvSpPr txBox="1">
            <a:spLocks/>
          </p:cNvSpPr>
          <p:nvPr/>
        </p:nvSpPr>
        <p:spPr>
          <a:xfrm>
            <a:off x="1907043" y="1693323"/>
            <a:ext cx="1944216" cy="1368152"/>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a:solidFill>
                  <a:schemeClr val="tx1"/>
                </a:solidFill>
              </a:rPr>
              <a:t>Důležitý údaj k ověření správnosti výběru výzvy!!!</a:t>
            </a:r>
            <a:endParaRPr lang="cs-CZ" sz="1600" b="1" dirty="0">
              <a:solidFill>
                <a:schemeClr val="tx1"/>
              </a:solidFill>
            </a:endParaRPr>
          </a:p>
        </p:txBody>
      </p:sp>
      <p:cxnSp>
        <p:nvCxnSpPr>
          <p:cNvPr id="25" name="Přímá spojnice se šipkou 24">
            <a:extLst>
              <a:ext uri="{FF2B5EF4-FFF2-40B4-BE49-F238E27FC236}">
                <a16:creationId xmlns:a16="http://schemas.microsoft.com/office/drawing/2014/main" id="{F31CABE9-AA33-43CA-889A-B503076F55C1}"/>
              </a:ext>
            </a:extLst>
          </p:cNvPr>
          <p:cNvCxnSpPr>
            <a:cxnSpLocks/>
          </p:cNvCxnSpPr>
          <p:nvPr/>
        </p:nvCxnSpPr>
        <p:spPr>
          <a:xfrm flipH="1" flipV="1">
            <a:off x="1290462" y="1395951"/>
            <a:ext cx="1166197" cy="5966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Zástupný symbol pro obsah 5">
            <a:extLst>
              <a:ext uri="{FF2B5EF4-FFF2-40B4-BE49-F238E27FC236}">
                <a16:creationId xmlns:a16="http://schemas.microsoft.com/office/drawing/2014/main" id="{881CFFA0-48F6-4494-B563-8BA8CB9848B1}"/>
              </a:ext>
            </a:extLst>
          </p:cNvPr>
          <p:cNvSpPr txBox="1">
            <a:spLocks/>
          </p:cNvSpPr>
          <p:nvPr/>
        </p:nvSpPr>
        <p:spPr>
          <a:xfrm>
            <a:off x="6832091" y="952017"/>
            <a:ext cx="4769429" cy="482453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cs-CZ" sz="2000" b="1" dirty="0">
                <a:solidFill>
                  <a:schemeClr val="tx1"/>
                </a:solidFill>
              </a:rPr>
              <a:t>Žádost založenou v nesprávné výzvě, není možné zkopírovat do výzvy jiné. </a:t>
            </a:r>
          </a:p>
          <a:p>
            <a:pPr algn="just"/>
            <a:endParaRPr lang="cs-CZ" sz="2000" b="1" dirty="0">
              <a:solidFill>
                <a:schemeClr val="tx1"/>
              </a:solidFill>
            </a:endParaRPr>
          </a:p>
          <a:p>
            <a:pPr marL="342900" indent="-342900" algn="just">
              <a:buFont typeface="Arial" panose="020B0604020202020204" pitchFamily="34" charset="0"/>
              <a:buChar char="•"/>
            </a:pPr>
            <a:r>
              <a:rPr lang="cs-CZ" sz="2000" b="1" dirty="0">
                <a:solidFill>
                  <a:schemeClr val="tx1"/>
                </a:solidFill>
              </a:rPr>
              <a:t>Kopii žádosti lze vytvářet </a:t>
            </a:r>
            <a:r>
              <a:rPr lang="cs-CZ" sz="2000" b="1" u="sng" dirty="0">
                <a:solidFill>
                  <a:schemeClr val="tx1"/>
                </a:solidFill>
              </a:rPr>
              <a:t>pouze</a:t>
            </a:r>
            <a:r>
              <a:rPr lang="cs-CZ" sz="2000" b="1" dirty="0">
                <a:solidFill>
                  <a:schemeClr val="tx1"/>
                </a:solidFill>
              </a:rPr>
              <a:t> v rámci jedné výzvy.</a:t>
            </a:r>
          </a:p>
          <a:p>
            <a:endParaRPr lang="cs-CZ" sz="2000" dirty="0"/>
          </a:p>
        </p:txBody>
      </p:sp>
      <p:pic>
        <p:nvPicPr>
          <p:cNvPr id="16" name="Obrázek 15">
            <a:extLst>
              <a:ext uri="{FF2B5EF4-FFF2-40B4-BE49-F238E27FC236}">
                <a16:creationId xmlns:a16="http://schemas.microsoft.com/office/drawing/2014/main" id="{75B4B95D-B340-4DE1-A444-F12CAFF04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047438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descr="C:\Users\michaela.sedlackova\Desktop\Specifické cíle.PNG">
            <a:extLst>
              <a:ext uri="{FF2B5EF4-FFF2-40B4-BE49-F238E27FC236}">
                <a16:creationId xmlns:a16="http://schemas.microsoft.com/office/drawing/2014/main" id="{EA2B3716-3CFB-40E4-AFA6-5F4E4438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8" y="1171683"/>
            <a:ext cx="9327757" cy="4514633"/>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A1BCD3B0-1DE8-4FC1-B278-03BB6790F26F}"/>
              </a:ext>
            </a:extLst>
          </p:cNvPr>
          <p:cNvSpPr txBox="1">
            <a:spLocks/>
          </p:cNvSpPr>
          <p:nvPr/>
        </p:nvSpPr>
        <p:spPr>
          <a:xfrm>
            <a:off x="9516313" y="892062"/>
            <a:ext cx="2683489" cy="49300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dirty="0">
                <a:solidFill>
                  <a:schemeClr val="tx1"/>
                </a:solidFill>
              </a:rPr>
              <a:t>Záložka je vyplněna automaticky dle nastavení výzvy, data nelze editovat.</a:t>
            </a:r>
          </a:p>
          <a:p>
            <a:r>
              <a:rPr lang="cs-CZ" sz="2000" b="1" dirty="0">
                <a:solidFill>
                  <a:schemeClr val="tx1"/>
                </a:solidFill>
              </a:rPr>
              <a:t>Automatický rozpad na méně a více rozvinuté regiony (% nastavené dle příslušné výzvy).</a:t>
            </a:r>
          </a:p>
        </p:txBody>
      </p:sp>
      <p:pic>
        <p:nvPicPr>
          <p:cNvPr id="18" name="Obrázek 17">
            <a:extLst>
              <a:ext uri="{FF2B5EF4-FFF2-40B4-BE49-F238E27FC236}">
                <a16:creationId xmlns:a16="http://schemas.microsoft.com/office/drawing/2014/main" id="{128B9737-36A6-48AF-9C93-D12B45A6B5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1326622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3"/>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Popis projektu.PNG">
            <a:extLst>
              <a:ext uri="{FF2B5EF4-FFF2-40B4-BE49-F238E27FC236}">
                <a16:creationId xmlns:a16="http://schemas.microsoft.com/office/drawing/2014/main" id="{0701D7AF-5AAE-451F-943D-6E24FA5135E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2017" y="972291"/>
            <a:ext cx="4727562" cy="4957306"/>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obsah 3">
            <a:extLst>
              <a:ext uri="{FF2B5EF4-FFF2-40B4-BE49-F238E27FC236}">
                <a16:creationId xmlns:a16="http://schemas.microsoft.com/office/drawing/2014/main" id="{FBE78BE6-6CA0-4DF3-ABCA-30F93496CF29}"/>
              </a:ext>
            </a:extLst>
          </p:cNvPr>
          <p:cNvSpPr txBox="1">
            <a:spLocks/>
          </p:cNvSpPr>
          <p:nvPr/>
        </p:nvSpPr>
        <p:spPr>
          <a:xfrm>
            <a:off x="5436096" y="1529408"/>
            <a:ext cx="3456384" cy="50679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1" dirty="0">
                <a:solidFill>
                  <a:schemeClr val="tx1"/>
                </a:solidFill>
              </a:rPr>
              <a:t>Jaký problém projekt řeší? </a:t>
            </a:r>
          </a:p>
          <a:p>
            <a:pPr marL="285750" indent="-285750">
              <a:buFont typeface="Arial" panose="020B0604020202020204" pitchFamily="34" charset="0"/>
              <a:buChar char="•"/>
            </a:pPr>
            <a:r>
              <a:rPr lang="cs-CZ" sz="1600" b="1" dirty="0">
                <a:solidFill>
                  <a:schemeClr val="tx1"/>
                </a:solidFill>
              </a:rPr>
              <a:t>Jaké jsou příčiny problému?</a:t>
            </a:r>
            <a:r>
              <a:rPr lang="cs-CZ" sz="1600" dirty="0">
                <a:solidFill>
                  <a:schemeClr val="tx1"/>
                </a:solidFill>
              </a:rPr>
              <a:t> </a:t>
            </a:r>
          </a:p>
          <a:p>
            <a:pPr marL="285750" indent="-285750">
              <a:buFont typeface="Arial" panose="020B0604020202020204" pitchFamily="34" charset="0"/>
              <a:buChar char="•"/>
            </a:pPr>
            <a:r>
              <a:rPr lang="cs-CZ" sz="1600" b="1" dirty="0">
                <a:solidFill>
                  <a:schemeClr val="tx1"/>
                </a:solidFill>
              </a:rPr>
              <a:t>Co je cílem projektu? </a:t>
            </a:r>
          </a:p>
          <a:p>
            <a:pPr marL="285750" indent="-285750">
              <a:buFont typeface="Arial" panose="020B0604020202020204" pitchFamily="34" charset="0"/>
              <a:buChar char="•"/>
            </a:pPr>
            <a:r>
              <a:rPr lang="cs-CZ" sz="1600" b="1" dirty="0">
                <a:solidFill>
                  <a:schemeClr val="tx1"/>
                </a:solidFill>
              </a:rPr>
              <a:t>Jaká/é změna/y je/jsou v důsledku projektu očekávána/y? </a:t>
            </a:r>
          </a:p>
          <a:p>
            <a:pPr marL="285750" indent="-285750">
              <a:buFont typeface="Arial" panose="020B0604020202020204" pitchFamily="34" charset="0"/>
              <a:buChar char="•"/>
            </a:pPr>
            <a:r>
              <a:rPr lang="cs-CZ" sz="1600" b="1" dirty="0">
                <a:solidFill>
                  <a:schemeClr val="tx1"/>
                </a:solidFill>
              </a:rPr>
              <a:t>Jaké aktivity v projektu budou realizovány?  </a:t>
            </a:r>
          </a:p>
          <a:p>
            <a:pPr marL="285750" indent="-285750">
              <a:buFont typeface="Arial" panose="020B0604020202020204" pitchFamily="34" charset="0"/>
              <a:buChar char="•"/>
            </a:pPr>
            <a:r>
              <a:rPr lang="cs-CZ" sz="1600" b="1" dirty="0">
                <a:solidFill>
                  <a:schemeClr val="tx1"/>
                </a:solidFill>
              </a:rPr>
              <a:t>Popis realizačního týmu projektu.</a:t>
            </a:r>
          </a:p>
          <a:p>
            <a:pPr marL="285750" indent="-285750">
              <a:buFont typeface="Arial" panose="020B0604020202020204" pitchFamily="34" charset="0"/>
              <a:buChar char="•"/>
            </a:pPr>
            <a:r>
              <a:rPr lang="cs-CZ" sz="1600" b="1" dirty="0">
                <a:solidFill>
                  <a:schemeClr val="tx1"/>
                </a:solidFill>
              </a:rPr>
              <a:t>Jak bude zajištěno šíření výstupů projektu? </a:t>
            </a:r>
          </a:p>
          <a:p>
            <a:pPr marL="285750" indent="-285750">
              <a:buFont typeface="Arial" panose="020B0604020202020204" pitchFamily="34" charset="0"/>
              <a:buChar char="•"/>
            </a:pPr>
            <a:r>
              <a:rPr lang="cs-CZ" sz="1600" b="1" dirty="0">
                <a:solidFill>
                  <a:schemeClr val="tx1"/>
                </a:solidFill>
              </a:rPr>
              <a:t>V čem je navržené řešení inovativní? </a:t>
            </a:r>
          </a:p>
          <a:p>
            <a:pPr marL="285750" indent="-285750">
              <a:buFont typeface="Arial" panose="020B0604020202020204" pitchFamily="34" charset="0"/>
              <a:buChar char="•"/>
            </a:pPr>
            <a:r>
              <a:rPr lang="cs-CZ" sz="1600" b="1"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pic>
        <p:nvPicPr>
          <p:cNvPr id="16" name="Obrázek 15">
            <a:extLst>
              <a:ext uri="{FF2B5EF4-FFF2-40B4-BE49-F238E27FC236}">
                <a16:creationId xmlns:a16="http://schemas.microsoft.com/office/drawing/2014/main" id="{C765C0AC-7388-4D9A-B0BE-2ABB6B5F5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971289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48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B50B8E7-22A9-4B6B-8A88-F7EC3887D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71" y="1118207"/>
            <a:ext cx="5298721"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3">
            <a:extLst>
              <a:ext uri="{FF2B5EF4-FFF2-40B4-BE49-F238E27FC236}">
                <a16:creationId xmlns:a16="http://schemas.microsoft.com/office/drawing/2014/main" id="{33CF4D0D-375C-44A9-BF73-EC4F2C072135}"/>
              </a:ext>
            </a:extLst>
          </p:cNvPr>
          <p:cNvSpPr txBox="1">
            <a:spLocks/>
          </p:cNvSpPr>
          <p:nvPr/>
        </p:nvSpPr>
        <p:spPr>
          <a:xfrm>
            <a:off x="6096000" y="1013968"/>
            <a:ext cx="6096000" cy="516618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500"/>
              </a:lnSpc>
              <a:buFont typeface="Arial" panose="020B0604020202020204" pitchFamily="34" charset="0"/>
              <a:buChar char="•"/>
            </a:pPr>
            <a:r>
              <a:rPr lang="cs-CZ" sz="1800" b="1" dirty="0">
                <a:solidFill>
                  <a:schemeClr val="tx1"/>
                </a:solidFill>
              </a:rPr>
              <a:t>Indikátory aktuální pro danou výzvu se nabízí ze seznamu nebo ve výběru přes tlačítko Nový  záznam.</a:t>
            </a:r>
          </a:p>
          <a:p>
            <a:pPr marL="285750" indent="-285750">
              <a:lnSpc>
                <a:spcPts val="2500"/>
              </a:lnSpc>
              <a:buFont typeface="Arial" panose="020B0604020202020204" pitchFamily="34" charset="0"/>
              <a:buChar char="•"/>
            </a:pPr>
            <a:r>
              <a:rPr lang="cs-CZ" sz="1800" b="1" u="sng" dirty="0">
                <a:solidFill>
                  <a:schemeClr val="tx1"/>
                </a:solidFill>
              </a:rPr>
              <a:t>Povinná pole:</a:t>
            </a:r>
          </a:p>
          <a:p>
            <a:pPr marL="742950" lvl="1" indent="-285750">
              <a:lnSpc>
                <a:spcPts val="2500"/>
              </a:lnSpc>
              <a:buFont typeface="Arial" panose="020B0604020202020204" pitchFamily="34" charset="0"/>
              <a:buChar char="•"/>
            </a:pPr>
            <a:r>
              <a:rPr lang="cs-CZ" b="1" dirty="0"/>
              <a:t>Cílová hodnota</a:t>
            </a:r>
          </a:p>
          <a:p>
            <a:pPr marL="742950" lvl="1" indent="-285750">
              <a:lnSpc>
                <a:spcPts val="2500"/>
              </a:lnSpc>
              <a:buFont typeface="Arial" panose="020B0604020202020204" pitchFamily="34" charset="0"/>
              <a:buChar char="•"/>
            </a:pPr>
            <a:r>
              <a:rPr lang="cs-CZ" b="1" dirty="0"/>
              <a:t>Datum cílové hodnoty</a:t>
            </a:r>
          </a:p>
          <a:p>
            <a:pPr marL="742950" lvl="1" indent="-285750">
              <a:lnSpc>
                <a:spcPts val="2500"/>
              </a:lnSpc>
              <a:buFont typeface="Arial" panose="020B0604020202020204" pitchFamily="34" charset="0"/>
              <a:buChar char="•"/>
            </a:pPr>
            <a:r>
              <a:rPr lang="cs-CZ" b="1" dirty="0"/>
              <a:t>Popis hodnoty </a:t>
            </a:r>
          </a:p>
          <a:p>
            <a:pPr marL="742950" lvl="1" indent="-285750">
              <a:lnSpc>
                <a:spcPts val="2500"/>
              </a:lnSpc>
              <a:buFont typeface="Arial" panose="020B0604020202020204" pitchFamily="34" charset="0"/>
              <a:buChar char="•"/>
            </a:pPr>
            <a:r>
              <a:rPr lang="cs-CZ" b="1" dirty="0"/>
              <a:t>případně Výchozí hodnota</a:t>
            </a:r>
          </a:p>
          <a:p>
            <a:pPr marL="285750" indent="-285750">
              <a:lnSpc>
                <a:spcPts val="2500"/>
              </a:lnSpc>
              <a:buFont typeface="Arial" panose="020B0604020202020204" pitchFamily="34" charset="0"/>
              <a:buChar char="•"/>
            </a:pPr>
            <a:r>
              <a:rPr lang="cs-CZ" sz="1800" b="1" dirty="0">
                <a:solidFill>
                  <a:schemeClr val="tx1"/>
                </a:solidFill>
              </a:rPr>
              <a:t>Každý řádek (indikátor) je nutné po vyplnění uložit!</a:t>
            </a:r>
          </a:p>
          <a:p>
            <a:pPr>
              <a:lnSpc>
                <a:spcPts val="2500"/>
              </a:lnSpc>
            </a:pPr>
            <a:endParaRPr lang="cs-CZ" sz="2100" dirty="0"/>
          </a:p>
        </p:txBody>
      </p:sp>
      <p:sp>
        <p:nvSpPr>
          <p:cNvPr id="13" name="Obdélník 12">
            <a:extLst>
              <a:ext uri="{FF2B5EF4-FFF2-40B4-BE49-F238E27FC236}">
                <a16:creationId xmlns:a16="http://schemas.microsoft.com/office/drawing/2014/main" id="{7F11703A-B34E-4C9C-89D9-F41C6869F03F}"/>
              </a:ext>
            </a:extLst>
          </p:cNvPr>
          <p:cNvSpPr/>
          <p:nvPr/>
        </p:nvSpPr>
        <p:spPr>
          <a:xfrm>
            <a:off x="1078417" y="4228804"/>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F9569FE-CEEC-4B02-938E-9DA7F72E5D7A}"/>
              </a:ext>
            </a:extLst>
          </p:cNvPr>
          <p:cNvSpPr/>
          <p:nvPr/>
        </p:nvSpPr>
        <p:spPr>
          <a:xfrm>
            <a:off x="235784" y="5358527"/>
            <a:ext cx="5306887" cy="578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id="{DC700ED9-0BB1-4ED2-90AD-B5AC0EF78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702033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BDE41F09-C4ED-462E-8DB8-F4E208415BE9}"/>
              </a:ext>
            </a:extLst>
          </p:cNvPr>
          <p:cNvSpPr>
            <a:spLocks noGrp="1"/>
          </p:cNvSpPr>
          <p:nvPr>
            <p:ph idx="1"/>
          </p:nvPr>
        </p:nvSpPr>
        <p:spPr>
          <a:xfrm>
            <a:off x="118510" y="1110863"/>
            <a:ext cx="5977489" cy="5400600"/>
          </a:xfrm>
        </p:spPr>
        <p:txBody>
          <a:bodyPr>
            <a:normAutofit/>
          </a:bodyPr>
          <a:lstStyle/>
          <a:p>
            <a:pPr marL="0" indent="0" algn="ctr">
              <a:buNone/>
            </a:pPr>
            <a:r>
              <a:rPr lang="cs-CZ" sz="1600" b="1" u="sng" cap="all" dirty="0"/>
              <a:t>Indikátory povinné k naplnění</a:t>
            </a:r>
          </a:p>
          <a:p>
            <a:pPr algn="just">
              <a:lnSpc>
                <a:spcPct val="115000"/>
              </a:lnSpc>
              <a:spcAft>
                <a:spcPts val="600"/>
              </a:spcAft>
            </a:pPr>
            <a:r>
              <a:rPr lang="cs-CZ" sz="1600" dirty="0"/>
              <a:t>Žadatel má povinnost </a:t>
            </a:r>
            <a:r>
              <a:rPr lang="cs-CZ" sz="1600" b="1" dirty="0"/>
              <a:t>stanovit nenulovou cílovou hodnotu</a:t>
            </a:r>
            <a:r>
              <a:rPr lang="cs-CZ" sz="1600" dirty="0"/>
              <a:t> pro všechny relevantní indikátory (jakožto závazek), minimálně buď pro indikátor 60000 – Celkový počet účastníků nebo 50001 – Kapacita podporovaných zařízení péče o děti nebo vzdělávacích zařízení.</a:t>
            </a:r>
          </a:p>
          <a:p>
            <a:pPr algn="just">
              <a:lnSpc>
                <a:spcPct val="100000"/>
              </a:lnSpc>
              <a:spcBef>
                <a:spcPts val="0"/>
              </a:spcBef>
            </a:pPr>
            <a:r>
              <a:rPr lang="cs-CZ" sz="1600" dirty="0"/>
              <a:t>Žadatel v žádosti uvede </a:t>
            </a:r>
            <a:r>
              <a:rPr lang="cs-CZ" sz="1600" b="1" dirty="0"/>
              <a:t>způsob stanovení cílové hodnoty</a:t>
            </a:r>
            <a:r>
              <a:rPr lang="cs-CZ" sz="1600" dirty="0"/>
              <a:t>, jak bude naplňování indikátoru sledovat a dokládat.  </a:t>
            </a:r>
          </a:p>
          <a:p>
            <a:pPr algn="just">
              <a:lnSpc>
                <a:spcPct val="100000"/>
              </a:lnSpc>
              <a:spcBef>
                <a:spcPts val="0"/>
              </a:spcBef>
            </a:pPr>
            <a:r>
              <a:rPr lang="cs-CZ" sz="1600" dirty="0"/>
              <a:t>Při stanovení cílových hodnot </a:t>
            </a:r>
            <a:r>
              <a:rPr lang="cs-CZ" sz="1600" b="1" dirty="0"/>
              <a:t>žadatel vychází z plánovaných aktivit</a:t>
            </a:r>
            <a:r>
              <a:rPr lang="cs-CZ" sz="1600" dirty="0"/>
              <a:t>, </a:t>
            </a:r>
            <a:r>
              <a:rPr lang="cs-CZ" sz="1600" b="1" dirty="0"/>
              <a:t>zaměření projektu a jeho rozpočtu</a:t>
            </a:r>
            <a:r>
              <a:rPr lang="cs-CZ" sz="1600" dirty="0"/>
              <a:t>, nelze je libovolně měnit.</a:t>
            </a:r>
          </a:p>
          <a:p>
            <a:pPr algn="just">
              <a:lnSpc>
                <a:spcPct val="100000"/>
              </a:lnSpc>
              <a:spcBef>
                <a:spcPts val="0"/>
              </a:spcBef>
            </a:pPr>
            <a:r>
              <a:rPr lang="cs-CZ" sz="1600" dirty="0"/>
              <a:t>Jsou součástí právního aktu, </a:t>
            </a:r>
            <a:r>
              <a:rPr lang="cs-CZ" sz="1600" b="1" dirty="0"/>
              <a:t>na jejich neplnění jsou navázány sankce</a:t>
            </a:r>
            <a:r>
              <a:rPr lang="cs-CZ" sz="1600" dirty="0"/>
              <a:t> (výše sankcí viz Obecná část pravidel pro žadatele </a:t>
            </a:r>
            <a:br>
              <a:rPr lang="cs-CZ" sz="1600" dirty="0"/>
            </a:br>
            <a:r>
              <a:rPr lang="cs-CZ" sz="1600" dirty="0"/>
              <a:t>a příjemce, kap. 18.1.1).</a:t>
            </a:r>
          </a:p>
          <a:p>
            <a:pPr algn="just">
              <a:lnSpc>
                <a:spcPct val="100000"/>
              </a:lnSpc>
              <a:spcBef>
                <a:spcPts val="0"/>
              </a:spcBef>
            </a:pPr>
            <a:r>
              <a:rPr lang="cs-CZ" sz="1600" dirty="0"/>
              <a:t>Indikátor není relevantní – cílová hodnota 0.</a:t>
            </a:r>
          </a:p>
          <a:p>
            <a:pPr algn="just">
              <a:lnSpc>
                <a:spcPct val="100000"/>
              </a:lnSpc>
              <a:spcBef>
                <a:spcPts val="0"/>
              </a:spcBef>
            </a:pPr>
            <a:r>
              <a:rPr lang="cs-CZ" sz="1600" dirty="0"/>
              <a:t>Výchozí hodnota indikátorů povinných k naplnění – vždy 0.</a:t>
            </a:r>
          </a:p>
          <a:p>
            <a:endParaRPr lang="cs-CZ" sz="1600" b="1" u="sng" cap="all" dirty="0"/>
          </a:p>
        </p:txBody>
      </p:sp>
      <p:sp>
        <p:nvSpPr>
          <p:cNvPr id="18" name="Zástupný symbol pro obsah 3">
            <a:extLst>
              <a:ext uri="{FF2B5EF4-FFF2-40B4-BE49-F238E27FC236}">
                <a16:creationId xmlns:a16="http://schemas.microsoft.com/office/drawing/2014/main" id="{1F07C9DE-BCA7-444C-AE56-FEE6A59E6A76}"/>
              </a:ext>
            </a:extLst>
          </p:cNvPr>
          <p:cNvSpPr txBox="1">
            <a:spLocks/>
          </p:cNvSpPr>
          <p:nvPr/>
        </p:nvSpPr>
        <p:spPr>
          <a:xfrm>
            <a:off x="5640713" y="645719"/>
            <a:ext cx="6529032" cy="511256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600" b="1" u="sng" cap="all" dirty="0">
                <a:solidFill>
                  <a:schemeClr val="tx1"/>
                </a:solidFill>
              </a:rPr>
              <a:t>Indikátory povinné k vykazování</a:t>
            </a:r>
          </a:p>
          <a:p>
            <a:pPr marL="742950" lvl="1" indent="-285750" algn="just">
              <a:buFont typeface="Arial" panose="020B0604020202020204" pitchFamily="34" charset="0"/>
              <a:buChar char="•"/>
            </a:pPr>
            <a:r>
              <a:rPr lang="cs-CZ" sz="1600" dirty="0"/>
              <a:t>Žadatel má povinnost sledovat dosažené cílové hodnoty u všech relevantních indikátorů.</a:t>
            </a:r>
          </a:p>
          <a:p>
            <a:pPr marL="742950" lvl="1" indent="-285750" algn="just">
              <a:buFont typeface="Arial" panose="020B0604020202020204" pitchFamily="34" charset="0"/>
              <a:buChar char="•"/>
            </a:pPr>
            <a:r>
              <a:rPr lang="cs-CZ" sz="1600" dirty="0"/>
              <a:t>Na neplnění indikátorů povinných k vykazování nebude navázána sankce v právním aktu.</a:t>
            </a:r>
          </a:p>
          <a:p>
            <a:pPr marL="742950" lvl="1" indent="-285750" algn="just">
              <a:buFont typeface="Arial" panose="020B0604020202020204" pitchFamily="34" charset="0"/>
              <a:buChar char="•"/>
            </a:pPr>
            <a:r>
              <a:rPr lang="cs-CZ" sz="1600" dirty="0"/>
              <a:t>Pokud je indikátor nerelevantní – cílová hodnota 0.</a:t>
            </a:r>
          </a:p>
          <a:p>
            <a:pPr marL="742950" lvl="1" indent="-285750" algn="just">
              <a:buFont typeface="Arial" panose="020B0604020202020204" pitchFamily="34" charset="0"/>
              <a:buChar char="•"/>
            </a:pPr>
            <a:r>
              <a:rPr lang="cs-CZ" sz="1600" dirty="0"/>
              <a:t>U indikátorů, které se týkají účastníků, žadatel uvede </a:t>
            </a:r>
            <a:r>
              <a:rPr lang="cs-CZ" sz="1600" u="sng" dirty="0"/>
              <a:t>vždy</a:t>
            </a:r>
            <a:r>
              <a:rPr lang="cs-CZ" sz="1600" dirty="0"/>
              <a:t> cílovou hodnotu 0 (hodnoty se načítají z monitorovacího listu podpořené osoby skrze IS ESF2014+). </a:t>
            </a:r>
          </a:p>
          <a:p>
            <a:pPr marL="742950" lvl="1" indent="-285750" algn="just">
              <a:buFont typeface="Arial" panose="020B0604020202020204" pitchFamily="34" charset="0"/>
              <a:buChar char="•"/>
            </a:pPr>
            <a:r>
              <a:rPr lang="cs-CZ" sz="1600" dirty="0"/>
              <a:t>U indikátorů, které se netýkají účastníků, </a:t>
            </a:r>
            <a:r>
              <a:rPr lang="cs-CZ" sz="1600" u="sng" dirty="0"/>
              <a:t>může</a:t>
            </a:r>
            <a:r>
              <a:rPr lang="cs-CZ" sz="1600" dirty="0"/>
              <a:t> žadatel uvést cílovou hodnotu 0 (hodnoty vykazuje příjemce prostřednictvím zpráv </a:t>
            </a:r>
            <a:br>
              <a:rPr lang="cs-CZ" sz="1600" dirty="0"/>
            </a:br>
            <a:r>
              <a:rPr lang="cs-CZ" sz="1600" dirty="0"/>
              <a:t>o realizaci projektu v ISKP14+).</a:t>
            </a:r>
          </a:p>
          <a:p>
            <a:pPr marL="742950" lvl="1" indent="-285750" algn="just">
              <a:buFont typeface="Arial" panose="020B0604020202020204" pitchFamily="34" charset="0"/>
              <a:buChar char="•"/>
            </a:pPr>
            <a:r>
              <a:rPr lang="cs-CZ" sz="1600" dirty="0"/>
              <a:t>U všech projektů je doporučováno, aby byla stanovena cílová hodnota (sledována dosažená cílová hodnota) pro minimálně jeden výsledkový indikátor.</a:t>
            </a:r>
          </a:p>
          <a:p>
            <a:pPr marL="742950" lvl="1" indent="-285750" algn="just">
              <a:buFont typeface="Arial" panose="020B0604020202020204" pitchFamily="34" charset="0"/>
              <a:buChar char="•"/>
            </a:pPr>
            <a:r>
              <a:rPr lang="cs-CZ" sz="1600" dirty="0"/>
              <a:t>Výchozí hodnota indikátorů povinných k vykazování – vždy 0.</a:t>
            </a:r>
          </a:p>
          <a:p>
            <a:pPr lvl="1"/>
            <a:endParaRPr lang="cs-CZ" sz="1400" dirty="0"/>
          </a:p>
        </p:txBody>
      </p:sp>
      <p:pic>
        <p:nvPicPr>
          <p:cNvPr id="15" name="Obrázek 14">
            <a:extLst>
              <a:ext uri="{FF2B5EF4-FFF2-40B4-BE49-F238E27FC236}">
                <a16:creationId xmlns:a16="http://schemas.microsoft.com/office/drawing/2014/main" id="{AD3D2535-7F71-417B-8891-8476F0940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67233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0A3BFD-21EA-4442-9E1C-FFBDC7E55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2" y="948324"/>
            <a:ext cx="10073113" cy="498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ástupný symbol pro obsah 3">
            <a:extLst>
              <a:ext uri="{FF2B5EF4-FFF2-40B4-BE49-F238E27FC236}">
                <a16:creationId xmlns:a16="http://schemas.microsoft.com/office/drawing/2014/main" id="{A586872D-DA37-4AD8-BFB7-A094AA799702}"/>
              </a:ext>
            </a:extLst>
          </p:cNvPr>
          <p:cNvSpPr txBox="1">
            <a:spLocks/>
          </p:cNvSpPr>
          <p:nvPr/>
        </p:nvSpPr>
        <p:spPr>
          <a:xfrm>
            <a:off x="5314663" y="4427511"/>
            <a:ext cx="8064000" cy="115212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1" dirty="0">
                <a:solidFill>
                  <a:schemeClr val="tx1"/>
                </a:solidFill>
              </a:rPr>
              <a:t>Nutno vyplnit všechny tři horizontální principy výběrem ze seznamu, </a:t>
            </a:r>
          </a:p>
          <a:p>
            <a:r>
              <a:rPr lang="cs-CZ" sz="1800" b="1" dirty="0">
                <a:solidFill>
                  <a:schemeClr val="tx1"/>
                </a:solidFill>
              </a:rPr>
              <a:t>případně popisem a zdůvodněním.</a:t>
            </a:r>
          </a:p>
          <a:p>
            <a:r>
              <a:rPr lang="cs-CZ" sz="1800" b="1" dirty="0">
                <a:solidFill>
                  <a:schemeClr val="tx1"/>
                </a:solidFill>
              </a:rPr>
              <a:t>Nutno průběžně ukládat jednotlivé řádky.</a:t>
            </a:r>
          </a:p>
        </p:txBody>
      </p:sp>
      <p:sp>
        <p:nvSpPr>
          <p:cNvPr id="13" name="Obdélník 12">
            <a:extLst>
              <a:ext uri="{FF2B5EF4-FFF2-40B4-BE49-F238E27FC236}">
                <a16:creationId xmlns:a16="http://schemas.microsoft.com/office/drawing/2014/main" id="{7DA4BA6D-BFDD-4B7C-9369-FAD307BF3B49}"/>
              </a:ext>
            </a:extLst>
          </p:cNvPr>
          <p:cNvSpPr/>
          <p:nvPr/>
        </p:nvSpPr>
        <p:spPr>
          <a:xfrm flipV="1">
            <a:off x="4927043" y="2454421"/>
            <a:ext cx="508781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EB26807-97A0-4AB6-8528-7F3F76D916D1}"/>
              </a:ext>
            </a:extLst>
          </p:cNvPr>
          <p:cNvSpPr/>
          <p:nvPr/>
        </p:nvSpPr>
        <p:spPr>
          <a:xfrm flipV="1">
            <a:off x="46092" y="1962297"/>
            <a:ext cx="4418642" cy="43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a:extLst>
              <a:ext uri="{FF2B5EF4-FFF2-40B4-BE49-F238E27FC236}">
                <a16:creationId xmlns:a16="http://schemas.microsoft.com/office/drawing/2014/main" id="{03891001-D56E-496D-8D75-58550012E9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689480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41516</TotalTime>
  <Words>18390</Words>
  <Application>Microsoft Office PowerPoint</Application>
  <PresentationFormat>Širokoúhlá obrazovka</PresentationFormat>
  <Paragraphs>1903</Paragraphs>
  <Slides>129</Slides>
  <Notes>69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129</vt:i4>
      </vt:variant>
    </vt:vector>
  </HeadingPairs>
  <TitlesOfParts>
    <vt:vector size="136" baseType="lpstr">
      <vt:lpstr>Arial</vt:lpstr>
      <vt:lpstr>Calibri</vt:lpstr>
      <vt:lpstr>Calibri Light</vt:lpstr>
      <vt:lpstr>Corbel</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MAS MORAVSKÁ BRÁNA, z.s.</dc:creator>
  <cp:lastPrinted>2018-10-10T10:12:11Z</cp:lastPrinted>
  <dcterms:created xsi:type="dcterms:W3CDTF">2014-11-12T11:20:26Z</dcterms:created>
  <dcterms:modified xsi:type="dcterms:W3CDTF">2020-07-02T17:43:59Z</dcterms:modified>
</cp:coreProperties>
</file>