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083" r:id="rId1"/>
  </p:sldMasterIdLst>
  <p:notesMasterIdLst>
    <p:notesMasterId r:id="rId122"/>
  </p:notesMasterIdLst>
  <p:handoutMasterIdLst>
    <p:handoutMasterId r:id="rId123"/>
  </p:handoutMasterIdLst>
  <p:sldIdLst>
    <p:sldId id="296" r:id="rId2"/>
    <p:sldId id="349" r:id="rId3"/>
    <p:sldId id="465" r:id="rId4"/>
    <p:sldId id="351" r:id="rId5"/>
    <p:sldId id="396" r:id="rId6"/>
    <p:sldId id="352" r:id="rId7"/>
    <p:sldId id="353" r:id="rId8"/>
    <p:sldId id="391" r:id="rId9"/>
    <p:sldId id="354" r:id="rId10"/>
    <p:sldId id="392" r:id="rId11"/>
    <p:sldId id="524" r:id="rId12"/>
    <p:sldId id="422" r:id="rId13"/>
    <p:sldId id="423" r:id="rId14"/>
    <p:sldId id="523" r:id="rId15"/>
    <p:sldId id="525" r:id="rId16"/>
    <p:sldId id="528" r:id="rId17"/>
    <p:sldId id="529" r:id="rId18"/>
    <p:sldId id="355" r:id="rId19"/>
    <p:sldId id="542" r:id="rId20"/>
    <p:sldId id="394" r:id="rId21"/>
    <p:sldId id="398" r:id="rId22"/>
    <p:sldId id="541" r:id="rId23"/>
    <p:sldId id="518" r:id="rId24"/>
    <p:sldId id="530" r:id="rId25"/>
    <p:sldId id="370" r:id="rId26"/>
    <p:sldId id="372" r:id="rId27"/>
    <p:sldId id="371" r:id="rId28"/>
    <p:sldId id="426" r:id="rId29"/>
    <p:sldId id="526" r:id="rId30"/>
    <p:sldId id="374" r:id="rId31"/>
    <p:sldId id="373" r:id="rId32"/>
    <p:sldId id="531" r:id="rId33"/>
    <p:sldId id="376" r:id="rId34"/>
    <p:sldId id="410" r:id="rId35"/>
    <p:sldId id="537" r:id="rId36"/>
    <p:sldId id="411" r:id="rId37"/>
    <p:sldId id="412" r:id="rId38"/>
    <p:sldId id="413" r:id="rId39"/>
    <p:sldId id="414" r:id="rId40"/>
    <p:sldId id="527" r:id="rId41"/>
    <p:sldId id="416" r:id="rId42"/>
    <p:sldId id="418" r:id="rId43"/>
    <p:sldId id="417" r:id="rId44"/>
    <p:sldId id="419" r:id="rId45"/>
    <p:sldId id="420" r:id="rId46"/>
    <p:sldId id="532" r:id="rId47"/>
    <p:sldId id="533" r:id="rId48"/>
    <p:sldId id="421" r:id="rId49"/>
    <p:sldId id="395" r:id="rId50"/>
    <p:sldId id="536" r:id="rId51"/>
    <p:sldId id="539" r:id="rId52"/>
    <p:sldId id="428" r:id="rId53"/>
    <p:sldId id="534" r:id="rId54"/>
    <p:sldId id="375" r:id="rId55"/>
    <p:sldId id="380" r:id="rId56"/>
    <p:sldId id="381" r:id="rId57"/>
    <p:sldId id="382" r:id="rId58"/>
    <p:sldId id="383" r:id="rId59"/>
    <p:sldId id="378" r:id="rId60"/>
    <p:sldId id="384" r:id="rId61"/>
    <p:sldId id="522" r:id="rId62"/>
    <p:sldId id="385" r:id="rId63"/>
    <p:sldId id="543" r:id="rId64"/>
    <p:sldId id="400" r:id="rId65"/>
    <p:sldId id="401" r:id="rId66"/>
    <p:sldId id="402" r:id="rId67"/>
    <p:sldId id="404" r:id="rId68"/>
    <p:sldId id="405" r:id="rId69"/>
    <p:sldId id="406" r:id="rId70"/>
    <p:sldId id="544" r:id="rId71"/>
    <p:sldId id="377" r:id="rId72"/>
    <p:sldId id="545" r:id="rId73"/>
    <p:sldId id="408" r:id="rId74"/>
    <p:sldId id="409" r:id="rId75"/>
    <p:sldId id="387" r:id="rId76"/>
    <p:sldId id="388" r:id="rId77"/>
    <p:sldId id="407" r:id="rId78"/>
    <p:sldId id="520" r:id="rId79"/>
    <p:sldId id="521" r:id="rId80"/>
    <p:sldId id="429" r:id="rId81"/>
    <p:sldId id="476" r:id="rId82"/>
    <p:sldId id="477" r:id="rId83"/>
    <p:sldId id="478" r:id="rId84"/>
    <p:sldId id="479" r:id="rId85"/>
    <p:sldId id="480" r:id="rId86"/>
    <p:sldId id="481" r:id="rId87"/>
    <p:sldId id="482" r:id="rId88"/>
    <p:sldId id="483" r:id="rId89"/>
    <p:sldId id="484" r:id="rId90"/>
    <p:sldId id="485" r:id="rId91"/>
    <p:sldId id="486" r:id="rId92"/>
    <p:sldId id="487" r:id="rId93"/>
    <p:sldId id="488" r:id="rId94"/>
    <p:sldId id="489" r:id="rId95"/>
    <p:sldId id="490" r:id="rId96"/>
    <p:sldId id="491" r:id="rId97"/>
    <p:sldId id="492" r:id="rId98"/>
    <p:sldId id="493" r:id="rId99"/>
    <p:sldId id="494" r:id="rId100"/>
    <p:sldId id="495" r:id="rId101"/>
    <p:sldId id="496" r:id="rId102"/>
    <p:sldId id="497" r:id="rId103"/>
    <p:sldId id="498" r:id="rId104"/>
    <p:sldId id="499" r:id="rId105"/>
    <p:sldId id="500" r:id="rId106"/>
    <p:sldId id="501" r:id="rId107"/>
    <p:sldId id="502" r:id="rId108"/>
    <p:sldId id="519" r:id="rId109"/>
    <p:sldId id="503" r:id="rId110"/>
    <p:sldId id="504" r:id="rId111"/>
    <p:sldId id="505" r:id="rId112"/>
    <p:sldId id="506" r:id="rId113"/>
    <p:sldId id="507" r:id="rId114"/>
    <p:sldId id="508" r:id="rId115"/>
    <p:sldId id="509" r:id="rId116"/>
    <p:sldId id="546" r:id="rId117"/>
    <p:sldId id="389" r:id="rId118"/>
    <p:sldId id="547" r:id="rId119"/>
    <p:sldId id="390" r:id="rId120"/>
    <p:sldId id="343" r:id="rId121"/>
  </p:sldIdLst>
  <p:sldSz cx="12192000" cy="6858000"/>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9AC6"/>
    <a:srgbClr val="FF9966"/>
    <a:srgbClr val="A9DBED"/>
    <a:srgbClr val="2EB6C4"/>
    <a:srgbClr val="FFCC99"/>
    <a:srgbClr val="FF3300"/>
    <a:srgbClr val="279B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89" autoAdjust="0"/>
    <p:restoredTop sz="92265" autoAdjust="0"/>
  </p:normalViewPr>
  <p:slideViewPr>
    <p:cSldViewPr snapToGrid="0">
      <p:cViewPr varScale="1">
        <p:scale>
          <a:sx n="66" d="100"/>
          <a:sy n="66" d="100"/>
        </p:scale>
        <p:origin x="95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113F832-6382-4CD8-8F80-940F34CB6305}" type="datetimeFigureOut">
              <a:rPr lang="cs-CZ" smtClean="0"/>
              <a:pPr/>
              <a:t>11.10.2018</a:t>
            </a:fld>
            <a:endParaRPr lang="cs-CZ"/>
          </a:p>
        </p:txBody>
      </p:sp>
      <p:sp>
        <p:nvSpPr>
          <p:cNvPr id="4" name="Zástupný symbol pro zápatí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B3A68B5-D3DB-4B32-92DE-35FBD6BE28EA}" type="slidenum">
              <a:rPr lang="cs-CZ" smtClean="0"/>
              <a:pPr/>
              <a:t>‹#›</a:t>
            </a:fld>
            <a:endParaRPr lang="cs-CZ"/>
          </a:p>
        </p:txBody>
      </p:sp>
    </p:spTree>
    <p:extLst>
      <p:ext uri="{BB962C8B-B14F-4D97-AF65-F5344CB8AC3E}">
        <p14:creationId xmlns:p14="http://schemas.microsoft.com/office/powerpoint/2010/main" val="3940479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EBC7CF4-D138-4BA6-BD80-00D9A4AF1F26}" type="datetimeFigureOut">
              <a:rPr lang="cs-CZ" smtClean="0"/>
              <a:pPr/>
              <a:t>11.10.2018</a:t>
            </a:fld>
            <a:endParaRPr lang="cs-CZ"/>
          </a:p>
        </p:txBody>
      </p:sp>
      <p:sp>
        <p:nvSpPr>
          <p:cNvPr id="4" name="Zástupný symbol pro obrázek snímk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BE2D4BD2-5F2D-4E50-9F53-F4B3A4828962}"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esfcr.cz/"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esfcr.cz/" TargetMode="External"/><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3</a:t>
            </a:fld>
            <a:endParaRPr lang="cs-CZ"/>
          </a:p>
        </p:txBody>
      </p:sp>
    </p:spTree>
    <p:extLst>
      <p:ext uri="{BB962C8B-B14F-4D97-AF65-F5344CB8AC3E}">
        <p14:creationId xmlns:p14="http://schemas.microsoft.com/office/powerpoint/2010/main" val="2201517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*Podle zdroje dat rozlišujeme indikátory, jejichž plnění bude vykazovat příjemce v rámci Zprávy o realizaci (tzv. indikátory projektové) a indikátory, které nevykazuje přímo příjemce, ale jsou v systému dopočítávány buď automatikou nastavenou v systému MS 2014+, nebo napojením informačního systému IS ESF 2014+ na externí databáze ČSSZ a ÚP ČR, nebo jsou vyplňovány ručně ŘO do MS2014+. </a:t>
            </a:r>
          </a:p>
          <a:p>
            <a:r>
              <a:rPr lang="cs-CZ" dirty="0"/>
              <a:t>Indikátory, které nebude vykazovat příjemce, ale v systému se budou plnit automaticky (tzv. neprojektové indikátory), jsou v tabulkách označeny hvězdičkou (*). </a:t>
            </a:r>
          </a:p>
          <a:p>
            <a:r>
              <a:rPr lang="cs-CZ" dirty="0"/>
              <a:t>** Pokud jsou relevantní s ohledem na zaměření aktivit. </a:t>
            </a:r>
          </a:p>
          <a:p>
            <a:r>
              <a:rPr lang="cs-CZ" dirty="0"/>
              <a:t>Červeně jsou označeny indikátory povinné k naplnění. </a:t>
            </a:r>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28</a:t>
            </a:fld>
            <a:endParaRPr lang="cs-CZ"/>
          </a:p>
        </p:txBody>
      </p:sp>
    </p:spTree>
    <p:extLst>
      <p:ext uri="{BB962C8B-B14F-4D97-AF65-F5344CB8AC3E}">
        <p14:creationId xmlns:p14="http://schemas.microsoft.com/office/powerpoint/2010/main" val="1063934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25000" lnSpcReduction="20000"/>
          </a:bodyPr>
          <a:lstStyle/>
          <a:p>
            <a:pPr marL="0" lvl="1" indent="0">
              <a:lnSpc>
                <a:spcPts val="2880"/>
              </a:lnSpc>
              <a:spcBef>
                <a:spcPts val="600"/>
              </a:spcBef>
              <a:spcAft>
                <a:spcPts val="600"/>
              </a:spcAft>
              <a:buSzPct val="100000"/>
              <a:buFont typeface="Wingdings" panose="05000000000000000000" pitchFamily="2" charset="2"/>
              <a:buNone/>
            </a:pPr>
            <a:r>
              <a:rPr lang="cs-CZ" sz="1200" b="1" u="sng" dirty="0"/>
              <a:t>Indikátory povinné k naplnění</a:t>
            </a:r>
            <a:r>
              <a:rPr lang="cs-CZ" sz="1200" b="1" u="none" dirty="0"/>
              <a:t> </a:t>
            </a:r>
            <a:r>
              <a:rPr lang="cs-CZ" sz="1200" dirty="0"/>
              <a:t>(výstupové či výsledkové):</a:t>
            </a:r>
          </a:p>
          <a:p>
            <a:pPr marL="0" marR="0" lvl="1" indent="0" algn="l" defTabSz="914400" rtl="0" eaLnBrk="1" fontAlgn="auto" latinLnBrk="0" hangingPunct="1">
              <a:lnSpc>
                <a:spcPts val="2880"/>
              </a:lnSpc>
              <a:spcBef>
                <a:spcPts val="600"/>
              </a:spcBef>
              <a:spcAft>
                <a:spcPts val="600"/>
              </a:spcAft>
              <a:buClrTx/>
              <a:buSzPct val="100000"/>
              <a:buFont typeface="Wingdings" panose="05000000000000000000" pitchFamily="2" charset="2"/>
              <a:buNone/>
              <a:tabLst/>
              <a:defRPr/>
            </a:pPr>
            <a:r>
              <a:rPr lang="cs-CZ" sz="1200" dirty="0">
                <a:solidFill>
                  <a:srgbClr val="FF0000"/>
                </a:solidFill>
              </a:rPr>
              <a:t>Každý projekt musí mít povinně stanovenou nenulovou hodnotu </a:t>
            </a:r>
            <a:r>
              <a:rPr lang="cs-CZ" sz="1200" b="1" dirty="0">
                <a:solidFill>
                  <a:srgbClr val="FF0000"/>
                </a:solidFill>
              </a:rPr>
              <a:t>minimálně</a:t>
            </a:r>
            <a:r>
              <a:rPr lang="cs-CZ" sz="1200" dirty="0">
                <a:solidFill>
                  <a:srgbClr val="FF0000"/>
                </a:solidFill>
              </a:rPr>
              <a:t> buď pro indikátor </a:t>
            </a:r>
            <a:r>
              <a:rPr lang="cs-CZ" sz="1200" b="1" dirty="0">
                <a:solidFill>
                  <a:srgbClr val="FF0000"/>
                </a:solidFill>
              </a:rPr>
              <a:t>6 00 00 - Celkový počet účastníků</a:t>
            </a:r>
            <a:r>
              <a:rPr lang="cs-CZ" sz="1200" dirty="0">
                <a:solidFill>
                  <a:srgbClr val="FF0000"/>
                </a:solidFill>
              </a:rPr>
              <a:t> nebo </a:t>
            </a:r>
            <a:br>
              <a:rPr lang="cs-CZ" sz="1200" dirty="0">
                <a:solidFill>
                  <a:srgbClr val="FF0000"/>
                </a:solidFill>
              </a:rPr>
            </a:br>
            <a:r>
              <a:rPr lang="cs-CZ" sz="1200" b="1" dirty="0">
                <a:solidFill>
                  <a:srgbClr val="FF0000"/>
                </a:solidFill>
              </a:rPr>
              <a:t>6 70 01 - Kapacita podpořených služeb!!!</a:t>
            </a:r>
          </a:p>
          <a:p>
            <a:pPr marL="432000" marR="0" lvl="1" indent="-432000" algn="l" defTabSz="914400" rtl="0" eaLnBrk="1" fontAlgn="auto" latinLnBrk="0" hangingPunct="1">
              <a:lnSpc>
                <a:spcPts val="2880"/>
              </a:lnSpc>
              <a:spcBef>
                <a:spcPts val="600"/>
              </a:spcBef>
              <a:spcAft>
                <a:spcPts val="600"/>
              </a:spcAft>
              <a:buClrTx/>
              <a:buSzPct val="100000"/>
              <a:buFont typeface="Wingdings" panose="05000000000000000000" pitchFamily="2" charset="2"/>
              <a:buChar char=""/>
              <a:tabLst/>
              <a:defRPr/>
            </a:pPr>
            <a:endParaRPr lang="cs-CZ" sz="1200" b="1" dirty="0">
              <a:solidFill>
                <a:srgbClr val="FF0000"/>
              </a:solidFill>
            </a:endParaRPr>
          </a:p>
          <a:p>
            <a:pPr marL="0" marR="0" lvl="1" indent="0" algn="l" defTabSz="914400" rtl="0" eaLnBrk="1" fontAlgn="auto" latinLnBrk="0" hangingPunct="1">
              <a:lnSpc>
                <a:spcPts val="2880"/>
              </a:lnSpc>
              <a:spcBef>
                <a:spcPts val="600"/>
              </a:spcBef>
              <a:spcAft>
                <a:spcPts val="600"/>
              </a:spcAft>
              <a:buClrTx/>
              <a:buSzPct val="100000"/>
              <a:buFont typeface="Wingdings" panose="05000000000000000000" pitchFamily="2" charset="2"/>
              <a:buNone/>
              <a:tabLst/>
              <a:defRPr/>
            </a:pPr>
            <a:r>
              <a:rPr lang="cs-CZ" sz="1200" kern="1200" dirty="0">
                <a:solidFill>
                  <a:schemeClr val="tx1"/>
                </a:solidFill>
                <a:effectLst/>
                <a:latin typeface="+mn-lt"/>
                <a:ea typeface="+mn-ea"/>
                <a:cs typeface="+mn-cs"/>
              </a:rPr>
              <a:t>Sledování parametrů týkajících se podpořených osob a související indikátory jsou detailně popsány </a:t>
            </a:r>
            <a:r>
              <a:rPr lang="cs-CZ" sz="1200" b="1" kern="1200" dirty="0">
                <a:solidFill>
                  <a:schemeClr val="tx1"/>
                </a:solidFill>
                <a:effectLst/>
                <a:latin typeface="+mn-lt"/>
                <a:ea typeface="+mn-ea"/>
                <a:cs typeface="+mn-cs"/>
              </a:rPr>
              <a:t>v</a:t>
            </a:r>
            <a:r>
              <a:rPr lang="cs-CZ" sz="1200" kern="1200" dirty="0">
                <a:solidFill>
                  <a:schemeClr val="tx1"/>
                </a:solidFill>
                <a:effectLst/>
                <a:latin typeface="+mn-lt"/>
                <a:ea typeface="+mn-ea"/>
                <a:cs typeface="+mn-cs"/>
              </a:rPr>
              <a:t> </a:t>
            </a:r>
            <a:r>
              <a:rPr lang="cs-CZ" sz="1200" b="1" kern="1200" dirty="0">
                <a:solidFill>
                  <a:schemeClr val="tx1"/>
                </a:solidFill>
                <a:effectLst/>
                <a:latin typeface="+mn-lt"/>
                <a:ea typeface="+mn-ea"/>
                <a:cs typeface="+mn-cs"/>
              </a:rPr>
              <a:t>Obecné části pravidel pro žadatele a příjemce v rámci Operačního programu zaměstnanost v kapitole 18.</a:t>
            </a:r>
          </a:p>
          <a:p>
            <a:pPr marL="432000" marR="0" lvl="1" indent="-432000" algn="l" defTabSz="914400" rtl="0" eaLnBrk="1" fontAlgn="auto" latinLnBrk="0" hangingPunct="1">
              <a:lnSpc>
                <a:spcPts val="2880"/>
              </a:lnSpc>
              <a:spcBef>
                <a:spcPts val="600"/>
              </a:spcBef>
              <a:spcAft>
                <a:spcPts val="600"/>
              </a:spcAft>
              <a:buClrTx/>
              <a:buSzPct val="100000"/>
              <a:buFont typeface="Wingdings" panose="05000000000000000000" pitchFamily="2" charset="2"/>
              <a:buChar char=""/>
              <a:tabLst/>
              <a:defRPr/>
            </a:pPr>
            <a:endParaRPr lang="cs-CZ" sz="1200" kern="1200" dirty="0">
              <a:solidFill>
                <a:schemeClr val="tx1"/>
              </a:solidFill>
              <a:effectLst/>
              <a:latin typeface="+mn-lt"/>
              <a:ea typeface="+mn-ea"/>
              <a:cs typeface="+mn-cs"/>
            </a:endParaRPr>
          </a:p>
          <a:p>
            <a:r>
              <a:rPr lang="cs-CZ" sz="1200" dirty="0">
                <a:latin typeface="+mn-lt"/>
              </a:rPr>
              <a:t>Žadatel není nucen k tomu, aby všechny osoby byly „účastníky“ a čerpaly povinně podporu nad stanovený limit.</a:t>
            </a:r>
          </a:p>
          <a:p>
            <a:r>
              <a:rPr lang="cs-CZ" sz="1200" dirty="0">
                <a:latin typeface="+mn-lt"/>
              </a:rPr>
              <a:t>Žadatel nebude znevýhodněn oproti projektům s vyššími cílovými hodnotami indikátorů za předpokladu, že zapojení osob, které nelze vykazovat v indikátoru, řádně odůvodní a popíše zamýšlené efekty.</a:t>
            </a:r>
          </a:p>
          <a:p>
            <a:r>
              <a:rPr lang="cs-CZ" sz="1200" dirty="0">
                <a:latin typeface="+mn-lt"/>
              </a:rPr>
              <a:t>Hodnotitel hodnotí žádost jako celek, nikoli jen s ohledem na plánované hodnoty indikátorů.</a:t>
            </a:r>
          </a:p>
          <a:p>
            <a:r>
              <a:rPr lang="cs-CZ" sz="1200" dirty="0">
                <a:latin typeface="+mn-lt"/>
              </a:rPr>
              <a:t>Vždy záleží na charakteru projektu, cílové skupiny a plánovaných efektech projektu.</a:t>
            </a:r>
          </a:p>
          <a:p>
            <a:endParaRPr lang="cs-CZ" sz="1200" dirty="0">
              <a:latin typeface="+mn-lt"/>
            </a:endParaRPr>
          </a:p>
          <a:p>
            <a:pPr marL="432000" lvl="2" indent="-432000">
              <a:lnSpc>
                <a:spcPct val="100000"/>
              </a:lnSpc>
              <a:spcBef>
                <a:spcPts val="600"/>
              </a:spcBef>
              <a:spcAft>
                <a:spcPts val="600"/>
              </a:spcAft>
              <a:buSzPct val="100000"/>
              <a:buFont typeface="Courier New" panose="02070309020205020404" pitchFamily="49" charset="0"/>
              <a:buChar char="o"/>
            </a:pPr>
            <a:r>
              <a:rPr lang="cs-CZ" sz="1200" u="sng" dirty="0">
                <a:latin typeface="+mn-lt"/>
                <a:cs typeface="Arial" panose="020B0604020202020204" pitchFamily="34" charset="0"/>
              </a:rPr>
              <a:t>6 00 00 - Celkový počet účastníků  + indikátory </a:t>
            </a:r>
            <a:r>
              <a:rPr lang="cs-CZ" sz="1200" u="sng" dirty="0">
                <a:latin typeface="+mn-lt"/>
              </a:rPr>
              <a:t>týkající se „účastníků“</a:t>
            </a:r>
          </a:p>
          <a:p>
            <a:pPr marL="504000" lvl="4" indent="0">
              <a:lnSpc>
                <a:spcPct val="100000"/>
              </a:lnSpc>
              <a:spcBef>
                <a:spcPts val="600"/>
              </a:spcBef>
              <a:spcAft>
                <a:spcPts val="600"/>
              </a:spcAft>
              <a:buSzPct val="100000"/>
              <a:buNone/>
            </a:pPr>
            <a:r>
              <a:rPr lang="cs-CZ" sz="1200" dirty="0">
                <a:latin typeface="+mn-lt"/>
                <a:cs typeface="Arial" panose="020B0604020202020204" pitchFamily="34" charset="0"/>
              </a:rPr>
              <a:t>= </a:t>
            </a:r>
            <a:r>
              <a:rPr lang="cs-CZ" sz="1200" dirty="0">
                <a:latin typeface="+mn-lt"/>
              </a:rPr>
              <a:t>osoby jednoznačně identifikované, které zároveň překročí hranici pro bagatelní podporu </a:t>
            </a:r>
            <a:r>
              <a:rPr lang="cs-CZ" sz="1200" dirty="0">
                <a:latin typeface="+mn-lt"/>
                <a:cs typeface="Arial" panose="020B0604020202020204" pitchFamily="34" charset="0"/>
              </a:rPr>
              <a:t>(tj. min. 40 hod., </a:t>
            </a:r>
            <a:r>
              <a:rPr lang="cs-CZ" sz="1200" dirty="0">
                <a:latin typeface="+mn-lt"/>
              </a:rPr>
              <a:t>z toho min 20 hod. jinou formou než elektronickou</a:t>
            </a:r>
            <a:r>
              <a:rPr lang="cs-CZ" sz="1200" dirty="0">
                <a:latin typeface="+mn-lt"/>
                <a:cs typeface="Arial" panose="020B0604020202020204" pitchFamily="34" charset="0"/>
              </a:rPr>
              <a:t>)</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a:latin typeface="+mn-lt"/>
                <a:cs typeface="Arial" panose="020B0604020202020204" pitchFamily="34" charset="0"/>
              </a:rPr>
              <a:t>Účastník započítán pouze jednou za projekt, bez ohledu na počet získaných podpor (víckrát ve více projektech).</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a:latin typeface="+mn-lt"/>
                <a:cs typeface="Arial" panose="020B0604020202020204" pitchFamily="34" charset="0"/>
              </a:rPr>
              <a:t>Vykazování příjemcem skrze Monitorovací list podpořené osoby v IS ESF </a:t>
            </a:r>
            <a:r>
              <a:rPr lang="cs-CZ" sz="1200" dirty="0">
                <a:latin typeface="+mn-lt"/>
              </a:rPr>
              <a:t>2014+ (</a:t>
            </a:r>
            <a:r>
              <a:rPr lang="cs-CZ" sz="1200" cap="none" baseline="0" dirty="0">
                <a:latin typeface="+mn-lt"/>
              </a:rPr>
              <a:t>Pokyny pro evidenci podpory poskytnuté účastníkům projektu).</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a:solidFill>
                  <a:srgbClr val="FF0000"/>
                </a:solidFill>
                <a:latin typeface="+mn-lt"/>
                <a:cs typeface="Arial" panose="020B0604020202020204" pitchFamily="34" charset="0"/>
              </a:rPr>
              <a:t>Celkový počet podpořených osob </a:t>
            </a:r>
            <a:r>
              <a:rPr lang="cs-CZ" sz="1200" strike="sngStrike" dirty="0">
                <a:solidFill>
                  <a:srgbClr val="FF0000"/>
                </a:solidFill>
                <a:latin typeface="+mn-lt"/>
                <a:cs typeface="Arial" panose="020B0604020202020204" pitchFamily="34" charset="0"/>
              </a:rPr>
              <a:t>≠</a:t>
            </a:r>
            <a:r>
              <a:rPr lang="cs-CZ" sz="1200" dirty="0">
                <a:solidFill>
                  <a:srgbClr val="FF0000"/>
                </a:solidFill>
                <a:latin typeface="+mn-lt"/>
                <a:cs typeface="Arial" panose="020B0604020202020204" pitchFamily="34" charset="0"/>
              </a:rPr>
              <a:t> celkový počet účastníků!! </a:t>
            </a:r>
            <a:r>
              <a:rPr lang="cs-CZ" sz="1200" dirty="0">
                <a:latin typeface="+mn-lt"/>
              </a:rPr>
              <a:t>(Žadatel předem popíše rozsah skupiny osob, kterou plánuje podpořit, ale která nebude pravděpodobně moci být zahrnuta do dosažených hodnot indikátorů).</a:t>
            </a:r>
            <a:endParaRPr lang="cs-CZ" sz="1200" dirty="0">
              <a:solidFill>
                <a:srgbClr val="FF0000"/>
              </a:solidFill>
              <a:latin typeface="+mn-lt"/>
              <a:cs typeface="Arial" panose="020B0604020202020204" pitchFamily="34" charset="0"/>
            </a:endParaRPr>
          </a:p>
          <a:p>
            <a:pPr>
              <a:lnSpc>
                <a:spcPct val="100000"/>
              </a:lnSpc>
              <a:buFont typeface="Courier New" panose="02070309020205020404" pitchFamily="49" charset="0"/>
              <a:buChar char="o"/>
            </a:pPr>
            <a:r>
              <a:rPr lang="cs-CZ" sz="1200" dirty="0">
                <a:latin typeface="+mn-lt"/>
                <a:cs typeface="Arial" panose="020B0604020202020204" pitchFamily="34" charset="0"/>
              </a:rPr>
              <a:t>       Podpora by měla směřovat výhradně k osobám překračujícím bagatelní podporu a osobám, u kterých je jejich totožnost známá v potřebném rozsahu!!!</a:t>
            </a:r>
          </a:p>
          <a:p>
            <a:pPr>
              <a:lnSpc>
                <a:spcPct val="100000"/>
              </a:lnSpc>
              <a:buFont typeface="Courier New" panose="02070309020205020404" pitchFamily="49" charset="0"/>
              <a:buChar char="o"/>
            </a:pPr>
            <a:r>
              <a:rPr lang="cs-CZ" sz="1200" dirty="0">
                <a:latin typeface="+mn-lt"/>
                <a:cs typeface="Arial" panose="020B0604020202020204" pitchFamily="34" charset="0"/>
              </a:rPr>
              <a:t>       Podpora by měla směřovat výhradně k osobám z území MAS, pokud není zdůvodněno!!!</a:t>
            </a:r>
          </a:p>
          <a:p>
            <a:pPr>
              <a:lnSpc>
                <a:spcPct val="100000"/>
              </a:lnSpc>
              <a:buFont typeface="Courier New" panose="02070309020205020404" pitchFamily="49" charset="0"/>
              <a:buChar char="o"/>
            </a:pPr>
            <a:endParaRPr lang="cs-CZ" sz="1200" dirty="0">
              <a:latin typeface="+mn-lt"/>
              <a:cs typeface="Arial" panose="020B0604020202020204" pitchFamily="34" charset="0"/>
            </a:endParaRPr>
          </a:p>
          <a:p>
            <a:endParaRPr lang="cs-CZ" sz="1200" b="1" dirty="0"/>
          </a:p>
          <a:p>
            <a:r>
              <a:rPr lang="cs-CZ" sz="1200" b="1" u="sng" dirty="0"/>
              <a:t>Indikátory povinné k vykazování</a:t>
            </a:r>
            <a:endParaRPr lang="cs-CZ" sz="1200" b="1" dirty="0"/>
          </a:p>
          <a:p>
            <a:pPr lvl="1"/>
            <a:r>
              <a:rPr lang="cs-CZ" sz="1200" b="0" dirty="0"/>
              <a:t>U projektů, které nebudou sledovat žádný výsledkový indikátor, musí být ze strany žadatele v žádosti o podporu povinně vyplněno textové pole popisující konkrétní cíle projektu včetně popisu očekávaných výsledků a změny, které má být prostřednictvím projektu dosaženo.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chemeClr val="tx1"/>
              </a:solidFill>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cs-CZ" sz="1200" b="1" dirty="0">
                <a:solidFill>
                  <a:srgbClr val="FF0000"/>
                </a:solidFill>
              </a:rPr>
              <a:t>U indikátoru týkajícího</a:t>
            </a:r>
            <a:r>
              <a:rPr lang="cs-CZ" sz="1200" b="1" baseline="0" dirty="0">
                <a:solidFill>
                  <a:srgbClr val="FF0000"/>
                </a:solidFill>
              </a:rPr>
              <a:t> se účastníků (6 73 15, 6 73 10, 6 25 00, 6 26 00, 6 28 0)  je cílová hodnota vždy 0, protože se dosažené hodnoty načítají automaticky z IS ESF!!!</a:t>
            </a:r>
          </a:p>
          <a:p>
            <a:pPr marL="457200" marR="0" lvl="1" indent="0" algn="l" defTabSz="914400" rtl="0" eaLnBrk="1" fontAlgn="auto" latinLnBrk="0" hangingPunct="1">
              <a:lnSpc>
                <a:spcPct val="100000"/>
              </a:lnSpc>
              <a:spcBef>
                <a:spcPts val="0"/>
              </a:spcBef>
              <a:spcAft>
                <a:spcPts val="0"/>
              </a:spcAft>
              <a:buClrTx/>
              <a:buSzTx/>
              <a:buFontTx/>
              <a:buNone/>
              <a:tabLst/>
              <a:defRPr/>
            </a:pPr>
            <a:r>
              <a:rPr lang="cs-CZ" sz="1200" b="1" baseline="0" dirty="0">
                <a:solidFill>
                  <a:srgbClr val="FF0000"/>
                </a:solidFill>
              </a:rPr>
              <a:t>Indikátory, které se netýkají účastníků, příjemce vykazuje prostřednictvím Zpráv o realizaci projektu skrze ISKP14+ (8 05 00, 5 01 30, 5 01 10, 5 01 20, 5 01 05, 6 74 01).</a:t>
            </a:r>
          </a:p>
          <a:p>
            <a:pPr marL="0" lvl="1" indent="0">
              <a:lnSpc>
                <a:spcPct val="100000"/>
              </a:lnSpc>
              <a:spcBef>
                <a:spcPts val="600"/>
              </a:spcBef>
              <a:spcAft>
                <a:spcPts val="600"/>
              </a:spcAft>
              <a:buSzPct val="100000"/>
              <a:buFont typeface="Wingdings" panose="05000000000000000000" pitchFamily="2" charset="2"/>
              <a:buNone/>
            </a:pPr>
            <a:endParaRPr lang="cs-CZ" sz="800" dirty="0"/>
          </a:p>
          <a:p>
            <a:pPr marL="0" lvl="1" indent="0">
              <a:lnSpc>
                <a:spcPct val="100000"/>
              </a:lnSpc>
              <a:spcBef>
                <a:spcPts val="600"/>
              </a:spcBef>
              <a:spcAft>
                <a:spcPts val="600"/>
              </a:spcAft>
              <a:buSzPct val="100000"/>
              <a:buFont typeface="Wingdings" panose="05000000000000000000" pitchFamily="2" charset="2"/>
              <a:buNone/>
            </a:pPr>
            <a:r>
              <a:rPr lang="cs-CZ" sz="1800" u="sng" dirty="0"/>
              <a:t>Podrobné informace včetně definic jednotlivých indikátorů viz:</a:t>
            </a:r>
          </a:p>
          <a:p>
            <a:pPr marL="936000" lvl="3" indent="-432000">
              <a:lnSpc>
                <a:spcPct val="100000"/>
              </a:lnSpc>
              <a:spcBef>
                <a:spcPts val="600"/>
              </a:spcBef>
              <a:spcAft>
                <a:spcPts val="600"/>
              </a:spcAft>
              <a:buSzPct val="100000"/>
              <a:buFont typeface="Wingdings" panose="05000000000000000000" pitchFamily="2" charset="2"/>
              <a:buChar char=""/>
            </a:pPr>
            <a:r>
              <a:rPr lang="cs-CZ" sz="1800" dirty="0"/>
              <a:t>Obecná část pravidel pro žadatele a příjemce v rámci OPZ, kpt. 18</a:t>
            </a:r>
          </a:p>
          <a:p>
            <a:pPr marL="936000" lvl="3" indent="-432000">
              <a:lnSpc>
                <a:spcPct val="100000"/>
              </a:lnSpc>
              <a:spcBef>
                <a:spcPts val="600"/>
              </a:spcBef>
              <a:spcAft>
                <a:spcPts val="600"/>
              </a:spcAft>
              <a:buSzPct val="100000"/>
              <a:buFont typeface="Wingdings" panose="05000000000000000000" pitchFamily="2" charset="2"/>
              <a:buChar char=""/>
            </a:pPr>
            <a:r>
              <a:rPr lang="cs-CZ" sz="1800" dirty="0"/>
              <a:t>Systém záznamu rozsahu a typu podpory poskytnuté cílovým skupinám projektů</a:t>
            </a:r>
            <a:endParaRPr lang="cs-CZ" dirty="0"/>
          </a:p>
          <a:p>
            <a:pPr>
              <a:lnSpc>
                <a:spcPct val="100000"/>
              </a:lnSpc>
              <a:buFont typeface="Courier New" panose="02070309020205020404" pitchFamily="49" charset="0"/>
              <a:buNone/>
            </a:pPr>
            <a:endParaRPr lang="cs-CZ" sz="1200" dirty="0">
              <a:latin typeface="+mn-lt"/>
            </a:endParaRPr>
          </a:p>
          <a:p>
            <a:pPr hangingPunct="0"/>
            <a:r>
              <a:rPr lang="cs-CZ" sz="1200" b="1" kern="1200" dirty="0">
                <a:solidFill>
                  <a:schemeClr val="tx1"/>
                </a:solidFill>
                <a:effectLst/>
                <a:latin typeface="+mn-lt"/>
                <a:ea typeface="+mn-ea"/>
                <a:cs typeface="+mn-cs"/>
              </a:rPr>
              <a:t>Bagatelní podpora:</a:t>
            </a:r>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Je stanoven limit, že účastníkem/podpořenou osobou z hlediska indikátorů, je pouze osoba, která:</a:t>
            </a:r>
          </a:p>
          <a:p>
            <a:pPr hangingPunct="0"/>
            <a:r>
              <a:rPr lang="cs-CZ" sz="1200" kern="1200" dirty="0">
                <a:solidFill>
                  <a:schemeClr val="tx1"/>
                </a:solidFill>
                <a:effectLst/>
                <a:latin typeface="+mn-lt"/>
                <a:ea typeface="+mn-ea"/>
                <a:cs typeface="+mn-cs"/>
              </a:rPr>
              <a:t>a) získala v daném projektu podporu v rozsahu minimálně </a:t>
            </a:r>
            <a:r>
              <a:rPr lang="cs-CZ" sz="1200" b="1" kern="1200" dirty="0">
                <a:solidFill>
                  <a:schemeClr val="tx1"/>
                </a:solidFill>
                <a:effectLst/>
                <a:latin typeface="+mn-lt"/>
                <a:ea typeface="+mn-ea"/>
                <a:cs typeface="+mn-cs"/>
              </a:rPr>
              <a:t>40 hodin </a:t>
            </a:r>
            <a:r>
              <a:rPr lang="cs-CZ" sz="1200" kern="1200" dirty="0">
                <a:solidFill>
                  <a:schemeClr val="tx1"/>
                </a:solidFill>
                <a:effectLst/>
                <a:latin typeface="+mn-lt"/>
                <a:ea typeface="+mn-ea"/>
                <a:cs typeface="+mn-cs"/>
              </a:rPr>
              <a:t>(bez ohledu na počet dílčích podpor, tj. počet dílčích zapojení do projektu) a zároveň</a:t>
            </a:r>
          </a:p>
          <a:p>
            <a:pPr hangingPunct="0"/>
            <a:r>
              <a:rPr lang="cs-CZ" sz="1200" kern="1200" dirty="0">
                <a:solidFill>
                  <a:schemeClr val="tx1"/>
                </a:solidFill>
                <a:effectLst/>
                <a:latin typeface="+mn-lt"/>
                <a:ea typeface="+mn-ea"/>
                <a:cs typeface="+mn-cs"/>
              </a:rPr>
              <a:t>b) alespoň 20 hodin z podpory, kterou osoba v daném projektu získala, nemá charakter elektronického vzdělávání.</a:t>
            </a:r>
          </a:p>
          <a:p>
            <a:pPr hangingPunct="0"/>
            <a:r>
              <a:rPr lang="cs-CZ" sz="1200" b="1" kern="1200" dirty="0">
                <a:solidFill>
                  <a:schemeClr val="tx1"/>
                </a:solidFill>
                <a:effectLst/>
                <a:latin typeface="+mn-lt"/>
                <a:ea typeface="+mn-ea"/>
                <a:cs typeface="+mn-cs"/>
              </a:rPr>
              <a:t> </a:t>
            </a:r>
            <a:endParaRPr lang="cs-CZ" sz="120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Evidence podpořené osoby:</a:t>
            </a:r>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U každé osoby je třeba znát jméno, příjmení, adresu bydliště a datum narození -monitorovací list podpořené osoby (na portálu </a:t>
            </a:r>
            <a:r>
              <a:rPr lang="cs-CZ" sz="1200" u="sng" kern="1200" dirty="0">
                <a:solidFill>
                  <a:schemeClr val="tx1"/>
                </a:solidFill>
                <a:effectLst/>
                <a:latin typeface="+mn-lt"/>
                <a:ea typeface="+mn-ea"/>
                <a:cs typeface="+mn-cs"/>
                <a:hlinkClick r:id="rId3"/>
              </a:rPr>
              <a:t>www.esfcr.cz</a:t>
            </a:r>
            <a:endParaRPr lang="cs-CZ" sz="1200" kern="1200" dirty="0">
              <a:solidFill>
                <a:schemeClr val="tx1"/>
              </a:solidFill>
              <a:effectLst/>
              <a:latin typeface="+mn-lt"/>
              <a:ea typeface="+mn-ea"/>
              <a:cs typeface="+mn-cs"/>
            </a:endParaRPr>
          </a:p>
          <a:p>
            <a:pPr hangingPunct="0"/>
            <a:r>
              <a:rPr lang="cs-CZ" sz="1200" u="sng" kern="1200" dirty="0">
                <a:solidFill>
                  <a:schemeClr val="tx1"/>
                </a:solidFill>
                <a:effectLst/>
                <a:latin typeface="+mn-lt"/>
                <a:ea typeface="+mn-ea"/>
                <a:cs typeface="+mn-cs"/>
              </a:rPr>
              <a:t>https://www.esfcr.cz/</a:t>
            </a:r>
            <a:r>
              <a:rPr lang="cs-CZ" sz="1200" u="sng" kern="1200" dirty="0" err="1">
                <a:solidFill>
                  <a:schemeClr val="tx1"/>
                </a:solidFill>
                <a:effectLst/>
                <a:latin typeface="+mn-lt"/>
                <a:ea typeface="+mn-ea"/>
                <a:cs typeface="+mn-cs"/>
              </a:rPr>
              <a:t>monitorovani</a:t>
            </a:r>
            <a:r>
              <a:rPr lang="cs-CZ" sz="1200" u="sng" kern="1200" dirty="0">
                <a:solidFill>
                  <a:schemeClr val="tx1"/>
                </a:solidFill>
                <a:effectLst/>
                <a:latin typeface="+mn-lt"/>
                <a:ea typeface="+mn-ea"/>
                <a:cs typeface="+mn-cs"/>
              </a:rPr>
              <a:t>-</a:t>
            </a:r>
            <a:r>
              <a:rPr lang="cs-CZ" sz="1200" u="sng" kern="1200" dirty="0" err="1">
                <a:solidFill>
                  <a:schemeClr val="tx1"/>
                </a:solidFill>
                <a:effectLst/>
                <a:latin typeface="+mn-lt"/>
                <a:ea typeface="+mn-ea"/>
                <a:cs typeface="+mn-cs"/>
              </a:rPr>
              <a:t>podporenych</a:t>
            </a:r>
            <a:r>
              <a:rPr lang="cs-CZ" sz="1200" u="sng" kern="1200" dirty="0">
                <a:solidFill>
                  <a:schemeClr val="tx1"/>
                </a:solidFill>
                <a:effectLst/>
                <a:latin typeface="+mn-lt"/>
                <a:ea typeface="+mn-ea"/>
                <a:cs typeface="+mn-cs"/>
              </a:rPr>
              <a:t>-osob-</a:t>
            </a:r>
            <a:r>
              <a:rPr lang="cs-CZ" sz="1200" u="sng" kern="1200" dirty="0" err="1">
                <a:solidFill>
                  <a:schemeClr val="tx1"/>
                </a:solidFill>
                <a:effectLst/>
                <a:latin typeface="+mn-lt"/>
                <a:ea typeface="+mn-ea"/>
                <a:cs typeface="+mn-cs"/>
              </a:rPr>
              <a:t>opz</a:t>
            </a:r>
            <a:r>
              <a:rPr lang="cs-CZ" sz="1200" kern="1200" dirty="0">
                <a:solidFill>
                  <a:schemeClr val="tx1"/>
                </a:solidFill>
                <a:effectLst/>
                <a:latin typeface="+mn-lt"/>
                <a:ea typeface="+mn-ea"/>
                <a:cs typeface="+mn-cs"/>
              </a:rPr>
              <a:t>).</a:t>
            </a:r>
          </a:p>
          <a:p>
            <a:pPr hangingPunct="0"/>
            <a:endParaRPr lang="cs-CZ" sz="120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Monitorovací list podpořené osoby </a:t>
            </a:r>
            <a:r>
              <a:rPr lang="cs-CZ" sz="1200" kern="1200" dirty="0">
                <a:solidFill>
                  <a:schemeClr val="tx1"/>
                </a:solidFill>
                <a:effectLst/>
                <a:latin typeface="+mn-lt"/>
                <a:ea typeface="+mn-ea"/>
                <a:cs typeface="+mn-cs"/>
              </a:rPr>
              <a:t>je nezávazný formulář, který je možné využít při sběru údajů od jednotlivých osob podpořených v projektu. Pokud může příjemce (či partner) data potřebná pro sledování monitorovacích indikátorů podložit jinou průkaznou evidencí, není nutné formulář používat. Příjemce (či partner) je také oprávněn si obsah Monitorovacího listu podpořené osoby upravit (např. v něm nezjišťovat něco, co už je mu známo a eviduje to v podobě nějakého jiného dokumentu/databáze).</a:t>
            </a:r>
          </a:p>
          <a:p>
            <a:pPr hangingPunct="0"/>
            <a:r>
              <a:rPr lang="cs-CZ" sz="1200" kern="1200" dirty="0">
                <a:solidFill>
                  <a:schemeClr val="tx1"/>
                </a:solidFill>
                <a:effectLst/>
                <a:latin typeface="+mn-lt"/>
                <a:ea typeface="+mn-ea"/>
                <a:cs typeface="+mn-cs"/>
              </a:rPr>
              <a:t>Díky sledování vymezených parametrů u podpořených osob bude příjemce schopen vykazovat dosažené hodnoty monitorovacích indikátorů týkajících se účastníků projektu.</a:t>
            </a:r>
          </a:p>
          <a:p>
            <a:pPr hangingPunct="0"/>
            <a:endParaRPr lang="cs-CZ" sz="1200" b="1" u="sng" kern="1200" dirty="0">
              <a:solidFill>
                <a:schemeClr val="tx1"/>
              </a:solidFill>
              <a:effectLst/>
              <a:latin typeface="+mn-lt"/>
              <a:ea typeface="+mn-ea"/>
              <a:cs typeface="+mn-cs"/>
            </a:endParaRPr>
          </a:p>
          <a:p>
            <a:pPr hangingPunct="0"/>
            <a:r>
              <a:rPr lang="cs-CZ" sz="1200" b="1" u="sng" kern="1200" dirty="0">
                <a:solidFill>
                  <a:schemeClr val="tx1"/>
                </a:solidFill>
                <a:effectLst/>
                <a:latin typeface="+mn-lt"/>
                <a:ea typeface="+mn-ea"/>
                <a:cs typeface="+mn-cs"/>
              </a:rPr>
              <a:t>Pokyny pro evidenci podpory poskytnuté účastníkům projektů: </a:t>
            </a:r>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Dosažené hodnoty u indikátorů týkajících se podpořených osob se do zprávy o realizaci projektu, kterou mají příjemci povinnost předkládat, dostanou prostřednictvím informačního systému IS ESF 2014+. Tento systém umožňuje zejména:</a:t>
            </a:r>
          </a:p>
          <a:p>
            <a:pPr hangingPunct="0"/>
            <a:r>
              <a:rPr lang="cs-CZ" sz="1200" kern="1200" dirty="0">
                <a:solidFill>
                  <a:schemeClr val="tx1"/>
                </a:solidFill>
                <a:effectLst/>
                <a:latin typeface="+mn-lt"/>
                <a:ea typeface="+mn-ea"/>
                <a:cs typeface="+mn-cs"/>
              </a:rPr>
              <a:t>- monitoring osob podpořených projekty OPZ s maximálním využitím existujících dat evidovaných v </a:t>
            </a:r>
            <a:r>
              <a:rPr lang="cs-CZ" sz="1200" kern="1200" dirty="0" err="1">
                <a:solidFill>
                  <a:schemeClr val="tx1"/>
                </a:solidFill>
                <a:effectLst/>
                <a:latin typeface="+mn-lt"/>
                <a:ea typeface="+mn-ea"/>
                <a:cs typeface="+mn-cs"/>
              </a:rPr>
              <a:t>agendových</a:t>
            </a:r>
            <a:r>
              <a:rPr lang="cs-CZ" sz="1200" kern="1200" dirty="0">
                <a:solidFill>
                  <a:schemeClr val="tx1"/>
                </a:solidFill>
                <a:effectLst/>
                <a:latin typeface="+mn-lt"/>
                <a:ea typeface="+mn-ea"/>
                <a:cs typeface="+mn-cs"/>
              </a:rPr>
              <a:t> systémech MPSV, které jsou doplňovány sběrem dat od realizátorů jednotlivých projektů;</a:t>
            </a:r>
          </a:p>
          <a:p>
            <a:pPr hangingPunct="0"/>
            <a:r>
              <a:rPr lang="cs-CZ" sz="1200" kern="1200" dirty="0">
                <a:solidFill>
                  <a:schemeClr val="tx1"/>
                </a:solidFill>
                <a:effectLst/>
                <a:latin typeface="+mn-lt"/>
                <a:ea typeface="+mn-ea"/>
                <a:cs typeface="+mn-cs"/>
              </a:rPr>
              <a:t>- monitoring akcí projektů ESF pro potřeby zájemců o účast na projektech prostřednictvím propojení s modulem Akce na portálu www.esfcr.cz;</a:t>
            </a:r>
          </a:p>
          <a:p>
            <a:pPr hangingPunct="0"/>
            <a:r>
              <a:rPr lang="cs-CZ" sz="1200" kern="1200" dirty="0">
                <a:solidFill>
                  <a:schemeClr val="tx1"/>
                </a:solidFill>
                <a:effectLst/>
                <a:latin typeface="+mn-lt"/>
                <a:ea typeface="+mn-ea"/>
                <a:cs typeface="+mn-cs"/>
              </a:rPr>
              <a:t>- automatizovaný výpočet indikátorů týkajících se osob pro jednotlivé projekty a přenos dosažených hodnot indikátorů týkajících se podpořených osob do IS KP14+.</a:t>
            </a:r>
            <a:endParaRPr lang="cs-CZ" dirty="0"/>
          </a:p>
          <a:p>
            <a:pPr lvl="1"/>
            <a:endParaRPr lang="cs-CZ" dirty="0"/>
          </a:p>
          <a:p>
            <a:r>
              <a:rPr lang="cs-CZ" b="1" u="sng" dirty="0"/>
              <a:t>VAZBA IS KP14+ a IS ESF 2014+ </a:t>
            </a:r>
          </a:p>
          <a:p>
            <a:endParaRPr lang="cs-CZ" b="1" u="sng" dirty="0"/>
          </a:p>
          <a:p>
            <a:pPr marL="0" marR="0" indent="0" algn="l" defTabSz="914400" rtl="0" eaLnBrk="1" fontAlgn="auto" latinLnBrk="0" hangingPunct="1">
              <a:lnSpc>
                <a:spcPct val="100000"/>
              </a:lnSpc>
              <a:spcBef>
                <a:spcPts val="0"/>
              </a:spcBef>
              <a:spcAft>
                <a:spcPts val="0"/>
              </a:spcAft>
              <a:buClrTx/>
              <a:buSzTx/>
              <a:buFontTx/>
              <a:buNone/>
              <a:tabLst/>
              <a:defRPr/>
            </a:pPr>
            <a:r>
              <a:rPr lang="cs-CZ" b="1" dirty="0"/>
              <a:t>IS ESF 2014+ </a:t>
            </a:r>
          </a:p>
          <a:p>
            <a:r>
              <a:rPr lang="cs-CZ" dirty="0"/>
              <a:t>Pro každého účastníka projektu veden záznam.</a:t>
            </a:r>
          </a:p>
          <a:p>
            <a:r>
              <a:rPr lang="cs-CZ" dirty="0"/>
              <a:t>Rozsah sledovaných údajů (viz Obecná pravidla pro žadatele a příjemce).</a:t>
            </a:r>
          </a:p>
          <a:p>
            <a:r>
              <a:rPr lang="cs-CZ" dirty="0"/>
              <a:t>Evidence poskytnutých podpor (typ podpory a rozsah podpory - k dispozici výběr z číselníku - bude zveřejněn na webu OPZ).</a:t>
            </a:r>
          </a:p>
          <a:p>
            <a:r>
              <a:rPr lang="cs-CZ" dirty="0"/>
              <a:t>IS automaticky hlídá u jednotlivých osob limit bagatelní podpory.</a:t>
            </a:r>
          </a:p>
          <a:p>
            <a:r>
              <a:rPr lang="cs-CZ" dirty="0"/>
              <a:t>IS z vyplněných údajů generuje hodnoty pro všechny indikátory týkající se účastníků a přenáší hodnoty do IS KP14+.</a:t>
            </a:r>
          </a:p>
          <a:p>
            <a:r>
              <a:rPr lang="cs-CZ" dirty="0"/>
              <a:t>Přímá vazba na externí registry ÚP a ČSSZ.</a:t>
            </a:r>
          </a:p>
          <a:p>
            <a:endParaRPr lang="cs-CZ" dirty="0"/>
          </a:p>
          <a:p>
            <a:r>
              <a:rPr lang="cs-CZ" b="1" dirty="0"/>
              <a:t>IS KP14+</a:t>
            </a:r>
          </a:p>
          <a:p>
            <a:r>
              <a:rPr lang="cs-CZ" dirty="0"/>
              <a:t>Editace pouze hodnot indikátorů netýkajících se účastníků.</a:t>
            </a:r>
          </a:p>
          <a:p>
            <a:r>
              <a:rPr lang="cs-CZ" dirty="0"/>
              <a:t>Indikátory týkající se účastníků přebírány z IS ESF 2014+ bez možnosti editace.</a:t>
            </a:r>
          </a:p>
          <a:p>
            <a:endParaRPr lang="cs-CZ" dirty="0"/>
          </a:p>
          <a:p>
            <a:pPr marL="0" lvl="1" indent="0">
              <a:lnSpc>
                <a:spcPts val="2880"/>
              </a:lnSpc>
              <a:spcBef>
                <a:spcPts val="600"/>
              </a:spcBef>
              <a:spcAft>
                <a:spcPts val="600"/>
              </a:spcAft>
              <a:buSzPct val="100000"/>
              <a:buFont typeface="Wingdings" panose="05000000000000000000" pitchFamily="2" charset="2"/>
              <a:buNone/>
            </a:pPr>
            <a:r>
              <a:rPr lang="cs-CZ" sz="2400" b="1" dirty="0"/>
              <a:t>MS2014+</a:t>
            </a:r>
          </a:p>
          <a:p>
            <a:pPr marL="0" lvl="1" indent="0">
              <a:lnSpc>
                <a:spcPts val="2880"/>
              </a:lnSpc>
              <a:spcBef>
                <a:spcPts val="600"/>
              </a:spcBef>
              <a:spcAft>
                <a:spcPts val="600"/>
              </a:spcAft>
              <a:buSzPct val="100000"/>
              <a:buFont typeface="Wingdings" panose="05000000000000000000" pitchFamily="2" charset="2"/>
              <a:buNone/>
            </a:pPr>
            <a:r>
              <a:rPr lang="cs-CZ" dirty="0"/>
              <a:t>Všechny indikátory sledované na úrovni dané výzvy, tj.:</a:t>
            </a:r>
          </a:p>
          <a:p>
            <a:pPr marL="0" lvl="1" indent="0">
              <a:lnSpc>
                <a:spcPts val="2880"/>
              </a:lnSpc>
              <a:spcBef>
                <a:spcPts val="600"/>
              </a:spcBef>
              <a:spcAft>
                <a:spcPts val="600"/>
              </a:spcAft>
              <a:buSzPct val="100000"/>
              <a:buFont typeface="Wingdings" panose="05000000000000000000" pitchFamily="2" charset="2"/>
              <a:buNone/>
            </a:pPr>
            <a:r>
              <a:rPr lang="cs-CZ" dirty="0"/>
              <a:t>Indikátory vykazované v rámci </a:t>
            </a:r>
            <a:r>
              <a:rPr lang="cs-CZ" dirty="0" err="1"/>
              <a:t>ZoR</a:t>
            </a:r>
            <a:endParaRPr lang="cs-CZ" dirty="0"/>
          </a:p>
          <a:p>
            <a:pPr marL="0" lvl="1" indent="0">
              <a:lnSpc>
                <a:spcPts val="2880"/>
              </a:lnSpc>
              <a:spcBef>
                <a:spcPts val="600"/>
              </a:spcBef>
              <a:spcAft>
                <a:spcPts val="600"/>
              </a:spcAft>
              <a:buSzPct val="100000"/>
              <a:buFont typeface="Wingdings" panose="05000000000000000000" pitchFamily="2" charset="2"/>
              <a:buNone/>
            </a:pPr>
            <a:r>
              <a:rPr lang="cs-CZ" dirty="0"/>
              <a:t>Indikátory sledované po 6 a více měsících po ukončení účasti v projektu</a:t>
            </a:r>
          </a:p>
          <a:p>
            <a:pPr marL="0" lvl="1" indent="0">
              <a:lnSpc>
                <a:spcPts val="2880"/>
              </a:lnSpc>
              <a:spcBef>
                <a:spcPts val="600"/>
              </a:spcBef>
              <a:spcAft>
                <a:spcPts val="600"/>
              </a:spcAft>
              <a:buSzPct val="100000"/>
              <a:buFont typeface="Wingdings" panose="05000000000000000000" pitchFamily="2" charset="2"/>
              <a:buNone/>
            </a:pPr>
            <a:r>
              <a:rPr lang="cs-CZ" dirty="0"/>
              <a:t>Indikátory sledované z úrovně ŘO</a:t>
            </a:r>
          </a:p>
          <a:p>
            <a:pPr marL="0" lvl="1" indent="0">
              <a:lnSpc>
                <a:spcPts val="2880"/>
              </a:lnSpc>
              <a:spcBef>
                <a:spcPts val="600"/>
              </a:spcBef>
              <a:spcAft>
                <a:spcPts val="600"/>
              </a:spcAft>
              <a:buSzPct val="100000"/>
              <a:buFont typeface="Wingdings" panose="05000000000000000000" pitchFamily="2" charset="2"/>
              <a:buNone/>
            </a:pPr>
            <a:r>
              <a:rPr lang="cs-CZ" dirty="0"/>
              <a:t>Indikátory typu „počet projektů“ (žadatel zaškrtne </a:t>
            </a:r>
            <a:r>
              <a:rPr lang="cs-CZ" dirty="0" err="1"/>
              <a:t>checkbox</a:t>
            </a:r>
            <a:r>
              <a:rPr lang="cs-CZ" dirty="0"/>
              <a:t> na žádosti o podporu a systém toto propojí s příslušným indikátorem)</a:t>
            </a:r>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29</a:t>
            </a:fld>
            <a:endParaRPr lang="cs-CZ"/>
          </a:p>
        </p:txBody>
      </p:sp>
    </p:spTree>
    <p:extLst>
      <p:ext uri="{BB962C8B-B14F-4D97-AF65-F5344CB8AC3E}">
        <p14:creationId xmlns:p14="http://schemas.microsoft.com/office/powerpoint/2010/main" val="681052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Osoby u kterých příjemce zná jejich totožnost a které obdrží podporu vyšší než bagatelní,</a:t>
            </a:r>
            <a:r>
              <a:rPr lang="cs-CZ" baseline="0" dirty="0"/>
              <a:t> je určen indikátor 6 00 00. V situaci, kdy příjemce pracuje i s klienty anonymními, využívá indikátor 6 70 10. Počty si příjemce nastavuje sám. Důležité je vědět, že oba uvedené indikátory jsou indikátory povinné k naplnění – tzn. že příjemce se zavazuje k jejich naplnění a na jejich neplnění je vázána sankce. </a:t>
            </a:r>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30</a:t>
            </a:fld>
            <a:endParaRPr lang="cs-CZ"/>
          </a:p>
        </p:txBody>
      </p:sp>
    </p:spTree>
    <p:extLst>
      <p:ext uri="{BB962C8B-B14F-4D97-AF65-F5344CB8AC3E}">
        <p14:creationId xmlns:p14="http://schemas.microsoft.com/office/powerpoint/2010/main" val="2735154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U zmíněných výsledkových indikátorů týkajících se osob (účastníků projektu) se jedná se o skupinu indikátorů,  u které není žádná cílová hodnota na úrovni projektu stanovena (při podání </a:t>
            </a:r>
            <a:r>
              <a:rPr lang="cs-CZ" dirty="0" err="1"/>
              <a:t>ŽoP</a:t>
            </a:r>
            <a:r>
              <a:rPr lang="cs-CZ" dirty="0"/>
              <a:t> se vyplňuje cílová hodnota 0), ale projekt musí dosažené hodnoty vykazovat. Dosažené hodnoty u indikátorů týkajících se podpořených osob (účastníků projektu) se do Zprávy o realizaci projektu (</a:t>
            </a:r>
            <a:r>
              <a:rPr lang="cs-CZ" dirty="0" err="1"/>
              <a:t>ZoR</a:t>
            </a:r>
            <a:r>
              <a:rPr lang="cs-CZ" dirty="0"/>
              <a:t>) vyplňované v IS KP14+ dostanou prostřednictvím informačního systému IS ESF 2014+ </a:t>
            </a:r>
            <a:r>
              <a:rPr lang="cs-CZ" sz="1400" dirty="0"/>
              <a:t>(zde se také zadávají a sledují </a:t>
            </a:r>
            <a:r>
              <a:rPr lang="cs-CZ" dirty="0"/>
              <a:t>údaje o podpořených osobách (účastnících projektu)). Ke sběru těchto údajů od osob podpořených v projektu (účastníků projektu) je možné využít tzv. </a:t>
            </a:r>
            <a:r>
              <a:rPr lang="cs-CZ" sz="1200" b="0" i="0" u="none" strike="noStrike" kern="1200" dirty="0">
                <a:solidFill>
                  <a:schemeClr val="tx1"/>
                </a:solidFill>
                <a:effectLst/>
                <a:latin typeface="+mn-lt"/>
                <a:ea typeface="+mn-ea"/>
                <a:cs typeface="+mn-cs"/>
              </a:rPr>
              <a:t>Monitorovací list podpořené osoby (nezávazný formulář).</a:t>
            </a:r>
            <a:r>
              <a:rPr lang="cs-CZ" dirty="0"/>
              <a:t> Stav je zjišťován nejpozději do 4 týdnů od ukončení účasti osoby v projektu. Postihuje změnu v době od zahájení účasti osoby na projektu až do okamžiku zjišťování.</a:t>
            </a:r>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31</a:t>
            </a:fld>
            <a:endParaRPr lang="cs-CZ"/>
          </a:p>
        </p:txBody>
      </p:sp>
    </p:spTree>
    <p:extLst>
      <p:ext uri="{BB962C8B-B14F-4D97-AF65-F5344CB8AC3E}">
        <p14:creationId xmlns:p14="http://schemas.microsoft.com/office/powerpoint/2010/main" val="4049239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32</a:t>
            </a:fld>
            <a:endParaRPr lang="cs-CZ"/>
          </a:p>
        </p:txBody>
      </p:sp>
    </p:spTree>
    <p:extLst>
      <p:ext uri="{BB962C8B-B14F-4D97-AF65-F5344CB8AC3E}">
        <p14:creationId xmlns:p14="http://schemas.microsoft.com/office/powerpoint/2010/main" val="3761461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33</a:t>
            </a:fld>
            <a:endParaRPr lang="cs-CZ"/>
          </a:p>
        </p:txBody>
      </p:sp>
    </p:spTree>
    <p:extLst>
      <p:ext uri="{BB962C8B-B14F-4D97-AF65-F5344CB8AC3E}">
        <p14:creationId xmlns:p14="http://schemas.microsoft.com/office/powerpoint/2010/main" val="1636405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1"/>
            <a:r>
              <a:rPr lang="cs-CZ" b="1" dirty="0"/>
              <a:t>dohoda o pracovní činnosti </a:t>
            </a:r>
            <a:r>
              <a:rPr lang="cs-CZ" dirty="0"/>
              <a:t>(DPČ)</a:t>
            </a:r>
          </a:p>
          <a:p>
            <a:pPr lvl="1" algn="just">
              <a:buFont typeface="Wingdings" panose="05000000000000000000" pitchFamily="2" charset="2"/>
              <a:buChar char="§"/>
            </a:pPr>
            <a:r>
              <a:rPr lang="cs-CZ" dirty="0"/>
              <a:t>týdenní rozsah nesmí v průměru překračovat 20 hodin, a to maximálně za dobu 52 týdnů. Do částky 2499 Kč za měsíc zaměstnanec ani zaměstnavatel zdravotní a sociální pojištění neplatí. Od částky 2500 Kč za měsíc vzniká povinnost platby zdravotního a sociálního pojištění</a:t>
            </a:r>
          </a:p>
          <a:p>
            <a:pPr lvl="1" algn="just">
              <a:buFont typeface="Wingdings" panose="05000000000000000000" pitchFamily="2" charset="2"/>
              <a:buChar char="§"/>
            </a:pPr>
            <a:endParaRPr lang="cs-CZ" dirty="0"/>
          </a:p>
          <a:p>
            <a:pPr lvl="1" algn="just"/>
            <a:r>
              <a:rPr lang="cs-CZ" b="1" dirty="0"/>
              <a:t>dohoda o provedení práce </a:t>
            </a:r>
            <a:r>
              <a:rPr lang="cs-CZ" dirty="0"/>
              <a:t>(DPP)</a:t>
            </a:r>
          </a:p>
          <a:p>
            <a:pPr lvl="1" algn="just">
              <a:buFont typeface="Wingdings" panose="05000000000000000000" pitchFamily="2" charset="2"/>
              <a:buChar char="§"/>
            </a:pPr>
            <a:r>
              <a:rPr lang="cs-CZ" dirty="0"/>
              <a:t>rozsah práce nesmí překročit 300 hodin v kalendářním roce u jednoho zaměstnavatele. Zdravotní a sociální pojištění se platí jen pokud odměna přesáhne 10 000 Kč (včetně)</a:t>
            </a:r>
          </a:p>
          <a:p>
            <a:pPr lvl="1" algn="just">
              <a:buFont typeface="Wingdings" panose="05000000000000000000" pitchFamily="2" charset="2"/>
              <a:buChar char="§"/>
            </a:pPr>
            <a:endParaRPr lang="cs-CZ" dirty="0"/>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38</a:t>
            </a:fld>
            <a:endParaRPr lang="cs-CZ"/>
          </a:p>
        </p:txBody>
      </p:sp>
    </p:spTree>
    <p:extLst>
      <p:ext uri="{BB962C8B-B14F-4D97-AF65-F5344CB8AC3E}">
        <p14:creationId xmlns:p14="http://schemas.microsoft.com/office/powerpoint/2010/main" val="3431882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41</a:t>
            </a:fld>
            <a:endParaRPr lang="cs-CZ"/>
          </a:p>
        </p:txBody>
      </p:sp>
    </p:spTree>
    <p:extLst>
      <p:ext uri="{BB962C8B-B14F-4D97-AF65-F5344CB8AC3E}">
        <p14:creationId xmlns:p14="http://schemas.microsoft.com/office/powerpoint/2010/main" val="1830234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53</a:t>
            </a:fld>
            <a:endParaRPr lang="cs-CZ"/>
          </a:p>
        </p:txBody>
      </p:sp>
    </p:spTree>
    <p:extLst>
      <p:ext uri="{BB962C8B-B14F-4D97-AF65-F5344CB8AC3E}">
        <p14:creationId xmlns:p14="http://schemas.microsoft.com/office/powerpoint/2010/main" val="11422115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63</a:t>
            </a:fld>
            <a:endParaRPr lang="cs-CZ"/>
          </a:p>
        </p:txBody>
      </p:sp>
    </p:spTree>
    <p:extLst>
      <p:ext uri="{BB962C8B-B14F-4D97-AF65-F5344CB8AC3E}">
        <p14:creationId xmlns:p14="http://schemas.microsoft.com/office/powerpoint/2010/main" val="905329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7</a:t>
            </a:fld>
            <a:endParaRPr lang="cs-CZ"/>
          </a:p>
        </p:txBody>
      </p:sp>
    </p:spTree>
    <p:extLst>
      <p:ext uri="{BB962C8B-B14F-4D97-AF65-F5344CB8AC3E}">
        <p14:creationId xmlns:p14="http://schemas.microsoft.com/office/powerpoint/2010/main" val="1529549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b="1" u="sng" kern="1200" dirty="0">
                <a:solidFill>
                  <a:schemeClr val="tx1"/>
                </a:solidFill>
                <a:effectLst/>
                <a:latin typeface="+mn-lt"/>
                <a:ea typeface="+mn-ea"/>
                <a:cs typeface="+mn-cs"/>
              </a:rPr>
              <a:t>Příprava žádosti o podporu:</a:t>
            </a:r>
            <a:endParaRPr lang="cs-CZ" sz="1200" u="sng"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Zásadní pro kvalitu projektu je jeho tzv. </a:t>
            </a:r>
            <a:r>
              <a:rPr lang="cs-CZ" sz="1200" b="1" kern="1200" dirty="0">
                <a:solidFill>
                  <a:schemeClr val="tx1"/>
                </a:solidFill>
                <a:effectLst/>
                <a:latin typeface="+mn-lt"/>
                <a:ea typeface="+mn-ea"/>
                <a:cs typeface="+mn-cs"/>
              </a:rPr>
              <a:t>intervenční logika</a:t>
            </a:r>
            <a:r>
              <a:rPr lang="cs-CZ" sz="1200" kern="1200" dirty="0">
                <a:solidFill>
                  <a:schemeClr val="tx1"/>
                </a:solidFill>
                <a:effectLst/>
                <a:latin typeface="+mn-lt"/>
                <a:ea typeface="+mn-ea"/>
                <a:cs typeface="+mn-cs"/>
              </a:rPr>
              <a:t>. Tím se rozumí vzájemná soudržnost a provázanost identifikovaných problémů, definovaných cílů a navrhovaných opatření/aktivit. </a:t>
            </a:r>
          </a:p>
          <a:p>
            <a:pPr hangingPunct="0"/>
            <a:r>
              <a:rPr lang="cs-CZ" sz="1200" kern="1200" dirty="0">
                <a:solidFill>
                  <a:schemeClr val="tx1"/>
                </a:solidFill>
                <a:effectLst/>
                <a:latin typeface="+mn-lt"/>
                <a:ea typeface="+mn-ea"/>
                <a:cs typeface="+mn-cs"/>
              </a:rPr>
              <a:t> </a:t>
            </a:r>
          </a:p>
          <a:p>
            <a:pPr hangingPunct="0"/>
            <a:r>
              <a:rPr lang="cs-CZ" sz="1200" kern="1200" dirty="0">
                <a:solidFill>
                  <a:schemeClr val="tx1"/>
                </a:solidFill>
                <a:effectLst/>
                <a:latin typeface="+mn-lt"/>
                <a:ea typeface="+mn-ea"/>
                <a:cs typeface="+mn-cs"/>
              </a:rPr>
              <a:t>První fází přípravy projektu</a:t>
            </a:r>
            <a:r>
              <a:rPr lang="cs-CZ" sz="1200" b="1" kern="1200" dirty="0">
                <a:solidFill>
                  <a:schemeClr val="tx1"/>
                </a:solidFill>
                <a:effectLst/>
                <a:latin typeface="+mn-lt"/>
                <a:ea typeface="+mn-ea"/>
                <a:cs typeface="+mn-cs"/>
              </a:rPr>
              <a:t> </a:t>
            </a:r>
            <a:r>
              <a:rPr lang="cs-CZ" sz="1200" kern="1200" dirty="0">
                <a:solidFill>
                  <a:schemeClr val="tx1"/>
                </a:solidFill>
                <a:effectLst/>
                <a:latin typeface="+mn-lt"/>
                <a:ea typeface="+mn-ea"/>
                <a:cs typeface="+mn-cs"/>
              </a:rPr>
              <a:t>je</a:t>
            </a:r>
            <a:r>
              <a:rPr lang="cs-CZ" sz="1200" b="1" kern="1200" dirty="0">
                <a:solidFill>
                  <a:schemeClr val="tx1"/>
                </a:solidFill>
                <a:effectLst/>
                <a:latin typeface="+mn-lt"/>
                <a:ea typeface="+mn-ea"/>
                <a:cs typeface="+mn-cs"/>
              </a:rPr>
              <a:t> projektový záměr</a:t>
            </a:r>
            <a:r>
              <a:rPr lang="cs-CZ" sz="1200" kern="1200" dirty="0">
                <a:solidFill>
                  <a:schemeClr val="tx1"/>
                </a:solidFill>
                <a:effectLst/>
                <a:latin typeface="+mn-lt"/>
                <a:ea typeface="+mn-ea"/>
                <a:cs typeface="+mn-cs"/>
              </a:rPr>
              <a:t>, který zpravidla navazuje na výsledky analýzy či studie identifikující nějaký problém či nedostatek, potřebu nebo zájem, pro jehož řešení či naplnění by byla realizace projektu vhodná.) Doporučujeme si záměr projektu napsat. Formulace záměru v písemné podobě většinou napomůže zpřesnit váš původní nápad a ujasnit si, čeho chcete projektem dosáhnout.</a:t>
            </a:r>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64</a:t>
            </a:fld>
            <a:endParaRPr lang="cs-CZ"/>
          </a:p>
        </p:txBody>
      </p:sp>
    </p:spTree>
    <p:extLst>
      <p:ext uri="{BB962C8B-B14F-4D97-AF65-F5344CB8AC3E}">
        <p14:creationId xmlns:p14="http://schemas.microsoft.com/office/powerpoint/2010/main" val="1644616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V kontextu OPZ, které se zaměřuje na lidské zdroje, je součástí definice problému vždy také </a:t>
            </a:r>
            <a:r>
              <a:rPr lang="cs-CZ" sz="1200" b="1" kern="1200" dirty="0">
                <a:solidFill>
                  <a:schemeClr val="tx1"/>
                </a:solidFill>
                <a:effectLst/>
                <a:latin typeface="+mn-lt"/>
                <a:ea typeface="+mn-ea"/>
                <a:cs typeface="+mn-cs"/>
              </a:rPr>
              <a:t>specifikace cílové skupiny</a:t>
            </a:r>
            <a:r>
              <a:rPr lang="cs-CZ" sz="1200" kern="1200" dirty="0">
                <a:solidFill>
                  <a:schemeClr val="tx1"/>
                </a:solidFill>
                <a:effectLst/>
                <a:latin typeface="+mn-lt"/>
                <a:ea typeface="+mn-ea"/>
                <a:cs typeface="+mn-cs"/>
              </a:rPr>
              <a:t> projektu, tj. osob, kterých se problém týká.</a:t>
            </a:r>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65</a:t>
            </a:fld>
            <a:endParaRPr lang="cs-CZ"/>
          </a:p>
        </p:txBody>
      </p:sp>
    </p:spTree>
    <p:extLst>
      <p:ext uri="{BB962C8B-B14F-4D97-AF65-F5344CB8AC3E}">
        <p14:creationId xmlns:p14="http://schemas.microsoft.com/office/powerpoint/2010/main" val="119804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66</a:t>
            </a:fld>
            <a:endParaRPr lang="cs-CZ"/>
          </a:p>
        </p:txBody>
      </p:sp>
    </p:spTree>
    <p:extLst>
      <p:ext uri="{BB962C8B-B14F-4D97-AF65-F5344CB8AC3E}">
        <p14:creationId xmlns:p14="http://schemas.microsoft.com/office/powerpoint/2010/main" val="4018350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85000" lnSpcReduction="20000"/>
          </a:bodyPr>
          <a:lstStyle/>
          <a:p>
            <a:pPr hangingPunct="0"/>
            <a:r>
              <a:rPr lang="cs-CZ" sz="1200" kern="1200" dirty="0">
                <a:solidFill>
                  <a:schemeClr val="tx1"/>
                </a:solidFill>
                <a:effectLst/>
                <a:latin typeface="+mn-lt"/>
                <a:ea typeface="+mn-ea"/>
                <a:cs typeface="+mn-cs"/>
              </a:rPr>
              <a:t>Musí existovat mechanismus pro posouzení dosažených výstupů a výsledků. </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U indikátorů se setkáváme s dělením na: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a) Výstupy</a:t>
            </a:r>
            <a:r>
              <a:rPr lang="cs-CZ" sz="1200" kern="1200" dirty="0">
                <a:solidFill>
                  <a:schemeClr val="tx1"/>
                </a:solidFill>
                <a:effectLst/>
                <a:latin typeface="+mn-lt"/>
                <a:ea typeface="+mn-ea"/>
                <a:cs typeface="+mn-cs"/>
              </a:rPr>
              <a:t> – údaje o tom, co vzniklo přímo během realizace dané aktivity projektu (např. počet vytvořených pracovních míst), </a:t>
            </a:r>
            <a:r>
              <a:rPr lang="cs-CZ" sz="1200" b="1" kern="1200" dirty="0">
                <a:solidFill>
                  <a:schemeClr val="tx1"/>
                </a:solidFill>
                <a:effectLst/>
                <a:latin typeface="+mn-lt"/>
                <a:ea typeface="+mn-ea"/>
                <a:cs typeface="+mn-cs"/>
              </a:rPr>
              <a:t>závazné indikátory</a:t>
            </a:r>
            <a:r>
              <a:rPr lang="cs-CZ" sz="1200" kern="1200" dirty="0">
                <a:solidFill>
                  <a:schemeClr val="tx1"/>
                </a:solidFill>
                <a:effectLst/>
                <a:latin typeface="+mn-lt"/>
                <a:ea typeface="+mn-ea"/>
                <a:cs typeface="+mn-cs"/>
              </a:rPr>
              <a:t> – při nesplnění sankce, instrumentální = vyjadřující použití nástroje, vztahují se k výstupům z aktivit nebo instrumentálně nastaveným cílům, váží se k aktivitám, např. počet účastníků rekvalifikačního kurzu, počet nově vytvořených služeb.</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b) Výsledky</a:t>
            </a:r>
            <a:r>
              <a:rPr lang="cs-CZ" sz="1200" kern="1200" dirty="0">
                <a:solidFill>
                  <a:schemeClr val="tx1"/>
                </a:solidFill>
                <a:effectLst/>
                <a:latin typeface="+mn-lt"/>
                <a:ea typeface="+mn-ea"/>
                <a:cs typeface="+mn-cs"/>
              </a:rPr>
              <a:t> – údaje o tom, co vzniklo díky realizaci dané aktivity, ale co nebylo závislé pouze na realizátorovi projektu (např. počet osob, které získaly kvalifikaci – kromě úsilí realizátora projektu, který musí s klientem pracovat a vytvořit mu šanci na získání kvalifikace, je výsledek závislý také na úsilí klienta), </a:t>
            </a:r>
            <a:r>
              <a:rPr lang="cs-CZ" sz="1200" b="1" kern="1200" dirty="0">
                <a:solidFill>
                  <a:schemeClr val="tx1"/>
                </a:solidFill>
                <a:effectLst/>
                <a:latin typeface="+mn-lt"/>
                <a:ea typeface="+mn-ea"/>
                <a:cs typeface="+mn-cs"/>
              </a:rPr>
              <a:t>nejsou závazné, ale je nutné je vykazovat a sledovat</a:t>
            </a:r>
            <a:r>
              <a:rPr lang="cs-CZ" sz="1200" kern="1200" dirty="0">
                <a:solidFill>
                  <a:schemeClr val="tx1"/>
                </a:solidFill>
                <a:effectLst/>
                <a:latin typeface="+mn-lt"/>
                <a:ea typeface="+mn-ea"/>
                <a:cs typeface="+mn-cs"/>
              </a:rPr>
              <a:t>, ukazují míru změny, naplnění cíle, např. počet zaměstnaných osob, počet absolventů rekvalifikace, počet osob, využívajících novou službu.</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Rizika:</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V rámci přípravy projektu je dále nutné promýšlet veškerá možná rizika. Identifikujte především ta rizika pro průběh realizace, která nebudou způsobena vnějšími okolnostmi a která můžete alespoň částečně eliminovat či si připravit možné varianty řešení situace, kdyby se riziko naplnilo. Je potřeba zdůraznit, že žádný projekt není bez rizik. </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Účelem je prokázat schopnost žadatele projekt zdárně realizovat i přes případné potíže a především připravenost těmto potížím předejít.</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r>
              <a:rPr lang="cs-CZ" sz="1200" b="1"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Příklady možných rizik projektu:</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nenaplnění počtu účastníků z cílové skupiny,</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nedostatek kvalifikovaného personálu pro zajištění realizace projektu,</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časové průtahy při realizaci (zejména u projektů, u kterých je realizace jedné aktivity podmíněna dokončením některé jiné aktivity),</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odstoupení partnera, resp. neplnění závazků partnera,</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nedostatek financí.</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68</a:t>
            </a:fld>
            <a:endParaRPr lang="cs-CZ"/>
          </a:p>
        </p:txBody>
      </p:sp>
    </p:spTree>
    <p:extLst>
      <p:ext uri="{BB962C8B-B14F-4D97-AF65-F5344CB8AC3E}">
        <p14:creationId xmlns:p14="http://schemas.microsoft.com/office/powerpoint/2010/main" val="29885641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Obecně platí, že žádost o podporu bude hodnocena podle kvality jejího obsahu, nikoli podle počtu stránek. Ve všech částech formuláře žádosti o podporu je vhodnější uvádět jasné a stručné informace, uvádět konkrétní údaje a nikoliv všeobecné fráze.</a:t>
            </a:r>
            <a:endParaRPr lang="cs-CZ" sz="1050" kern="1200" dirty="0">
              <a:solidFill>
                <a:schemeClr val="tx1"/>
              </a:solidFill>
              <a:effectLst/>
              <a:latin typeface="+mn-lt"/>
              <a:ea typeface="+mn-ea"/>
              <a:cs typeface="+mn-cs"/>
            </a:endParaRPr>
          </a:p>
          <a:p>
            <a:pPr hangingPunct="0"/>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Při vytváření a následném ověření vnitřní logiky projektu a sladění jeho jednotlivých částí jsou používány různé projektové techniky. Nejčastější je logický rámec.</a:t>
            </a:r>
          </a:p>
          <a:p>
            <a:pPr hangingPunct="0"/>
            <a:r>
              <a:rPr lang="cs-CZ" sz="1200" kern="1200" dirty="0">
                <a:solidFill>
                  <a:schemeClr val="tx1"/>
                </a:solidFill>
                <a:effectLst/>
                <a:latin typeface="+mn-lt"/>
                <a:ea typeface="+mn-ea"/>
                <a:cs typeface="+mn-cs"/>
              </a:rPr>
              <a:t>Je to postup, s jehož pomocí jsme schopni stručně, přehledně a srozumitelně popsat projekt na jednom listu A4. </a:t>
            </a:r>
          </a:p>
          <a:p>
            <a:r>
              <a:rPr lang="cs-CZ" sz="1200" kern="1200" dirty="0">
                <a:solidFill>
                  <a:schemeClr val="tx1"/>
                </a:solidFill>
                <a:effectLst/>
                <a:latin typeface="+mn-lt"/>
                <a:ea typeface="+mn-ea"/>
                <a:cs typeface="+mn-cs"/>
              </a:rPr>
              <a:t> </a:t>
            </a:r>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69</a:t>
            </a:fld>
            <a:endParaRPr lang="cs-CZ"/>
          </a:p>
        </p:txBody>
      </p:sp>
    </p:spTree>
    <p:extLst>
      <p:ext uri="{BB962C8B-B14F-4D97-AF65-F5344CB8AC3E}">
        <p14:creationId xmlns:p14="http://schemas.microsoft.com/office/powerpoint/2010/main" val="14162738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70</a:t>
            </a:fld>
            <a:endParaRPr lang="cs-CZ"/>
          </a:p>
        </p:txBody>
      </p:sp>
    </p:spTree>
    <p:extLst>
      <p:ext uri="{BB962C8B-B14F-4D97-AF65-F5344CB8AC3E}">
        <p14:creationId xmlns:p14="http://schemas.microsoft.com/office/powerpoint/2010/main" val="3909216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72</a:t>
            </a:fld>
            <a:endParaRPr lang="cs-CZ"/>
          </a:p>
        </p:txBody>
      </p:sp>
    </p:spTree>
    <p:extLst>
      <p:ext uri="{BB962C8B-B14F-4D97-AF65-F5344CB8AC3E}">
        <p14:creationId xmlns:p14="http://schemas.microsoft.com/office/powerpoint/2010/main" val="12523647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Pořadí vyplňování záložek není zcela individuální, u některých je nejprve nutné vyplnit nadřazený údaj v jiné části žádosti o podporu (do té doby je záložka šedě podbarvená). </a:t>
            </a:r>
          </a:p>
          <a:p>
            <a:r>
              <a:rPr lang="cs-CZ" dirty="0"/>
              <a:t>Role uživatelů IS KP14+ ve vztahu k projektu:</a:t>
            </a:r>
            <a:r>
              <a:rPr lang="cs-CZ" baseline="0" dirty="0"/>
              <a:t> </a:t>
            </a:r>
            <a:r>
              <a:rPr lang="cs-CZ" dirty="0"/>
              <a:t>Editor,</a:t>
            </a:r>
            <a:r>
              <a:rPr lang="cs-CZ" baseline="0" dirty="0"/>
              <a:t> </a:t>
            </a:r>
            <a:r>
              <a:rPr lang="cs-CZ" dirty="0"/>
              <a:t>Čtenář,</a:t>
            </a:r>
            <a:r>
              <a:rPr lang="cs-CZ" baseline="0" dirty="0"/>
              <a:t> </a:t>
            </a:r>
            <a:r>
              <a:rPr lang="cs-CZ" dirty="0"/>
              <a:t>Signatář</a:t>
            </a:r>
            <a:r>
              <a:rPr lang="cs-CZ" baseline="0" dirty="0"/>
              <a:t> </a:t>
            </a:r>
            <a:r>
              <a:rPr lang="cs-CZ" dirty="0"/>
              <a:t>(vždy minimálně 1 osoba s touto rolí; pořadí signatářů se specifikuje v datech žádosti).</a:t>
            </a:r>
          </a:p>
          <a:p>
            <a:pPr marL="0" lvl="1" indent="0">
              <a:lnSpc>
                <a:spcPts val="2880"/>
              </a:lnSpc>
              <a:spcBef>
                <a:spcPts val="600"/>
              </a:spcBef>
              <a:spcAft>
                <a:spcPts val="600"/>
              </a:spcAft>
              <a:buSzPct val="100000"/>
              <a:buFont typeface="Wingdings" panose="05000000000000000000" pitchFamily="2" charset="2"/>
              <a:buNone/>
            </a:pPr>
            <a:r>
              <a:rPr lang="cs-CZ" sz="2400" dirty="0"/>
              <a:t>Není možné přidělit přístup někomu, kdo pro IS KP14+ neexistuje.</a:t>
            </a:r>
          </a:p>
          <a:p>
            <a:r>
              <a:rPr lang="cs-CZ" dirty="0"/>
              <a:t>Správce přístupů je vždy jedním z editorů.</a:t>
            </a:r>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83</a:t>
            </a:fld>
            <a:endParaRPr lang="cs-CZ"/>
          </a:p>
        </p:txBody>
      </p:sp>
    </p:spTree>
    <p:extLst>
      <p:ext uri="{BB962C8B-B14F-4D97-AF65-F5344CB8AC3E}">
        <p14:creationId xmlns:p14="http://schemas.microsoft.com/office/powerpoint/2010/main" val="14900232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100" b="1" dirty="0"/>
              <a:t>Zkrácený název projektu </a:t>
            </a:r>
            <a:r>
              <a:rPr lang="cs-CZ" sz="1100" dirty="0"/>
              <a:t>– Identifikační údaj sloužící k základní orientaci v systému</a:t>
            </a:r>
          </a:p>
          <a:p>
            <a:r>
              <a:rPr lang="cs-CZ" sz="1100" b="1" dirty="0"/>
              <a:t>Typ podání </a:t>
            </a:r>
            <a:r>
              <a:rPr lang="cs-CZ" sz="1100" dirty="0"/>
              <a:t>– Automatické x Ruční</a:t>
            </a:r>
          </a:p>
          <a:p>
            <a:pPr lvl="1"/>
            <a:r>
              <a:rPr lang="cs-CZ" sz="1100" dirty="0"/>
              <a:t>Automatické – automaticky po podpisu signatáře/ů</a:t>
            </a:r>
          </a:p>
          <a:p>
            <a:pPr lvl="1"/>
            <a:r>
              <a:rPr lang="cs-CZ" sz="1100" dirty="0"/>
              <a:t>Ruční – aktivní účast žadatele přes tlačítko </a:t>
            </a:r>
            <a:r>
              <a:rPr lang="pl-PL" sz="1100" dirty="0"/>
              <a:t>Podat žádost, které se vygeneruje po podpisu žádosti </a:t>
            </a:r>
          </a:p>
          <a:p>
            <a:r>
              <a:rPr lang="cs-CZ" sz="1100" b="1" dirty="0"/>
              <a:t>Způsob jednání</a:t>
            </a:r>
            <a:r>
              <a:rPr lang="cs-CZ" sz="1100" dirty="0"/>
              <a:t> – nastavení pravidla pro podpis žádosti, </a:t>
            </a:r>
            <a:r>
              <a:rPr lang="cs-CZ" sz="1100" dirty="0" err="1"/>
              <a:t>provazba</a:t>
            </a:r>
            <a:r>
              <a:rPr lang="cs-CZ" sz="1100" dirty="0"/>
              <a:t> se záložkou Přístup k projektu (určení rolí)</a:t>
            </a:r>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84</a:t>
            </a:fld>
            <a:endParaRPr lang="cs-CZ"/>
          </a:p>
        </p:txBody>
      </p:sp>
    </p:spTree>
    <p:extLst>
      <p:ext uri="{BB962C8B-B14F-4D97-AF65-F5344CB8AC3E}">
        <p14:creationId xmlns:p14="http://schemas.microsoft.com/office/powerpoint/2010/main" val="39909277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7500" lnSpcReduction="20000"/>
          </a:bodyPr>
          <a:lstStyle/>
          <a:p>
            <a:r>
              <a:rPr lang="cs-CZ" b="1" u="none" dirty="0"/>
              <a:t>Název projektu </a:t>
            </a:r>
          </a:p>
          <a:p>
            <a:r>
              <a:rPr lang="cs-CZ" b="1" dirty="0"/>
              <a:t>Anotace projektu </a:t>
            </a:r>
            <a:r>
              <a:rPr lang="cs-CZ" dirty="0"/>
              <a:t>– Stručné shrnutí projektu – bude zveřejněno v seznamu podpořených projektů</a:t>
            </a:r>
          </a:p>
          <a:p>
            <a:pPr>
              <a:spcBef>
                <a:spcPts val="375"/>
              </a:spcBef>
              <a:buClr>
                <a:srgbClr val="000000"/>
              </a:buClr>
              <a:buSzPct val="100000"/>
              <a:buFont typeface="Wingdings" panose="05000000000000000000" pitchFamily="2" charset="2"/>
              <a:buChar char=""/>
              <a:defRPr/>
            </a:pPr>
            <a:r>
              <a:rPr lang="cs-CZ" altLang="cs-CZ" dirty="0"/>
              <a:t> zobrazuje se na začátku žádosti</a:t>
            </a:r>
          </a:p>
          <a:p>
            <a:pPr>
              <a:spcBef>
                <a:spcPts val="375"/>
              </a:spcBef>
              <a:buClr>
                <a:srgbClr val="000000"/>
              </a:buClr>
              <a:buSzPct val="100000"/>
              <a:buFont typeface="Wingdings" panose="05000000000000000000" pitchFamily="2" charset="2"/>
              <a:buChar char=""/>
              <a:defRPr/>
            </a:pPr>
            <a:r>
              <a:rPr lang="cs-CZ" altLang="cs-CZ" dirty="0"/>
              <a:t> projekt v kostce, souhrnný obraz</a:t>
            </a:r>
          </a:p>
          <a:p>
            <a:pPr>
              <a:spcBef>
                <a:spcPts val="375"/>
              </a:spcBef>
              <a:buClr>
                <a:srgbClr val="000000"/>
              </a:buClr>
              <a:buSzPct val="100000"/>
              <a:buFont typeface="Wingdings" panose="05000000000000000000" pitchFamily="2" charset="2"/>
              <a:buChar char=""/>
              <a:defRPr/>
            </a:pPr>
            <a:r>
              <a:rPr lang="cs-CZ" altLang="cs-CZ" dirty="0"/>
              <a:t> jednoduše a výstižně (představte si, že píšete odstavec do novin pro projektem a tématem nedotčenou veřejnost)</a:t>
            </a:r>
          </a:p>
          <a:p>
            <a:pPr>
              <a:spcBef>
                <a:spcPts val="375"/>
              </a:spcBef>
              <a:buClr>
                <a:srgbClr val="000000"/>
              </a:buClr>
              <a:buSzPct val="100000"/>
              <a:buFont typeface="Wingdings" panose="05000000000000000000" pitchFamily="2" charset="2"/>
              <a:buChar char=""/>
              <a:defRPr/>
            </a:pPr>
            <a:r>
              <a:rPr lang="cs-CZ" altLang="cs-CZ" dirty="0"/>
              <a:t> úvodní informace pro hodnotitele</a:t>
            </a:r>
          </a:p>
          <a:p>
            <a:pPr>
              <a:spcBef>
                <a:spcPts val="375"/>
              </a:spcBef>
              <a:buClr>
                <a:srgbClr val="000000"/>
              </a:buClr>
              <a:buSzPct val="100000"/>
              <a:buFont typeface="Wingdings" panose="05000000000000000000" pitchFamily="2" charset="2"/>
              <a:buChar char=""/>
              <a:defRPr/>
            </a:pPr>
            <a:r>
              <a:rPr lang="cs-CZ" altLang="cs-CZ" dirty="0"/>
              <a:t> co, kdo, jak, proč, jak dlouho, za kolik</a:t>
            </a:r>
          </a:p>
          <a:p>
            <a:endParaRPr lang="cs-CZ" dirty="0"/>
          </a:p>
          <a:p>
            <a:r>
              <a:rPr lang="cs-CZ" b="1" dirty="0"/>
              <a:t>Datum zahájení a ukončení</a:t>
            </a:r>
            <a:r>
              <a:rPr lang="cs-CZ" dirty="0"/>
              <a:t> – předpokládané/skutečné</a:t>
            </a:r>
          </a:p>
          <a:p>
            <a:pPr lvl="1"/>
            <a:r>
              <a:rPr lang="cs-CZ" dirty="0"/>
              <a:t>generuje se délka projektu</a:t>
            </a:r>
          </a:p>
          <a:p>
            <a:pPr lvl="1"/>
            <a:r>
              <a:rPr lang="cs-CZ" dirty="0"/>
              <a:t>nutno respektovat limity nastavené výzvou</a:t>
            </a:r>
          </a:p>
          <a:p>
            <a:pPr marL="432000" lvl="1" indent="-432000">
              <a:lnSpc>
                <a:spcPts val="2880"/>
              </a:lnSpc>
              <a:spcBef>
                <a:spcPts val="600"/>
              </a:spcBef>
              <a:spcAft>
                <a:spcPts val="600"/>
              </a:spcAft>
              <a:buSzPct val="100000"/>
              <a:buFont typeface="Wingdings" panose="05000000000000000000" pitchFamily="2" charset="2"/>
              <a:buChar char=""/>
            </a:pPr>
            <a:r>
              <a:rPr lang="cs-CZ" sz="2400" b="1" dirty="0"/>
              <a:t>Jiné finanční příjmy</a:t>
            </a:r>
            <a:r>
              <a:rPr lang="cs-CZ" sz="2400" dirty="0"/>
              <a:t> – Vytváří x Nevytváří. </a:t>
            </a:r>
            <a:r>
              <a:rPr lang="cs-CZ" sz="2400" dirty="0" err="1"/>
              <a:t>Provazba</a:t>
            </a:r>
            <a:r>
              <a:rPr lang="cs-CZ" sz="2400" dirty="0"/>
              <a:t> s záložkou Rozpad financování</a:t>
            </a:r>
          </a:p>
          <a:p>
            <a:pPr marL="432000" lvl="1" indent="-432000">
              <a:lnSpc>
                <a:spcPts val="2880"/>
              </a:lnSpc>
              <a:spcBef>
                <a:spcPts val="600"/>
              </a:spcBef>
              <a:spcAft>
                <a:spcPts val="600"/>
              </a:spcAft>
              <a:buSzPct val="100000"/>
              <a:buFont typeface="Wingdings" panose="05000000000000000000" pitchFamily="2" charset="2"/>
              <a:buChar char=""/>
            </a:pPr>
            <a:r>
              <a:rPr lang="cs-CZ" sz="2400" b="1" dirty="0"/>
              <a:t>Příjmy dle čl. 61 obecného nařízení </a:t>
            </a:r>
            <a:r>
              <a:rPr lang="cs-CZ" sz="2400" dirty="0"/>
              <a:t>- Projekt nevytváří příjmy dle článku 61</a:t>
            </a:r>
            <a:endParaRPr lang="cs-CZ" sz="2400" b="1" dirty="0"/>
          </a:p>
          <a:p>
            <a:endParaRPr lang="cs-CZ" b="1" dirty="0"/>
          </a:p>
          <a:p>
            <a:r>
              <a:rPr lang="cs-CZ" b="1" dirty="0"/>
              <a:t>Doplňkové informace – </a:t>
            </a:r>
            <a:r>
              <a:rPr lang="cs-CZ" b="1" dirty="0" err="1"/>
              <a:t>checkboxy</a:t>
            </a:r>
            <a:endParaRPr lang="cs-CZ" b="1" dirty="0"/>
          </a:p>
          <a:p>
            <a:r>
              <a:rPr lang="pl-PL" dirty="0"/>
              <a:t>Realizace zadávacích řízení na projektu</a:t>
            </a:r>
          </a:p>
          <a:p>
            <a:r>
              <a:rPr lang="cs-CZ" dirty="0"/>
              <a:t>Režim financování – nastaveno na výzvě</a:t>
            </a:r>
          </a:p>
          <a:p>
            <a:r>
              <a:rPr lang="cs-CZ" dirty="0"/>
              <a:t>Veřejná podpora – orientační, není provázáno s další záložkou. Bude řešeno až před podpisem právního aktu</a:t>
            </a:r>
          </a:p>
          <a:p>
            <a:r>
              <a:rPr lang="cs-CZ" dirty="0"/>
              <a:t>Projekt je zcela nebo zčásti prováděn sociálními partnery nebo NNO – </a:t>
            </a:r>
            <a:r>
              <a:rPr lang="cs-CZ" dirty="0" err="1"/>
              <a:t>checkbox</a:t>
            </a:r>
            <a:r>
              <a:rPr lang="cs-CZ" dirty="0"/>
              <a:t> s </a:t>
            </a:r>
            <a:r>
              <a:rPr lang="cs-CZ" dirty="0" err="1"/>
              <a:t>provazbou</a:t>
            </a:r>
            <a:r>
              <a:rPr lang="cs-CZ" dirty="0"/>
              <a:t> na indikátor – relevantní v případě, že žadatel je NNO nebo sociální partner</a:t>
            </a:r>
            <a:endParaRPr lang="cs-CZ" b="1" dirty="0"/>
          </a:p>
          <a:p>
            <a:endParaRPr lang="cs-CZ" dirty="0"/>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85</a:t>
            </a:fld>
            <a:endParaRPr lang="cs-CZ"/>
          </a:p>
        </p:txBody>
      </p:sp>
    </p:spTree>
    <p:extLst>
      <p:ext uri="{BB962C8B-B14F-4D97-AF65-F5344CB8AC3E}">
        <p14:creationId xmlns:p14="http://schemas.microsoft.com/office/powerpoint/2010/main" val="4080918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baseline="0" dirty="0">
                <a:solidFill>
                  <a:srgbClr val="FF0000"/>
                </a:solidFill>
              </a:rPr>
              <a:t>Upřesnění:</a:t>
            </a:r>
          </a:p>
          <a:p>
            <a:r>
              <a:rPr lang="cs-CZ" b="0" baseline="0" dirty="0">
                <a:solidFill>
                  <a:srgbClr val="FF0000"/>
                </a:solidFill>
              </a:rPr>
              <a:t>Cílové skupiny jsou pořád ty stejné, je úplně jedno, jestli se jedná o sociální služby dle zákona č. 108/2006 Sb. nebo o další programy včetně komunitních center. </a:t>
            </a:r>
          </a:p>
          <a:p>
            <a:r>
              <a:rPr lang="cs-CZ" b="0" baseline="0" dirty="0">
                <a:solidFill>
                  <a:srgbClr val="FF0000"/>
                </a:solidFill>
              </a:rPr>
              <a:t>Podpora má být primárně určena CS klientů. Sociálních pracovníků a pracovníků v sociálních službách se týká spíše doplňkově.</a:t>
            </a:r>
            <a:endParaRPr lang="cs-CZ" b="0"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9</a:t>
            </a:fld>
            <a:endParaRPr lang="cs-CZ"/>
          </a:p>
        </p:txBody>
      </p:sp>
    </p:spTree>
    <p:extLst>
      <p:ext uri="{BB962C8B-B14F-4D97-AF65-F5344CB8AC3E}">
        <p14:creationId xmlns:p14="http://schemas.microsoft.com/office/powerpoint/2010/main" val="26745006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Základní identifikace specifických cílů je nastavena na úrovni výzvy.</a:t>
            </a:r>
          </a:p>
          <a:p>
            <a:r>
              <a:rPr lang="cs-CZ" b="1" dirty="0"/>
              <a:t>Název</a:t>
            </a:r>
            <a:r>
              <a:rPr lang="cs-CZ" dirty="0"/>
              <a:t> – žadatel vybírá z číselníku</a:t>
            </a:r>
          </a:p>
          <a:p>
            <a:r>
              <a:rPr lang="cs-CZ" b="1" dirty="0"/>
              <a:t>Procentní podíl </a:t>
            </a:r>
            <a:r>
              <a:rPr lang="cs-CZ" dirty="0"/>
              <a:t>– míra aktivit projektu pod specifickým cílem</a:t>
            </a:r>
          </a:p>
          <a:p>
            <a:pPr lvl="1"/>
            <a:r>
              <a:rPr lang="cs-CZ" dirty="0"/>
              <a:t>- zadané hodnoty nejsou pro příjemce závazné</a:t>
            </a:r>
          </a:p>
          <a:p>
            <a:pPr lvl="1"/>
            <a:r>
              <a:rPr lang="cs-CZ" dirty="0"/>
              <a:t>- systém provádí kontrolu součtu procentních podílů jednotlivých cílů</a:t>
            </a:r>
          </a:p>
          <a:p>
            <a:pPr lvl="1"/>
            <a:r>
              <a:rPr lang="cs-CZ" dirty="0"/>
              <a:t>- určený poměr je využit při automatických rozpadech v oblasti finančního plánu, indikátorů a kategorie intervencí</a:t>
            </a:r>
          </a:p>
          <a:p>
            <a:endParaRPr lang="cs-CZ" dirty="0"/>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86</a:t>
            </a:fld>
            <a:endParaRPr lang="cs-CZ"/>
          </a:p>
        </p:txBody>
      </p:sp>
    </p:spTree>
    <p:extLst>
      <p:ext uri="{BB962C8B-B14F-4D97-AF65-F5344CB8AC3E}">
        <p14:creationId xmlns:p14="http://schemas.microsoft.com/office/powerpoint/2010/main" val="28598313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7500" lnSpcReduction="20000"/>
          </a:bodyPr>
          <a:lstStyle/>
          <a:p>
            <a:r>
              <a:rPr lang="cs-CZ" b="1" dirty="0"/>
              <a:t>Jaký problém projekt řeší? </a:t>
            </a:r>
            <a:r>
              <a:rPr lang="cs-CZ" dirty="0"/>
              <a:t>– popis problému, proč ho řeší, koho se týká, důsledky neřešení</a:t>
            </a:r>
          </a:p>
          <a:p>
            <a:r>
              <a:rPr lang="cs-CZ" b="1" dirty="0"/>
              <a:t>Jaké jsou příčiny problému?</a:t>
            </a:r>
            <a:r>
              <a:rPr lang="cs-CZ" dirty="0"/>
              <a:t> – popis příčin problému, doklady existence problému, zda byl již v minulosti řešen a s jakým výsledkem</a:t>
            </a:r>
          </a:p>
          <a:p>
            <a:r>
              <a:rPr lang="cs-CZ" b="1" dirty="0"/>
              <a:t>Co je cílem projektu? </a:t>
            </a:r>
            <a:r>
              <a:rPr lang="cs-CZ" dirty="0"/>
              <a:t>– cíl/e projektu, provázanost cílů, měřitelnost, jak dosažení cíle řeší problém, jak ověřit dosažení cíle </a:t>
            </a:r>
          </a:p>
          <a:p>
            <a:endParaRPr lang="cs-CZ" b="1" dirty="0"/>
          </a:p>
          <a:p>
            <a:r>
              <a:rPr lang="cs-CZ" b="1" dirty="0"/>
              <a:t>Jaká/é změna/y je/jsou v důsledku projektu očekávána/y? </a:t>
            </a:r>
            <a:r>
              <a:rPr lang="cs-CZ" dirty="0"/>
              <a:t>– co se změní, obecnější než cíl, dopad na cílovou skupinu</a:t>
            </a:r>
          </a:p>
          <a:p>
            <a:pPr>
              <a:buNone/>
            </a:pPr>
            <a:r>
              <a:rPr lang="cs-CZ" altLang="cs-CZ" sz="1200" dirty="0">
                <a:solidFill>
                  <a:srgbClr val="000000"/>
                </a:solidFill>
              </a:rPr>
              <a:t>- nová kolonka v žádosti, která rozvíjí kolonku „cíle“</a:t>
            </a:r>
          </a:p>
          <a:p>
            <a:pPr>
              <a:buNone/>
            </a:pPr>
            <a:r>
              <a:rPr lang="cs-CZ" altLang="cs-CZ" sz="1200" dirty="0">
                <a:solidFill>
                  <a:srgbClr val="000000"/>
                </a:solidFill>
              </a:rPr>
              <a:t>- nutí žadatele popsat kvalitativní dopady projektu</a:t>
            </a:r>
          </a:p>
          <a:p>
            <a:pPr>
              <a:buNone/>
            </a:pPr>
            <a:r>
              <a:rPr lang="cs-CZ" altLang="cs-CZ" sz="1200" dirty="0">
                <a:solidFill>
                  <a:srgbClr val="000000"/>
                </a:solidFill>
              </a:rPr>
              <a:t>- od instrumentálních cílů (cílem je usnadnit přístup rodičům po mateřské dovolené</a:t>
            </a:r>
            <a:r>
              <a:rPr lang="cs-CZ" altLang="cs-CZ" sz="1200" baseline="0" dirty="0">
                <a:solidFill>
                  <a:srgbClr val="000000"/>
                </a:solidFill>
              </a:rPr>
              <a:t> zpět do pracovního procesu</a:t>
            </a:r>
            <a:r>
              <a:rPr lang="cs-CZ" altLang="cs-CZ" sz="1200" dirty="0">
                <a:solidFill>
                  <a:srgbClr val="000000"/>
                </a:solidFill>
              </a:rPr>
              <a:t>) k efektům</a:t>
            </a:r>
          </a:p>
          <a:p>
            <a:pPr>
              <a:buNone/>
            </a:pPr>
            <a:r>
              <a:rPr lang="cs-CZ" altLang="cs-CZ" sz="1200" baseline="0" dirty="0">
                <a:solidFill>
                  <a:srgbClr val="000000"/>
                </a:solidFill>
              </a:rPr>
              <a:t>  </a:t>
            </a:r>
            <a:r>
              <a:rPr lang="cs-CZ" altLang="cs-CZ" sz="1200" dirty="0">
                <a:solidFill>
                  <a:srgbClr val="000000"/>
                </a:solidFill>
              </a:rPr>
              <a:t>(změnou bude získání pracovního uplatnění</a:t>
            </a:r>
            <a:r>
              <a:rPr lang="cs-CZ" altLang="cs-CZ" sz="1200" baseline="0" dirty="0">
                <a:solidFill>
                  <a:srgbClr val="000000"/>
                </a:solidFill>
              </a:rPr>
              <a:t> pro rodiče po mateřské dovolené </a:t>
            </a:r>
            <a:r>
              <a:rPr lang="cs-CZ" altLang="cs-CZ" sz="1200" dirty="0">
                <a:solidFill>
                  <a:srgbClr val="000000"/>
                </a:solidFill>
              </a:rPr>
              <a:t>a sladění rodinného a pracovního života)</a:t>
            </a:r>
          </a:p>
          <a:p>
            <a:pPr>
              <a:buNone/>
            </a:pPr>
            <a:r>
              <a:rPr lang="cs-CZ" altLang="cs-CZ" sz="1200" dirty="0">
                <a:solidFill>
                  <a:srgbClr val="000000"/>
                </a:solidFill>
              </a:rPr>
              <a:t>- kvantifikovat tu změnu</a:t>
            </a:r>
          </a:p>
          <a:p>
            <a:endParaRPr lang="cs-CZ" b="1" dirty="0"/>
          </a:p>
          <a:p>
            <a:r>
              <a:rPr lang="cs-CZ" b="1" dirty="0"/>
              <a:t>Jaké aktivity v projektu budou realizovány? (N) </a:t>
            </a:r>
            <a:r>
              <a:rPr lang="cs-CZ" dirty="0"/>
              <a:t>– KA jsou dále řešeny na samostatné záložce – lze uvést odkaz na tuto záložku nebo stručný popis. </a:t>
            </a:r>
            <a:r>
              <a:rPr lang="cs-CZ" b="1" dirty="0"/>
              <a:t>Údaje zde uvedené nesmí být v rozporu s údaji na záložce KA.</a:t>
            </a:r>
          </a:p>
          <a:p>
            <a:r>
              <a:rPr lang="cs-CZ" b="1" dirty="0"/>
              <a:t>Popis realizačního týmu projektu – </a:t>
            </a:r>
            <a:r>
              <a:rPr lang="cs-CZ" dirty="0"/>
              <a:t>všechny pozice v RT</a:t>
            </a:r>
            <a:r>
              <a:rPr lang="cs-CZ" b="1" dirty="0"/>
              <a:t> </a:t>
            </a:r>
            <a:r>
              <a:rPr lang="cs-CZ" dirty="0"/>
              <a:t>(NN i PN, příjemce i partner)</a:t>
            </a:r>
          </a:p>
          <a:p>
            <a:pPr lvl="1"/>
            <a:r>
              <a:rPr lang="cs-CZ" dirty="0"/>
              <a:t>- hlavní činnosti</a:t>
            </a:r>
          </a:p>
          <a:p>
            <a:pPr lvl="1"/>
            <a:r>
              <a:rPr lang="cs-CZ" dirty="0"/>
              <a:t>- rozsah zapojení</a:t>
            </a:r>
          </a:p>
          <a:p>
            <a:pPr lvl="1"/>
            <a:r>
              <a:rPr lang="cs-CZ" dirty="0"/>
              <a:t>- odborná kapacita (ne konkrétní jména)</a:t>
            </a:r>
          </a:p>
          <a:p>
            <a:pPr marL="457200" lvl="1" indent="0">
              <a:spcAft>
                <a:spcPts val="600"/>
              </a:spcAft>
              <a:buFontTx/>
              <a:buNone/>
            </a:pPr>
            <a:r>
              <a:rPr lang="cs-CZ" dirty="0"/>
              <a:t>- omezený rozsah pole - samostatná příloha s odkazem</a:t>
            </a:r>
          </a:p>
          <a:p>
            <a:pPr marL="628650" lvl="1" indent="-171450">
              <a:spcAft>
                <a:spcPts val="600"/>
              </a:spcAft>
              <a:buFontTx/>
              <a:buChar char="-"/>
            </a:pPr>
            <a:endParaRPr lang="cs-CZ" dirty="0"/>
          </a:p>
          <a:p>
            <a:r>
              <a:rPr lang="cs-CZ" b="1" dirty="0"/>
              <a:t>Jak bude zajištěno šíření výstupů projektu? (N) </a:t>
            </a:r>
            <a:r>
              <a:rPr lang="cs-CZ" dirty="0"/>
              <a:t>– produkty, povědomí cílové skupiny apod.</a:t>
            </a:r>
          </a:p>
          <a:p>
            <a:r>
              <a:rPr lang="cs-CZ" b="1" dirty="0"/>
              <a:t>V čem je navržené řešení inovativní? (N) </a:t>
            </a:r>
            <a:r>
              <a:rPr lang="cs-CZ" dirty="0"/>
              <a:t>- osa 3 OPZ, výzvy zaměřené na sociální inovace.</a:t>
            </a:r>
          </a:p>
          <a:p>
            <a:pPr>
              <a:spcBef>
                <a:spcPts val="450"/>
              </a:spcBef>
              <a:buNone/>
            </a:pPr>
            <a:r>
              <a:rPr lang="cs-CZ" altLang="cs-CZ" sz="1200" dirty="0">
                <a:solidFill>
                  <a:srgbClr val="000000"/>
                </a:solidFill>
              </a:rPr>
              <a:t>- některé výzvy vyžadují popis toho, v čem je projekt inovativní, v čem je nový, neokoukaný</a:t>
            </a:r>
          </a:p>
          <a:p>
            <a:pPr>
              <a:spcBef>
                <a:spcPts val="450"/>
              </a:spcBef>
              <a:buNone/>
            </a:pPr>
            <a:r>
              <a:rPr lang="cs-CZ" altLang="cs-CZ" sz="1200" dirty="0">
                <a:solidFill>
                  <a:srgbClr val="000000"/>
                </a:solidFill>
              </a:rPr>
              <a:t>- </a:t>
            </a:r>
            <a:r>
              <a:rPr lang="cs-CZ" altLang="cs-CZ" sz="1200" u="sng" dirty="0">
                <a:solidFill>
                  <a:srgbClr val="000000"/>
                </a:solidFill>
              </a:rPr>
              <a:t>tři základní roviny inovace:</a:t>
            </a:r>
          </a:p>
          <a:p>
            <a:pPr>
              <a:spcBef>
                <a:spcPts val="450"/>
              </a:spcBef>
              <a:buFont typeface="Wingdings" panose="05000000000000000000" pitchFamily="2" charset="2"/>
              <a:buChar char=""/>
            </a:pPr>
            <a:r>
              <a:rPr lang="cs-CZ" altLang="cs-CZ" sz="1200" dirty="0">
                <a:solidFill>
                  <a:srgbClr val="000000"/>
                </a:solidFill>
              </a:rPr>
              <a:t> buď zavádíte projektem zcela </a:t>
            </a:r>
            <a:r>
              <a:rPr lang="cs-CZ" altLang="cs-CZ" sz="1200" b="1" dirty="0">
                <a:solidFill>
                  <a:srgbClr val="000000"/>
                </a:solidFill>
              </a:rPr>
              <a:t>nové služby</a:t>
            </a:r>
            <a:r>
              <a:rPr lang="cs-CZ" altLang="cs-CZ" sz="1200" dirty="0">
                <a:solidFill>
                  <a:srgbClr val="000000"/>
                </a:solidFill>
              </a:rPr>
              <a:t>, zaplňujete mezeru na trhu</a:t>
            </a:r>
          </a:p>
          <a:p>
            <a:pPr>
              <a:spcBef>
                <a:spcPts val="450"/>
              </a:spcBef>
              <a:buFont typeface="Wingdings" panose="05000000000000000000" pitchFamily="2" charset="2"/>
              <a:buChar char=""/>
            </a:pPr>
            <a:r>
              <a:rPr lang="cs-CZ" altLang="cs-CZ" sz="1200" dirty="0">
                <a:solidFill>
                  <a:srgbClr val="000000"/>
                </a:solidFill>
              </a:rPr>
              <a:t> nebo existující služby </a:t>
            </a:r>
            <a:r>
              <a:rPr lang="cs-CZ" altLang="cs-CZ" sz="1200" b="1" dirty="0">
                <a:solidFill>
                  <a:srgbClr val="000000"/>
                </a:solidFill>
              </a:rPr>
              <a:t>modifikujete, rozšiřujete, posouváte, zkvalitňujete</a:t>
            </a:r>
          </a:p>
          <a:p>
            <a:pPr>
              <a:spcBef>
                <a:spcPts val="450"/>
              </a:spcBef>
              <a:buFont typeface="Wingdings" panose="05000000000000000000" pitchFamily="2" charset="2"/>
              <a:buChar char=""/>
            </a:pPr>
            <a:r>
              <a:rPr lang="cs-CZ" altLang="cs-CZ" sz="1200" dirty="0">
                <a:solidFill>
                  <a:srgbClr val="000000"/>
                </a:solidFill>
              </a:rPr>
              <a:t> nebo vytváříte </a:t>
            </a:r>
            <a:r>
              <a:rPr lang="cs-CZ" altLang="cs-CZ" sz="1200" b="1" dirty="0">
                <a:solidFill>
                  <a:srgbClr val="000000"/>
                </a:solidFill>
              </a:rPr>
              <a:t>komplex</a:t>
            </a:r>
            <a:r>
              <a:rPr lang="cs-CZ" altLang="cs-CZ" sz="1200" dirty="0">
                <a:solidFill>
                  <a:srgbClr val="000000"/>
                </a:solidFill>
              </a:rPr>
              <a:t> vzájemně provázaných nebo se doplňujících služeb, který násobí efekt každé jedné služby v takovém komplexu zařazené a mění situaci v místě celkově</a:t>
            </a:r>
          </a:p>
          <a:p>
            <a:endParaRPr lang="cs-CZ" dirty="0"/>
          </a:p>
          <a:p>
            <a:r>
              <a:rPr lang="cs-CZ" b="1" dirty="0"/>
              <a:t>Jaká existují rizika projektu? </a:t>
            </a:r>
            <a:r>
              <a:rPr lang="cs-CZ" dirty="0"/>
              <a:t>– rizika spojená s realizací projektu a návrh jejich řešení. Ta rizika, jejichž vzniku může příjemce předcházet (kapacita cílové skupiny, personální obsazení projektu, finanční zdroje apod.).</a:t>
            </a:r>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87</a:t>
            </a:fld>
            <a:endParaRPr lang="cs-CZ"/>
          </a:p>
        </p:txBody>
      </p:sp>
    </p:spTree>
    <p:extLst>
      <p:ext uri="{BB962C8B-B14F-4D97-AF65-F5344CB8AC3E}">
        <p14:creationId xmlns:p14="http://schemas.microsoft.com/office/powerpoint/2010/main" val="39964300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u="none" dirty="0"/>
              <a:t>Při vyplňování</a:t>
            </a:r>
            <a:r>
              <a:rPr lang="cs-CZ" sz="1200" b="0" u="none" baseline="0" dirty="0"/>
              <a:t> indikátorů musí žadatel uvést cílovou hodnotu a popis hodnoty u všech indikátorů v Žádosti o podporu (jedná se o povinná pole). Do Žádosti o podporu se načítají všechny indikátory z Výzvy ŘO OPZ č. 047. U nerelevantních indikátorů ve vztahu k zaměření Výzvy MAS uvede žadatel do pole cílová hodnota nulu a do pole popis hodnoty uvede, že indikátor je ve vztahu k zaměření Výzvy MAS nerelevantní. Stejně tak bude žadatel postupovat i v případě, že indikátor bude relevantní ve vztahu k zaměření Výzvy MAS, ale žadatel neplánuje tuto aktivitu realizovat v rámci projektu.</a:t>
            </a:r>
            <a:endParaRPr lang="cs-CZ" dirty="0"/>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88</a:t>
            </a:fld>
            <a:endParaRPr lang="cs-CZ"/>
          </a:p>
        </p:txBody>
      </p:sp>
    </p:spTree>
    <p:extLst>
      <p:ext uri="{BB962C8B-B14F-4D97-AF65-F5344CB8AC3E}">
        <p14:creationId xmlns:p14="http://schemas.microsoft.com/office/powerpoint/2010/main" val="39588927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25000" lnSpcReduction="20000"/>
          </a:bodyPr>
          <a:lstStyle/>
          <a:p>
            <a:pPr marL="0" lvl="1" indent="0">
              <a:lnSpc>
                <a:spcPts val="2880"/>
              </a:lnSpc>
              <a:spcBef>
                <a:spcPts val="600"/>
              </a:spcBef>
              <a:spcAft>
                <a:spcPts val="600"/>
              </a:spcAft>
              <a:buSzPct val="100000"/>
              <a:buFont typeface="Wingdings" panose="05000000000000000000" pitchFamily="2" charset="2"/>
              <a:buNone/>
            </a:pPr>
            <a:r>
              <a:rPr lang="cs-CZ" sz="1200" b="1" u="sng" dirty="0"/>
              <a:t>Indikátory povinné k naplnění</a:t>
            </a:r>
            <a:r>
              <a:rPr lang="cs-CZ" sz="1200" b="1" u="none" dirty="0"/>
              <a:t> </a:t>
            </a:r>
            <a:r>
              <a:rPr lang="cs-CZ" sz="1200" dirty="0"/>
              <a:t>(výstupové či výsledkové):</a:t>
            </a:r>
          </a:p>
          <a:p>
            <a:pPr marL="0" marR="0" lvl="1" indent="0" algn="l" defTabSz="914400" rtl="0" eaLnBrk="1" fontAlgn="auto" latinLnBrk="0" hangingPunct="1">
              <a:lnSpc>
                <a:spcPts val="2880"/>
              </a:lnSpc>
              <a:spcBef>
                <a:spcPts val="600"/>
              </a:spcBef>
              <a:spcAft>
                <a:spcPts val="600"/>
              </a:spcAft>
              <a:buClrTx/>
              <a:buSzPct val="100000"/>
              <a:buFont typeface="Wingdings" panose="05000000000000000000" pitchFamily="2" charset="2"/>
              <a:buNone/>
              <a:tabLst/>
              <a:defRPr/>
            </a:pPr>
            <a:r>
              <a:rPr lang="cs-CZ" sz="1200" dirty="0">
                <a:solidFill>
                  <a:srgbClr val="FF0000"/>
                </a:solidFill>
              </a:rPr>
              <a:t>Každý projekt musí mít povinně stanovenou nenulovou hodnotu </a:t>
            </a:r>
            <a:r>
              <a:rPr lang="cs-CZ" sz="1200" b="1" dirty="0">
                <a:solidFill>
                  <a:srgbClr val="FF0000"/>
                </a:solidFill>
              </a:rPr>
              <a:t>minimálně</a:t>
            </a:r>
            <a:r>
              <a:rPr lang="cs-CZ" sz="1200" dirty="0">
                <a:solidFill>
                  <a:srgbClr val="FF0000"/>
                </a:solidFill>
              </a:rPr>
              <a:t> buď pro indikátor </a:t>
            </a:r>
            <a:r>
              <a:rPr lang="cs-CZ" sz="1200" b="1" dirty="0">
                <a:solidFill>
                  <a:srgbClr val="FF0000"/>
                </a:solidFill>
              </a:rPr>
              <a:t>6 00 00 - Celkový počet účastníků</a:t>
            </a:r>
            <a:r>
              <a:rPr lang="cs-CZ" sz="1200" dirty="0">
                <a:solidFill>
                  <a:srgbClr val="FF0000"/>
                </a:solidFill>
              </a:rPr>
              <a:t> nebo </a:t>
            </a:r>
            <a:br>
              <a:rPr lang="cs-CZ" sz="1200" dirty="0">
                <a:solidFill>
                  <a:srgbClr val="FF0000"/>
                </a:solidFill>
              </a:rPr>
            </a:br>
            <a:r>
              <a:rPr lang="cs-CZ" sz="1200" b="1" dirty="0">
                <a:solidFill>
                  <a:srgbClr val="FF0000"/>
                </a:solidFill>
              </a:rPr>
              <a:t>6 70 01 - Kapacita podpořených služeb!!!</a:t>
            </a:r>
          </a:p>
          <a:p>
            <a:pPr marL="432000" marR="0" lvl="1" indent="-432000" algn="l" defTabSz="914400" rtl="0" eaLnBrk="1" fontAlgn="auto" latinLnBrk="0" hangingPunct="1">
              <a:lnSpc>
                <a:spcPts val="2880"/>
              </a:lnSpc>
              <a:spcBef>
                <a:spcPts val="600"/>
              </a:spcBef>
              <a:spcAft>
                <a:spcPts val="600"/>
              </a:spcAft>
              <a:buClrTx/>
              <a:buSzPct val="100000"/>
              <a:buFont typeface="Wingdings" panose="05000000000000000000" pitchFamily="2" charset="2"/>
              <a:buChar char=""/>
              <a:tabLst/>
              <a:defRPr/>
            </a:pPr>
            <a:endParaRPr lang="cs-CZ" sz="1200" b="1" dirty="0">
              <a:solidFill>
                <a:srgbClr val="FF0000"/>
              </a:solidFill>
            </a:endParaRPr>
          </a:p>
          <a:p>
            <a:pPr marL="0" marR="0" lvl="1" indent="0" algn="l" defTabSz="914400" rtl="0" eaLnBrk="1" fontAlgn="auto" latinLnBrk="0" hangingPunct="1">
              <a:lnSpc>
                <a:spcPts val="2880"/>
              </a:lnSpc>
              <a:spcBef>
                <a:spcPts val="600"/>
              </a:spcBef>
              <a:spcAft>
                <a:spcPts val="600"/>
              </a:spcAft>
              <a:buClrTx/>
              <a:buSzPct val="100000"/>
              <a:buFont typeface="Wingdings" panose="05000000000000000000" pitchFamily="2" charset="2"/>
              <a:buNone/>
              <a:tabLst/>
              <a:defRPr/>
            </a:pPr>
            <a:r>
              <a:rPr lang="cs-CZ" sz="1200" kern="1200" dirty="0">
                <a:solidFill>
                  <a:schemeClr val="tx1"/>
                </a:solidFill>
                <a:effectLst/>
                <a:latin typeface="+mn-lt"/>
                <a:ea typeface="+mn-ea"/>
                <a:cs typeface="+mn-cs"/>
              </a:rPr>
              <a:t>Sledování parametrů týkajících se podpořených osob a související indikátory jsou detailně popsány </a:t>
            </a:r>
            <a:r>
              <a:rPr lang="cs-CZ" sz="1200" b="1" kern="1200" dirty="0">
                <a:solidFill>
                  <a:schemeClr val="tx1"/>
                </a:solidFill>
                <a:effectLst/>
                <a:latin typeface="+mn-lt"/>
                <a:ea typeface="+mn-ea"/>
                <a:cs typeface="+mn-cs"/>
              </a:rPr>
              <a:t>v</a:t>
            </a:r>
            <a:r>
              <a:rPr lang="cs-CZ" sz="1200" kern="1200" dirty="0">
                <a:solidFill>
                  <a:schemeClr val="tx1"/>
                </a:solidFill>
                <a:effectLst/>
                <a:latin typeface="+mn-lt"/>
                <a:ea typeface="+mn-ea"/>
                <a:cs typeface="+mn-cs"/>
              </a:rPr>
              <a:t> </a:t>
            </a:r>
            <a:r>
              <a:rPr lang="cs-CZ" sz="1200" b="1" kern="1200" dirty="0">
                <a:solidFill>
                  <a:schemeClr val="tx1"/>
                </a:solidFill>
                <a:effectLst/>
                <a:latin typeface="+mn-lt"/>
                <a:ea typeface="+mn-ea"/>
                <a:cs typeface="+mn-cs"/>
              </a:rPr>
              <a:t>Obecné části pravidel pro žadatele a příjemce v rámci Operačního programu zaměstnanost v kapitole 18.</a:t>
            </a:r>
          </a:p>
          <a:p>
            <a:pPr marL="432000" marR="0" lvl="1" indent="-432000" algn="l" defTabSz="914400" rtl="0" eaLnBrk="1" fontAlgn="auto" latinLnBrk="0" hangingPunct="1">
              <a:lnSpc>
                <a:spcPts val="2880"/>
              </a:lnSpc>
              <a:spcBef>
                <a:spcPts val="600"/>
              </a:spcBef>
              <a:spcAft>
                <a:spcPts val="600"/>
              </a:spcAft>
              <a:buClrTx/>
              <a:buSzPct val="100000"/>
              <a:buFont typeface="Wingdings" panose="05000000000000000000" pitchFamily="2" charset="2"/>
              <a:buChar char=""/>
              <a:tabLst/>
              <a:defRPr/>
            </a:pPr>
            <a:endParaRPr lang="cs-CZ" sz="1200" kern="1200" dirty="0">
              <a:solidFill>
                <a:schemeClr val="tx1"/>
              </a:solidFill>
              <a:effectLst/>
              <a:latin typeface="+mn-lt"/>
              <a:ea typeface="+mn-ea"/>
              <a:cs typeface="+mn-cs"/>
            </a:endParaRPr>
          </a:p>
          <a:p>
            <a:r>
              <a:rPr lang="cs-CZ" sz="1200" dirty="0">
                <a:latin typeface="+mn-lt"/>
              </a:rPr>
              <a:t>Žadatel není nucen k tomu, aby všechny osoby byly „účastníky“ a čerpaly povinně podporu nad stanovený limit.</a:t>
            </a:r>
          </a:p>
          <a:p>
            <a:r>
              <a:rPr lang="cs-CZ" sz="1200" dirty="0">
                <a:latin typeface="+mn-lt"/>
              </a:rPr>
              <a:t>Žadatel nebude znevýhodněn oproti projektům s vyššími cílovými hodnotami indikátorů za předpokladu, že zapojení osob, které nelze vykazovat v indikátoru, řádně odůvodní a popíše zamýšlené efekty.</a:t>
            </a:r>
          </a:p>
          <a:p>
            <a:r>
              <a:rPr lang="cs-CZ" sz="1200" dirty="0">
                <a:latin typeface="+mn-lt"/>
              </a:rPr>
              <a:t>Hodnotitel hodnotí žádost jako celek, nikoli jen s ohledem na plánované hodnoty indikátorů.</a:t>
            </a:r>
          </a:p>
          <a:p>
            <a:r>
              <a:rPr lang="cs-CZ" sz="1200" dirty="0">
                <a:latin typeface="+mn-lt"/>
              </a:rPr>
              <a:t>Vždy záleží na charakteru projektu, cílové skupiny a plánovaných efektech projektu.</a:t>
            </a:r>
          </a:p>
          <a:p>
            <a:endParaRPr lang="cs-CZ" sz="1200" dirty="0">
              <a:latin typeface="+mn-lt"/>
            </a:endParaRPr>
          </a:p>
          <a:p>
            <a:pPr marL="432000" lvl="2" indent="-432000">
              <a:lnSpc>
                <a:spcPct val="100000"/>
              </a:lnSpc>
              <a:spcBef>
                <a:spcPts val="600"/>
              </a:spcBef>
              <a:spcAft>
                <a:spcPts val="600"/>
              </a:spcAft>
              <a:buSzPct val="100000"/>
              <a:buFont typeface="Courier New" panose="02070309020205020404" pitchFamily="49" charset="0"/>
              <a:buChar char="o"/>
            </a:pPr>
            <a:r>
              <a:rPr lang="cs-CZ" sz="1200" u="sng" dirty="0">
                <a:latin typeface="+mn-lt"/>
                <a:cs typeface="Arial" panose="020B0604020202020204" pitchFamily="34" charset="0"/>
              </a:rPr>
              <a:t>6 00 00 - Celkový počet účastníků  + indikátory </a:t>
            </a:r>
            <a:r>
              <a:rPr lang="cs-CZ" sz="1200" u="sng" dirty="0">
                <a:latin typeface="+mn-lt"/>
              </a:rPr>
              <a:t>týkající se „účastníků“</a:t>
            </a:r>
          </a:p>
          <a:p>
            <a:pPr marL="504000" lvl="4" indent="0">
              <a:lnSpc>
                <a:spcPct val="100000"/>
              </a:lnSpc>
              <a:spcBef>
                <a:spcPts val="600"/>
              </a:spcBef>
              <a:spcAft>
                <a:spcPts val="600"/>
              </a:spcAft>
              <a:buSzPct val="100000"/>
              <a:buNone/>
            </a:pPr>
            <a:r>
              <a:rPr lang="cs-CZ" sz="1200" dirty="0">
                <a:latin typeface="+mn-lt"/>
                <a:cs typeface="Arial" panose="020B0604020202020204" pitchFamily="34" charset="0"/>
              </a:rPr>
              <a:t>= </a:t>
            </a:r>
            <a:r>
              <a:rPr lang="cs-CZ" sz="1200" dirty="0">
                <a:latin typeface="+mn-lt"/>
              </a:rPr>
              <a:t>osoby jednoznačně identifikované, které zároveň překročí hranici pro bagatelní podporu </a:t>
            </a:r>
            <a:r>
              <a:rPr lang="cs-CZ" sz="1200" dirty="0">
                <a:latin typeface="+mn-lt"/>
                <a:cs typeface="Arial" panose="020B0604020202020204" pitchFamily="34" charset="0"/>
              </a:rPr>
              <a:t>(tj. min. 40 hod., </a:t>
            </a:r>
            <a:r>
              <a:rPr lang="cs-CZ" sz="1200" dirty="0">
                <a:latin typeface="+mn-lt"/>
              </a:rPr>
              <a:t>z toho min 20 hod. jinou formou než elektronickou</a:t>
            </a:r>
            <a:r>
              <a:rPr lang="cs-CZ" sz="1200" dirty="0">
                <a:latin typeface="+mn-lt"/>
                <a:cs typeface="Arial" panose="020B0604020202020204" pitchFamily="34" charset="0"/>
              </a:rPr>
              <a:t>)</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a:latin typeface="+mn-lt"/>
                <a:cs typeface="Arial" panose="020B0604020202020204" pitchFamily="34" charset="0"/>
              </a:rPr>
              <a:t>Účastník započítán pouze jednou za projekt, bez ohledu na počet získaných podpor (víckrát ve více projektech).</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a:latin typeface="+mn-lt"/>
                <a:cs typeface="Arial" panose="020B0604020202020204" pitchFamily="34" charset="0"/>
              </a:rPr>
              <a:t>Vykazování příjemcem skrze Monitorovací list podpořené osoby v IS ESF </a:t>
            </a:r>
            <a:r>
              <a:rPr lang="cs-CZ" sz="1200" dirty="0">
                <a:latin typeface="+mn-lt"/>
              </a:rPr>
              <a:t>2014+ (</a:t>
            </a:r>
            <a:r>
              <a:rPr lang="cs-CZ" sz="1200" cap="none" baseline="0" dirty="0">
                <a:latin typeface="+mn-lt"/>
              </a:rPr>
              <a:t>Pokyny pro evidenci podpory poskytnuté účastníkům projektu).</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a:solidFill>
                  <a:srgbClr val="FF0000"/>
                </a:solidFill>
                <a:latin typeface="+mn-lt"/>
                <a:cs typeface="Arial" panose="020B0604020202020204" pitchFamily="34" charset="0"/>
              </a:rPr>
              <a:t>Celkový počet podpořených osob </a:t>
            </a:r>
            <a:r>
              <a:rPr lang="cs-CZ" sz="1200" strike="sngStrike" dirty="0">
                <a:solidFill>
                  <a:srgbClr val="FF0000"/>
                </a:solidFill>
                <a:latin typeface="+mn-lt"/>
                <a:cs typeface="Arial" panose="020B0604020202020204" pitchFamily="34" charset="0"/>
              </a:rPr>
              <a:t>≠</a:t>
            </a:r>
            <a:r>
              <a:rPr lang="cs-CZ" sz="1200" dirty="0">
                <a:solidFill>
                  <a:srgbClr val="FF0000"/>
                </a:solidFill>
                <a:latin typeface="+mn-lt"/>
                <a:cs typeface="Arial" panose="020B0604020202020204" pitchFamily="34" charset="0"/>
              </a:rPr>
              <a:t> celkový počet účastníků!! </a:t>
            </a:r>
            <a:r>
              <a:rPr lang="cs-CZ" sz="1200" dirty="0">
                <a:latin typeface="+mn-lt"/>
              </a:rPr>
              <a:t>(Žadatel předem popíše rozsah skupiny osob, kterou plánuje podpořit, ale která nebude pravděpodobně moci být zahrnuta do dosažených hodnot indikátorů).</a:t>
            </a:r>
            <a:endParaRPr lang="cs-CZ" sz="1200" dirty="0">
              <a:solidFill>
                <a:srgbClr val="FF0000"/>
              </a:solidFill>
              <a:latin typeface="+mn-lt"/>
              <a:cs typeface="Arial" panose="020B0604020202020204" pitchFamily="34" charset="0"/>
            </a:endParaRPr>
          </a:p>
          <a:p>
            <a:pPr>
              <a:lnSpc>
                <a:spcPct val="100000"/>
              </a:lnSpc>
              <a:buFont typeface="Courier New" panose="02070309020205020404" pitchFamily="49" charset="0"/>
              <a:buChar char="o"/>
            </a:pPr>
            <a:r>
              <a:rPr lang="cs-CZ" sz="1200" dirty="0">
                <a:latin typeface="+mn-lt"/>
                <a:cs typeface="Arial" panose="020B0604020202020204" pitchFamily="34" charset="0"/>
              </a:rPr>
              <a:t>       Podpora by měla směřovat výhradně k osobám překračujícím bagatelní podporu a osobám, u kterých je jejich totožnost známá v potřebném rozsahu!!!</a:t>
            </a:r>
          </a:p>
          <a:p>
            <a:pPr>
              <a:lnSpc>
                <a:spcPct val="100000"/>
              </a:lnSpc>
              <a:buFont typeface="Courier New" panose="02070309020205020404" pitchFamily="49" charset="0"/>
              <a:buChar char="o"/>
            </a:pPr>
            <a:r>
              <a:rPr lang="cs-CZ" sz="1200" dirty="0">
                <a:latin typeface="+mn-lt"/>
                <a:cs typeface="Arial" panose="020B0604020202020204" pitchFamily="34" charset="0"/>
              </a:rPr>
              <a:t>       Podpora by měla směřovat výhradně k osobám z území MAS, pokud není zdůvodněno!!!</a:t>
            </a:r>
          </a:p>
          <a:p>
            <a:pPr>
              <a:lnSpc>
                <a:spcPct val="100000"/>
              </a:lnSpc>
              <a:buFont typeface="Courier New" panose="02070309020205020404" pitchFamily="49" charset="0"/>
              <a:buChar char="o"/>
            </a:pPr>
            <a:endParaRPr lang="cs-CZ" sz="1200" dirty="0">
              <a:latin typeface="+mn-lt"/>
              <a:cs typeface="Arial" panose="020B0604020202020204" pitchFamily="34" charset="0"/>
            </a:endParaRPr>
          </a:p>
          <a:p>
            <a:endParaRPr lang="cs-CZ" sz="1200" b="1" dirty="0"/>
          </a:p>
          <a:p>
            <a:r>
              <a:rPr lang="cs-CZ" sz="1200" b="1" u="sng" dirty="0"/>
              <a:t>Indikátory povinné k vykazování</a:t>
            </a:r>
            <a:endParaRPr lang="cs-CZ" sz="1200" b="1" dirty="0"/>
          </a:p>
          <a:p>
            <a:pPr lvl="1"/>
            <a:r>
              <a:rPr lang="cs-CZ" sz="1200" b="0" dirty="0"/>
              <a:t>U projektů, které nebudou sledovat žádný výsledkový indikátor, musí být ze strany žadatele v žádosti o podporu povinně vyplněno textové pole popisující konkrétní cíle projektu včetně popisu očekávaných výsledků a změny, které má být prostřednictvím projektu dosaženo.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chemeClr val="tx1"/>
              </a:solidFill>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cs-CZ" sz="1200" b="1" dirty="0">
                <a:solidFill>
                  <a:srgbClr val="FF0000"/>
                </a:solidFill>
              </a:rPr>
              <a:t>U indikátoru týkajícího</a:t>
            </a:r>
            <a:r>
              <a:rPr lang="cs-CZ" sz="1200" b="1" baseline="0" dirty="0">
                <a:solidFill>
                  <a:srgbClr val="FF0000"/>
                </a:solidFill>
              </a:rPr>
              <a:t> se účastníků (6 73 15, 6 73 10, 6 25 00, 6 26 00, 6 28 0)  je cílová hodnota vždy 0, protože se dosažené hodnoty načítají automaticky z IS ESF!!!</a:t>
            </a:r>
          </a:p>
          <a:p>
            <a:pPr marL="457200" marR="0" lvl="1" indent="0" algn="l" defTabSz="914400" rtl="0" eaLnBrk="1" fontAlgn="auto" latinLnBrk="0" hangingPunct="1">
              <a:lnSpc>
                <a:spcPct val="100000"/>
              </a:lnSpc>
              <a:spcBef>
                <a:spcPts val="0"/>
              </a:spcBef>
              <a:spcAft>
                <a:spcPts val="0"/>
              </a:spcAft>
              <a:buClrTx/>
              <a:buSzTx/>
              <a:buFontTx/>
              <a:buNone/>
              <a:tabLst/>
              <a:defRPr/>
            </a:pPr>
            <a:r>
              <a:rPr lang="cs-CZ" sz="1200" b="1" baseline="0" dirty="0">
                <a:solidFill>
                  <a:srgbClr val="FF0000"/>
                </a:solidFill>
              </a:rPr>
              <a:t>Indikátory, které se netýkají účastníků, příjemce vykazuje prostřednictvím Zpráv o realizaci projektu skrze ISKP14+ (8 05 00, 5 01 30, 5 01 10, 5 01 20, 5 01 05, 6 74 01).</a:t>
            </a:r>
          </a:p>
          <a:p>
            <a:pPr marL="0" lvl="1" indent="0">
              <a:lnSpc>
                <a:spcPct val="100000"/>
              </a:lnSpc>
              <a:spcBef>
                <a:spcPts val="600"/>
              </a:spcBef>
              <a:spcAft>
                <a:spcPts val="600"/>
              </a:spcAft>
              <a:buSzPct val="100000"/>
              <a:buFont typeface="Wingdings" panose="05000000000000000000" pitchFamily="2" charset="2"/>
              <a:buNone/>
            </a:pPr>
            <a:endParaRPr lang="cs-CZ" sz="800" dirty="0"/>
          </a:p>
          <a:p>
            <a:pPr marL="0" lvl="1" indent="0">
              <a:lnSpc>
                <a:spcPct val="100000"/>
              </a:lnSpc>
              <a:spcBef>
                <a:spcPts val="600"/>
              </a:spcBef>
              <a:spcAft>
                <a:spcPts val="600"/>
              </a:spcAft>
              <a:buSzPct val="100000"/>
              <a:buFont typeface="Wingdings" panose="05000000000000000000" pitchFamily="2" charset="2"/>
              <a:buNone/>
            </a:pPr>
            <a:r>
              <a:rPr lang="cs-CZ" sz="1800" u="sng" dirty="0"/>
              <a:t>Podrobné informace včetně definic jednotlivých indikátorů viz:</a:t>
            </a:r>
          </a:p>
          <a:p>
            <a:pPr marL="936000" lvl="3" indent="-432000">
              <a:lnSpc>
                <a:spcPct val="100000"/>
              </a:lnSpc>
              <a:spcBef>
                <a:spcPts val="600"/>
              </a:spcBef>
              <a:spcAft>
                <a:spcPts val="600"/>
              </a:spcAft>
              <a:buSzPct val="100000"/>
              <a:buFont typeface="Wingdings" panose="05000000000000000000" pitchFamily="2" charset="2"/>
              <a:buChar char=""/>
            </a:pPr>
            <a:r>
              <a:rPr lang="cs-CZ" sz="1800" dirty="0"/>
              <a:t>Obecná část pravidel pro žadatele a příjemce v rámci OPZ, kpt. 18</a:t>
            </a:r>
          </a:p>
          <a:p>
            <a:pPr marL="936000" lvl="3" indent="-432000">
              <a:lnSpc>
                <a:spcPct val="100000"/>
              </a:lnSpc>
              <a:spcBef>
                <a:spcPts val="600"/>
              </a:spcBef>
              <a:spcAft>
                <a:spcPts val="600"/>
              </a:spcAft>
              <a:buSzPct val="100000"/>
              <a:buFont typeface="Wingdings" panose="05000000000000000000" pitchFamily="2" charset="2"/>
              <a:buChar char=""/>
            </a:pPr>
            <a:r>
              <a:rPr lang="cs-CZ" sz="1800" dirty="0"/>
              <a:t>Systém záznamu rozsahu a typu podpory poskytnuté cílovým skupinám projektů</a:t>
            </a:r>
            <a:endParaRPr lang="cs-CZ" dirty="0"/>
          </a:p>
          <a:p>
            <a:pPr>
              <a:lnSpc>
                <a:spcPct val="100000"/>
              </a:lnSpc>
              <a:buFont typeface="Courier New" panose="02070309020205020404" pitchFamily="49" charset="0"/>
              <a:buNone/>
            </a:pPr>
            <a:endParaRPr lang="cs-CZ" sz="1200" dirty="0">
              <a:latin typeface="+mn-lt"/>
            </a:endParaRPr>
          </a:p>
          <a:p>
            <a:pPr hangingPunct="0"/>
            <a:r>
              <a:rPr lang="cs-CZ" sz="1200" b="1" kern="1200" dirty="0">
                <a:solidFill>
                  <a:schemeClr val="tx1"/>
                </a:solidFill>
                <a:effectLst/>
                <a:latin typeface="+mn-lt"/>
                <a:ea typeface="+mn-ea"/>
                <a:cs typeface="+mn-cs"/>
              </a:rPr>
              <a:t>Bagatelní podpora:</a:t>
            </a:r>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Je stanoven limit, že účastníkem/podpořenou osobou z hlediska indikátorů, je pouze osoba, která:</a:t>
            </a:r>
          </a:p>
          <a:p>
            <a:pPr hangingPunct="0"/>
            <a:r>
              <a:rPr lang="cs-CZ" sz="1200" kern="1200" dirty="0">
                <a:solidFill>
                  <a:schemeClr val="tx1"/>
                </a:solidFill>
                <a:effectLst/>
                <a:latin typeface="+mn-lt"/>
                <a:ea typeface="+mn-ea"/>
                <a:cs typeface="+mn-cs"/>
              </a:rPr>
              <a:t>a) získala v daném projektu podporu v rozsahu minimálně </a:t>
            </a:r>
            <a:r>
              <a:rPr lang="cs-CZ" sz="1200" b="1" kern="1200" dirty="0">
                <a:solidFill>
                  <a:schemeClr val="tx1"/>
                </a:solidFill>
                <a:effectLst/>
                <a:latin typeface="+mn-lt"/>
                <a:ea typeface="+mn-ea"/>
                <a:cs typeface="+mn-cs"/>
              </a:rPr>
              <a:t>40 hodin </a:t>
            </a:r>
            <a:r>
              <a:rPr lang="cs-CZ" sz="1200" kern="1200" dirty="0">
                <a:solidFill>
                  <a:schemeClr val="tx1"/>
                </a:solidFill>
                <a:effectLst/>
                <a:latin typeface="+mn-lt"/>
                <a:ea typeface="+mn-ea"/>
                <a:cs typeface="+mn-cs"/>
              </a:rPr>
              <a:t>(bez ohledu na počet dílčích podpor, tj. počet dílčích zapojení do projektu) a zároveň</a:t>
            </a:r>
          </a:p>
          <a:p>
            <a:pPr hangingPunct="0"/>
            <a:r>
              <a:rPr lang="cs-CZ" sz="1200" kern="1200" dirty="0">
                <a:solidFill>
                  <a:schemeClr val="tx1"/>
                </a:solidFill>
                <a:effectLst/>
                <a:latin typeface="+mn-lt"/>
                <a:ea typeface="+mn-ea"/>
                <a:cs typeface="+mn-cs"/>
              </a:rPr>
              <a:t>b) alespoň 20 hodin z podpory, kterou osoba v daném projektu získala, nemá charakter elektronického vzdělávání.</a:t>
            </a:r>
          </a:p>
          <a:p>
            <a:pPr hangingPunct="0"/>
            <a:r>
              <a:rPr lang="cs-CZ" sz="1200" b="1" kern="1200" dirty="0">
                <a:solidFill>
                  <a:schemeClr val="tx1"/>
                </a:solidFill>
                <a:effectLst/>
                <a:latin typeface="+mn-lt"/>
                <a:ea typeface="+mn-ea"/>
                <a:cs typeface="+mn-cs"/>
              </a:rPr>
              <a:t> </a:t>
            </a:r>
            <a:endParaRPr lang="cs-CZ" sz="120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Evidence podpořené osoby:</a:t>
            </a:r>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U každé osoby je třeba znát jméno, příjmení, adresu bydliště a datum narození -monitorovací list podpořené osoby (na portálu </a:t>
            </a:r>
            <a:r>
              <a:rPr lang="cs-CZ" sz="1200" u="sng" kern="1200" dirty="0">
                <a:solidFill>
                  <a:schemeClr val="tx1"/>
                </a:solidFill>
                <a:effectLst/>
                <a:latin typeface="+mn-lt"/>
                <a:ea typeface="+mn-ea"/>
                <a:cs typeface="+mn-cs"/>
                <a:hlinkClick r:id="rId3"/>
              </a:rPr>
              <a:t>www.esfcr.cz</a:t>
            </a:r>
            <a:endParaRPr lang="cs-CZ" sz="1200" kern="1200" dirty="0">
              <a:solidFill>
                <a:schemeClr val="tx1"/>
              </a:solidFill>
              <a:effectLst/>
              <a:latin typeface="+mn-lt"/>
              <a:ea typeface="+mn-ea"/>
              <a:cs typeface="+mn-cs"/>
            </a:endParaRPr>
          </a:p>
          <a:p>
            <a:pPr hangingPunct="0"/>
            <a:r>
              <a:rPr lang="cs-CZ" sz="1200" u="sng" kern="1200" dirty="0">
                <a:solidFill>
                  <a:schemeClr val="tx1"/>
                </a:solidFill>
                <a:effectLst/>
                <a:latin typeface="+mn-lt"/>
                <a:ea typeface="+mn-ea"/>
                <a:cs typeface="+mn-cs"/>
              </a:rPr>
              <a:t>https://www.esfcr.cz/</a:t>
            </a:r>
            <a:r>
              <a:rPr lang="cs-CZ" sz="1200" u="sng" kern="1200" dirty="0" err="1">
                <a:solidFill>
                  <a:schemeClr val="tx1"/>
                </a:solidFill>
                <a:effectLst/>
                <a:latin typeface="+mn-lt"/>
                <a:ea typeface="+mn-ea"/>
                <a:cs typeface="+mn-cs"/>
              </a:rPr>
              <a:t>monitorovani</a:t>
            </a:r>
            <a:r>
              <a:rPr lang="cs-CZ" sz="1200" u="sng" kern="1200" dirty="0">
                <a:solidFill>
                  <a:schemeClr val="tx1"/>
                </a:solidFill>
                <a:effectLst/>
                <a:latin typeface="+mn-lt"/>
                <a:ea typeface="+mn-ea"/>
                <a:cs typeface="+mn-cs"/>
              </a:rPr>
              <a:t>-</a:t>
            </a:r>
            <a:r>
              <a:rPr lang="cs-CZ" sz="1200" u="sng" kern="1200" dirty="0" err="1">
                <a:solidFill>
                  <a:schemeClr val="tx1"/>
                </a:solidFill>
                <a:effectLst/>
                <a:latin typeface="+mn-lt"/>
                <a:ea typeface="+mn-ea"/>
                <a:cs typeface="+mn-cs"/>
              </a:rPr>
              <a:t>podporenych</a:t>
            </a:r>
            <a:r>
              <a:rPr lang="cs-CZ" sz="1200" u="sng" kern="1200" dirty="0">
                <a:solidFill>
                  <a:schemeClr val="tx1"/>
                </a:solidFill>
                <a:effectLst/>
                <a:latin typeface="+mn-lt"/>
                <a:ea typeface="+mn-ea"/>
                <a:cs typeface="+mn-cs"/>
              </a:rPr>
              <a:t>-osob-</a:t>
            </a:r>
            <a:r>
              <a:rPr lang="cs-CZ" sz="1200" u="sng" kern="1200" dirty="0" err="1">
                <a:solidFill>
                  <a:schemeClr val="tx1"/>
                </a:solidFill>
                <a:effectLst/>
                <a:latin typeface="+mn-lt"/>
                <a:ea typeface="+mn-ea"/>
                <a:cs typeface="+mn-cs"/>
              </a:rPr>
              <a:t>opz</a:t>
            </a:r>
            <a:r>
              <a:rPr lang="cs-CZ" sz="1200" kern="1200" dirty="0">
                <a:solidFill>
                  <a:schemeClr val="tx1"/>
                </a:solidFill>
                <a:effectLst/>
                <a:latin typeface="+mn-lt"/>
                <a:ea typeface="+mn-ea"/>
                <a:cs typeface="+mn-cs"/>
              </a:rPr>
              <a:t>).</a:t>
            </a:r>
          </a:p>
          <a:p>
            <a:pPr hangingPunct="0"/>
            <a:endParaRPr lang="cs-CZ" sz="120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Monitorovací list podpořené osoby </a:t>
            </a:r>
            <a:r>
              <a:rPr lang="cs-CZ" sz="1200" kern="1200" dirty="0">
                <a:solidFill>
                  <a:schemeClr val="tx1"/>
                </a:solidFill>
                <a:effectLst/>
                <a:latin typeface="+mn-lt"/>
                <a:ea typeface="+mn-ea"/>
                <a:cs typeface="+mn-cs"/>
              </a:rPr>
              <a:t>je nezávazný formulář, který je možné využít při sběru údajů od jednotlivých osob podpořených v projektu. Pokud může příjemce (či partner) data potřebná pro sledování monitorovacích indikátorů podložit jinou průkaznou evidencí, není nutné formulář používat. Příjemce (či partner) je také oprávněn si obsah Monitorovacího listu podpořené osoby upravit (např. v něm nezjišťovat něco, co už je mu známo a eviduje to v podobě nějakého jiného dokumentu/databáze).</a:t>
            </a:r>
          </a:p>
          <a:p>
            <a:pPr hangingPunct="0"/>
            <a:r>
              <a:rPr lang="cs-CZ" sz="1200" kern="1200" dirty="0">
                <a:solidFill>
                  <a:schemeClr val="tx1"/>
                </a:solidFill>
                <a:effectLst/>
                <a:latin typeface="+mn-lt"/>
                <a:ea typeface="+mn-ea"/>
                <a:cs typeface="+mn-cs"/>
              </a:rPr>
              <a:t>Díky sledování vymezených parametrů u podpořených osob bude příjemce schopen vykazovat dosažené hodnoty monitorovacích indikátorů týkajících se účastníků projektu.</a:t>
            </a:r>
          </a:p>
          <a:p>
            <a:pPr hangingPunct="0"/>
            <a:endParaRPr lang="cs-CZ" sz="1200" b="1" u="sng" kern="1200" dirty="0">
              <a:solidFill>
                <a:schemeClr val="tx1"/>
              </a:solidFill>
              <a:effectLst/>
              <a:latin typeface="+mn-lt"/>
              <a:ea typeface="+mn-ea"/>
              <a:cs typeface="+mn-cs"/>
            </a:endParaRPr>
          </a:p>
          <a:p>
            <a:pPr hangingPunct="0"/>
            <a:r>
              <a:rPr lang="cs-CZ" sz="1200" b="1" u="sng" kern="1200" dirty="0">
                <a:solidFill>
                  <a:schemeClr val="tx1"/>
                </a:solidFill>
                <a:effectLst/>
                <a:latin typeface="+mn-lt"/>
                <a:ea typeface="+mn-ea"/>
                <a:cs typeface="+mn-cs"/>
              </a:rPr>
              <a:t>Pokyny pro evidenci podpory poskytnuté účastníkům projektů: </a:t>
            </a:r>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Dosažené hodnoty u indikátorů týkajících se podpořených osob se do zprávy o realizaci projektu, kterou mají příjemci povinnost předkládat, dostanou prostřednictvím informačního systému IS ESF 2014+. Tento systém umožňuje zejména:</a:t>
            </a:r>
          </a:p>
          <a:p>
            <a:pPr hangingPunct="0"/>
            <a:r>
              <a:rPr lang="cs-CZ" sz="1200" kern="1200" dirty="0">
                <a:solidFill>
                  <a:schemeClr val="tx1"/>
                </a:solidFill>
                <a:effectLst/>
                <a:latin typeface="+mn-lt"/>
                <a:ea typeface="+mn-ea"/>
                <a:cs typeface="+mn-cs"/>
              </a:rPr>
              <a:t>- monitoring osob podpořených projekty OPZ s maximálním využitím existujících dat evidovaných v </a:t>
            </a:r>
            <a:r>
              <a:rPr lang="cs-CZ" sz="1200" kern="1200" dirty="0" err="1">
                <a:solidFill>
                  <a:schemeClr val="tx1"/>
                </a:solidFill>
                <a:effectLst/>
                <a:latin typeface="+mn-lt"/>
                <a:ea typeface="+mn-ea"/>
                <a:cs typeface="+mn-cs"/>
              </a:rPr>
              <a:t>agendových</a:t>
            </a:r>
            <a:r>
              <a:rPr lang="cs-CZ" sz="1200" kern="1200" dirty="0">
                <a:solidFill>
                  <a:schemeClr val="tx1"/>
                </a:solidFill>
                <a:effectLst/>
                <a:latin typeface="+mn-lt"/>
                <a:ea typeface="+mn-ea"/>
                <a:cs typeface="+mn-cs"/>
              </a:rPr>
              <a:t> systémech MPSV, které jsou doplňovány sběrem dat od realizátorů jednotlivých projektů;</a:t>
            </a:r>
          </a:p>
          <a:p>
            <a:pPr hangingPunct="0"/>
            <a:r>
              <a:rPr lang="cs-CZ" sz="1200" kern="1200" dirty="0">
                <a:solidFill>
                  <a:schemeClr val="tx1"/>
                </a:solidFill>
                <a:effectLst/>
                <a:latin typeface="+mn-lt"/>
                <a:ea typeface="+mn-ea"/>
                <a:cs typeface="+mn-cs"/>
              </a:rPr>
              <a:t>- monitoring akcí projektů ESF pro potřeby zájemců o účast na projektech prostřednictvím propojení s modulem Akce na portálu www.esfcr.cz;</a:t>
            </a:r>
          </a:p>
          <a:p>
            <a:pPr hangingPunct="0"/>
            <a:r>
              <a:rPr lang="cs-CZ" sz="1200" kern="1200" dirty="0">
                <a:solidFill>
                  <a:schemeClr val="tx1"/>
                </a:solidFill>
                <a:effectLst/>
                <a:latin typeface="+mn-lt"/>
                <a:ea typeface="+mn-ea"/>
                <a:cs typeface="+mn-cs"/>
              </a:rPr>
              <a:t>- automatizovaný výpočet indikátorů týkajících se osob pro jednotlivé projekty a přenos dosažených hodnot indikátorů týkajících se podpořených osob do IS KP14+.</a:t>
            </a:r>
            <a:endParaRPr lang="cs-CZ" dirty="0"/>
          </a:p>
          <a:p>
            <a:pPr lvl="1"/>
            <a:endParaRPr lang="cs-CZ" dirty="0"/>
          </a:p>
          <a:p>
            <a:r>
              <a:rPr lang="cs-CZ" b="1" u="sng" dirty="0"/>
              <a:t>VAZBA IS KP14+ a IS ESF 2014+ </a:t>
            </a:r>
          </a:p>
          <a:p>
            <a:endParaRPr lang="cs-CZ" b="1" u="sng" dirty="0"/>
          </a:p>
          <a:p>
            <a:pPr marL="0" marR="0" indent="0" algn="l" defTabSz="914400" rtl="0" eaLnBrk="1" fontAlgn="auto" latinLnBrk="0" hangingPunct="1">
              <a:lnSpc>
                <a:spcPct val="100000"/>
              </a:lnSpc>
              <a:spcBef>
                <a:spcPts val="0"/>
              </a:spcBef>
              <a:spcAft>
                <a:spcPts val="0"/>
              </a:spcAft>
              <a:buClrTx/>
              <a:buSzTx/>
              <a:buFontTx/>
              <a:buNone/>
              <a:tabLst/>
              <a:defRPr/>
            </a:pPr>
            <a:r>
              <a:rPr lang="cs-CZ" b="1" dirty="0"/>
              <a:t>IS ESF 2014+ </a:t>
            </a:r>
          </a:p>
          <a:p>
            <a:r>
              <a:rPr lang="cs-CZ" dirty="0"/>
              <a:t>Pro každého účastníka projektu veden záznam.</a:t>
            </a:r>
          </a:p>
          <a:p>
            <a:r>
              <a:rPr lang="cs-CZ" dirty="0"/>
              <a:t>Rozsah sledovaných údajů (viz Obecná pravidla pro žadatele a příjemce).</a:t>
            </a:r>
          </a:p>
          <a:p>
            <a:r>
              <a:rPr lang="cs-CZ" dirty="0"/>
              <a:t>Evidence poskytnutých podpor (typ podpory a rozsah podpory - k dispozici výběr z číselníku - bude zveřejněn na webu OPZ).</a:t>
            </a:r>
          </a:p>
          <a:p>
            <a:r>
              <a:rPr lang="cs-CZ" dirty="0"/>
              <a:t>IS automaticky hlídá u jednotlivých osob limit bagatelní podpory.</a:t>
            </a:r>
          </a:p>
          <a:p>
            <a:r>
              <a:rPr lang="cs-CZ" dirty="0"/>
              <a:t>IS z vyplněných údajů generuje hodnoty pro všechny indikátory týkající se účastníků a přenáší hodnoty do IS KP14+.</a:t>
            </a:r>
          </a:p>
          <a:p>
            <a:r>
              <a:rPr lang="cs-CZ" dirty="0"/>
              <a:t>Přímá vazba na externí registry ÚP a ČSSZ.</a:t>
            </a:r>
          </a:p>
          <a:p>
            <a:endParaRPr lang="cs-CZ" dirty="0"/>
          </a:p>
          <a:p>
            <a:r>
              <a:rPr lang="cs-CZ" b="1" dirty="0"/>
              <a:t>IS KP14+</a:t>
            </a:r>
          </a:p>
          <a:p>
            <a:r>
              <a:rPr lang="cs-CZ" dirty="0"/>
              <a:t>Editace pouze hodnot indikátorů netýkajících se účastníků.</a:t>
            </a:r>
          </a:p>
          <a:p>
            <a:r>
              <a:rPr lang="cs-CZ" dirty="0"/>
              <a:t>Indikátory týkající se účastníků přebírány z IS ESF 2014+ bez možnosti editace.</a:t>
            </a:r>
          </a:p>
          <a:p>
            <a:endParaRPr lang="cs-CZ" dirty="0"/>
          </a:p>
          <a:p>
            <a:pPr marL="0" lvl="1" indent="0">
              <a:lnSpc>
                <a:spcPts val="2880"/>
              </a:lnSpc>
              <a:spcBef>
                <a:spcPts val="600"/>
              </a:spcBef>
              <a:spcAft>
                <a:spcPts val="600"/>
              </a:spcAft>
              <a:buSzPct val="100000"/>
              <a:buFont typeface="Wingdings" panose="05000000000000000000" pitchFamily="2" charset="2"/>
              <a:buNone/>
            </a:pPr>
            <a:r>
              <a:rPr lang="cs-CZ" sz="2400" b="1" dirty="0"/>
              <a:t>MS2014+</a:t>
            </a:r>
          </a:p>
          <a:p>
            <a:pPr marL="0" lvl="1" indent="0">
              <a:lnSpc>
                <a:spcPts val="2880"/>
              </a:lnSpc>
              <a:spcBef>
                <a:spcPts val="600"/>
              </a:spcBef>
              <a:spcAft>
                <a:spcPts val="600"/>
              </a:spcAft>
              <a:buSzPct val="100000"/>
              <a:buFont typeface="Wingdings" panose="05000000000000000000" pitchFamily="2" charset="2"/>
              <a:buNone/>
            </a:pPr>
            <a:r>
              <a:rPr lang="cs-CZ" dirty="0"/>
              <a:t>Všechny indikátory sledované na úrovni dané výzvy, tj.:</a:t>
            </a:r>
          </a:p>
          <a:p>
            <a:pPr marL="0" lvl="1" indent="0">
              <a:lnSpc>
                <a:spcPts val="2880"/>
              </a:lnSpc>
              <a:spcBef>
                <a:spcPts val="600"/>
              </a:spcBef>
              <a:spcAft>
                <a:spcPts val="600"/>
              </a:spcAft>
              <a:buSzPct val="100000"/>
              <a:buFont typeface="Wingdings" panose="05000000000000000000" pitchFamily="2" charset="2"/>
              <a:buNone/>
            </a:pPr>
            <a:r>
              <a:rPr lang="cs-CZ" dirty="0"/>
              <a:t>Indikátory vykazované v rámci </a:t>
            </a:r>
            <a:r>
              <a:rPr lang="cs-CZ" dirty="0" err="1"/>
              <a:t>ZoR</a:t>
            </a:r>
            <a:endParaRPr lang="cs-CZ" dirty="0"/>
          </a:p>
          <a:p>
            <a:pPr marL="0" lvl="1" indent="0">
              <a:lnSpc>
                <a:spcPts val="2880"/>
              </a:lnSpc>
              <a:spcBef>
                <a:spcPts val="600"/>
              </a:spcBef>
              <a:spcAft>
                <a:spcPts val="600"/>
              </a:spcAft>
              <a:buSzPct val="100000"/>
              <a:buFont typeface="Wingdings" panose="05000000000000000000" pitchFamily="2" charset="2"/>
              <a:buNone/>
            </a:pPr>
            <a:r>
              <a:rPr lang="cs-CZ" dirty="0"/>
              <a:t>Indikátory sledované po 6 a více měsících po ukončení účasti v projektu</a:t>
            </a:r>
          </a:p>
          <a:p>
            <a:pPr marL="0" lvl="1" indent="0">
              <a:lnSpc>
                <a:spcPts val="2880"/>
              </a:lnSpc>
              <a:spcBef>
                <a:spcPts val="600"/>
              </a:spcBef>
              <a:spcAft>
                <a:spcPts val="600"/>
              </a:spcAft>
              <a:buSzPct val="100000"/>
              <a:buFont typeface="Wingdings" panose="05000000000000000000" pitchFamily="2" charset="2"/>
              <a:buNone/>
            </a:pPr>
            <a:r>
              <a:rPr lang="cs-CZ" dirty="0"/>
              <a:t>Indikátory sledované z úrovně ŘO</a:t>
            </a:r>
          </a:p>
          <a:p>
            <a:pPr marL="0" lvl="1" indent="0">
              <a:lnSpc>
                <a:spcPts val="2880"/>
              </a:lnSpc>
              <a:spcBef>
                <a:spcPts val="600"/>
              </a:spcBef>
              <a:spcAft>
                <a:spcPts val="600"/>
              </a:spcAft>
              <a:buSzPct val="100000"/>
              <a:buFont typeface="Wingdings" panose="05000000000000000000" pitchFamily="2" charset="2"/>
              <a:buNone/>
            </a:pPr>
            <a:r>
              <a:rPr lang="cs-CZ" dirty="0"/>
              <a:t>Indikátory typu „počet projektů“ (žadatel zaškrtne </a:t>
            </a:r>
            <a:r>
              <a:rPr lang="cs-CZ" dirty="0" err="1"/>
              <a:t>checkbox</a:t>
            </a:r>
            <a:r>
              <a:rPr lang="cs-CZ" dirty="0"/>
              <a:t> na žádosti o podporu a systém toto propojí s příslušným indikátorem)</a:t>
            </a:r>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89</a:t>
            </a:fld>
            <a:endParaRPr lang="cs-CZ"/>
          </a:p>
        </p:txBody>
      </p:sp>
    </p:spTree>
    <p:extLst>
      <p:ext uri="{BB962C8B-B14F-4D97-AF65-F5344CB8AC3E}">
        <p14:creationId xmlns:p14="http://schemas.microsoft.com/office/powerpoint/2010/main" val="8936248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Rovné příležitosti a nediskriminace, Udržitelný rozvoj (environmentální indikátory), Rovné příležitosti mužů a žen</a:t>
            </a:r>
            <a:r>
              <a:rPr lang="cs-CZ" dirty="0"/>
              <a:t> </a:t>
            </a:r>
            <a:r>
              <a:rPr lang="cs-CZ" b="1" dirty="0"/>
              <a:t>– </a:t>
            </a:r>
            <a:r>
              <a:rPr lang="cs-CZ" dirty="0"/>
              <a:t>určení vlivu na princip</a:t>
            </a:r>
          </a:p>
          <a:p>
            <a:pPr lvl="1">
              <a:spcAft>
                <a:spcPts val="600"/>
              </a:spcAft>
            </a:pPr>
            <a:r>
              <a:rPr lang="cs-CZ" dirty="0"/>
              <a:t>Cílené zaměření na horizontální princip - nutno uvést podrobnosti</a:t>
            </a:r>
          </a:p>
          <a:p>
            <a:pPr lvl="1">
              <a:spcAft>
                <a:spcPts val="600"/>
              </a:spcAft>
            </a:pPr>
            <a:r>
              <a:rPr lang="cs-CZ" dirty="0"/>
              <a:t>Pozitivní vliv na horizontální princip – nutno uvést podrobnosti</a:t>
            </a:r>
          </a:p>
          <a:p>
            <a:pPr lvl="1">
              <a:spcAft>
                <a:spcPts val="600"/>
              </a:spcAft>
            </a:pPr>
            <a:r>
              <a:rPr lang="cs-CZ" dirty="0"/>
              <a:t>Neutrální k horizontálnímu principu (vždy u udržitelného rozvoje)</a:t>
            </a:r>
          </a:p>
          <a:p>
            <a:pPr marL="0" lvl="1" indent="0">
              <a:lnSpc>
                <a:spcPts val="2880"/>
              </a:lnSpc>
              <a:spcBef>
                <a:spcPts val="600"/>
              </a:spcBef>
              <a:spcAft>
                <a:spcPts val="600"/>
              </a:spcAft>
              <a:buSzPct val="100000"/>
              <a:buFont typeface="Wingdings" panose="05000000000000000000" pitchFamily="2" charset="2"/>
              <a:buNone/>
            </a:pPr>
            <a:r>
              <a:rPr lang="cs-CZ" sz="2400" b="1" dirty="0"/>
              <a:t>Projekt  zaměřen na udržitelnou zaměstnanost žen a udržitelný postup žen v zaměstnání </a:t>
            </a:r>
            <a:r>
              <a:rPr lang="cs-CZ" sz="2400" dirty="0"/>
              <a:t>-  </a:t>
            </a:r>
            <a:r>
              <a:rPr lang="cs-CZ" sz="2400" dirty="0" err="1"/>
              <a:t>Checkbox</a:t>
            </a:r>
            <a:r>
              <a:rPr lang="cs-CZ" sz="2400" dirty="0"/>
              <a:t> se zaškrtává pouze u projektů, jejichž cílem je udržitelná zaměstnanost žen a udržitelný postup žen v zaměstnání.</a:t>
            </a:r>
            <a:endParaRPr lang="cs-CZ" dirty="0"/>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90</a:t>
            </a:fld>
            <a:endParaRPr lang="cs-CZ"/>
          </a:p>
        </p:txBody>
      </p:sp>
    </p:spTree>
    <p:extLst>
      <p:ext uri="{BB962C8B-B14F-4D97-AF65-F5344CB8AC3E}">
        <p14:creationId xmlns:p14="http://schemas.microsoft.com/office/powerpoint/2010/main" val="25489599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Okno zobrazuje nahoře všechny dosud zapsané klíčové aktivity na projektu. V dolní části obrazovky je prostor, v němž uživatel zakládá nový záznam nebo edituje záznam, který si vybral k editaci z tabulky v horní části obrazovky. </a:t>
            </a:r>
          </a:p>
          <a:p>
            <a:r>
              <a:rPr lang="cs-CZ" sz="1200" b="0" i="0" u="none" strike="noStrike" kern="1200" baseline="0" dirty="0">
                <a:solidFill>
                  <a:schemeClr val="tx1"/>
                </a:solidFill>
                <a:latin typeface="+mn-lt"/>
                <a:ea typeface="+mn-ea"/>
                <a:cs typeface="+mn-cs"/>
              </a:rPr>
              <a:t>Jednotlivé klíčové aktivity musí být v přímé vazbě na podporované aktivity uvedené v příslušné výzvě. </a:t>
            </a:r>
          </a:p>
          <a:p>
            <a:r>
              <a:rPr lang="cs-CZ" sz="1200" b="0" i="0" u="none" strike="noStrike" kern="1200" baseline="0" dirty="0">
                <a:solidFill>
                  <a:schemeClr val="tx1"/>
                </a:solidFill>
                <a:latin typeface="+mn-lt"/>
                <a:ea typeface="+mn-ea"/>
                <a:cs typeface="+mn-cs"/>
              </a:rPr>
              <a:t>Každou další klíčovou aktivitu lze zadat přes tlačítko </a:t>
            </a:r>
            <a:r>
              <a:rPr lang="cs-CZ" sz="1200" b="1" i="0" u="none" strike="noStrike" kern="1200" baseline="0" dirty="0">
                <a:solidFill>
                  <a:schemeClr val="tx1"/>
                </a:solidFill>
                <a:latin typeface="+mn-lt"/>
                <a:ea typeface="+mn-ea"/>
                <a:cs typeface="+mn-cs"/>
              </a:rPr>
              <a:t>Nový záznam</a:t>
            </a:r>
            <a:r>
              <a:rPr lang="cs-CZ" sz="1200" b="0" i="0" u="none" strike="noStrike" kern="1200" baseline="0" dirty="0">
                <a:solidFill>
                  <a:schemeClr val="tx1"/>
                </a:solidFill>
                <a:latin typeface="+mn-lt"/>
                <a:ea typeface="+mn-ea"/>
                <a:cs typeface="+mn-cs"/>
              </a:rPr>
              <a:t>. </a:t>
            </a:r>
            <a:endParaRPr lang="cs-CZ" dirty="0"/>
          </a:p>
          <a:p>
            <a:endParaRPr lang="cs-CZ" dirty="0"/>
          </a:p>
          <a:p>
            <a:r>
              <a:rPr lang="cs-CZ" dirty="0"/>
              <a:t>Pole na záložce sice nejsou označena jako povinná pole, přesto byla pro OPZ nastavena kontrola v tom smyslu, že nelze finalizovat projektovou žádost, u které by nebyla vyplněna alespoň 1 klíčová aktivita.</a:t>
            </a:r>
          </a:p>
          <a:p>
            <a:r>
              <a:rPr lang="cs-CZ" sz="2400" dirty="0"/>
              <a:t>Zadává se každá aktivita zvlášť, po zadání je nutno záznam uložit.</a:t>
            </a:r>
          </a:p>
          <a:p>
            <a:pPr marL="171450" indent="-171450">
              <a:buFontTx/>
              <a:buChar char="-"/>
            </a:pPr>
            <a:r>
              <a:rPr lang="cs-CZ" b="1" dirty="0"/>
              <a:t>Název</a:t>
            </a:r>
          </a:p>
          <a:p>
            <a:pPr marL="171450" indent="-171450">
              <a:buFontTx/>
              <a:buChar char="-"/>
            </a:pPr>
            <a:r>
              <a:rPr lang="cs-CZ" b="1" dirty="0"/>
              <a:t>Popis</a:t>
            </a:r>
            <a:r>
              <a:rPr lang="cs-CZ" dirty="0"/>
              <a:t> – činnosti, způsob provádění, výstupy, časová dotace, provázanost s dalšími KA, apod.</a:t>
            </a:r>
            <a:r>
              <a:rPr lang="cs-CZ" sz="1200" b="0" i="0" u="none" strike="noStrike" kern="1200" baseline="0" dirty="0">
                <a:solidFill>
                  <a:schemeClr val="tx1"/>
                </a:solidFill>
                <a:latin typeface="+mn-lt"/>
                <a:ea typeface="+mn-ea"/>
                <a:cs typeface="+mn-cs"/>
              </a:rPr>
              <a:t> Podrobně popište plánovanou realizaci klíčové aktivity. Aktivity projektu by měly být logicky strukturovány a provázány. </a:t>
            </a:r>
          </a:p>
          <a:p>
            <a:pPr marL="171450" indent="-171450">
              <a:buFontTx/>
              <a:buChar char="-"/>
            </a:pPr>
            <a:r>
              <a:rPr lang="cs-CZ" b="1" dirty="0"/>
              <a:t>Přehled nákladů </a:t>
            </a:r>
            <a:r>
              <a:rPr lang="cs-CZ" dirty="0"/>
              <a:t>– přímé náklady, vazba na rozpočet a hodnocení efektivity projektu. </a:t>
            </a:r>
            <a:r>
              <a:rPr lang="cs-CZ" sz="1200" b="0" i="0" u="none" strike="noStrike" kern="1200" baseline="0" dirty="0">
                <a:solidFill>
                  <a:schemeClr val="tx1"/>
                </a:solidFill>
                <a:latin typeface="+mn-lt"/>
                <a:ea typeface="+mn-ea"/>
                <a:cs typeface="+mn-cs"/>
              </a:rPr>
              <a:t>Uveďte, jaké náklady z přímých způsobilých výdajů, které jsou v rozpočtu projektu (na samostatné záložce) se vztahují k plnění dané klíčové aktivity. POZOR: </a:t>
            </a:r>
            <a:r>
              <a:rPr lang="cs-CZ" sz="1200" b="0" i="0" u="none" strike="noStrike" kern="1200" baseline="0" dirty="0" err="1">
                <a:solidFill>
                  <a:schemeClr val="tx1"/>
                </a:solidFill>
                <a:latin typeface="+mn-lt"/>
                <a:ea typeface="+mn-ea"/>
                <a:cs typeface="+mn-cs"/>
              </a:rPr>
              <a:t>Provazba</a:t>
            </a:r>
            <a:r>
              <a:rPr lang="cs-CZ" sz="1200" b="0" i="0" u="none" strike="noStrike" kern="1200" baseline="0" dirty="0">
                <a:solidFill>
                  <a:schemeClr val="tx1"/>
                </a:solidFill>
                <a:latin typeface="+mn-lt"/>
                <a:ea typeface="+mn-ea"/>
                <a:cs typeface="+mn-cs"/>
              </a:rPr>
              <a:t> popisu klíčové aktivity s rozpočtem je důležitá pro posouzení efektivity projektu. </a:t>
            </a:r>
            <a:endParaRPr lang="cs-CZ" dirty="0"/>
          </a:p>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91</a:t>
            </a:fld>
            <a:endParaRPr lang="cs-CZ"/>
          </a:p>
        </p:txBody>
      </p:sp>
    </p:spTree>
    <p:extLst>
      <p:ext uri="{BB962C8B-B14F-4D97-AF65-F5344CB8AC3E}">
        <p14:creationId xmlns:p14="http://schemas.microsoft.com/office/powerpoint/2010/main" val="13915603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Obsah číselníku nastaven na výzvě.</a:t>
            </a:r>
          </a:p>
          <a:p>
            <a:r>
              <a:rPr lang="cs-CZ" b="1" dirty="0"/>
              <a:t>Cílová skupina </a:t>
            </a:r>
            <a:r>
              <a:rPr lang="cs-CZ" dirty="0"/>
              <a:t>– výběr z číselníku</a:t>
            </a:r>
          </a:p>
          <a:p>
            <a:r>
              <a:rPr lang="cs-CZ" b="1" dirty="0"/>
              <a:t>Popis cílové skupiny </a:t>
            </a:r>
            <a:r>
              <a:rPr lang="cs-CZ" dirty="0"/>
              <a:t>– identifikace, velikost, struktura, potřeby, zapojení cílové skupiny v průběhu projektu.</a:t>
            </a:r>
          </a:p>
          <a:p>
            <a:r>
              <a:rPr lang="cs-CZ" dirty="0"/>
              <a:t>Podstatná změna projektu - zahrnutí nové cílové skupiny, tj. rozšíření projektu i na osoby, na které projekt původně zaměřen nebyl.</a:t>
            </a:r>
          </a:p>
          <a:p>
            <a:r>
              <a:rPr lang="cs-CZ" sz="1200" b="0" i="0" u="none" strike="noStrike" kern="1200" baseline="0" dirty="0">
                <a:solidFill>
                  <a:schemeClr val="tx1"/>
                </a:solidFill>
                <a:latin typeface="+mn-lt"/>
                <a:ea typeface="+mn-ea"/>
                <a:cs typeface="+mn-cs"/>
              </a:rPr>
              <a:t>Ke každé zvolené cílové skupině doplňte bližší popis, který by měl obsahovat zejména informace o identifikaci cílové skupiny, její velikosti a struktuře, popis potřeb cílové skupiny, posouzení potenciálu cílové skupiny uplatnit se na trhu práce a popis zapojení cílové skupiny v průběhu projektu. </a:t>
            </a:r>
          </a:p>
          <a:p>
            <a:r>
              <a:rPr lang="cs-CZ" sz="1200" b="0" i="0" u="none" strike="noStrike" kern="1200" baseline="0" dirty="0">
                <a:solidFill>
                  <a:schemeClr val="tx1"/>
                </a:solidFill>
                <a:latin typeface="+mn-lt"/>
                <a:ea typeface="+mn-ea"/>
                <a:cs typeface="+mn-cs"/>
              </a:rPr>
              <a:t>Po zadání každé cílové skupiny je nutné záložku uložit pomocí tlačítka </a:t>
            </a:r>
            <a:r>
              <a:rPr lang="cs-CZ" sz="1200" b="1" i="0" u="none" strike="noStrike" kern="1200" baseline="0" dirty="0">
                <a:solidFill>
                  <a:schemeClr val="tx1"/>
                </a:solidFill>
                <a:latin typeface="+mn-lt"/>
                <a:ea typeface="+mn-ea"/>
                <a:cs typeface="+mn-cs"/>
              </a:rPr>
              <a:t>Uložit</a:t>
            </a:r>
            <a:r>
              <a:rPr lang="cs-CZ" sz="1200" b="0" i="0" u="none" strike="noStrike" kern="1200" baseline="0" dirty="0">
                <a:solidFill>
                  <a:schemeClr val="tx1"/>
                </a:solidFill>
                <a:latin typeface="+mn-lt"/>
                <a:ea typeface="+mn-ea"/>
                <a:cs typeface="+mn-cs"/>
              </a:rPr>
              <a:t>. Uložené údaje se zobrazí v souhrnné tabulce. </a:t>
            </a:r>
            <a:endParaRPr lang="cs-CZ" dirty="0"/>
          </a:p>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92</a:t>
            </a:fld>
            <a:endParaRPr lang="cs-CZ"/>
          </a:p>
        </p:txBody>
      </p:sp>
    </p:spTree>
    <p:extLst>
      <p:ext uri="{BB962C8B-B14F-4D97-AF65-F5344CB8AC3E}">
        <p14:creationId xmlns:p14="http://schemas.microsoft.com/office/powerpoint/2010/main" val="23479570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Povolené místo realizace a povolené místo dopadu projektu jsou stanovena ve výzvě.</a:t>
            </a:r>
          </a:p>
          <a:p>
            <a:r>
              <a:rPr lang="cs-CZ" b="1" dirty="0"/>
              <a:t>Místo realizace</a:t>
            </a:r>
            <a:r>
              <a:rPr lang="cs-CZ" dirty="0"/>
              <a:t> - realizace aktivit projektu ve prospěch cílových skupin, příp. lokalita, kde vznikají výstupy či výsledky projektu. </a:t>
            </a:r>
            <a:r>
              <a:rPr lang="cs-CZ" b="1" dirty="0"/>
              <a:t>Detail kraje v ČR. </a:t>
            </a:r>
          </a:p>
          <a:p>
            <a:r>
              <a:rPr lang="cs-CZ" b="1" dirty="0"/>
              <a:t>Místo dopadu -</a:t>
            </a:r>
            <a:r>
              <a:rPr lang="cs-CZ" dirty="0"/>
              <a:t> </a:t>
            </a:r>
            <a:r>
              <a:rPr lang="pl-PL" dirty="0"/>
              <a:t>území, které má z realizace projektu prospěch. Může zahrnovat pouze území, z jehož alokace je daná výzva financována. </a:t>
            </a:r>
            <a:r>
              <a:rPr lang="cs-CZ" b="1" dirty="0"/>
              <a:t>Detail kraje v ČR. Pouze ČR.</a:t>
            </a:r>
          </a:p>
          <a:p>
            <a:r>
              <a:rPr lang="cs-CZ" dirty="0"/>
              <a:t>Změna místa realizace nebo území dopadu, které nemají dopad na způsobilost výdajů – nepodstatná změna.</a:t>
            </a:r>
          </a:p>
          <a:p>
            <a:r>
              <a:rPr lang="cs-CZ" sz="1200" b="0" i="0" u="none" strike="noStrike" kern="1200" baseline="0" dirty="0">
                <a:solidFill>
                  <a:schemeClr val="tx1"/>
                </a:solidFill>
                <a:latin typeface="+mn-lt"/>
                <a:ea typeface="+mn-ea"/>
                <a:cs typeface="+mn-cs"/>
              </a:rPr>
              <a:t>V rámci záložky Umístění vyplní žadatel údaje o tom, kde bude projekt realizován (</a:t>
            </a:r>
            <a:r>
              <a:rPr lang="cs-CZ" sz="1200" b="1" i="0" u="none" strike="noStrike" kern="1200" baseline="0" dirty="0">
                <a:solidFill>
                  <a:schemeClr val="tx1"/>
                </a:solidFill>
                <a:latin typeface="+mn-lt"/>
                <a:ea typeface="+mn-ea"/>
                <a:cs typeface="+mn-cs"/>
              </a:rPr>
              <a:t>Místo realizace</a:t>
            </a:r>
            <a:r>
              <a:rPr lang="cs-CZ" sz="1200" b="0" i="0" u="none" strike="noStrike" kern="1200" baseline="0" dirty="0">
                <a:solidFill>
                  <a:schemeClr val="tx1"/>
                </a:solidFill>
                <a:latin typeface="+mn-lt"/>
                <a:ea typeface="+mn-ea"/>
                <a:cs typeface="+mn-cs"/>
              </a:rPr>
              <a:t>) a na jaké území bude mít realizace projektu dopad (</a:t>
            </a:r>
            <a:r>
              <a:rPr lang="cs-CZ" sz="1200" b="1" i="0" u="none" strike="noStrike" kern="1200" baseline="0" dirty="0">
                <a:solidFill>
                  <a:schemeClr val="tx1"/>
                </a:solidFill>
                <a:latin typeface="+mn-lt"/>
                <a:ea typeface="+mn-ea"/>
                <a:cs typeface="+mn-cs"/>
              </a:rPr>
              <a:t>Dopad projektu</a:t>
            </a:r>
            <a:r>
              <a:rPr lang="cs-CZ" sz="1200" b="0" i="0" u="none" strike="noStrike" kern="1200" baseline="0" dirty="0">
                <a:solidFill>
                  <a:schemeClr val="tx1"/>
                </a:solidFill>
                <a:latin typeface="+mn-lt"/>
                <a:ea typeface="+mn-ea"/>
                <a:cs typeface="+mn-cs"/>
              </a:rPr>
              <a:t>). </a:t>
            </a:r>
            <a:endParaRPr lang="cs-CZ" dirty="0"/>
          </a:p>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93</a:t>
            </a:fld>
            <a:endParaRPr lang="cs-CZ"/>
          </a:p>
        </p:txBody>
      </p:sp>
    </p:spTree>
    <p:extLst>
      <p:ext uri="{BB962C8B-B14F-4D97-AF65-F5344CB8AC3E}">
        <p14:creationId xmlns:p14="http://schemas.microsoft.com/office/powerpoint/2010/main" val="20968809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Údaje o subjektech, které se k projektu vztahují. </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Přičemž v rámci této skupiny se rozlišují (a pokud jsou relevantní, musí být na této záložce vyplněny subjekty):</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Žadatel/příjemce</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Osoba s podílem v právnické osobě žadatele/příjemce</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Osoby, v nichž má žadatel/příjemce podíl</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Partner s finančním příspěvkem</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Partner bez finančního příspěvku</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Zřizovatel Obec</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Zřizovatel / Nadřízený kraj</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Zřizovatel OSS</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Financující kapitola SR</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Financující OSS</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Dodavatel</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Viz Pokyny pro vyplnění formuláře žádosti o podporu z OPZ, kapitola 6.2.10 Záložka Subjekty projektu.</a:t>
            </a:r>
          </a:p>
          <a:p>
            <a:pPr marL="0" marR="0" indent="0" algn="l" defTabSz="914400" rtl="0" eaLnBrk="1" fontAlgn="auto" latinLnBrk="0" hangingPunct="1">
              <a:lnSpc>
                <a:spcPct val="100000"/>
              </a:lnSpc>
              <a:spcBef>
                <a:spcPts val="0"/>
              </a:spcBef>
              <a:spcAft>
                <a:spcPts val="0"/>
              </a:spcAft>
              <a:buClrTx/>
              <a:buSzTx/>
              <a:buFontTx/>
              <a:buNone/>
              <a:tabLst/>
              <a:defRPr/>
            </a:pPr>
            <a:endParaRPr lang="cs-CZ" b="1" dirty="0"/>
          </a:p>
          <a:p>
            <a:pPr marL="0" marR="0" indent="0" algn="l" defTabSz="914400" rtl="0" eaLnBrk="1" fontAlgn="auto" latinLnBrk="0" hangingPunct="1">
              <a:lnSpc>
                <a:spcPct val="100000"/>
              </a:lnSpc>
              <a:spcBef>
                <a:spcPts val="0"/>
              </a:spcBef>
              <a:spcAft>
                <a:spcPts val="0"/>
              </a:spcAft>
              <a:buClrTx/>
              <a:buSzTx/>
              <a:buFontTx/>
              <a:buNone/>
              <a:tabLst/>
              <a:defRPr/>
            </a:pPr>
            <a:r>
              <a:rPr lang="cs-CZ" b="1" dirty="0"/>
              <a:t>Na</a:t>
            </a:r>
            <a:r>
              <a:rPr lang="cs-CZ" b="1" baseline="0" dirty="0"/>
              <a:t> záložce </a:t>
            </a:r>
            <a:r>
              <a:rPr lang="cs-CZ" b="1" dirty="0"/>
              <a:t>se uvádí údaje za poslední uzavřené účetní období. Relevantní jsou údaje za poslední schválené účetní období. Pokud se údaje týkají nově založené společnosti, uveďte nuly.</a:t>
            </a:r>
            <a:endParaRPr lang="cs-CZ" sz="1200" b="0" i="0" u="none" strike="noStrike" kern="1200" baseline="0" dirty="0">
              <a:solidFill>
                <a:schemeClr val="tx1"/>
              </a:solidFill>
              <a:latin typeface="+mn-lt"/>
              <a:ea typeface="+mn-ea"/>
              <a:cs typeface="+mn-cs"/>
            </a:endParaRP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Pole</a:t>
            </a:r>
            <a:r>
              <a:rPr lang="cs-CZ" sz="1200" b="1" i="0" u="none" strike="noStrike" kern="1200" baseline="0" dirty="0">
                <a:solidFill>
                  <a:schemeClr val="tx1"/>
                </a:solidFill>
                <a:latin typeface="+mn-lt"/>
                <a:ea typeface="+mn-ea"/>
                <a:cs typeface="+mn-cs"/>
              </a:rPr>
              <a:t> Roční obrat (EUR):</a:t>
            </a:r>
          </a:p>
          <a:p>
            <a:r>
              <a:rPr lang="cs-CZ" sz="1200" b="0" i="0" u="none" strike="noStrike" kern="1200" baseline="0" dirty="0">
                <a:solidFill>
                  <a:schemeClr val="tx1"/>
                </a:solidFill>
                <a:latin typeface="+mn-lt"/>
                <a:ea typeface="+mn-ea"/>
                <a:cs typeface="+mn-cs"/>
              </a:rPr>
              <a:t>Jaké kurzy pro převod měn se používají?</a:t>
            </a:r>
          </a:p>
          <a:p>
            <a:r>
              <a:rPr lang="cs-CZ" sz="1200" b="0" i="0" u="none" strike="noStrike" kern="1200" baseline="0" dirty="0">
                <a:solidFill>
                  <a:schemeClr val="tx1"/>
                </a:solidFill>
                <a:latin typeface="+mn-lt"/>
                <a:ea typeface="+mn-ea"/>
                <a:cs typeface="+mn-cs"/>
              </a:rPr>
              <a:t>Pro převod na EUR se použije kurz Evropské centrální banky ke dni účetní závěrky. Kurz je k dispozici na webových stránkách banky https://www.ecb.europa.eu/</a:t>
            </a:r>
            <a:r>
              <a:rPr lang="cs-CZ" sz="1200" b="0" i="0" u="none" strike="noStrike" kern="1200" baseline="0" dirty="0" err="1">
                <a:solidFill>
                  <a:schemeClr val="tx1"/>
                </a:solidFill>
                <a:latin typeface="+mn-lt"/>
                <a:ea typeface="+mn-ea"/>
                <a:cs typeface="+mn-cs"/>
              </a:rPr>
              <a:t>ecb</a:t>
            </a:r>
            <a:r>
              <a:rPr lang="cs-CZ" sz="1200" b="0" i="0" u="none" strike="noStrike" kern="1200" baseline="0" dirty="0">
                <a:solidFill>
                  <a:schemeClr val="tx1"/>
                </a:solidFill>
                <a:latin typeface="+mn-lt"/>
                <a:ea typeface="+mn-ea"/>
                <a:cs typeface="+mn-cs"/>
              </a:rPr>
              <a:t>/</a:t>
            </a:r>
            <a:r>
              <a:rPr lang="cs-CZ" sz="1200" b="0" i="0" u="none" strike="noStrike" kern="1200" baseline="0" dirty="0" err="1">
                <a:solidFill>
                  <a:schemeClr val="tx1"/>
                </a:solidFill>
                <a:latin typeface="+mn-lt"/>
                <a:ea typeface="+mn-ea"/>
                <a:cs typeface="+mn-cs"/>
              </a:rPr>
              <a:t>html</a:t>
            </a:r>
            <a:r>
              <a:rPr lang="cs-CZ" sz="1200" b="0" i="0" u="none" strike="noStrike" kern="1200" baseline="0" dirty="0">
                <a:solidFill>
                  <a:schemeClr val="tx1"/>
                </a:solidFill>
                <a:latin typeface="+mn-lt"/>
                <a:ea typeface="+mn-ea"/>
                <a:cs typeface="+mn-cs"/>
              </a:rPr>
              <a:t>/index.en.html.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V poli </a:t>
            </a:r>
            <a:r>
              <a:rPr lang="cs-CZ" sz="1200" b="1" i="0" u="none" strike="noStrike" kern="1200" baseline="0" dirty="0">
                <a:solidFill>
                  <a:schemeClr val="tx1"/>
                </a:solidFill>
                <a:latin typeface="+mn-lt"/>
                <a:ea typeface="+mn-ea"/>
                <a:cs typeface="+mn-cs"/>
              </a:rPr>
              <a:t>Typ plátce DPH </a:t>
            </a:r>
            <a:r>
              <a:rPr lang="cs-CZ" sz="1200" b="0" i="0" u="none" strike="noStrike" kern="1200" baseline="0" dirty="0">
                <a:solidFill>
                  <a:schemeClr val="tx1"/>
                </a:solidFill>
                <a:latin typeface="+mn-lt"/>
                <a:ea typeface="+mn-ea"/>
                <a:cs typeface="+mn-cs"/>
              </a:rPr>
              <a:t>se vybírá z číselníku: </a:t>
            </a:r>
          </a:p>
          <a:p>
            <a:r>
              <a:rPr lang="cs-CZ" sz="1200" b="0" i="0" u="none" strike="noStrike" kern="1200" baseline="0" dirty="0">
                <a:solidFill>
                  <a:schemeClr val="tx1"/>
                </a:solidFill>
                <a:latin typeface="+mn-lt"/>
                <a:ea typeface="+mn-ea"/>
                <a:cs typeface="+mn-cs"/>
              </a:rPr>
              <a:t> Nejsem plátce DPH </a:t>
            </a:r>
          </a:p>
          <a:p>
            <a:r>
              <a:rPr lang="cs-CZ" sz="1200" b="0" i="0" u="none" strike="noStrike" kern="1200" baseline="0" dirty="0">
                <a:solidFill>
                  <a:schemeClr val="tx1"/>
                </a:solidFill>
                <a:latin typeface="+mn-lt"/>
                <a:ea typeface="+mn-ea"/>
                <a:cs typeface="+mn-cs"/>
              </a:rPr>
              <a:t> Jsem plátce DPH a nemám zákonný nárok na odpočet DPH ve vztahu k aktivitám projektu </a:t>
            </a:r>
          </a:p>
          <a:p>
            <a:r>
              <a:rPr lang="cs-CZ" sz="1200" b="0" i="0" u="none" strike="noStrike" kern="1200" baseline="0" dirty="0">
                <a:solidFill>
                  <a:schemeClr val="tx1"/>
                </a:solidFill>
                <a:latin typeface="+mn-lt"/>
                <a:ea typeface="+mn-ea"/>
                <a:cs typeface="+mn-cs"/>
              </a:rPr>
              <a:t> Jsem plátce DPH a mám nárok na odpočet DPH ve vztahu k aktivitám projektu - tuto variantu zvolte i pro případy, kdy má subjekt nárok pouze na částečný odpočet DPH ve vztahu k aktivitám projektu</a:t>
            </a:r>
          </a:p>
          <a:p>
            <a:endParaRPr lang="cs-CZ" sz="1200" b="1"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POZOR: </a:t>
            </a:r>
            <a:r>
              <a:rPr lang="cs-CZ" sz="1200" b="0" i="0" u="none" strike="noStrike" kern="1200" baseline="0" dirty="0">
                <a:solidFill>
                  <a:schemeClr val="tx1"/>
                </a:solidFill>
                <a:latin typeface="+mn-lt"/>
                <a:ea typeface="+mn-ea"/>
                <a:cs typeface="+mn-cs"/>
              </a:rPr>
              <a:t>Toto pole je povinné k vyplnění u všech typů subjektů. Relevantní je ovšem pouze pro ty subjekty, u kterých je předpokládáno, že podporu využijí na úhradu výdajů, které jim v souvislosti s realizací projektu vzniknou, tj. </a:t>
            </a:r>
            <a:r>
              <a:rPr lang="cs-CZ" sz="1200" b="1" i="0" u="none" strike="noStrike" kern="1200" baseline="0" dirty="0">
                <a:solidFill>
                  <a:schemeClr val="tx1"/>
                </a:solidFill>
                <a:latin typeface="+mn-lt"/>
                <a:ea typeface="+mn-ea"/>
                <a:cs typeface="+mn-cs"/>
              </a:rPr>
              <a:t>relevantní je pouze pro žadatele/příjemce a partnera s finančním příspěvkem</a:t>
            </a:r>
            <a:r>
              <a:rPr lang="cs-CZ" sz="1200" b="0" i="0" u="none" strike="noStrike" kern="1200" baseline="0" dirty="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r>
              <a:rPr lang="cs-CZ" dirty="0"/>
              <a:t>Systém IS KP14+ je napojený na Základní registry. Systém základních registrů obsahuje tyto čtyři registry:</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Registr osob – ROS (gestorem je Český statistický úřad)</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Registr obyvatel – ROB (gestorem je Ministerstvo vnitra)</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Registr územní identifikace, adres a nemovitostí – RÚIAN (gestorem je Český úřad zeměměřický a katastrální)</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Registr práv a povinností – RPP (gestorem je Ministerstvo vnitra)</a:t>
            </a:r>
          </a:p>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94</a:t>
            </a:fld>
            <a:endParaRPr lang="cs-CZ"/>
          </a:p>
        </p:txBody>
      </p:sp>
    </p:spTree>
    <p:extLst>
      <p:ext uri="{BB962C8B-B14F-4D97-AF65-F5344CB8AC3E}">
        <p14:creationId xmlns:p14="http://schemas.microsoft.com/office/powerpoint/2010/main" val="37903342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b="1" dirty="0"/>
              <a:t>Osoby subjektu </a:t>
            </a:r>
            <a:r>
              <a:rPr lang="cs-CZ" dirty="0"/>
              <a:t>–</a:t>
            </a:r>
            <a:r>
              <a:rPr lang="cs-CZ" baseline="0" dirty="0"/>
              <a:t> </a:t>
            </a:r>
            <a:r>
              <a:rPr lang="cs-CZ" dirty="0"/>
              <a:t>musí být zadán statutární zástupce a hlavní kontaktní osoba – jméno, příjmení, telefon, e-mail </a:t>
            </a:r>
          </a:p>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95</a:t>
            </a:fld>
            <a:endParaRPr lang="cs-CZ"/>
          </a:p>
        </p:txBody>
      </p:sp>
    </p:spTree>
    <p:extLst>
      <p:ext uri="{BB962C8B-B14F-4D97-AF65-F5344CB8AC3E}">
        <p14:creationId xmlns:p14="http://schemas.microsoft.com/office/powerpoint/2010/main" val="689120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15</a:t>
            </a:fld>
            <a:endParaRPr lang="cs-CZ"/>
          </a:p>
        </p:txBody>
      </p:sp>
    </p:spTree>
    <p:extLst>
      <p:ext uri="{BB962C8B-B14F-4D97-AF65-F5344CB8AC3E}">
        <p14:creationId xmlns:p14="http://schemas.microsoft.com/office/powerpoint/2010/main" val="38793755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Účty subjektu – až při tvorbě právního aktu.</a:t>
            </a:r>
          </a:p>
          <a:p>
            <a:r>
              <a:rPr lang="cs-CZ" dirty="0"/>
              <a:t>Účetní období – až při tvorbě právního aktu, při veřejné podpoře.</a:t>
            </a:r>
          </a:p>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96</a:t>
            </a:fld>
            <a:endParaRPr lang="cs-CZ"/>
          </a:p>
        </p:txBody>
      </p:sp>
    </p:spTree>
    <p:extLst>
      <p:ext uri="{BB962C8B-B14F-4D97-AF65-F5344CB8AC3E}">
        <p14:creationId xmlns:p14="http://schemas.microsoft.com/office/powerpoint/2010/main" val="9479245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Základní struktura rozpočtu </a:t>
            </a:r>
            <a:r>
              <a:rPr lang="cs-CZ" dirty="0"/>
              <a:t>je stanovená (viz </a:t>
            </a:r>
            <a:r>
              <a:rPr lang="cs-CZ" i="1" dirty="0"/>
              <a:t>Pokyny k vyplnění</a:t>
            </a:r>
            <a:r>
              <a:rPr lang="cs-CZ" dirty="0"/>
              <a:t>), žadatel rozpočet specifikuje řádky v nižší úrovni struktury.</a:t>
            </a:r>
          </a:p>
          <a:p>
            <a:r>
              <a:rPr lang="cs-CZ" dirty="0"/>
              <a:t>Potřebné být konkrétní (posouzení efektivity a hospodárnosti).</a:t>
            </a:r>
          </a:p>
          <a:p>
            <a:r>
              <a:rPr lang="cs-CZ" dirty="0"/>
              <a:t>Zpracovává se jeden rozpočet (nedělá se detail po subjektech, ani detail na kalendářní roky).</a:t>
            </a:r>
          </a:p>
          <a:p>
            <a:r>
              <a:rPr lang="cs-CZ" dirty="0"/>
              <a:t>Řádek Celkové nezpůsobilé výdaje OPZ nepoužívá, ale systém jej zobrazuje; NN se vypočtou automaticky.</a:t>
            </a:r>
          </a:p>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97</a:t>
            </a:fld>
            <a:endParaRPr lang="cs-CZ"/>
          </a:p>
        </p:txBody>
      </p:sp>
    </p:spTree>
    <p:extLst>
      <p:ext uri="{BB962C8B-B14F-4D97-AF65-F5344CB8AC3E}">
        <p14:creationId xmlns:p14="http://schemas.microsoft.com/office/powerpoint/2010/main" val="25852132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Pro zadání řádku nižší úrovně je nutné kliknout na položku úrovně, do které má být řádek založen; poté Nový záznam a vyplnit Název nákladu, Měrnou jednotku, Cenu jednotky a Počet jednotek. </a:t>
            </a:r>
          </a:p>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98</a:t>
            </a:fld>
            <a:endParaRPr lang="cs-CZ"/>
          </a:p>
        </p:txBody>
      </p:sp>
    </p:spTree>
    <p:extLst>
      <p:ext uri="{BB962C8B-B14F-4D97-AF65-F5344CB8AC3E}">
        <p14:creationId xmlns:p14="http://schemas.microsoft.com/office/powerpoint/2010/main" val="12730722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Vyplněný rozpočet na žádosti o podporu je podkladem pro Přehled zdrojů financování. Rozpad na jednotlivé zdroje financování provádí systém na pokyn uživatele. Vyplnění je nutné tam, kde na základě textu výzvy k předkládání žádostí o podporu musí žadatel výdaje spolufinancovat z vlastního rozpočtu a současně nebylo možné toto procento v IS KP14+ navázat na právní formu žadatele. </a:t>
            </a:r>
            <a:endParaRPr lang="cs-CZ" dirty="0"/>
          </a:p>
          <a:p>
            <a:endParaRPr lang="cs-CZ" sz="1200" b="0" i="0" u="none" strike="noStrike" kern="1200" baseline="0" dirty="0">
              <a:solidFill>
                <a:schemeClr val="tx1"/>
              </a:solidFill>
              <a:latin typeface="+mn-lt"/>
              <a:ea typeface="+mn-ea"/>
              <a:cs typeface="+mn-cs"/>
            </a:endParaRPr>
          </a:p>
          <a:p>
            <a:r>
              <a:rPr lang="cs-CZ" dirty="0"/>
              <a:t>Žadatel uvádí </a:t>
            </a:r>
            <a:r>
              <a:rPr lang="cs-CZ" b="1" dirty="0"/>
              <a:t>% spolufinancování</a:t>
            </a:r>
            <a:r>
              <a:rPr lang="cs-CZ" dirty="0"/>
              <a:t> ze svých zdrojů a typ zdrojů</a:t>
            </a:r>
            <a:r>
              <a:rPr lang="cs-CZ" baseline="0" dirty="0"/>
              <a:t> - </a:t>
            </a:r>
            <a:r>
              <a:rPr lang="cs-CZ" dirty="0"/>
              <a:t>% pro vlastní zdroj.</a:t>
            </a:r>
          </a:p>
          <a:p>
            <a:r>
              <a:rPr lang="cs-CZ" dirty="0"/>
              <a:t>U některých právních forem je automaticky doplněno, z jaké kategorie financí je vlastní zdroj (např. rozpočet obce, jiné národní zdroje), u některých právních forem to nebylo možné stanovit (žadatel to musí upřesnit sám).</a:t>
            </a:r>
          </a:p>
          <a:p>
            <a:endParaRPr lang="cs-CZ" dirty="0"/>
          </a:p>
          <a:p>
            <a:r>
              <a:rPr lang="cs-CZ" sz="1200" b="0" i="0" u="none" strike="noStrike" kern="1200" baseline="0" dirty="0">
                <a:solidFill>
                  <a:schemeClr val="tx1"/>
                </a:solidFill>
                <a:latin typeface="+mn-lt"/>
                <a:ea typeface="+mn-ea"/>
                <a:cs typeface="+mn-cs"/>
              </a:rPr>
              <a:t>Pokud žadatel počítá s tím, že realizace projektu vygeneruje čisté příjmy (a to žadateli/příjemci či partnerům), je nutné je vyčíslit v poli </a:t>
            </a:r>
            <a:r>
              <a:rPr lang="cs-CZ" sz="1200" b="1" i="0" u="none" strike="noStrike" kern="1200" baseline="0" dirty="0">
                <a:solidFill>
                  <a:schemeClr val="tx1"/>
                </a:solidFill>
                <a:latin typeface="+mn-lt"/>
                <a:ea typeface="+mn-ea"/>
                <a:cs typeface="+mn-cs"/>
              </a:rPr>
              <a:t>Jiné peněžní příjmy</a:t>
            </a:r>
            <a:r>
              <a:rPr lang="cs-CZ" sz="1200" b="0" i="0" u="none" strike="noStrike" kern="1200" baseline="0" dirty="0">
                <a:solidFill>
                  <a:schemeClr val="tx1"/>
                </a:solidFill>
                <a:latin typeface="+mn-lt"/>
                <a:ea typeface="+mn-ea"/>
                <a:cs typeface="+mn-cs"/>
              </a:rPr>
              <a:t>. </a:t>
            </a:r>
            <a:endParaRPr lang="cs-CZ" dirty="0"/>
          </a:p>
          <a:p>
            <a:r>
              <a:rPr lang="cs-CZ" dirty="0"/>
              <a:t>Žadatel uvádí </a:t>
            </a:r>
            <a:r>
              <a:rPr lang="cs-CZ" b="1" dirty="0"/>
              <a:t>Jiné peněžní příjmy </a:t>
            </a:r>
            <a:r>
              <a:rPr lang="cs-CZ" dirty="0"/>
              <a:t>(JPP).</a:t>
            </a:r>
          </a:p>
          <a:p>
            <a:r>
              <a:rPr lang="cs-CZ" dirty="0"/>
              <a:t>Uvádí se ČISTÉ příjmy, tj. ty, které jsou nad rámec výdajů za zdroje příjemce.</a:t>
            </a:r>
          </a:p>
          <a:p>
            <a:r>
              <a:rPr lang="cs-CZ" dirty="0"/>
              <a:t>Kategorie </a:t>
            </a:r>
            <a:r>
              <a:rPr lang="cs-CZ" b="1" dirty="0"/>
              <a:t>Příjmy podle čl. 61 </a:t>
            </a:r>
            <a:r>
              <a:rPr lang="cs-CZ" dirty="0"/>
              <a:t>nejsou pro ESF projekty relevantní.</a:t>
            </a:r>
          </a:p>
          <a:p>
            <a:r>
              <a:rPr lang="cs-CZ" dirty="0"/>
              <a:t>Na základě % vlastního zdroje a JPP se provede rozpad celkových způsobilých výdajů (z rozpočtu) na jednotlivé zdroje financování.</a:t>
            </a:r>
          </a:p>
          <a:p>
            <a:r>
              <a:rPr lang="cs-CZ" dirty="0"/>
              <a:t>Při změně celkových způsobilých výdajů v rozpočtu je nutné znovu provést rozpad (hlídá finalizační kontrola).</a:t>
            </a:r>
          </a:p>
          <a:p>
            <a:endParaRPr lang="cs-CZ" dirty="0"/>
          </a:p>
          <a:p>
            <a:r>
              <a:rPr lang="cs-CZ" sz="1200" b="1" i="0" u="none" strike="noStrike" kern="1200" baseline="0" dirty="0">
                <a:solidFill>
                  <a:schemeClr val="tx1"/>
                </a:solidFill>
                <a:latin typeface="+mn-lt"/>
                <a:ea typeface="+mn-ea"/>
                <a:cs typeface="+mn-cs"/>
              </a:rPr>
              <a:t>Pro projekty, které budou spolufinancovány z vlastních zdrojů žadatele (případně partnera) platí pro vyplnění pole Jiné peněžní příjmy následující: </a:t>
            </a:r>
          </a:p>
          <a:p>
            <a:r>
              <a:rPr lang="cs-CZ" sz="1200" b="0" i="0" u="none" strike="noStrike" kern="1200" baseline="0" dirty="0">
                <a:solidFill>
                  <a:schemeClr val="tx1"/>
                </a:solidFill>
                <a:latin typeface="+mn-lt"/>
                <a:ea typeface="+mn-ea"/>
                <a:cs typeface="+mn-cs"/>
              </a:rPr>
              <a:t>Do tohoto pole uvádějte jen tu část očekávaných příjmů, která převyšuje objem vlastního financování projektu. Příjmy nižší nebo rovnající se částce vlastního spolufinancování do tohoto pole nepište. (Podle pravidel příjmy nepřesahující částku, kterou do financování projektu vkládá příjemce podpory, nejsou čistými příjmy a nesnižují tak podporu projektu ze zdrojů ŘO.) Více informací o tom, jaké příjmy vygenerované projektem patří do čistých příjmů, je uvedeno ve Specifické části pravidel pro žadatele a příjemce v rámci OPZ pro projekty se skutečně vzniklými výdaji a případně také s nepřímými náklady.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Číselník může kromě „Národní soukromé zdroje“ nabízet položku „Soukromé zdroje“. Tuto položku ovšem v případě OPZ nikdy nevybírejte. Protože v případě OPZ se soukromé zdroje započítávají do národního spolufinancování (tj. prostředky, které musí doplňovat zdroje Evropského sociálního fondu, mohou pocházet jak z veřejných, tak ze soukromých zdrojů), je pro OPZ pro prostředky z privátního sektoru vždy používáno značení </a:t>
            </a:r>
            <a:r>
              <a:rPr lang="cs-CZ" sz="1200" b="1" i="0" u="none" strike="noStrike" kern="1200" baseline="0" dirty="0">
                <a:solidFill>
                  <a:schemeClr val="tx1"/>
                </a:solidFill>
                <a:latin typeface="+mn-lt"/>
                <a:ea typeface="+mn-ea"/>
                <a:cs typeface="+mn-cs"/>
              </a:rPr>
              <a:t>Národní soukromé zdroje. </a:t>
            </a: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99</a:t>
            </a:fld>
            <a:endParaRPr lang="cs-CZ"/>
          </a:p>
        </p:txBody>
      </p:sp>
    </p:spTree>
    <p:extLst>
      <p:ext uri="{BB962C8B-B14F-4D97-AF65-F5344CB8AC3E}">
        <p14:creationId xmlns:p14="http://schemas.microsoft.com/office/powerpoint/2010/main" val="32909339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Finanční</a:t>
            </a:r>
            <a:r>
              <a:rPr lang="cs-CZ" baseline="0" dirty="0"/>
              <a:t> plán se generuje </a:t>
            </a:r>
            <a:r>
              <a:rPr lang="cs-CZ" dirty="0"/>
              <a:t>automaticky, ale žadatel ho může ručně upravit. Automatické generování</a:t>
            </a:r>
            <a:r>
              <a:rPr lang="cs-CZ" baseline="0" dirty="0"/>
              <a:t> FP je převzato z nastavení Výzvy ŘO do výzev MAS</a:t>
            </a:r>
            <a:r>
              <a:rPr lang="cs-CZ" dirty="0"/>
              <a:t>.</a:t>
            </a:r>
          </a:p>
          <a:p>
            <a:r>
              <a:rPr lang="cs-CZ" dirty="0"/>
              <a:t>Obsahuje tolik řádků, kolik žádostí o platbu se na projektu dá předpokládat (obecně 1x za 6 měsíců); případně se upraví před vydáním právního aktu či následně.</a:t>
            </a:r>
          </a:p>
          <a:p>
            <a:endParaRPr lang="cs-CZ" dirty="0"/>
          </a:p>
          <a:p>
            <a:r>
              <a:rPr lang="cs-CZ" dirty="0"/>
              <a:t>EX ANTE: pole </a:t>
            </a:r>
            <a:r>
              <a:rPr lang="cs-CZ" b="1" dirty="0"/>
              <a:t>Záloha – plán pro zálohu </a:t>
            </a:r>
            <a:r>
              <a:rPr lang="cs-CZ" dirty="0"/>
              <a:t>a </a:t>
            </a:r>
            <a:r>
              <a:rPr lang="cs-CZ" b="1" dirty="0"/>
              <a:t>Vyúčtování – plán pro vyúčtování zálohy</a:t>
            </a:r>
          </a:p>
          <a:p>
            <a:r>
              <a:rPr lang="cs-CZ" dirty="0"/>
              <a:t>EX POST:  pole </a:t>
            </a:r>
            <a:r>
              <a:rPr lang="cs-CZ" b="1" dirty="0"/>
              <a:t>Vyúčtování – plán</a:t>
            </a:r>
            <a:endParaRPr lang="cs-CZ" dirty="0"/>
          </a:p>
          <a:p>
            <a:r>
              <a:rPr lang="cs-CZ" dirty="0"/>
              <a:t>Uvádí se částky za všechny zdroje financování projektu (včetně případných vlastních zdrojů žadatele).</a:t>
            </a:r>
          </a:p>
          <a:p>
            <a:endParaRPr lang="cs-CZ" dirty="0"/>
          </a:p>
          <a:p>
            <a:r>
              <a:rPr lang="cs-CZ" b="1" dirty="0"/>
              <a:t>Uvádí se datum předložení žádosti o platbu:</a:t>
            </a:r>
          </a:p>
          <a:p>
            <a:pPr lvl="1"/>
            <a:r>
              <a:rPr lang="cs-CZ" dirty="0"/>
              <a:t>- předkládané v průběhu realizace projektu 1 měsíc od konce monitorovacího období</a:t>
            </a:r>
          </a:p>
          <a:p>
            <a:pPr lvl="1"/>
            <a:r>
              <a:rPr lang="cs-CZ" dirty="0"/>
              <a:t>- u závěrečné žádosti o platbu pak 2 měsíce od ukončení posledního monitorovacího období, tj. od ukončení realizace projektu</a:t>
            </a:r>
          </a:p>
          <a:p>
            <a:pPr marL="0" lvl="1" indent="0">
              <a:lnSpc>
                <a:spcPts val="2880"/>
              </a:lnSpc>
              <a:spcBef>
                <a:spcPts val="600"/>
              </a:spcBef>
              <a:spcAft>
                <a:spcPts val="600"/>
              </a:spcAft>
              <a:buSzPct val="100000"/>
              <a:buFont typeface="Wingdings" panose="05000000000000000000" pitchFamily="2" charset="2"/>
              <a:buNone/>
            </a:pPr>
            <a:r>
              <a:rPr lang="cs-CZ" sz="2400" dirty="0"/>
              <a:t>Finanční plán musí odpovídat celkovým způsobilým výdajům v rozpočtu (hlídá finalizační kontrola).</a:t>
            </a:r>
          </a:p>
          <a:p>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100</a:t>
            </a:fld>
            <a:endParaRPr lang="cs-CZ"/>
          </a:p>
        </p:txBody>
      </p:sp>
    </p:spTree>
    <p:extLst>
      <p:ext uri="{BB962C8B-B14F-4D97-AF65-F5344CB8AC3E}">
        <p14:creationId xmlns:p14="http://schemas.microsoft.com/office/powerpoint/2010/main" val="9325454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85000" lnSpcReduction="20000"/>
          </a:bodyPr>
          <a:lstStyle/>
          <a:p>
            <a:r>
              <a:rPr lang="cs-CZ" sz="1200" b="0" i="0" u="none" strike="noStrike" kern="1200" baseline="0" dirty="0">
                <a:solidFill>
                  <a:schemeClr val="tx1"/>
                </a:solidFill>
                <a:latin typeface="+mn-lt"/>
                <a:ea typeface="+mn-ea"/>
                <a:cs typeface="+mn-cs"/>
              </a:rPr>
              <a:t>Oblast Veřejných zakázek se zaktivuje po zaškrtnutí checkboxu Realizace zadávacích řízení na projektu na záložce Projekt (sekce Identifikace projektu) a uložení této změny. </a:t>
            </a:r>
          </a:p>
          <a:p>
            <a:r>
              <a:rPr lang="cs-CZ" sz="1200" b="0" i="0" u="none" strike="noStrike" kern="1200" baseline="0" dirty="0">
                <a:solidFill>
                  <a:schemeClr val="tx1"/>
                </a:solidFill>
                <a:latin typeface="+mn-lt"/>
                <a:ea typeface="+mn-ea"/>
                <a:cs typeface="+mn-cs"/>
              </a:rPr>
              <a:t>IS KP14+ používá pro zadávací řízení i pro výběrová řízení pojem veřejné zakázky. </a:t>
            </a:r>
          </a:p>
          <a:p>
            <a:r>
              <a:rPr lang="cs-CZ" sz="1200" b="0" i="0" u="none" strike="noStrike" kern="1200" baseline="0" dirty="0">
                <a:solidFill>
                  <a:schemeClr val="tx1"/>
                </a:solidFill>
                <a:latin typeface="+mn-lt"/>
                <a:ea typeface="+mn-ea"/>
                <a:cs typeface="+mn-cs"/>
              </a:rPr>
              <a:t>Jakmile je změna uložena, jsou zpřístupněny datové oblasti k zadání údajů o plánovaných (či už zrealizovaných) výběrových/zadávacích řízeních. Jedná se o zaktivnění následujících záložek: </a:t>
            </a:r>
          </a:p>
          <a:p>
            <a:r>
              <a:rPr lang="cs-CZ" sz="1200" b="0" i="0" u="none" strike="noStrike" kern="1200" baseline="0" dirty="0">
                <a:solidFill>
                  <a:schemeClr val="tx1"/>
                </a:solidFill>
                <a:latin typeface="+mn-lt"/>
                <a:ea typeface="+mn-ea"/>
                <a:cs typeface="+mn-cs"/>
              </a:rPr>
              <a:t> Veřejné zakázky </a:t>
            </a:r>
          </a:p>
          <a:p>
            <a:r>
              <a:rPr lang="cs-CZ" sz="1200" b="0" i="0" u="none" strike="noStrike" kern="1200" baseline="0" dirty="0">
                <a:solidFill>
                  <a:schemeClr val="tx1"/>
                </a:solidFill>
                <a:latin typeface="+mn-lt"/>
                <a:ea typeface="+mn-ea"/>
                <a:cs typeface="+mn-cs"/>
              </a:rPr>
              <a:t> Hodnocení a odvolání </a:t>
            </a:r>
          </a:p>
          <a:p>
            <a:r>
              <a:rPr lang="cs-CZ" sz="1200" b="0" i="0" u="none" strike="noStrike" kern="1200" baseline="0" dirty="0">
                <a:solidFill>
                  <a:schemeClr val="tx1"/>
                </a:solidFill>
                <a:latin typeface="+mn-lt"/>
                <a:ea typeface="+mn-ea"/>
                <a:cs typeface="+mn-cs"/>
              </a:rPr>
              <a:t> Návrh/podnět na ÚOHS </a:t>
            </a:r>
          </a:p>
          <a:p>
            <a:r>
              <a:rPr lang="cs-CZ" sz="1200" b="0" i="0" u="none" strike="noStrike" kern="1200" baseline="0" dirty="0">
                <a:solidFill>
                  <a:schemeClr val="tx1"/>
                </a:solidFill>
                <a:latin typeface="+mn-lt"/>
                <a:ea typeface="+mn-ea"/>
                <a:cs typeface="+mn-cs"/>
              </a:rPr>
              <a:t> Údaje o smlouvě/dodatku </a:t>
            </a:r>
          </a:p>
          <a:p>
            <a:r>
              <a:rPr lang="cs-CZ" sz="1200" b="0" i="0" u="none" strike="noStrike" kern="1200" baseline="0" dirty="0">
                <a:solidFill>
                  <a:schemeClr val="tx1"/>
                </a:solidFill>
                <a:latin typeface="+mn-lt"/>
                <a:ea typeface="+mn-ea"/>
                <a:cs typeface="+mn-cs"/>
              </a:rPr>
              <a:t> Přílohy k VZ </a:t>
            </a:r>
            <a:endParaRPr lang="cs-CZ" sz="1200" b="1" i="0" u="none" strike="noStrike" kern="1200" baseline="0" dirty="0">
              <a:solidFill>
                <a:schemeClr val="tx1"/>
              </a:solidFill>
              <a:latin typeface="+mn-lt"/>
              <a:ea typeface="+mn-ea"/>
              <a:cs typeface="+mn-cs"/>
            </a:endParaRPr>
          </a:p>
          <a:p>
            <a:endParaRPr lang="cs-CZ" sz="2200" dirty="0"/>
          </a:p>
          <a:p>
            <a:r>
              <a:rPr lang="cs-CZ" sz="2200" b="1" dirty="0"/>
              <a:t>V IS KP14+ se k zakázkám vyplňují záložky</a:t>
            </a:r>
          </a:p>
          <a:p>
            <a:pPr lvl="1"/>
            <a:r>
              <a:rPr lang="cs-CZ" dirty="0"/>
              <a:t>1) Veřejné zakázky, 2) Údaje o smlouvě/dodatku, 3) Hodnocení a odvolání, 4) Návrh/podnět na ÚOHS, 5) Přílohy k VZ </a:t>
            </a:r>
          </a:p>
          <a:p>
            <a:r>
              <a:rPr lang="cs-CZ" sz="2200" dirty="0"/>
              <a:t>Záložka</a:t>
            </a:r>
            <a:r>
              <a:rPr lang="cs-CZ" sz="2200" b="1" dirty="0"/>
              <a:t> Údaje o smlouvě/dodatku </a:t>
            </a:r>
          </a:p>
          <a:p>
            <a:pPr lvl="1"/>
            <a:r>
              <a:rPr lang="cs-CZ" dirty="0"/>
              <a:t>Zakládá se každá podepsaná smlouva i dodatek</a:t>
            </a:r>
          </a:p>
          <a:p>
            <a:r>
              <a:rPr lang="cs-CZ" sz="2200" dirty="0"/>
              <a:t>Záložka </a:t>
            </a:r>
            <a:r>
              <a:rPr lang="cs-CZ" sz="2200" b="1" dirty="0"/>
              <a:t>Hodnocení a odvolání </a:t>
            </a:r>
          </a:p>
          <a:p>
            <a:pPr lvl="1"/>
            <a:r>
              <a:rPr lang="cs-CZ" dirty="0"/>
              <a:t>Údaje o procesu zadávání a také o vybraném dodavateli</a:t>
            </a:r>
          </a:p>
          <a:p>
            <a:pPr lvl="1"/>
            <a:r>
              <a:rPr lang="cs-CZ" dirty="0"/>
              <a:t>Dodavatel musí být nejprve zaevidován mezi SUBJEKTY  projektu</a:t>
            </a:r>
          </a:p>
          <a:p>
            <a:pPr lvl="1"/>
            <a:r>
              <a:rPr lang="cs-CZ" dirty="0"/>
              <a:t>Lze vyplnit údaje k případným námitkám vzneseným k zadavateli </a:t>
            </a:r>
          </a:p>
          <a:p>
            <a:r>
              <a:rPr lang="cs-CZ" sz="2200" dirty="0"/>
              <a:t>Záložka</a:t>
            </a:r>
            <a:r>
              <a:rPr lang="cs-CZ" sz="2200" b="1" dirty="0"/>
              <a:t> Návrh/podnět na ÚOHS </a:t>
            </a:r>
          </a:p>
          <a:p>
            <a:pPr lvl="1"/>
            <a:r>
              <a:rPr lang="cs-CZ" dirty="0"/>
              <a:t>Eviduje se agenda týkající se řízení ze strany ÚOHS</a:t>
            </a:r>
          </a:p>
          <a:p>
            <a:r>
              <a:rPr lang="cs-CZ" sz="2200" dirty="0"/>
              <a:t>Záložka </a:t>
            </a:r>
            <a:r>
              <a:rPr lang="cs-CZ" sz="2200" b="1" dirty="0"/>
              <a:t>Přílohy k VZ </a:t>
            </a:r>
            <a:endParaRPr lang="cs-CZ" sz="2200" dirty="0"/>
          </a:p>
          <a:p>
            <a:pPr lvl="1"/>
            <a:r>
              <a:rPr lang="cs-CZ" dirty="0"/>
              <a:t>Záložka Přílohy k VZ slouží k předání dokumentace k zakázce na ŘO</a:t>
            </a:r>
          </a:p>
          <a:p>
            <a:endParaRPr lang="cs-CZ" sz="1200" b="1"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Záložka Veřejné zakázky</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Uživatel eviduje všechny zakázky s vazbou na projekt (včetně těch plánovaných), které musí na základě pravidel OPZ nebo právních předpisů zadat prostřednictvím zadávacího/výběrového řízení, více viz Obecná část pravidel pro žadatele a příjemce v rámci OPZ. </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101</a:t>
            </a:fld>
            <a:endParaRPr lang="cs-CZ"/>
          </a:p>
        </p:txBody>
      </p:sp>
    </p:spTree>
    <p:extLst>
      <p:ext uri="{BB962C8B-B14F-4D97-AF65-F5344CB8AC3E}">
        <p14:creationId xmlns:p14="http://schemas.microsoft.com/office/powerpoint/2010/main" val="41709303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7500" lnSpcReduction="20000"/>
          </a:bodyPr>
          <a:lstStyle/>
          <a:p>
            <a:r>
              <a:rPr lang="cs-CZ" sz="1200" b="1" kern="1200" dirty="0">
                <a:solidFill>
                  <a:schemeClr val="tx1"/>
                </a:solidFill>
                <a:effectLst/>
                <a:latin typeface="+mn-lt"/>
                <a:ea typeface="+mn-ea"/>
                <a:cs typeface="+mn-cs"/>
              </a:rPr>
              <a:t>Veřejným zadavatelem</a:t>
            </a:r>
            <a:r>
              <a:rPr lang="cs-CZ" sz="1200" kern="1200" dirty="0">
                <a:solidFill>
                  <a:schemeClr val="tx1"/>
                </a:solidFill>
                <a:effectLst/>
                <a:latin typeface="+mn-lt"/>
                <a:ea typeface="+mn-ea"/>
                <a:cs typeface="+mn-cs"/>
              </a:rPr>
              <a:t> podle § 2 odst. 1 zákona je ČR, státní příspěvková organizace, územní samosprávný celek nebo příspěvková organizace, u níž funkci zřizovatele vykonává územní samosprávný celek.</a:t>
            </a:r>
          </a:p>
          <a:p>
            <a:r>
              <a:rPr lang="cs-CZ" sz="1200" b="1" kern="1200" dirty="0">
                <a:solidFill>
                  <a:schemeClr val="tx1"/>
                </a:solidFill>
                <a:effectLst/>
                <a:latin typeface="+mn-lt"/>
                <a:ea typeface="+mn-ea"/>
                <a:cs typeface="+mn-cs"/>
              </a:rPr>
              <a:t>Dotovaným zadavatelem</a:t>
            </a:r>
            <a:r>
              <a:rPr lang="cs-CZ" sz="1200" kern="1200" dirty="0">
                <a:solidFill>
                  <a:schemeClr val="tx1"/>
                </a:solidFill>
                <a:effectLst/>
                <a:latin typeface="+mn-lt"/>
                <a:ea typeface="+mn-ea"/>
                <a:cs typeface="+mn-cs"/>
              </a:rPr>
              <a:t> je právnická nebo fyzická osoba, která zadává veřejnou zakázku hrazenou </a:t>
            </a:r>
            <a:r>
              <a:rPr lang="cs-CZ" sz="1200" b="1" kern="1200" dirty="0">
                <a:solidFill>
                  <a:schemeClr val="tx1"/>
                </a:solidFill>
                <a:effectLst/>
                <a:latin typeface="+mn-lt"/>
                <a:ea typeface="+mn-ea"/>
                <a:cs typeface="+mn-cs"/>
              </a:rPr>
              <a:t>z více než 50 % z peněžních prostředků z veřejných zdrojů,</a:t>
            </a:r>
            <a:r>
              <a:rPr lang="cs-CZ" sz="1200" kern="1200" dirty="0">
                <a:solidFill>
                  <a:schemeClr val="tx1"/>
                </a:solidFill>
                <a:effectLst/>
                <a:latin typeface="+mn-lt"/>
                <a:ea typeface="+mn-ea"/>
                <a:cs typeface="+mn-cs"/>
              </a:rPr>
              <a:t> nebo pokud peněžní prostředky poskytnuté na veřejnou zakázku z těchto zdrojů přesahují 200.000.000 Kč, přičemž se může jednat i o peněžní prostředky poskytované prostřednictvím jiné osoby (např. partnerovi prostřednictvím příjemce).</a:t>
            </a:r>
          </a:p>
          <a:p>
            <a:r>
              <a:rPr lang="cs-CZ" sz="1200" b="1" kern="1200" dirty="0">
                <a:solidFill>
                  <a:schemeClr val="tx1"/>
                </a:solidFill>
                <a:effectLst/>
                <a:latin typeface="+mn-lt"/>
                <a:ea typeface="+mn-ea"/>
                <a:cs typeface="+mn-cs"/>
              </a:rPr>
              <a:t>Sektorovým zadavatelem</a:t>
            </a:r>
            <a:r>
              <a:rPr lang="cs-CZ" sz="1200" kern="1200" dirty="0">
                <a:solidFill>
                  <a:schemeClr val="tx1"/>
                </a:solidFill>
                <a:effectLst/>
                <a:latin typeface="+mn-lt"/>
                <a:ea typeface="+mn-ea"/>
                <a:cs typeface="+mn-cs"/>
              </a:rPr>
              <a:t> je osoba vykonávající některou z relevantních činností podle § 4 zákona (např. v odvětvích teplárenství, plynárenství, elektroenergetiky, vodárenství aj.) za zákonem blíže specifikovaných podmínek.</a:t>
            </a:r>
          </a:p>
          <a:p>
            <a:r>
              <a:rPr lang="cs-CZ" sz="1200" b="1" kern="1200" dirty="0">
                <a:solidFill>
                  <a:schemeClr val="tx1"/>
                </a:solidFill>
                <a:effectLst/>
                <a:latin typeface="+mn-lt"/>
                <a:ea typeface="+mn-ea"/>
                <a:cs typeface="+mn-cs"/>
              </a:rPr>
              <a:t>Veřejnými zakázkami malého rozsahu</a:t>
            </a:r>
            <a:r>
              <a:rPr lang="cs-CZ" sz="1200" kern="1200" dirty="0">
                <a:solidFill>
                  <a:schemeClr val="tx1"/>
                </a:solidFill>
                <a:effectLst/>
                <a:latin typeface="+mn-lt"/>
                <a:ea typeface="+mn-ea"/>
                <a:cs typeface="+mn-cs"/>
              </a:rPr>
              <a:t> jsou veřejné zakázky na dodávku či nákup služeb, jejichž předpokládaná hodnota nedosahuje 2.000.000 Kč bez DPH, a zakázky na stavební práce, jejichž předpokládaná hodnota nedosahuje 6.000.000 Kč bez DPH. </a:t>
            </a:r>
            <a:r>
              <a:rPr lang="cs-CZ" sz="1200" b="1" kern="1200" dirty="0">
                <a:solidFill>
                  <a:schemeClr val="tx1"/>
                </a:solidFill>
                <a:effectLst/>
                <a:latin typeface="+mn-lt"/>
                <a:ea typeface="+mn-ea"/>
                <a:cs typeface="+mn-cs"/>
              </a:rPr>
              <a:t>Podlimitními a nadlimitními veřejnými zakázkami jsou veřejné zakázky s předpokládanou hodnotou vyšší, než je uvedeno v předchozí větě.</a:t>
            </a:r>
          </a:p>
          <a:p>
            <a:r>
              <a:rPr lang="cs-CZ" sz="1200" b="0" kern="1200" dirty="0">
                <a:solidFill>
                  <a:schemeClr val="tx1"/>
                </a:solidFill>
                <a:effectLst/>
                <a:latin typeface="+mn-lt"/>
                <a:ea typeface="+mn-ea"/>
                <a:cs typeface="+mn-cs"/>
              </a:rPr>
              <a:t>Obchodní společnosti, družstva, neziskové organizace, fyzické osoby a další neveřejní zadavatelé zadávají zakázky na dodávky či služby s předpokládanou hodnotou nejméně 2.000.000 Kč bez DPH a vyšší (resp. zakázky na stavební práce s předpokládanou hodnotou nejméně 6.000.000 Kč bez DPH a vyšší) podle kap. 20.5 (tj. kapitoly pro zadávání zakázek, na které se nevztahují postupy upravené zákonem č. 137/2006 Sb.)</a:t>
            </a:r>
            <a:r>
              <a:rPr lang="cs-CZ" sz="1200" b="1" kern="1200" dirty="0">
                <a:solidFill>
                  <a:schemeClr val="tx1"/>
                </a:solidFill>
                <a:effectLst/>
                <a:latin typeface="+mn-lt"/>
                <a:ea typeface="+mn-ea"/>
                <a:cs typeface="+mn-cs"/>
              </a:rPr>
              <a:t> </a:t>
            </a:r>
            <a:r>
              <a:rPr lang="cs-CZ" sz="1200" b="0" kern="1200" dirty="0">
                <a:solidFill>
                  <a:schemeClr val="tx1"/>
                </a:solidFill>
                <a:effectLst/>
                <a:latin typeface="+mn-lt"/>
                <a:ea typeface="+mn-ea"/>
                <a:cs typeface="+mn-cs"/>
              </a:rPr>
              <a:t>pouze v případech, kdy bude jejich zakázka hrazena nejvýše z 50 % z veřejných zdrojů. Bude-li zakázka takových zadavatelů hrazena z více než 50 % z veřejných zdrojů, zadávají zakázky přesahující hodnotu 2.000.000 Kč bez DPH v režimu zákona č. 137/2006 Sb.</a:t>
            </a:r>
            <a:endParaRPr lang="cs-CZ" sz="1200" b="1"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Veřejným zadavatelem je také jiná právnická osoba, pokud byla založena či zřízena za účelem uspokojování potřeb veřejného zájmu, které nemají průmyslovou nebo obchodní povahu, a pokud je financována převážně státem či jiným veřejným zadavatelem nebo je státem či jiným veřejným zadavatelem ovládána nebo stát či jiný veřejný zadavatel jmenuje či volí více než polovinu členů v jejím statutárním, správním, dozorčím či kontrolním orgánu.</a:t>
            </a:r>
          </a:p>
          <a:p>
            <a:r>
              <a:rPr lang="cs-CZ" sz="1200" kern="1200" dirty="0">
                <a:solidFill>
                  <a:schemeClr val="tx1"/>
                </a:solidFill>
                <a:effectLst/>
                <a:latin typeface="+mn-lt"/>
                <a:ea typeface="+mn-ea"/>
                <a:cs typeface="+mn-cs"/>
              </a:rPr>
              <a:t>Pokud tito zadavatelé nepatří jako tzv. jiná právnická osoba mezi veřejné zadavatele, kteří jsou povinni zadávat podlimitní a nadlimitní zakázky postupy podle zákona, resp. mezi sektorové zadavatele, kteří postupy podle zákona zadávají své nadlimitní zakázky. </a:t>
            </a:r>
          </a:p>
          <a:p>
            <a:endParaRPr lang="cs-CZ" sz="1200" kern="1200" dirty="0">
              <a:solidFill>
                <a:schemeClr val="tx1"/>
              </a:solidFill>
              <a:effectLst/>
              <a:latin typeface="+mn-lt"/>
              <a:ea typeface="+mn-ea"/>
              <a:cs typeface="+mn-cs"/>
            </a:endParaRPr>
          </a:p>
          <a:p>
            <a:r>
              <a:rPr lang="cs-CZ" sz="1200" dirty="0"/>
              <a:t>MAS (resp. Příjemci) se řídí podmínkami stanovenými v Obecné části pravidel pro žadatele a příjemce v rámci OPZ, kapitola 20 Pravidla pro zadávání zakázek.</a:t>
            </a:r>
          </a:p>
          <a:p>
            <a:r>
              <a:rPr lang="cs-CZ" sz="1200" dirty="0"/>
              <a:t>Kontrolu administrace VZ provádí ŘO.</a:t>
            </a:r>
          </a:p>
          <a:p>
            <a:r>
              <a:rPr lang="cs-CZ" sz="1200" dirty="0"/>
              <a:t>Od přepokládané hodnoty VZ </a:t>
            </a:r>
            <a:r>
              <a:rPr lang="cs-CZ" sz="1200" b="1" dirty="0"/>
              <a:t>2 mil. Kč </a:t>
            </a:r>
            <a:r>
              <a:rPr lang="cs-CZ" sz="1200" dirty="0"/>
              <a:t>bez DPH se musí veřejný a dotovaný zadavatel řídit zákonem č.137/2006 Sb., o veřejných zakázkách.</a:t>
            </a:r>
          </a:p>
          <a:p>
            <a:r>
              <a:rPr lang="cs-CZ" sz="1200" dirty="0"/>
              <a:t>Výdaje na pořízení plnění musí i v OPZ splňovat </a:t>
            </a:r>
            <a:r>
              <a:rPr lang="cs-CZ" sz="1200" b="1" dirty="0"/>
              <a:t>pravidla hospodárnosti, efektivnosti a účelnosti.</a:t>
            </a:r>
          </a:p>
          <a:p>
            <a:r>
              <a:rPr lang="cs-CZ" sz="1200" dirty="0"/>
              <a:t>Dále je zadavatel povinen dodržet </a:t>
            </a:r>
            <a:r>
              <a:rPr lang="cs-CZ" sz="1200" b="1" dirty="0"/>
              <a:t>zásady transparentnosti, rovného zacházení a nediskriminace.</a:t>
            </a:r>
          </a:p>
          <a:p>
            <a:endParaRPr lang="cs-CZ" sz="1200" b="1" dirty="0"/>
          </a:p>
          <a:p>
            <a:endParaRPr lang="cs-CZ" sz="1200" dirty="0"/>
          </a:p>
          <a:p>
            <a:endParaRPr lang="cs-CZ"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102</a:t>
            </a:fld>
            <a:endParaRPr lang="cs-CZ"/>
          </a:p>
        </p:txBody>
      </p:sp>
    </p:spTree>
    <p:extLst>
      <p:ext uri="{BB962C8B-B14F-4D97-AF65-F5344CB8AC3E}">
        <p14:creationId xmlns:p14="http://schemas.microsoft.com/office/powerpoint/2010/main" val="30893065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Žadatel nemůže editovat, musí potvrdit soulad s obsahem předpřipraveného prohlášení.</a:t>
            </a:r>
          </a:p>
          <a:p>
            <a:r>
              <a:rPr lang="cs-CZ" dirty="0"/>
              <a:t>Potvrzuje např. pravdivost údajů, bezdlužnost, absenci citlivých údajů v žádosti, souhlasí s uváděním v seznamu příjemců, vylučuje dvojí financování, akceptuje, že neumožnění ex ante kontroly je důvod pro vyloučení z hodnocení, bere na vědomí závazek mít aktivní datovou schránku.</a:t>
            </a:r>
          </a:p>
          <a:p>
            <a:endParaRPr lang="cs-CZ" dirty="0"/>
          </a:p>
          <a:p>
            <a:r>
              <a:rPr lang="cs-CZ" dirty="0"/>
              <a:t>Z technických důvodů je čestné prohlášení v IS KP14+ evidováno ve dvou částech; žadatel musí </a:t>
            </a:r>
            <a:r>
              <a:rPr lang="cs-CZ" b="1" dirty="0"/>
              <a:t>na každou část kliknout </a:t>
            </a:r>
            <a:r>
              <a:rPr lang="cs-CZ" dirty="0"/>
              <a:t>(tj. otevřít jej pro editaci) a </a:t>
            </a:r>
            <a:r>
              <a:rPr lang="cs-CZ" b="1" dirty="0"/>
              <a:t>potvrdit, že s čestným prohlášením souhlasí </a:t>
            </a:r>
            <a:r>
              <a:rPr lang="cs-CZ" dirty="0"/>
              <a:t>(zaškrtnutím checkboxu „Souhlasím s čestným prohlášením“).</a:t>
            </a:r>
          </a:p>
          <a:p>
            <a:r>
              <a:rPr lang="cs-CZ" sz="1200" b="0" i="0" u="none" strike="noStrike" kern="1200" baseline="0" dirty="0">
                <a:solidFill>
                  <a:schemeClr val="tx1"/>
                </a:solidFill>
                <a:latin typeface="+mn-lt"/>
                <a:ea typeface="+mn-ea"/>
                <a:cs typeface="+mn-cs"/>
              </a:rPr>
              <a:t> </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103</a:t>
            </a:fld>
            <a:endParaRPr lang="cs-CZ"/>
          </a:p>
        </p:txBody>
      </p:sp>
    </p:spTree>
    <p:extLst>
      <p:ext uri="{BB962C8B-B14F-4D97-AF65-F5344CB8AC3E}">
        <p14:creationId xmlns:p14="http://schemas.microsoft.com/office/powerpoint/2010/main" val="42101436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b="0" i="0" u="none" strike="noStrike" kern="1200" baseline="0" dirty="0">
                <a:solidFill>
                  <a:schemeClr val="tx1"/>
                </a:solidFill>
                <a:latin typeface="+mn-lt"/>
                <a:ea typeface="+mn-ea"/>
                <a:cs typeface="+mn-cs"/>
              </a:rPr>
              <a:t>Patří sem všechny přílohy žádosti o podporu (povinné i nepovinné).</a:t>
            </a:r>
          </a:p>
          <a:p>
            <a:r>
              <a:rPr lang="cs-CZ" sz="1200" b="0" i="0" u="none" strike="noStrike" kern="1200" baseline="0" dirty="0">
                <a:solidFill>
                  <a:schemeClr val="tx1"/>
                </a:solidFill>
                <a:latin typeface="+mn-lt"/>
                <a:ea typeface="+mn-ea"/>
                <a:cs typeface="+mn-cs"/>
              </a:rPr>
              <a:t>Systém automaticky přílohy čísluje, uživatel každé příloze připojuje vlastní název. </a:t>
            </a:r>
          </a:p>
          <a:p>
            <a:r>
              <a:rPr lang="cs-CZ" sz="1200" b="0" i="0" u="none" strike="noStrike" kern="1200" baseline="0" dirty="0">
                <a:solidFill>
                  <a:schemeClr val="tx1"/>
                </a:solidFill>
                <a:latin typeface="+mn-lt"/>
                <a:ea typeface="+mn-ea"/>
                <a:cs typeface="+mn-cs"/>
              </a:rPr>
              <a:t>Pokud výzva k předkládání žádostí o podporu stanovila povinnost předložit spolu se žádostí o podporu nějaký dokument, pak je tato </a:t>
            </a:r>
            <a:r>
              <a:rPr lang="cs-CZ" sz="1200" b="1" i="0" u="none" strike="noStrike" kern="1200" baseline="0" dirty="0">
                <a:solidFill>
                  <a:schemeClr val="tx1"/>
                </a:solidFill>
                <a:latin typeface="+mn-lt"/>
                <a:ea typeface="+mn-ea"/>
                <a:cs typeface="+mn-cs"/>
              </a:rPr>
              <a:t>povinná příloha zařazena do číselníku</a:t>
            </a:r>
            <a:r>
              <a:rPr lang="cs-CZ" sz="1200" b="0" i="0" u="none" strike="noStrike" kern="1200" baseline="0" dirty="0">
                <a:solidFill>
                  <a:schemeClr val="tx1"/>
                </a:solidFill>
                <a:latin typeface="+mn-lt"/>
                <a:ea typeface="+mn-ea"/>
                <a:cs typeface="+mn-cs"/>
              </a:rPr>
              <a:t> v poli „Název předdefinovaného dokumentu“. </a:t>
            </a:r>
          </a:p>
          <a:p>
            <a:r>
              <a:rPr lang="cs-CZ" sz="1200" b="0" i="0" u="none" strike="noStrike" kern="1200" baseline="0" dirty="0">
                <a:solidFill>
                  <a:schemeClr val="tx1"/>
                </a:solidFill>
                <a:latin typeface="+mn-lt"/>
                <a:ea typeface="+mn-ea"/>
                <a:cs typeface="+mn-cs"/>
              </a:rPr>
              <a:t>Pokud se nejedná o povinnou přílohu, pak se toto pole ponechává prázdné.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Záložka </a:t>
            </a:r>
            <a:r>
              <a:rPr lang="cs-CZ" sz="1200" b="1" i="0" u="none" strike="noStrike" kern="1200" baseline="0" dirty="0">
                <a:solidFill>
                  <a:schemeClr val="tx1"/>
                </a:solidFill>
                <a:latin typeface="+mn-lt"/>
                <a:ea typeface="+mn-ea"/>
                <a:cs typeface="+mn-cs"/>
              </a:rPr>
              <a:t>Seznam odborností projektu </a:t>
            </a:r>
            <a:r>
              <a:rPr lang="cs-CZ" sz="1200" b="0" i="0" u="none" strike="noStrike" kern="1200" baseline="0" dirty="0">
                <a:solidFill>
                  <a:schemeClr val="tx1"/>
                </a:solidFill>
                <a:latin typeface="+mn-lt"/>
                <a:ea typeface="+mn-ea"/>
                <a:cs typeface="+mn-cs"/>
              </a:rPr>
              <a:t>je pro žadatele needitovatelná, žadatel na této záložce žádná data nevyplňuje. </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104</a:t>
            </a:fld>
            <a:endParaRPr lang="cs-CZ"/>
          </a:p>
        </p:txBody>
      </p:sp>
    </p:spTree>
    <p:extLst>
      <p:ext uri="{BB962C8B-B14F-4D97-AF65-F5344CB8AC3E}">
        <p14:creationId xmlns:p14="http://schemas.microsoft.com/office/powerpoint/2010/main" val="26510400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105</a:t>
            </a:fld>
            <a:endParaRPr lang="cs-CZ"/>
          </a:p>
        </p:txBody>
      </p:sp>
    </p:spTree>
    <p:extLst>
      <p:ext uri="{BB962C8B-B14F-4D97-AF65-F5344CB8AC3E}">
        <p14:creationId xmlns:p14="http://schemas.microsoft.com/office/powerpoint/2010/main" val="91583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16</a:t>
            </a:fld>
            <a:endParaRPr lang="cs-CZ"/>
          </a:p>
        </p:txBody>
      </p:sp>
    </p:spTree>
    <p:extLst>
      <p:ext uri="{BB962C8B-B14F-4D97-AF65-F5344CB8AC3E}">
        <p14:creationId xmlns:p14="http://schemas.microsoft.com/office/powerpoint/2010/main" val="25774989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Stisknutím tlačítka </a:t>
            </a:r>
            <a:r>
              <a:rPr lang="cs-CZ" sz="1200" b="1" i="0" u="none" strike="noStrike" kern="1200" baseline="0" dirty="0">
                <a:solidFill>
                  <a:schemeClr val="tx1"/>
                </a:solidFill>
                <a:latin typeface="+mn-lt"/>
                <a:ea typeface="+mn-ea"/>
                <a:cs typeface="+mn-cs"/>
              </a:rPr>
              <a:t>Přístup k projektu </a:t>
            </a:r>
            <a:r>
              <a:rPr lang="cs-CZ" sz="1200" b="0" i="0" u="none" strike="noStrike" kern="1200" baseline="0" dirty="0">
                <a:solidFill>
                  <a:schemeClr val="tx1"/>
                </a:solidFill>
                <a:latin typeface="+mn-lt"/>
                <a:ea typeface="+mn-ea"/>
                <a:cs typeface="+mn-cs"/>
              </a:rPr>
              <a:t>se zobrazí obrazovka, v rámci které lze přidělit/odebrat role v rámci dané žádosti o podporu konkrétním uživatelům, kteří jsou v IS KP14+ registrováni. S výjimkou níže uvedeného „Neregistrovaného signatáře“ není možné přidělit přístup k žádosti/projektu někomu, kdo pro aplikaci IS KP14+ jako uživatel neexistuje. Neregistrovaný signatář navíc skutečný přístup nemá, protože bez uživatelského konta v IS KP14+ nemůže data žádným způsobem prohlížet ani editovat. </a:t>
            </a:r>
            <a:endParaRPr lang="cs-CZ" dirty="0"/>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Uživatel, který žádost o podporu založil, je aplikací IS KP14+ určen jako </a:t>
            </a:r>
            <a:r>
              <a:rPr lang="cs-CZ" sz="1200" b="1" i="0" u="none" strike="noStrike" kern="1200" baseline="0" dirty="0">
                <a:solidFill>
                  <a:schemeClr val="tx1"/>
                </a:solidFill>
                <a:latin typeface="+mn-lt"/>
                <a:ea typeface="+mn-ea"/>
                <a:cs typeface="+mn-cs"/>
              </a:rPr>
              <a:t>správce přístupů </a:t>
            </a:r>
            <a:r>
              <a:rPr lang="cs-CZ" sz="1200" b="0" i="0" u="none" strike="noStrike" kern="1200" baseline="0" dirty="0">
                <a:solidFill>
                  <a:schemeClr val="tx1"/>
                </a:solidFill>
                <a:latin typeface="+mn-lt"/>
                <a:ea typeface="+mn-ea"/>
                <a:cs typeface="+mn-cs"/>
              </a:rPr>
              <a:t>a má právo přidělit/odebrat k dané žádosti příslušné role dalším uživatelům.  </a:t>
            </a:r>
          </a:p>
          <a:p>
            <a:r>
              <a:rPr lang="cs-CZ" sz="1200" b="1" i="0" u="none" strike="noStrike" kern="1200" baseline="0" dirty="0">
                <a:solidFill>
                  <a:schemeClr val="tx1"/>
                </a:solidFill>
                <a:latin typeface="+mn-lt"/>
                <a:ea typeface="+mn-ea"/>
                <a:cs typeface="+mn-cs"/>
              </a:rPr>
              <a:t>Rozlišují se role: </a:t>
            </a:r>
          </a:p>
          <a:p>
            <a:r>
              <a:rPr lang="cs-CZ" sz="1200" b="1" i="0" u="none" strike="noStrike" kern="1200" baseline="0" dirty="0">
                <a:solidFill>
                  <a:schemeClr val="tx1"/>
                </a:solidFill>
                <a:latin typeface="+mn-lt"/>
                <a:ea typeface="+mn-ea"/>
                <a:cs typeface="+mn-cs"/>
              </a:rPr>
              <a:t>- čtenář </a:t>
            </a:r>
            <a:r>
              <a:rPr lang="cs-CZ" sz="1200" b="0" i="0" u="none" strike="noStrike" kern="1200" baseline="0" dirty="0">
                <a:solidFill>
                  <a:schemeClr val="tx1"/>
                </a:solidFill>
                <a:latin typeface="+mn-lt"/>
                <a:ea typeface="+mn-ea"/>
                <a:cs typeface="+mn-cs"/>
              </a:rPr>
              <a:t>= data jsou mu zobrazena pouze k náhledu, </a:t>
            </a:r>
          </a:p>
          <a:p>
            <a:r>
              <a:rPr lang="cs-CZ" sz="1200" b="1" i="0" u="none" strike="noStrike" kern="1200" baseline="0" dirty="0">
                <a:solidFill>
                  <a:schemeClr val="tx1"/>
                </a:solidFill>
                <a:latin typeface="+mn-lt"/>
                <a:ea typeface="+mn-ea"/>
                <a:cs typeface="+mn-cs"/>
              </a:rPr>
              <a:t>- editor </a:t>
            </a:r>
            <a:r>
              <a:rPr lang="cs-CZ" sz="1200" b="0" i="0" u="none" strike="noStrike" kern="1200" baseline="0" dirty="0">
                <a:solidFill>
                  <a:schemeClr val="tx1"/>
                </a:solidFill>
                <a:latin typeface="+mn-lt"/>
                <a:ea typeface="+mn-ea"/>
                <a:cs typeface="+mn-cs"/>
              </a:rPr>
              <a:t>= má možnost zápisu změn, </a:t>
            </a:r>
          </a:p>
          <a:p>
            <a:pPr marL="0" indent="0">
              <a:buFontTx/>
              <a:buNone/>
            </a:pPr>
            <a:r>
              <a:rPr lang="cs-CZ" sz="1200" b="1" i="0" u="none" strike="noStrike" kern="1200" baseline="0" dirty="0">
                <a:solidFill>
                  <a:schemeClr val="tx1"/>
                </a:solidFill>
                <a:latin typeface="+mn-lt"/>
                <a:ea typeface="+mn-ea"/>
                <a:cs typeface="+mn-cs"/>
              </a:rPr>
              <a:t>- signatář </a:t>
            </a:r>
            <a:r>
              <a:rPr lang="cs-CZ" sz="1200" b="0" i="0" u="none" strike="noStrike" kern="1200" baseline="0" dirty="0">
                <a:solidFill>
                  <a:schemeClr val="tx1"/>
                </a:solidFill>
                <a:latin typeface="+mn-lt"/>
                <a:ea typeface="+mn-ea"/>
                <a:cs typeface="+mn-cs"/>
              </a:rPr>
              <a:t>= je odpovědný za podepisování žádosti o podporu a na ní navázaných prvků, které samostatný podpis vyžadují,</a:t>
            </a:r>
          </a:p>
          <a:p>
            <a:pPr marL="0" indent="0">
              <a:buFontTx/>
              <a:buNone/>
            </a:pPr>
            <a:r>
              <a:rPr lang="cs-CZ" sz="1200" b="0" i="0" u="none" strike="noStrike" kern="1200" baseline="0" dirty="0">
                <a:solidFill>
                  <a:schemeClr val="tx1"/>
                </a:solidFill>
                <a:latin typeface="+mn-lt"/>
                <a:ea typeface="+mn-ea"/>
                <a:cs typeface="+mn-cs"/>
              </a:rPr>
              <a:t>- </a:t>
            </a:r>
            <a:r>
              <a:rPr lang="cs-CZ" sz="1200" b="1" i="0" u="none" strike="noStrike" kern="1200" baseline="0" dirty="0">
                <a:solidFill>
                  <a:schemeClr val="tx1"/>
                </a:solidFill>
                <a:latin typeface="+mn-lt"/>
                <a:ea typeface="+mn-ea"/>
                <a:cs typeface="+mn-cs"/>
              </a:rPr>
              <a:t>správce přístupů</a:t>
            </a:r>
          </a:p>
          <a:p>
            <a:r>
              <a:rPr lang="cs-CZ" sz="1200" b="1" i="0" u="none" strike="noStrike" kern="1200" baseline="0" dirty="0">
                <a:solidFill>
                  <a:schemeClr val="tx1"/>
                </a:solidFill>
                <a:latin typeface="+mn-lt"/>
                <a:ea typeface="+mn-ea"/>
                <a:cs typeface="+mn-cs"/>
              </a:rPr>
              <a:t>- zástupce správce přístupu </a:t>
            </a:r>
            <a:r>
              <a:rPr lang="cs-CZ" sz="1200" b="0" i="0" u="none" strike="noStrike" kern="1200" baseline="0" dirty="0">
                <a:solidFill>
                  <a:schemeClr val="tx1"/>
                </a:solidFill>
                <a:latin typeface="+mn-lt"/>
                <a:ea typeface="+mn-ea"/>
                <a:cs typeface="+mn-cs"/>
              </a:rPr>
              <a:t>= role, která má stejná práva jako správce přístupu.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Upozornění! </a:t>
            </a:r>
          </a:p>
          <a:p>
            <a:r>
              <a:rPr lang="cs-CZ" sz="1200" b="0" i="0" u="none" strike="noStrike" kern="1200" baseline="0" dirty="0">
                <a:solidFill>
                  <a:schemeClr val="tx1"/>
                </a:solidFill>
                <a:latin typeface="+mn-lt"/>
                <a:ea typeface="+mn-ea"/>
                <a:cs typeface="+mn-cs"/>
              </a:rPr>
              <a:t>Přístup k žádosti nelze měnit (přidávat nové přístupy/rušit přístupy stávající), pokud je žádost o podporu ve stavu „Finalizována“. Ve všech ostatních stavech (tj. ve stavu Rozpracována i Podána) lze měnit přístupy k žádosti (přidávat i rušit sdílení osob). </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106</a:t>
            </a:fld>
            <a:endParaRPr lang="cs-CZ"/>
          </a:p>
        </p:txBody>
      </p:sp>
    </p:spTree>
    <p:extLst>
      <p:ext uri="{BB962C8B-B14F-4D97-AF65-F5344CB8AC3E}">
        <p14:creationId xmlns:p14="http://schemas.microsoft.com/office/powerpoint/2010/main" val="5664743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b="1" i="0" u="none" strike="noStrike" kern="1200" baseline="0" dirty="0">
                <a:solidFill>
                  <a:schemeClr val="tx1"/>
                </a:solidFill>
                <a:latin typeface="+mn-lt"/>
                <a:ea typeface="+mn-ea"/>
                <a:cs typeface="+mn-cs"/>
              </a:rPr>
              <a:t>Přidělení role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Stiskem tlačítka </a:t>
            </a:r>
            <a:r>
              <a:rPr lang="cs-CZ" sz="1200" b="1" i="0" u="none" strike="noStrike" kern="1200" baseline="0" dirty="0">
                <a:solidFill>
                  <a:schemeClr val="tx1"/>
                </a:solidFill>
                <a:latin typeface="+mn-lt"/>
                <a:ea typeface="+mn-ea"/>
                <a:cs typeface="+mn-cs"/>
              </a:rPr>
              <a:t>Nový záznam</a:t>
            </a:r>
            <a:r>
              <a:rPr lang="cs-CZ" sz="1200" b="0" i="0" u="none" strike="noStrike" kern="1200" baseline="0" dirty="0">
                <a:solidFill>
                  <a:schemeClr val="tx1"/>
                </a:solidFill>
                <a:latin typeface="+mn-lt"/>
                <a:ea typeface="+mn-ea"/>
                <a:cs typeface="+mn-cs"/>
              </a:rPr>
              <a:t>, zadáním uživatelského jména osoby, pod nímž je registrována v IS KP14+ a zaškrtnutím vybraného </a:t>
            </a:r>
            <a:r>
              <a:rPr lang="cs-CZ" sz="1200" b="1" i="0" u="none" strike="noStrike" kern="1200" baseline="0" dirty="0">
                <a:solidFill>
                  <a:schemeClr val="tx1"/>
                </a:solidFill>
                <a:latin typeface="+mn-lt"/>
                <a:ea typeface="+mn-ea"/>
                <a:cs typeface="+mn-cs"/>
              </a:rPr>
              <a:t>checkboxu (editor, signatář, čtenář) </a:t>
            </a:r>
            <a:r>
              <a:rPr lang="cs-CZ" sz="1200" b="0" i="0" u="none" strike="noStrike" kern="1200" baseline="0" dirty="0">
                <a:solidFill>
                  <a:schemeClr val="tx1"/>
                </a:solidFill>
                <a:latin typeface="+mn-lt"/>
                <a:ea typeface="+mn-ea"/>
                <a:cs typeface="+mn-cs"/>
              </a:rPr>
              <a:t>se příslušnému uživateli přiřadí konkrétní role k dané žádosti o podporu. Pokud je signatářů na žádosti založeno více než jeden, určuje se i pořadí, v jakém mají žádost o podporu podepisovat. Tlačítkem Uložit se záznam uloží</a:t>
            </a:r>
            <a:r>
              <a:rPr lang="cs-CZ" sz="1200" b="1" i="0" u="none" strike="noStrike" kern="1200" baseline="0" dirty="0">
                <a:solidFill>
                  <a:schemeClr val="tx1"/>
                </a:solidFill>
                <a:latin typeface="+mn-lt"/>
                <a:ea typeface="+mn-ea"/>
                <a:cs typeface="+mn-cs"/>
              </a:rPr>
              <a:t>.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Pro možnost finalizace a následného podpisu žádosti o podporu je nutné, aby v rámci žádosti vystupoval alespoň jeden uživatel s přiřazenou rolí signatář. </a:t>
            </a:r>
          </a:p>
          <a:p>
            <a:r>
              <a:rPr lang="cs-CZ" sz="1200" b="1" i="0" u="none" strike="noStrike" kern="1200" baseline="0" dirty="0">
                <a:solidFill>
                  <a:schemeClr val="tx1"/>
                </a:solidFill>
                <a:latin typeface="+mn-lt"/>
                <a:ea typeface="+mn-ea"/>
                <a:cs typeface="+mn-cs"/>
              </a:rPr>
              <a:t>Signatář musí disponovat kvalifikovaným elektronickým podpisem </a:t>
            </a:r>
            <a:r>
              <a:rPr lang="cs-CZ" sz="1200" b="0" i="0" u="none" strike="noStrike" kern="1200" baseline="0" dirty="0">
                <a:solidFill>
                  <a:schemeClr val="tx1"/>
                </a:solidFill>
                <a:latin typeface="+mn-lt"/>
                <a:ea typeface="+mn-ea"/>
                <a:cs typeface="+mn-cs"/>
              </a:rPr>
              <a:t>(typ: osobní kvalifikovaný certifikát). Bez tohoto podpisu nemůže dokumentaci v IS KP14+ podepisovat.</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POZOR: </a:t>
            </a:r>
            <a:r>
              <a:rPr lang="cs-CZ" sz="1200" b="0" i="0" u="none" strike="noStrike" kern="1200" baseline="0" dirty="0">
                <a:solidFill>
                  <a:schemeClr val="tx1"/>
                </a:solidFill>
                <a:latin typeface="+mn-lt"/>
                <a:ea typeface="+mn-ea"/>
                <a:cs typeface="+mn-cs"/>
              </a:rPr>
              <a:t>Během kontroly formálních náležitostí bude ověřováno, zda předloženou žádost o podporu podepsala osoba oprávněná za žadatele jednat (statutární zástupce, OSVČ). </a:t>
            </a:r>
          </a:p>
          <a:p>
            <a:r>
              <a:rPr lang="cs-CZ" sz="1200" b="0" i="0" u="none" strike="noStrike" kern="1200" baseline="0" dirty="0">
                <a:solidFill>
                  <a:schemeClr val="tx1"/>
                </a:solidFill>
                <a:latin typeface="+mn-lt"/>
                <a:ea typeface="+mn-ea"/>
                <a:cs typeface="+mn-cs"/>
              </a:rPr>
              <a:t>Role signatáře ovšem nemusí být vždy přidělena statutárnímu zástupci (resp. v případě, že žadatelem je osoba samostatně výdělečně činná, pak této fyzické osobě), pokud je k žádosti připojena plná moc (či vnitřní předpis subjektu žadatele, který opravňuje určitou osobu k vystupování za subjekt žadatele vůči ŘO); k tomuto tématu více viz další slide </a:t>
            </a:r>
            <a:r>
              <a:rPr lang="cs-CZ" sz="1200" b="1" i="0" u="none" strike="noStrike" kern="1200" baseline="0" dirty="0">
                <a:solidFill>
                  <a:schemeClr val="tx1"/>
                </a:solidFill>
                <a:latin typeface="+mn-lt"/>
                <a:ea typeface="+mn-ea"/>
                <a:cs typeface="+mn-cs"/>
              </a:rPr>
              <a:t>Plné moci</a:t>
            </a:r>
            <a:r>
              <a:rPr lang="cs-CZ" sz="1200" b="0" i="0" u="none" strike="noStrike" kern="1200" baseline="0" dirty="0">
                <a:solidFill>
                  <a:schemeClr val="tx1"/>
                </a:solidFill>
                <a:latin typeface="+mn-lt"/>
                <a:ea typeface="+mn-ea"/>
                <a:cs typeface="+mn-cs"/>
              </a:rPr>
              <a:t>.  </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107</a:t>
            </a:fld>
            <a:endParaRPr lang="cs-CZ"/>
          </a:p>
        </p:txBody>
      </p:sp>
    </p:spTree>
    <p:extLst>
      <p:ext uri="{BB962C8B-B14F-4D97-AF65-F5344CB8AC3E}">
        <p14:creationId xmlns:p14="http://schemas.microsoft.com/office/powerpoint/2010/main" val="13345020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b="1" i="0" u="none" strike="noStrike" kern="1200" baseline="0" dirty="0">
                <a:solidFill>
                  <a:schemeClr val="tx1"/>
                </a:solidFill>
                <a:latin typeface="+mn-lt"/>
                <a:ea typeface="+mn-ea"/>
                <a:cs typeface="+mn-cs"/>
              </a:rPr>
              <a:t>Přidělení role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Stiskem tlačítka </a:t>
            </a:r>
            <a:r>
              <a:rPr lang="cs-CZ" sz="1200" b="1" i="0" u="none" strike="noStrike" kern="1200" baseline="0" dirty="0">
                <a:solidFill>
                  <a:schemeClr val="tx1"/>
                </a:solidFill>
                <a:latin typeface="+mn-lt"/>
                <a:ea typeface="+mn-ea"/>
                <a:cs typeface="+mn-cs"/>
              </a:rPr>
              <a:t>Nový záznam</a:t>
            </a:r>
            <a:r>
              <a:rPr lang="cs-CZ" sz="1200" b="0" i="0" u="none" strike="noStrike" kern="1200" baseline="0" dirty="0">
                <a:solidFill>
                  <a:schemeClr val="tx1"/>
                </a:solidFill>
                <a:latin typeface="+mn-lt"/>
                <a:ea typeface="+mn-ea"/>
                <a:cs typeface="+mn-cs"/>
              </a:rPr>
              <a:t>, zadáním uživatelského jména osoby, pod nímž je registrována v IS KP14+ a zaškrtnutím vybraného </a:t>
            </a:r>
            <a:r>
              <a:rPr lang="cs-CZ" sz="1200" b="1" i="0" u="none" strike="noStrike" kern="1200" baseline="0" dirty="0">
                <a:solidFill>
                  <a:schemeClr val="tx1"/>
                </a:solidFill>
                <a:latin typeface="+mn-lt"/>
                <a:ea typeface="+mn-ea"/>
                <a:cs typeface="+mn-cs"/>
              </a:rPr>
              <a:t>checkboxu (editor, signatář, čtenář) </a:t>
            </a:r>
            <a:r>
              <a:rPr lang="cs-CZ" sz="1200" b="0" i="0" u="none" strike="noStrike" kern="1200" baseline="0" dirty="0">
                <a:solidFill>
                  <a:schemeClr val="tx1"/>
                </a:solidFill>
                <a:latin typeface="+mn-lt"/>
                <a:ea typeface="+mn-ea"/>
                <a:cs typeface="+mn-cs"/>
              </a:rPr>
              <a:t>se příslušnému uživateli přiřadí konkrétní role k dané žádosti o podporu. Pokud je signatářů na žádosti založeno více než jeden, určuje se i pořadí, v jakém mají žádost o podporu podepisovat. Tlačítkem Uložit se záznam uloží</a:t>
            </a:r>
            <a:r>
              <a:rPr lang="cs-CZ" sz="1200" b="1" i="0" u="none" strike="noStrike" kern="1200" baseline="0" dirty="0">
                <a:solidFill>
                  <a:schemeClr val="tx1"/>
                </a:solidFill>
                <a:latin typeface="+mn-lt"/>
                <a:ea typeface="+mn-ea"/>
                <a:cs typeface="+mn-cs"/>
              </a:rPr>
              <a:t>.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Pro možnost finalizace a následného podpisu žádosti o podporu je nutné, aby v rámci žádosti vystupoval alespoň jeden uživatel s přiřazenou rolí signatář. </a:t>
            </a:r>
          </a:p>
          <a:p>
            <a:r>
              <a:rPr lang="cs-CZ" sz="1200" b="1" i="0" u="none" strike="noStrike" kern="1200" baseline="0" dirty="0">
                <a:solidFill>
                  <a:schemeClr val="tx1"/>
                </a:solidFill>
                <a:latin typeface="+mn-lt"/>
                <a:ea typeface="+mn-ea"/>
                <a:cs typeface="+mn-cs"/>
              </a:rPr>
              <a:t>Signatář musí disponovat kvalifikovaným elektronickým podpisem </a:t>
            </a:r>
            <a:r>
              <a:rPr lang="cs-CZ" sz="1200" b="0" i="0" u="none" strike="noStrike" kern="1200" baseline="0" dirty="0">
                <a:solidFill>
                  <a:schemeClr val="tx1"/>
                </a:solidFill>
                <a:latin typeface="+mn-lt"/>
                <a:ea typeface="+mn-ea"/>
                <a:cs typeface="+mn-cs"/>
              </a:rPr>
              <a:t>(typ: osobní kvalifikovaný certifikát). Bez tohoto podpisu nemůže dokumentaci v IS KP14+ podepisovat.</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POZOR: </a:t>
            </a:r>
            <a:r>
              <a:rPr lang="cs-CZ" sz="1200" b="0" i="0" u="none" strike="noStrike" kern="1200" baseline="0" dirty="0">
                <a:solidFill>
                  <a:schemeClr val="tx1"/>
                </a:solidFill>
                <a:latin typeface="+mn-lt"/>
                <a:ea typeface="+mn-ea"/>
                <a:cs typeface="+mn-cs"/>
              </a:rPr>
              <a:t>Během kontroly formálních náležitostí bude ověřováno, zda předloženou žádost o podporu podepsala osoba oprávněná za žadatele jednat (statutární zástupce, OSVČ). </a:t>
            </a:r>
          </a:p>
          <a:p>
            <a:r>
              <a:rPr lang="cs-CZ" sz="1200" b="0" i="0" u="none" strike="noStrike" kern="1200" baseline="0" dirty="0">
                <a:solidFill>
                  <a:schemeClr val="tx1"/>
                </a:solidFill>
                <a:latin typeface="+mn-lt"/>
                <a:ea typeface="+mn-ea"/>
                <a:cs typeface="+mn-cs"/>
              </a:rPr>
              <a:t>Role signatáře ovšem nemusí být vždy přidělena statutárnímu zástupci (resp. v případě, že žadatelem je osoba samostatně výdělečně činná, pak této fyzické osobě), pokud je k žádosti připojena plná moc (či vnitřní předpis subjektu žadatele, který opravňuje určitou osobu k vystupování za subjekt žadatele vůči ŘO); k tomuto tématu více viz další slide </a:t>
            </a:r>
            <a:r>
              <a:rPr lang="cs-CZ" sz="1200" b="1" i="0" u="none" strike="noStrike" kern="1200" baseline="0" dirty="0">
                <a:solidFill>
                  <a:schemeClr val="tx1"/>
                </a:solidFill>
                <a:latin typeface="+mn-lt"/>
                <a:ea typeface="+mn-ea"/>
                <a:cs typeface="+mn-cs"/>
              </a:rPr>
              <a:t>Plné moci</a:t>
            </a:r>
            <a:r>
              <a:rPr lang="cs-CZ" sz="1200" b="0" i="0" u="none" strike="noStrike" kern="1200" baseline="0" dirty="0">
                <a:solidFill>
                  <a:schemeClr val="tx1"/>
                </a:solidFill>
                <a:latin typeface="+mn-lt"/>
                <a:ea typeface="+mn-ea"/>
                <a:cs typeface="+mn-cs"/>
              </a:rPr>
              <a:t>.  </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108</a:t>
            </a:fld>
            <a:endParaRPr lang="cs-CZ"/>
          </a:p>
        </p:txBody>
      </p:sp>
    </p:spTree>
    <p:extLst>
      <p:ext uri="{BB962C8B-B14F-4D97-AF65-F5344CB8AC3E}">
        <p14:creationId xmlns:p14="http://schemas.microsoft.com/office/powerpoint/2010/main" val="11172061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7500" lnSpcReduction="20000"/>
          </a:bodyPr>
          <a:lstStyle/>
          <a:p>
            <a:r>
              <a:rPr lang="cs-CZ" sz="1200" b="0" i="0" u="none" strike="noStrike" kern="1200" baseline="0" dirty="0">
                <a:solidFill>
                  <a:schemeClr val="tx1"/>
                </a:solidFill>
                <a:latin typeface="+mn-lt"/>
                <a:ea typeface="+mn-ea"/>
                <a:cs typeface="+mn-cs"/>
              </a:rPr>
              <a:t>V systému IS KP14+ je zapracována funkcionalita umožňující určité osobě (zmocniteli) pověřit podepsáním vybraných úloh nějakého jiného uživatele registrovaného v IS KP14+ (tj. zmocněnce).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Zmocnitelem je vždy statutární zástupce organizace (resp. v případě, že žadatelem je osoba samostatně výdělečně činná, pak tato fyzická osoba), tj. osoba, která je oprávněná zastupovat žadatele vůči ŘO.</a:t>
            </a:r>
          </a:p>
          <a:p>
            <a:r>
              <a:rPr lang="cs-CZ" sz="1200" b="0" i="0" u="none" strike="noStrike" kern="1200" baseline="0" dirty="0">
                <a:solidFill>
                  <a:schemeClr val="tx1"/>
                </a:solidFill>
                <a:latin typeface="+mn-lt"/>
                <a:ea typeface="+mn-ea"/>
                <a:cs typeface="+mn-cs"/>
              </a:rPr>
              <a:t> </a:t>
            </a:r>
          </a:p>
          <a:p>
            <a:r>
              <a:rPr lang="cs-CZ" sz="1200" b="1" i="0" u="none" strike="noStrike" kern="1200" baseline="0" dirty="0">
                <a:solidFill>
                  <a:schemeClr val="tx1"/>
                </a:solidFill>
                <a:latin typeface="+mn-lt"/>
                <a:ea typeface="+mn-ea"/>
                <a:cs typeface="+mn-cs"/>
              </a:rPr>
              <a:t>Jak zmocnitel, tak zmocněnec musí být (před tím, než má dojít k zapsání plné moci do systému) na žádosti evidovaní jako uživatelé s rolí signatářů. </a:t>
            </a:r>
            <a:r>
              <a:rPr lang="cs-CZ" sz="1200" b="0" i="0" u="none" strike="noStrike" kern="1200" baseline="0" dirty="0">
                <a:solidFill>
                  <a:schemeClr val="tx1"/>
                </a:solidFill>
                <a:latin typeface="+mn-lt"/>
                <a:ea typeface="+mn-ea"/>
                <a:cs typeface="+mn-cs"/>
              </a:rPr>
              <a:t>Zatímco </a:t>
            </a:r>
            <a:r>
              <a:rPr lang="cs-CZ" sz="1200" b="1" i="0" u="none" strike="noStrike" kern="1200" baseline="0" dirty="0">
                <a:solidFill>
                  <a:schemeClr val="tx1"/>
                </a:solidFill>
                <a:latin typeface="+mn-lt"/>
                <a:ea typeface="+mn-ea"/>
                <a:cs typeface="+mn-cs"/>
              </a:rPr>
              <a:t>zmocnitel může být </a:t>
            </a:r>
            <a:r>
              <a:rPr lang="cs-CZ" sz="1200" b="0" i="0" u="none" strike="noStrike" kern="1200" baseline="0" dirty="0">
                <a:solidFill>
                  <a:schemeClr val="tx1"/>
                </a:solidFill>
                <a:latin typeface="+mn-lt"/>
                <a:ea typeface="+mn-ea"/>
                <a:cs typeface="+mn-cs"/>
              </a:rPr>
              <a:t>(pokud plná moc nemá být podepsaná elektronicky přímo v IS KP14+) evidován jako „</a:t>
            </a:r>
            <a:r>
              <a:rPr lang="cs-CZ" sz="1200" b="1" i="0" u="none" strike="noStrike" kern="1200" baseline="0" dirty="0">
                <a:solidFill>
                  <a:schemeClr val="tx1"/>
                </a:solidFill>
                <a:latin typeface="+mn-lt"/>
                <a:ea typeface="+mn-ea"/>
                <a:cs typeface="+mn-cs"/>
              </a:rPr>
              <a:t>Neregistrovaný signatář</a:t>
            </a:r>
            <a:r>
              <a:rPr lang="cs-CZ" sz="1200" b="0" i="0" u="none" strike="noStrike" kern="1200" baseline="0" dirty="0">
                <a:solidFill>
                  <a:schemeClr val="tx1"/>
                </a:solidFill>
                <a:latin typeface="+mn-lt"/>
                <a:ea typeface="+mn-ea"/>
                <a:cs typeface="+mn-cs"/>
              </a:rPr>
              <a:t>“ (viz kap. 5.1 Přístupy k projektu), zmocněnec musí být registrovaným uživatelem IS KP14+.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V případě, kdy bude využito tzv. </a:t>
            </a:r>
            <a:r>
              <a:rPr lang="cs-CZ" sz="1200" b="1" i="0" u="none" strike="noStrike" kern="1200" baseline="0" dirty="0">
                <a:solidFill>
                  <a:schemeClr val="tx1"/>
                </a:solidFill>
                <a:latin typeface="+mn-lt"/>
                <a:ea typeface="+mn-ea"/>
                <a:cs typeface="+mn-cs"/>
              </a:rPr>
              <a:t>papírové plné moci</a:t>
            </a:r>
            <a:r>
              <a:rPr lang="cs-CZ" sz="1200" b="0" i="0" u="none" strike="noStrike" kern="1200" baseline="0" dirty="0">
                <a:solidFill>
                  <a:schemeClr val="tx1"/>
                </a:solidFill>
                <a:latin typeface="+mn-lt"/>
                <a:ea typeface="+mn-ea"/>
                <a:cs typeface="+mn-cs"/>
              </a:rPr>
              <a:t> (viz níže), pak postačuje, aby byl zmocnitel na žádosti o podporu založen jako „Neregistrovaný signatář“, ale tento záznam může založit jakýkoli editor projektu.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Zmocněnec </a:t>
            </a:r>
            <a:r>
              <a:rPr lang="cs-CZ" sz="1200" b="0" i="0" u="none" strike="noStrike" kern="1200" baseline="0" dirty="0">
                <a:solidFill>
                  <a:schemeClr val="tx1"/>
                </a:solidFill>
                <a:latin typeface="+mn-lt"/>
                <a:ea typeface="+mn-ea"/>
                <a:cs typeface="+mn-cs"/>
              </a:rPr>
              <a:t>musí vždy disponovat </a:t>
            </a:r>
            <a:r>
              <a:rPr lang="cs-CZ" sz="1200" b="1" i="0" u="none" strike="noStrike" kern="1200" baseline="0" dirty="0">
                <a:solidFill>
                  <a:schemeClr val="tx1"/>
                </a:solidFill>
                <a:latin typeface="+mn-lt"/>
                <a:ea typeface="+mn-ea"/>
                <a:cs typeface="+mn-cs"/>
              </a:rPr>
              <a:t>osobním kvalifikovaným elektronickým podpisem </a:t>
            </a:r>
            <a:r>
              <a:rPr lang="cs-CZ" sz="1200" b="0" i="0" u="none" strike="noStrike" kern="1200" baseline="0" dirty="0">
                <a:solidFill>
                  <a:schemeClr val="tx1"/>
                </a:solidFill>
                <a:latin typeface="+mn-lt"/>
                <a:ea typeface="+mn-ea"/>
                <a:cs typeface="+mn-cs"/>
              </a:rPr>
              <a:t>(bez tohoto podpisu nemůže dokumentaci v IS KP14+ podepisovat).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V rámci výběru typu plné moci uživatel vybere, zda se jedná o plnou moc „elektronickou“, nebo „papírovou“. </a:t>
            </a:r>
          </a:p>
          <a:p>
            <a:r>
              <a:rPr lang="cs-CZ" sz="1200" b="0" i="0" u="none" strike="noStrike" kern="1200" baseline="0" dirty="0">
                <a:solidFill>
                  <a:schemeClr val="tx1"/>
                </a:solidFill>
                <a:latin typeface="+mn-lt"/>
                <a:ea typeface="+mn-ea"/>
                <a:cs typeface="+mn-cs"/>
              </a:rPr>
              <a:t>Elektronickou plnou mocí se rozumí, že signatář podepíše plnou moc přímo v aplikaci IS KP14+ a uživatel, který je na základě plné moci zmocněn k nějakému úkonu, přímo v IS KP14+ potvrdí svým podpisem přijetí této plné moci. Podpisy se připojují k souboru, který je třeba vložit do IS KP14+. </a:t>
            </a:r>
          </a:p>
          <a:p>
            <a:endParaRPr lang="cs-CZ" sz="1200" b="0" i="0" u="none" strike="noStrike" kern="1200" baseline="0" dirty="0">
              <a:solidFill>
                <a:schemeClr val="tx1"/>
              </a:solidFill>
              <a:latin typeface="+mn-lt"/>
              <a:ea typeface="+mn-ea"/>
              <a:cs typeface="+mn-cs"/>
            </a:endParaRPr>
          </a:p>
          <a:p>
            <a:r>
              <a:rPr lang="cs-CZ" b="1" dirty="0"/>
              <a:t>Plné moci</a:t>
            </a:r>
          </a:p>
          <a:p>
            <a:r>
              <a:rPr lang="cs-CZ" dirty="0"/>
              <a:t>Nutné podepsat zmocnění v IS KP14+ nebo vložit sken listiny se zmocněním.</a:t>
            </a:r>
          </a:p>
          <a:p>
            <a:r>
              <a:rPr lang="cs-CZ" dirty="0"/>
              <a:t>Listinnou plnou mocí mohou být také vnitřní předpisy organizace, ze kterých vyplývá, že organizaci je oprávněn zastupovat např. řídící pracovník na určité pozici, avšak i vnitřní předpisy musí být podepsány.</a:t>
            </a:r>
          </a:p>
          <a:p>
            <a:r>
              <a:rPr lang="cs-CZ" dirty="0"/>
              <a:t>Uvádí se platnost plné moci </a:t>
            </a:r>
            <a:r>
              <a:rPr lang="cs-CZ" b="1" dirty="0"/>
              <a:t>od – do.</a:t>
            </a:r>
          </a:p>
          <a:p>
            <a:r>
              <a:rPr lang="cs-CZ" dirty="0"/>
              <a:t>Nutné nastavit, pro jaké činnosti je plná moc platná (zda jen pro žádost o podporu, nebo i další úkony).</a:t>
            </a:r>
          </a:p>
          <a:p>
            <a:endParaRPr lang="cs-CZ" dirty="0"/>
          </a:p>
          <a:p>
            <a:r>
              <a:rPr lang="cs-CZ" sz="1200" b="1" i="0" u="none" strike="noStrike" kern="1200" baseline="0" dirty="0">
                <a:solidFill>
                  <a:schemeClr val="tx1"/>
                </a:solidFill>
                <a:latin typeface="+mn-lt"/>
                <a:ea typeface="+mn-ea"/>
                <a:cs typeface="+mn-cs"/>
              </a:rPr>
              <a:t>Žadatel ovšem musí originál papírové plné moci archivovat a na vyžádání jej ŘO poskytnout, příp. na vyžádání zajistit úředně ověřenou kopii nebo konvertovanou elektronickou verzi této plné moci </a:t>
            </a:r>
            <a:r>
              <a:rPr lang="cs-CZ" sz="1200" b="0" i="0" u="none" strike="noStrike" kern="1200" baseline="0" dirty="0">
                <a:solidFill>
                  <a:schemeClr val="tx1"/>
                </a:solidFill>
                <a:latin typeface="+mn-lt"/>
                <a:ea typeface="+mn-ea"/>
                <a:cs typeface="+mn-cs"/>
              </a:rPr>
              <a:t>(kap. 5.2 Pokyny pro vyplnění formuláře žádosti o podporu z OPZ)</a:t>
            </a:r>
            <a:r>
              <a:rPr lang="cs-CZ" sz="1200" b="1" i="0" u="none" strike="noStrike" kern="1200" baseline="0" dirty="0">
                <a:solidFill>
                  <a:schemeClr val="tx1"/>
                </a:solidFill>
                <a:latin typeface="+mn-lt"/>
                <a:ea typeface="+mn-ea"/>
                <a:cs typeface="+mn-cs"/>
              </a:rPr>
              <a:t>.</a:t>
            </a:r>
            <a:r>
              <a:rPr lang="cs-CZ" sz="1200" b="0" i="0" u="none" strike="noStrike" kern="1200" baseline="0" dirty="0">
                <a:solidFill>
                  <a:schemeClr val="tx1"/>
                </a:solidFill>
                <a:latin typeface="+mn-lt"/>
                <a:ea typeface="+mn-ea"/>
                <a:cs typeface="+mn-cs"/>
              </a:rPr>
              <a:t> </a:t>
            </a:r>
            <a:endParaRPr lang="cs-CZ" b="0"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109</a:t>
            </a:fld>
            <a:endParaRPr lang="cs-CZ"/>
          </a:p>
        </p:txBody>
      </p:sp>
    </p:spTree>
    <p:extLst>
      <p:ext uri="{BB962C8B-B14F-4D97-AF65-F5344CB8AC3E}">
        <p14:creationId xmlns:p14="http://schemas.microsoft.com/office/powerpoint/2010/main" val="17783595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Tlačítko </a:t>
            </a:r>
            <a:r>
              <a:rPr lang="cs-CZ" sz="1200" b="1" i="0" u="none" strike="noStrike" kern="1200" baseline="0" dirty="0">
                <a:solidFill>
                  <a:schemeClr val="tx1"/>
                </a:solidFill>
                <a:latin typeface="+mn-lt"/>
                <a:ea typeface="+mn-ea"/>
                <a:cs typeface="+mn-cs"/>
              </a:rPr>
              <a:t>Kontrola </a:t>
            </a:r>
            <a:r>
              <a:rPr lang="cs-CZ" sz="1200" b="0" i="0" u="none" strike="noStrike" kern="1200" baseline="0" dirty="0">
                <a:solidFill>
                  <a:schemeClr val="tx1"/>
                </a:solidFill>
                <a:latin typeface="+mn-lt"/>
                <a:ea typeface="+mn-ea"/>
                <a:cs typeface="+mn-cs"/>
              </a:rPr>
              <a:t>slouží k ověření, zda jsou vyplněny všechny požadované údaje. Systém automaticky dle předem definovaných kontrol ověří, jednak zda jsou všechna povinná data vyplněna a dále ověří zadaná data ve vztahu k nastavení výzvy, pod kterou je žádost o podporu založena. Pokud nejsou všechna povinná data vyplněna (nebo neodpovídají podmínkám nastavení výzvy), zobrazí se odkaz na konkrétní záložku, kde je možné příslušná data doplnit/opravit. Kontrolu si může uživatel spustit kdykoli během procesu vyplňování žádosti o podporu. </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110</a:t>
            </a:fld>
            <a:endParaRPr lang="cs-CZ"/>
          </a:p>
        </p:txBody>
      </p:sp>
    </p:spTree>
    <p:extLst>
      <p:ext uri="{BB962C8B-B14F-4D97-AF65-F5344CB8AC3E}">
        <p14:creationId xmlns:p14="http://schemas.microsoft.com/office/powerpoint/2010/main" val="36571447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7500" lnSpcReduction="20000"/>
          </a:bodyPr>
          <a:lstStyle/>
          <a:p>
            <a:r>
              <a:rPr lang="cs-CZ" sz="1200" b="0" i="0" u="none" strike="noStrike" kern="1200" baseline="0" dirty="0">
                <a:solidFill>
                  <a:schemeClr val="tx1"/>
                </a:solidFill>
                <a:latin typeface="+mn-lt"/>
                <a:ea typeface="+mn-ea"/>
                <a:cs typeface="+mn-cs"/>
              </a:rPr>
              <a:t>Stiskem tlačítka </a:t>
            </a:r>
            <a:r>
              <a:rPr lang="cs-CZ" sz="1200" b="1" i="0" u="none" strike="noStrike" kern="1200" baseline="0" dirty="0">
                <a:solidFill>
                  <a:schemeClr val="tx1"/>
                </a:solidFill>
                <a:latin typeface="+mn-lt"/>
                <a:ea typeface="+mn-ea"/>
                <a:cs typeface="+mn-cs"/>
              </a:rPr>
              <a:t>Finalizace </a:t>
            </a:r>
            <a:r>
              <a:rPr lang="cs-CZ" sz="1200" b="0" i="0" u="none" strike="noStrike" kern="1200" baseline="0" dirty="0">
                <a:solidFill>
                  <a:schemeClr val="tx1"/>
                </a:solidFill>
                <a:latin typeface="+mn-lt"/>
                <a:ea typeface="+mn-ea"/>
                <a:cs typeface="+mn-cs"/>
              </a:rPr>
              <a:t>se projekt uzamkne pro další editaci a je připraven k podpisu s využitím kvalifikovaného elektronického podpisu (typ: osobní kvalifikovaný certifikát). Během procesu finalizace jsou spuštěny předem definované kontroly vyplnění všech povinných údajů žádosti o podporu (viz předchozí bod Kontrola). Není tedy možné finalizovat žádost, která nemá vyplněná všechna povinná pole.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Finalizaci lze před podpisem žádosti o podporu </a:t>
            </a:r>
            <a:r>
              <a:rPr lang="cs-CZ" sz="1200" b="1" i="0" u="none" strike="noStrike" kern="1200" baseline="0" dirty="0">
                <a:solidFill>
                  <a:schemeClr val="tx1"/>
                </a:solidFill>
                <a:latin typeface="+mn-lt"/>
                <a:ea typeface="+mn-ea"/>
                <a:cs typeface="+mn-cs"/>
              </a:rPr>
              <a:t>stornovat </a:t>
            </a:r>
            <a:r>
              <a:rPr lang="cs-CZ" sz="1200" b="0" i="0" u="none" strike="noStrike" kern="1200" baseline="0" dirty="0">
                <a:solidFill>
                  <a:schemeClr val="tx1"/>
                </a:solidFill>
                <a:latin typeface="+mn-lt"/>
                <a:ea typeface="+mn-ea"/>
                <a:cs typeface="+mn-cs"/>
              </a:rPr>
              <a:t>stiskem tlačítka </a:t>
            </a:r>
            <a:r>
              <a:rPr lang="cs-CZ" sz="1200" b="1" i="0" u="none" strike="noStrike" kern="1200" baseline="0" dirty="0">
                <a:solidFill>
                  <a:schemeClr val="tx1"/>
                </a:solidFill>
                <a:latin typeface="+mn-lt"/>
                <a:ea typeface="+mn-ea"/>
                <a:cs typeface="+mn-cs"/>
              </a:rPr>
              <a:t>Storno finalizace</a:t>
            </a:r>
            <a:r>
              <a:rPr lang="cs-CZ" sz="1200" b="0" i="0" u="none" strike="noStrike" kern="1200" baseline="0" dirty="0">
                <a:solidFill>
                  <a:schemeClr val="tx1"/>
                </a:solidFill>
                <a:latin typeface="+mn-lt"/>
                <a:ea typeface="+mn-ea"/>
                <a:cs typeface="+mn-cs"/>
              </a:rPr>
              <a:t>, které se objeví v horní liště poté, co byla provedena finalizace. </a:t>
            </a:r>
            <a:r>
              <a:rPr lang="cs-CZ" sz="1200" b="1" i="0" u="none" strike="noStrike" kern="1200" baseline="0" dirty="0">
                <a:solidFill>
                  <a:schemeClr val="tx1"/>
                </a:solidFill>
                <a:latin typeface="+mn-lt"/>
                <a:ea typeface="+mn-ea"/>
                <a:cs typeface="+mn-cs"/>
              </a:rPr>
              <a:t>Storno finalizace ovšem může provést pouze signatář žádosti.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Žádost lze následně opět editovat. (Před potvrzením storna finalizace kliknutím na Storno finalizace lze vyplnit textové pole Důvod vracení žádosti o podporu a poznamenat si v něm, co bylo důvodem storna, nicméně vyplnění tohoto pole není vyžadováno, je to možnost pro žadatele.) </a:t>
            </a:r>
            <a:endParaRPr lang="cs-CZ" b="1" dirty="0"/>
          </a:p>
          <a:p>
            <a:endParaRPr lang="cs-CZ" b="1" dirty="0"/>
          </a:p>
          <a:p>
            <a:r>
              <a:rPr lang="cs-CZ" b="1" dirty="0"/>
              <a:t>Záložka Kopírovat</a:t>
            </a:r>
          </a:p>
          <a:p>
            <a:r>
              <a:rPr lang="cs-CZ" sz="1200" b="0" i="0" u="none" strike="noStrike" kern="1200" baseline="0" dirty="0">
                <a:solidFill>
                  <a:schemeClr val="tx1"/>
                </a:solidFill>
                <a:latin typeface="+mn-lt"/>
                <a:ea typeface="+mn-ea"/>
                <a:cs typeface="+mn-cs"/>
              </a:rPr>
              <a:t>Po stisknutí tlačítka </a:t>
            </a:r>
            <a:r>
              <a:rPr lang="cs-CZ" sz="1200" b="1" i="0" u="none" strike="noStrike" kern="1200" baseline="0" dirty="0">
                <a:solidFill>
                  <a:schemeClr val="tx1"/>
                </a:solidFill>
                <a:latin typeface="+mn-lt"/>
                <a:ea typeface="+mn-ea"/>
                <a:cs typeface="+mn-cs"/>
              </a:rPr>
              <a:t>Kopírovat </a:t>
            </a:r>
            <a:r>
              <a:rPr lang="cs-CZ" sz="1200" b="0" i="0" u="none" strike="noStrike" kern="1200" baseline="0" dirty="0">
                <a:solidFill>
                  <a:schemeClr val="tx1"/>
                </a:solidFill>
                <a:latin typeface="+mn-lt"/>
                <a:ea typeface="+mn-ea"/>
                <a:cs typeface="+mn-cs"/>
              </a:rPr>
              <a:t>je žadatel systémem dotázán, zda skutečně chce vytvořit kopii. </a:t>
            </a:r>
          </a:p>
          <a:p>
            <a:r>
              <a:rPr lang="cs-CZ" sz="1200" b="0" i="0" u="none" strike="noStrike" kern="1200" baseline="0" dirty="0">
                <a:solidFill>
                  <a:schemeClr val="tx1"/>
                </a:solidFill>
                <a:latin typeface="+mn-lt"/>
                <a:ea typeface="+mn-ea"/>
                <a:cs typeface="+mn-cs"/>
              </a:rPr>
              <a:t>Po potvrzení (tlačítkem OK) systém žadatele informuje tom, že žádost bude zkopírována. </a:t>
            </a:r>
          </a:p>
          <a:p>
            <a:r>
              <a:rPr lang="cs-CZ" sz="1200" b="0" i="0" u="none" strike="noStrike" kern="1200" baseline="0" dirty="0">
                <a:solidFill>
                  <a:schemeClr val="tx1"/>
                </a:solidFill>
                <a:latin typeface="+mn-lt"/>
                <a:ea typeface="+mn-ea"/>
                <a:cs typeface="+mn-cs"/>
              </a:rPr>
              <a:t>Uživateli, který provedl zkopírování, dorazí depeše označená „Kopie žádosti dokončena“. </a:t>
            </a:r>
          </a:p>
          <a:p>
            <a:r>
              <a:rPr lang="cs-CZ" sz="1200" b="0" i="0" u="none" strike="noStrike" kern="1200" baseline="0" dirty="0">
                <a:solidFill>
                  <a:schemeClr val="tx1"/>
                </a:solidFill>
                <a:latin typeface="+mn-lt"/>
                <a:ea typeface="+mn-ea"/>
                <a:cs typeface="+mn-cs"/>
              </a:rPr>
              <a:t>Vytvořená kopie žádosti o podporu se zobrazí v seznamu „Moje projekty“ toho uživatele, který proces kopírování zvolil. V rámci kopírování žádosti se přenesou některá data ze záložek originálu do kopie, nikoli však všechny údaje. Kopírovat lze založenou, </a:t>
            </a:r>
            <a:r>
              <a:rPr lang="cs-CZ" sz="1200" b="0" i="0" u="none" strike="noStrike" kern="1200" baseline="0" dirty="0" err="1">
                <a:solidFill>
                  <a:schemeClr val="tx1"/>
                </a:solidFill>
                <a:latin typeface="+mn-lt"/>
                <a:ea typeface="+mn-ea"/>
                <a:cs typeface="+mn-cs"/>
              </a:rPr>
              <a:t>finalizovanou</a:t>
            </a:r>
            <a:r>
              <a:rPr lang="cs-CZ" sz="1200" b="0" i="0" u="none" strike="noStrike" kern="1200" baseline="0" dirty="0">
                <a:solidFill>
                  <a:schemeClr val="tx1"/>
                </a:solidFill>
                <a:latin typeface="+mn-lt"/>
                <a:ea typeface="+mn-ea"/>
                <a:cs typeface="+mn-cs"/>
              </a:rPr>
              <a:t> i podanou žádost o podporu. Žádost není možné kopírovat v rámci různých výzev OPZ. </a:t>
            </a:r>
          </a:p>
          <a:p>
            <a:r>
              <a:rPr lang="cs-CZ" sz="1200" b="0" i="0" u="none" strike="noStrike" kern="1200" baseline="0" dirty="0">
                <a:solidFill>
                  <a:schemeClr val="tx1"/>
                </a:solidFill>
                <a:latin typeface="+mn-lt"/>
                <a:ea typeface="+mn-ea"/>
                <a:cs typeface="+mn-cs"/>
              </a:rPr>
              <a:t>Po otevření zkopírované žádosti může žadatel na záložce „Identifikace operace“ vidět ve zkráceném názvu „Kopie:“ včetně původního názvu žádosti a v poli Identifikace zdrojového projektu je k dispozici HASH (Identifikace žádosti) původní žádosti nebo registrační číslo, pokud se jedná o žádost, která už byla předložena. </a:t>
            </a:r>
            <a:endParaRPr lang="cs-CZ" dirty="0"/>
          </a:p>
          <a:p>
            <a:endParaRPr lang="cs-CZ" dirty="0"/>
          </a:p>
          <a:p>
            <a:r>
              <a:rPr lang="cs-CZ" b="1" dirty="0"/>
              <a:t>Záložka Vymazat žádost</a:t>
            </a:r>
          </a:p>
          <a:p>
            <a:r>
              <a:rPr lang="cs-CZ" sz="1200" b="0" i="0" u="none" strike="noStrike" kern="1200" baseline="0" dirty="0">
                <a:solidFill>
                  <a:schemeClr val="tx1"/>
                </a:solidFill>
                <a:latin typeface="+mn-lt"/>
                <a:ea typeface="+mn-ea"/>
                <a:cs typeface="+mn-cs"/>
              </a:rPr>
              <a:t>Tlačítko </a:t>
            </a:r>
            <a:r>
              <a:rPr lang="cs-CZ" sz="1200" b="1" i="0" u="none" strike="noStrike" kern="1200" baseline="0" dirty="0">
                <a:solidFill>
                  <a:schemeClr val="tx1"/>
                </a:solidFill>
                <a:latin typeface="+mn-lt"/>
                <a:ea typeface="+mn-ea"/>
                <a:cs typeface="+mn-cs"/>
              </a:rPr>
              <a:t>Vymazat žádost </a:t>
            </a:r>
            <a:r>
              <a:rPr lang="cs-CZ" sz="1200" b="0" i="0" u="none" strike="noStrike" kern="1200" baseline="0" dirty="0">
                <a:solidFill>
                  <a:schemeClr val="tx1"/>
                </a:solidFill>
                <a:latin typeface="+mn-lt"/>
                <a:ea typeface="+mn-ea"/>
                <a:cs typeface="+mn-cs"/>
              </a:rPr>
              <a:t>slouží k odstranění žádosti o podporu. Žádost o podporu musí být ve stavu Rozpracována, aby mohlo dojít k jejímu vymazání. Žádost nelze smazat, pokud se nachází ve stavu Finalizována (v tomto případě je nutné nejprve provést Storno finalizace žádosti o podporu a až následně lze žádost smazat). Dokud žádost nepodepíší všichni signatáři, je možnost provést storno finalizace, tzn. je i možnost vymazat žádost o podporu. Jakmile je žádost o podporu podepsána všemi signatáři, nelze už storno finalizace provést, tudíž ji nelze ani smazat.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Záložka Tisk</a:t>
            </a:r>
          </a:p>
          <a:p>
            <a:r>
              <a:rPr lang="cs-CZ" sz="1200" b="0" i="0" u="none" strike="noStrike" kern="1200" baseline="0" dirty="0">
                <a:solidFill>
                  <a:schemeClr val="tx1"/>
                </a:solidFill>
                <a:latin typeface="+mn-lt"/>
                <a:ea typeface="+mn-ea"/>
                <a:cs typeface="+mn-cs"/>
              </a:rPr>
              <a:t>Stisknutím tlačítka </a:t>
            </a:r>
            <a:r>
              <a:rPr lang="cs-CZ" sz="1200" b="1" i="0" u="none" strike="noStrike" kern="1200" baseline="0" dirty="0">
                <a:solidFill>
                  <a:schemeClr val="tx1"/>
                </a:solidFill>
                <a:latin typeface="+mn-lt"/>
                <a:ea typeface="+mn-ea"/>
                <a:cs typeface="+mn-cs"/>
              </a:rPr>
              <a:t>Tisk </a:t>
            </a:r>
            <a:r>
              <a:rPr lang="cs-CZ" sz="1200" b="0" i="0" u="none" strike="noStrike" kern="1200" baseline="0" dirty="0">
                <a:solidFill>
                  <a:schemeClr val="tx1"/>
                </a:solidFill>
                <a:latin typeface="+mn-lt"/>
                <a:ea typeface="+mn-ea"/>
                <a:cs typeface="+mn-cs"/>
              </a:rPr>
              <a:t>je vygenerován tiskový opis žádosti o podporu ve formátu </a:t>
            </a:r>
            <a:r>
              <a:rPr lang="cs-CZ" sz="1200" b="0" i="0" u="none" strike="noStrike" kern="1200" baseline="0" dirty="0" err="1">
                <a:solidFill>
                  <a:schemeClr val="tx1"/>
                </a:solidFill>
                <a:latin typeface="+mn-lt"/>
                <a:ea typeface="+mn-ea"/>
                <a:cs typeface="+mn-cs"/>
              </a:rPr>
              <a:t>pdf</a:t>
            </a:r>
            <a:r>
              <a:rPr lang="cs-CZ" sz="1200" b="0" i="0" u="none" strike="noStrike" kern="1200" baseline="0" dirty="0">
                <a:solidFill>
                  <a:schemeClr val="tx1"/>
                </a:solidFill>
                <a:latin typeface="+mn-lt"/>
                <a:ea typeface="+mn-ea"/>
                <a:cs typeface="+mn-cs"/>
              </a:rPr>
              <a:t>. </a:t>
            </a:r>
          </a:p>
          <a:p>
            <a:r>
              <a:rPr lang="cs-CZ" sz="1200" b="0" i="0" u="none" strike="noStrike" kern="1200" baseline="0" dirty="0">
                <a:solidFill>
                  <a:schemeClr val="tx1"/>
                </a:solidFill>
                <a:latin typeface="+mn-lt"/>
                <a:ea typeface="+mn-ea"/>
                <a:cs typeface="+mn-cs"/>
              </a:rPr>
              <a:t>Žádost o podporu z OPZ se předkládá pouze elektronicky v IS KP14+, na ŘO se žádná listinná forma žádosti nezasílá. </a:t>
            </a:r>
            <a:endParaRPr lang="cs-CZ" b="1"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111</a:t>
            </a:fld>
            <a:endParaRPr lang="cs-CZ"/>
          </a:p>
        </p:txBody>
      </p:sp>
    </p:spTree>
    <p:extLst>
      <p:ext uri="{BB962C8B-B14F-4D97-AF65-F5344CB8AC3E}">
        <p14:creationId xmlns:p14="http://schemas.microsoft.com/office/powerpoint/2010/main" val="39871384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b="0" i="0" u="none" strike="noStrike" kern="1200" baseline="0" dirty="0">
                <a:solidFill>
                  <a:schemeClr val="tx1"/>
                </a:solidFill>
                <a:latin typeface="+mn-lt"/>
                <a:ea typeface="+mn-ea"/>
                <a:cs typeface="+mn-cs"/>
              </a:rPr>
              <a:t>Po finalizaci žádosti o podporu dochází v levém menu formuláře žádosti o podporu k aktivaci záložky </a:t>
            </a:r>
            <a:r>
              <a:rPr lang="cs-CZ" sz="1200" b="1" i="0" u="none" strike="noStrike" kern="1200" baseline="0" dirty="0">
                <a:solidFill>
                  <a:schemeClr val="tx1"/>
                </a:solidFill>
                <a:latin typeface="+mn-lt"/>
                <a:ea typeface="+mn-ea"/>
                <a:cs typeface="+mn-cs"/>
              </a:rPr>
              <a:t>Podpis žádosti. </a:t>
            </a:r>
          </a:p>
          <a:p>
            <a:endParaRPr lang="cs-CZ" sz="1200" b="1"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Technicky mohou žádost podepisovat pouze ti uživatelé IS KP14+, kteří mají pro danou žádost o podporu přidělenu </a:t>
            </a:r>
            <a:r>
              <a:rPr lang="cs-CZ" sz="1200" b="1" i="0" u="none" strike="noStrike" kern="1200" baseline="0" dirty="0">
                <a:solidFill>
                  <a:schemeClr val="tx1"/>
                </a:solidFill>
                <a:latin typeface="+mn-lt"/>
                <a:ea typeface="+mn-ea"/>
                <a:cs typeface="+mn-cs"/>
              </a:rPr>
              <a:t>roli signatáře </a:t>
            </a:r>
            <a:r>
              <a:rPr lang="cs-CZ" sz="1200" b="0" i="0" u="none" strike="noStrike" kern="1200" baseline="0" dirty="0">
                <a:solidFill>
                  <a:schemeClr val="tx1"/>
                </a:solidFill>
                <a:latin typeface="+mn-lt"/>
                <a:ea typeface="+mn-ea"/>
                <a:cs typeface="+mn-cs"/>
              </a:rPr>
              <a:t>(blíže viz slide, kde je řešen přístup k žádosti/projektu). Pokud bylo v rámci datové oblasti „</a:t>
            </a:r>
            <a:r>
              <a:rPr lang="cs-CZ" sz="1200" b="1" i="0" u="none" strike="noStrike" kern="1200" baseline="0" dirty="0">
                <a:solidFill>
                  <a:schemeClr val="tx1"/>
                </a:solidFill>
                <a:latin typeface="+mn-lt"/>
                <a:ea typeface="+mn-ea"/>
                <a:cs typeface="+mn-cs"/>
              </a:rPr>
              <a:t>Přístup k projektu</a:t>
            </a:r>
            <a:r>
              <a:rPr lang="cs-CZ" sz="1200" b="0" i="0" u="none" strike="noStrike" kern="1200" baseline="0" dirty="0">
                <a:solidFill>
                  <a:schemeClr val="tx1"/>
                </a:solidFill>
                <a:latin typeface="+mn-lt"/>
                <a:ea typeface="+mn-ea"/>
                <a:cs typeface="+mn-cs"/>
              </a:rPr>
              <a:t>“ více signatářů a je určeno pořadí, v jakém mají žádost o podporu podepisovat, musí podepisování proběhnout v souladu s těmito zadanými údaji. Role signatáře ovšem nemusí být vždy přidělena statutárnímu zástupci, pokud je k žádosti připojena plná moc (či vnitřní předpis subjektu žadatele, který opravňuje určitou osobu k vystupování za subjekt žadatele vůči ŘO).</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112</a:t>
            </a:fld>
            <a:endParaRPr lang="cs-CZ"/>
          </a:p>
        </p:txBody>
      </p:sp>
    </p:spTree>
    <p:extLst>
      <p:ext uri="{BB962C8B-B14F-4D97-AF65-F5344CB8AC3E}">
        <p14:creationId xmlns:p14="http://schemas.microsoft.com/office/powerpoint/2010/main" val="16812459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Po stisku ikony pečetě se zobrazí okno, v němž uživatel vybere certifikát pro podepisování, kterým disponuje, a také určí cestu k tomuto svému certifikátu (uloženému v nějakém souboru pro aplikaci IS KP14+ dostupném). Stiskem tlačítka Disk a následným výběrem příslušného souboru, připojí uživatel certifikát pro podpis žádosti o podporu. </a:t>
            </a:r>
            <a:r>
              <a:rPr lang="cs-CZ" sz="1200" b="1" i="0" u="none" strike="noStrike" kern="1200" baseline="0" dirty="0">
                <a:solidFill>
                  <a:schemeClr val="tx1"/>
                </a:solidFill>
                <a:latin typeface="+mn-lt"/>
                <a:ea typeface="+mn-ea"/>
                <a:cs typeface="+mn-cs"/>
              </a:rPr>
              <a:t>Viz následující slide.</a:t>
            </a:r>
            <a:endParaRPr lang="cs-CZ" b="1"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113</a:t>
            </a:fld>
            <a:endParaRPr lang="cs-CZ"/>
          </a:p>
        </p:txBody>
      </p:sp>
    </p:spTree>
    <p:extLst>
      <p:ext uri="{BB962C8B-B14F-4D97-AF65-F5344CB8AC3E}">
        <p14:creationId xmlns:p14="http://schemas.microsoft.com/office/powerpoint/2010/main" val="35657013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114</a:t>
            </a:fld>
            <a:endParaRPr lang="cs-CZ"/>
          </a:p>
        </p:txBody>
      </p:sp>
    </p:spTree>
    <p:extLst>
      <p:ext uri="{BB962C8B-B14F-4D97-AF65-F5344CB8AC3E}">
        <p14:creationId xmlns:p14="http://schemas.microsoft.com/office/powerpoint/2010/main" val="2705749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115</a:t>
            </a:fld>
            <a:endParaRPr lang="cs-CZ"/>
          </a:p>
        </p:txBody>
      </p:sp>
    </p:spTree>
    <p:extLst>
      <p:ext uri="{BB962C8B-B14F-4D97-AF65-F5344CB8AC3E}">
        <p14:creationId xmlns:p14="http://schemas.microsoft.com/office/powerpoint/2010/main" val="3713708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17</a:t>
            </a:fld>
            <a:endParaRPr lang="cs-CZ"/>
          </a:p>
        </p:txBody>
      </p:sp>
    </p:spTree>
    <p:extLst>
      <p:ext uri="{BB962C8B-B14F-4D97-AF65-F5344CB8AC3E}">
        <p14:creationId xmlns:p14="http://schemas.microsoft.com/office/powerpoint/2010/main" val="38362530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116</a:t>
            </a:fld>
            <a:endParaRPr lang="cs-CZ"/>
          </a:p>
        </p:txBody>
      </p:sp>
    </p:spTree>
    <p:extLst>
      <p:ext uri="{BB962C8B-B14F-4D97-AF65-F5344CB8AC3E}">
        <p14:creationId xmlns:p14="http://schemas.microsoft.com/office/powerpoint/2010/main" val="260918040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118</a:t>
            </a:fld>
            <a:endParaRPr lang="cs-CZ"/>
          </a:p>
        </p:txBody>
      </p:sp>
    </p:spTree>
    <p:extLst>
      <p:ext uri="{BB962C8B-B14F-4D97-AF65-F5344CB8AC3E}">
        <p14:creationId xmlns:p14="http://schemas.microsoft.com/office/powerpoint/2010/main" val="2592219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solidFill>
                  <a:schemeClr val="tx1"/>
                </a:solidFill>
              </a:rPr>
              <a:t>V projektech je možné podporovat i vzdělávací aktivity pro cílové skupiny, ale pouze společně/v souvislosti s aktivitami zaměřenými na komplexnější podporu cílových skupin. </a:t>
            </a:r>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18</a:t>
            </a:fld>
            <a:endParaRPr lang="cs-CZ"/>
          </a:p>
        </p:txBody>
      </p:sp>
    </p:spTree>
    <p:extLst>
      <p:ext uri="{BB962C8B-B14F-4D97-AF65-F5344CB8AC3E}">
        <p14:creationId xmlns:p14="http://schemas.microsoft.com/office/powerpoint/2010/main" val="1204100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19</a:t>
            </a:fld>
            <a:endParaRPr lang="cs-CZ"/>
          </a:p>
        </p:txBody>
      </p:sp>
    </p:spTree>
    <p:extLst>
      <p:ext uri="{BB962C8B-B14F-4D97-AF65-F5344CB8AC3E}">
        <p14:creationId xmlns:p14="http://schemas.microsoft.com/office/powerpoint/2010/main" val="4168781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24</a:t>
            </a:fld>
            <a:endParaRPr lang="cs-CZ"/>
          </a:p>
        </p:txBody>
      </p:sp>
    </p:spTree>
    <p:extLst>
      <p:ext uri="{BB962C8B-B14F-4D97-AF65-F5344CB8AC3E}">
        <p14:creationId xmlns:p14="http://schemas.microsoft.com/office/powerpoint/2010/main" val="126675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CC1EF7B0-BDA2-489C-A288-F8DC2A5C90D4}" type="datetimeFigureOut">
              <a:rPr lang="cs-CZ" smtClean="0"/>
              <a:pPr/>
              <a:t>11.10.2018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1738733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C1EF7B0-BDA2-489C-A288-F8DC2A5C90D4}" type="datetimeFigureOut">
              <a:rPr lang="cs-CZ" smtClean="0"/>
              <a:pPr/>
              <a:t>11.10.2018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2049949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C1EF7B0-BDA2-489C-A288-F8DC2A5C90D4}" type="datetimeFigureOut">
              <a:rPr lang="cs-CZ" smtClean="0"/>
              <a:pPr/>
              <a:t>11.10.2018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271893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C1EF7B0-BDA2-489C-A288-F8DC2A5C90D4}" type="datetimeFigureOut">
              <a:rPr lang="cs-CZ" smtClean="0"/>
              <a:pPr/>
              <a:t>11.10.2018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2240007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CC1EF7B0-BDA2-489C-A288-F8DC2A5C90D4}" type="datetimeFigureOut">
              <a:rPr lang="cs-CZ" smtClean="0"/>
              <a:pPr/>
              <a:t>11.10.2018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3271787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CC1EF7B0-BDA2-489C-A288-F8DC2A5C90D4}" type="datetimeFigureOut">
              <a:rPr lang="cs-CZ" smtClean="0"/>
              <a:pPr/>
              <a:t>11.10.2018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1078678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CC1EF7B0-BDA2-489C-A288-F8DC2A5C90D4}" type="datetimeFigureOut">
              <a:rPr lang="cs-CZ" smtClean="0"/>
              <a:pPr/>
              <a:t>11.10.2018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63594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CC1EF7B0-BDA2-489C-A288-F8DC2A5C90D4}" type="datetimeFigureOut">
              <a:rPr lang="cs-CZ" smtClean="0"/>
              <a:pPr/>
              <a:t>11.10.2018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645971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C1EF7B0-BDA2-489C-A288-F8DC2A5C90D4}" type="datetimeFigureOut">
              <a:rPr lang="cs-CZ" smtClean="0"/>
              <a:pPr/>
              <a:t>11.10.2018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3503145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CC1EF7B0-BDA2-489C-A288-F8DC2A5C90D4}" type="datetimeFigureOut">
              <a:rPr lang="cs-CZ" smtClean="0"/>
              <a:pPr/>
              <a:t>11.10.2018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3627868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CC1EF7B0-BDA2-489C-A288-F8DC2A5C90D4}" type="datetimeFigureOut">
              <a:rPr lang="cs-CZ" smtClean="0"/>
              <a:pPr/>
              <a:t>11.10.2018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448032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1EF7B0-BDA2-489C-A288-F8DC2A5C90D4}" type="datetimeFigureOut">
              <a:rPr lang="cs-CZ" smtClean="0"/>
              <a:pPr/>
              <a:t>11.10.2018</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174E20-98B8-4DED-872D-AC9CB366B979}" type="slidenum">
              <a:rPr lang="cs-CZ" smtClean="0"/>
              <a:pPr/>
              <a:t>‹#›</a:t>
            </a:fld>
            <a:endParaRPr lang="cs-CZ"/>
          </a:p>
        </p:txBody>
      </p:sp>
    </p:spTree>
    <p:extLst>
      <p:ext uri="{BB962C8B-B14F-4D97-AF65-F5344CB8AC3E}">
        <p14:creationId xmlns:p14="http://schemas.microsoft.com/office/powerpoint/2010/main" val="1068089756"/>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38.png"/><Relationship Id="rId4" Type="http://schemas.openxmlformats.org/officeDocument/2006/relationships/image" Target="../media/image2.png"/></Relationships>
</file>

<file path=ppt/slides/_rels/slide10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png"/><Relationship Id="rId7"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2.png"/></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42.png"/><Relationship Id="rId4" Type="http://schemas.openxmlformats.org/officeDocument/2006/relationships/image" Target="../media/image2.png"/></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43.png"/><Relationship Id="rId4" Type="http://schemas.openxmlformats.org/officeDocument/2006/relationships/image" Target="../media/image2.png"/></Relationships>
</file>

<file path=ppt/slides/_rels/slide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44.png"/><Relationship Id="rId4" Type="http://schemas.openxmlformats.org/officeDocument/2006/relationships/image" Target="../media/image2.png"/></Relationships>
</file>

<file path=ppt/slides/_rels/slide10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hyperlink" Target="mailto:iskp@mpsv.cz" TargetMode="External"/><Relationship Id="rId4" Type="http://schemas.openxmlformats.org/officeDocument/2006/relationships/image" Target="../media/image2.png"/></Relationships>
</file>

<file path=ppt/slides/_rels/slide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46.png"/><Relationship Id="rId4" Type="http://schemas.openxmlformats.org/officeDocument/2006/relationships/image" Target="../media/image2.png"/></Relationships>
</file>

<file path=ppt/slides/_rels/slide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3.jpeg"/><Relationship Id="rId4" Type="http://schemas.openxmlformats.org/officeDocument/2006/relationships/image" Target="../media/image2.png"/></Relationships>
</file>

<file path=ppt/slides/_rels/slide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48.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49.png"/><Relationship Id="rId4" Type="http://schemas.openxmlformats.org/officeDocument/2006/relationships/image" Target="../media/image2.png"/></Relationships>
</file>

<file path=ppt/slides/_rels/slide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50.png"/><Relationship Id="rId4" Type="http://schemas.openxmlformats.org/officeDocument/2006/relationships/image" Target="../media/image2.png"/></Relationships>
</file>

<file path=ppt/slides/_rels/slide1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51.png"/><Relationship Id="rId4" Type="http://schemas.openxmlformats.org/officeDocument/2006/relationships/image" Target="../media/image2.png"/></Relationships>
</file>

<file path=ppt/slides/_rels/slide1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3.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52.png"/><Relationship Id="rId4" Type="http://schemas.openxmlformats.org/officeDocument/2006/relationships/image" Target="../media/image2.png"/></Relationships>
</file>

<file path=ppt/slides/_rels/slide1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54.png"/><Relationship Id="rId4" Type="http://schemas.openxmlformats.org/officeDocument/2006/relationships/image" Target="../media/image2.png"/></Relationships>
</file>

<file path=ppt/slides/_rels/slide1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55.png"/><Relationship Id="rId4" Type="http://schemas.openxmlformats.org/officeDocument/2006/relationships/image" Target="../media/image2.png"/></Relationships>
</file>

<file path=ppt/slides/_rels/slide1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1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esfcr.cz/dokumenty-opz" TargetMode="External"/><Relationship Id="rId5" Type="http://schemas.openxmlformats.org/officeDocument/2006/relationships/hyperlink" Target="https://www.esfcr.cz/formulare-a-pokyny-potrebne-v-ramci-pripravy-zadosti-o-podporu-opz/-/dokument/797956" TargetMode="External"/><Relationship Id="rId4" Type="http://schemas.openxmlformats.org/officeDocument/2006/relationships/hyperlink" Target="http://mas-moravskabrana.cz/dotace/3__vyzva_mas___opz_2018"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esfcr.cz/pravidla-pro-zadatele-a-prijemce-opz/-/dokument/797767" TargetMode="External"/></Relationships>
</file>

<file path=ppt/slides/_rels/slide1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esfcr.cz/documents/21802/798871/Pokyny+pro+evidenci+rozsahu+a+typu+podpory+jednotliv%C3%BDm+podpo%C5%99en%C3%BDm+osob%C3%A1m/47844036-98d0-4c08-befa-ba98b55480bb"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3.jpe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mpsv.cz/ISPV.php"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esfcr.cz/pracovni-vykaz-opz"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mpsv.cz/ISPV.php"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esfcr.cz/sablony-a-vzory-pro-vizualni-identitu-opz"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8" Type="http://schemas.openxmlformats.org/officeDocument/2006/relationships/hyperlink" Target="https://www.esfcr.cz/2-3-opz-komunitne-vedeny-mistni-rozvoj" TargetMode="External"/><Relationship Id="rId3" Type="http://schemas.openxmlformats.org/officeDocument/2006/relationships/image" Target="../media/image2.png"/><Relationship Id="rId7" Type="http://schemas.openxmlformats.org/officeDocument/2006/relationships/hyperlink" Target="https://www.esfcr.cz/formulare-a-pokyny-potrebne-v-ramci-pripravy-zadosti-o-"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esfcr.cz/dokumenty-opz" TargetMode="External"/><Relationship Id="rId5" Type="http://schemas.openxmlformats.org/officeDocument/2006/relationships/hyperlink" Target="mailto:iskp@mpsv.cz" TargetMode="External"/><Relationship Id="rId10" Type="http://schemas.openxmlformats.org/officeDocument/2006/relationships/image" Target="../media/image3.jpeg"/><Relationship Id="rId4" Type="http://schemas.openxmlformats.org/officeDocument/2006/relationships/hyperlink" Target="https://mseu.mssf.cz/" TargetMode="External"/><Relationship Id="rId9" Type="http://schemas.openxmlformats.org/officeDocument/2006/relationships/hyperlink" Target="https://www.esfcr.cz/vyzvy-mas-opz"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7.png"/></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jpeg"/></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9.png"/><Relationship Id="rId4" Type="http://schemas.openxmlformats.org/officeDocument/2006/relationships/image" Target="../media/image18.png"/></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0.png"/><Relationship Id="rId4" Type="http://schemas.openxmlformats.org/officeDocument/2006/relationships/image" Target="../media/image2.png"/></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1.png"/><Relationship Id="rId4" Type="http://schemas.openxmlformats.org/officeDocument/2006/relationships/image" Target="../media/image2.png"/></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2.png"/><Relationship Id="rId4" Type="http://schemas.openxmlformats.org/officeDocument/2006/relationships/image" Target="../media/image2.png"/></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3.png"/><Relationship Id="rId4" Type="http://schemas.openxmlformats.org/officeDocument/2006/relationships/image" Target="../media/image2.png"/></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4.png"/><Relationship Id="rId4" Type="http://schemas.openxmlformats.org/officeDocument/2006/relationships/image" Target="../media/image2.png"/></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5.png"/><Relationship Id="rId4" Type="http://schemas.openxmlformats.org/officeDocument/2006/relationships/image" Target="../media/image2.png"/></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6.png"/><Relationship Id="rId4" Type="http://schemas.openxmlformats.org/officeDocument/2006/relationships/image" Target="../media/image2.png"/></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7.png"/><Relationship Id="rId4" Type="http://schemas.openxmlformats.org/officeDocument/2006/relationships/image" Target="../media/image2.png"/></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8.png"/><Relationship Id="rId4" Type="http://schemas.openxmlformats.org/officeDocument/2006/relationships/image" Target="../media/image2.png"/></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9.png"/><Relationship Id="rId4" Type="http://schemas.openxmlformats.org/officeDocument/2006/relationships/image" Target="../media/image2.png"/></Relationships>
</file>

<file path=ppt/slides/_rels/slide9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png"/><Relationship Id="rId7"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hyperlink" Target="mailto:iskp@mpsv.cz" TargetMode="External"/><Relationship Id="rId4" Type="http://schemas.openxmlformats.org/officeDocument/2006/relationships/image" Target="../media/image2.png"/></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32.png"/><Relationship Id="rId4" Type="http://schemas.openxmlformats.org/officeDocument/2006/relationships/image" Target="../media/image2.png"/></Relationships>
</file>

<file path=ppt/slides/_rels/slide9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png"/><Relationship Id="rId7" Type="http://schemas.openxmlformats.org/officeDocument/2006/relationships/hyperlink" Target="https://www.esfcr.cz/formulare-pro-uzavreni-pravniho-aktu-a-vzory-pravnich-aktu-o-poskytnuti-podpory-na-projekt-opz/-/dokument/798824"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www.esfcr.cz/formulare-pro-uzavreni-pravniho-aktu-a-vzory-pravnich-aktu-o-poskytnuti-podpory-na-projekt-opz?p_p_id=DocumentDetailStandalonePortlet_WAR_esfportalportletapplication&amp;p_p_lifecycle=2&amp;p_p_state=normal&amp;p_p_mode=view&amp;p_p_resource_id=downloadRevision&amp;p_p_cacheability=cacheLevelPage&amp;p_p_col_id=column-3&amp;p_p_col_pos=3&amp;p_p_col_count=4&amp;_DocumentDetailStandalonePortlet_WAR_esfportalportletapplication_revisionId=798825" TargetMode="External"/><Relationship Id="rId5" Type="http://schemas.openxmlformats.org/officeDocument/2006/relationships/image" Target="../media/image33.png"/><Relationship Id="rId4" Type="http://schemas.openxmlformats.org/officeDocument/2006/relationships/image" Target="../media/image2.png"/></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34.png"/><Relationship Id="rId4" Type="http://schemas.openxmlformats.org/officeDocument/2006/relationships/image" Target="../media/image2.png"/></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35.png"/><Relationship Id="rId4" Type="http://schemas.openxmlformats.org/officeDocument/2006/relationships/image" Target="../media/image2.png"/></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2"/>
              <a:ext cx="4642338" cy="1196022"/>
            </a:xfrm>
            <a:prstGeom prst="rect">
              <a:avLst/>
            </a:prstGeom>
          </p:spPr>
        </p:pic>
      </p:grpSp>
      <p:sp useBgFill="1">
        <p:nvSpPr>
          <p:cNvPr id="3" name="Zástupný symbol pro obsah 2"/>
          <p:cNvSpPr>
            <a:spLocks noGrp="1"/>
          </p:cNvSpPr>
          <p:nvPr>
            <p:ph idx="1"/>
          </p:nvPr>
        </p:nvSpPr>
        <p:spPr>
          <a:xfrm>
            <a:off x="227060" y="844720"/>
            <a:ext cx="11670189" cy="4935155"/>
          </a:xfrm>
        </p:spPr>
        <p:txBody>
          <a:bodyPr>
            <a:normAutofit fontScale="85000" lnSpcReduction="20000"/>
          </a:bodyPr>
          <a:lstStyle/>
          <a:p>
            <a:pPr marL="0" indent="0" algn="ctr">
              <a:buNone/>
            </a:pPr>
            <a:endParaRPr lang="cs-CZ" sz="1800" dirty="0"/>
          </a:p>
          <a:p>
            <a:pPr marL="0" indent="0" algn="ctr">
              <a:buNone/>
            </a:pPr>
            <a:r>
              <a:rPr lang="cs-CZ" sz="3200" b="1" dirty="0">
                <a:solidFill>
                  <a:srgbClr val="0070C0"/>
                </a:solidFill>
              </a:rPr>
              <a:t>Seminář pro žadatele </a:t>
            </a:r>
          </a:p>
          <a:p>
            <a:pPr marL="0" indent="0" algn="ctr">
              <a:buNone/>
            </a:pPr>
            <a:endParaRPr lang="cs-CZ" sz="3200" dirty="0"/>
          </a:p>
          <a:p>
            <a:pPr marL="0" indent="0" algn="ctr">
              <a:buNone/>
            </a:pPr>
            <a:r>
              <a:rPr lang="cs-CZ" sz="4400" dirty="0"/>
              <a:t>3. výzva MAS MORAVSKÁ BRÁNA - OPZ - Sociální služby </a:t>
            </a:r>
            <a:br>
              <a:rPr lang="cs-CZ" sz="4400" dirty="0"/>
            </a:br>
            <a:r>
              <a:rPr lang="cs-CZ" sz="4400" dirty="0"/>
              <a:t>a sociální začleňování - I. </a:t>
            </a:r>
          </a:p>
          <a:p>
            <a:pPr marL="0" indent="0" algn="ctr">
              <a:buNone/>
            </a:pPr>
            <a:r>
              <a:rPr lang="cs-CZ" sz="4400" dirty="0"/>
              <a:t>(650/03_16_047/CLLD_15_01_032)</a:t>
            </a:r>
          </a:p>
          <a:p>
            <a:pPr marL="0" indent="0">
              <a:buNone/>
            </a:pPr>
            <a:endParaRPr lang="cs-CZ" sz="2400" b="1" dirty="0"/>
          </a:p>
          <a:p>
            <a:pPr marL="0" indent="0">
              <a:spcBef>
                <a:spcPts val="900"/>
              </a:spcBef>
              <a:buNone/>
            </a:pPr>
            <a:r>
              <a:rPr lang="cs-CZ" sz="3200" b="1" dirty="0"/>
              <a:t>11. října 2018 </a:t>
            </a:r>
          </a:p>
          <a:p>
            <a:pPr marL="0" indent="0">
              <a:spcBef>
                <a:spcPts val="950"/>
              </a:spcBef>
              <a:buNone/>
            </a:pPr>
            <a:r>
              <a:rPr lang="cs-CZ" sz="3200" b="1" dirty="0"/>
              <a:t>Lipník nad Bečvou</a:t>
            </a:r>
          </a:p>
          <a:p>
            <a:pPr marL="0" indent="0" algn="ctr">
              <a:buNone/>
            </a:pPr>
            <a:endParaRPr lang="cs-CZ" sz="2200" dirty="0"/>
          </a:p>
          <a:p>
            <a:pPr marL="444500" indent="0">
              <a:lnSpc>
                <a:spcPct val="100000"/>
              </a:lnSpc>
              <a:buNone/>
            </a:pPr>
            <a:endParaRPr lang="cs-CZ" sz="2200" dirty="0"/>
          </a:p>
          <a:p>
            <a:pPr marL="0" indent="0">
              <a:buNone/>
            </a:pPr>
            <a:r>
              <a:rPr lang="cs-CZ" sz="1800" dirty="0"/>
              <a:t>										</a:t>
            </a:r>
            <a:endParaRPr lang="cs-CZ" sz="2400" dirty="0"/>
          </a:p>
          <a:p>
            <a:pPr marL="0" indent="0">
              <a:buNone/>
            </a:pPr>
            <a:endParaRPr lang="cs-CZ" sz="24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6" name="Obrázek 15">
            <a:extLst>
              <a:ext uri="{FF2B5EF4-FFF2-40B4-BE49-F238E27FC236}">
                <a16:creationId xmlns:a16="http://schemas.microsoft.com/office/drawing/2014/main" id="{2051FFB4-3E6A-439A-8276-B719B7060B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pic>
        <p:nvPicPr>
          <p:cNvPr id="4" name="Obrázek 3">
            <a:extLst>
              <a:ext uri="{FF2B5EF4-FFF2-40B4-BE49-F238E27FC236}">
                <a16:creationId xmlns:a16="http://schemas.microsoft.com/office/drawing/2014/main" id="{87D16317-736A-40B0-8A24-DCA9CC13A4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4473610"/>
            <a:ext cx="8559811" cy="1411200"/>
          </a:xfrm>
          <a:prstGeom prst="rect">
            <a:avLst/>
          </a:prstGeom>
        </p:spPr>
      </p:pic>
    </p:spTree>
    <p:extLst>
      <p:ext uri="{BB962C8B-B14F-4D97-AF65-F5344CB8AC3E}">
        <p14:creationId xmlns:p14="http://schemas.microsoft.com/office/powerpoint/2010/main" val="693878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118512" y="1471801"/>
            <a:ext cx="11923434" cy="3749908"/>
          </a:xfrm>
        </p:spPr>
        <p:txBody>
          <a:bodyPr>
            <a:normAutofit fontScale="77500" lnSpcReduction="20000"/>
          </a:bodyPr>
          <a:lstStyle/>
          <a:p>
            <a:pPr marL="0" indent="0" algn="just">
              <a:buNone/>
            </a:pPr>
            <a:r>
              <a:rPr lang="cs-CZ" sz="4300" b="1" dirty="0"/>
              <a:t>a) Vymezení oprávněných partnerů pro projekty aktivity 1.1 (Sociální služby): </a:t>
            </a:r>
          </a:p>
          <a:p>
            <a:pPr lvl="1" algn="just"/>
            <a:r>
              <a:rPr lang="cs-CZ" sz="4300" dirty="0"/>
              <a:t>pouze partneři bez finančního příspěvku</a:t>
            </a:r>
          </a:p>
          <a:p>
            <a:pPr marL="0" indent="0" algn="just">
              <a:buNone/>
            </a:pPr>
            <a:endParaRPr lang="cs-CZ" sz="4300" b="1" dirty="0"/>
          </a:p>
          <a:p>
            <a:pPr marL="0" indent="0" algn="just">
              <a:buNone/>
            </a:pPr>
            <a:r>
              <a:rPr lang="cs-CZ" sz="4300" b="1" dirty="0"/>
              <a:t>b) Vymezení oprávněných partnerů pro projekty aktivit 1.2 (Další programy a činnosti v oblasti sociálního začleňování) a 2.1 (Komunitní centra): </a:t>
            </a:r>
          </a:p>
          <a:p>
            <a:pPr lvl="1" algn="just"/>
            <a:r>
              <a:rPr lang="cs-CZ" sz="4300" dirty="0"/>
              <a:t>partneři s finančním příspěvkem i bez finančního příspěvku </a:t>
            </a:r>
          </a:p>
          <a:p>
            <a:pPr lvl="1"/>
            <a:endParaRPr lang="cs-CZ" dirty="0"/>
          </a:p>
          <a:p>
            <a:endParaRPr lang="cs-CZ" sz="4200" dirty="0"/>
          </a:p>
          <a:p>
            <a:pPr algn="just"/>
            <a:endParaRPr lang="cs-CZ" sz="3800" dirty="0"/>
          </a:p>
          <a:p>
            <a:endParaRPr lang="cs-CZ" sz="2400" dirty="0"/>
          </a:p>
          <a:p>
            <a:endParaRPr lang="cs-CZ" sz="2400" dirty="0"/>
          </a:p>
          <a:p>
            <a:endParaRPr lang="cs-CZ" sz="2400" dirty="0"/>
          </a:p>
          <a:p>
            <a:endParaRPr lang="cs-CZ" sz="16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253810"/>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Představení výzvy</a:t>
            </a:r>
          </a:p>
          <a:p>
            <a:pPr algn="r"/>
            <a:r>
              <a:rPr lang="cs-CZ" sz="3200" b="1" dirty="0">
                <a:solidFill>
                  <a:srgbClr val="0070C0"/>
                </a:solidFill>
              </a:rPr>
              <a:t>Vymezení oprávněných partnerů (Partnerství)</a:t>
            </a:r>
            <a:endParaRPr lang="cs-CZ" sz="3200" dirty="0"/>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0A54EF3C-2CE3-41E9-9BCF-3183998111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365168201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Finanční plán</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3807B784-6EE0-4E36-9597-F2F05B2CDB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196752"/>
            <a:ext cx="8424936" cy="408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Zástupný symbol pro obsah 4">
            <a:extLst>
              <a:ext uri="{FF2B5EF4-FFF2-40B4-BE49-F238E27FC236}">
                <a16:creationId xmlns:a16="http://schemas.microsoft.com/office/drawing/2014/main" id="{C270EDAA-56A7-4434-9A53-685B17A2D877}"/>
              </a:ext>
            </a:extLst>
          </p:cNvPr>
          <p:cNvSpPr txBox="1">
            <a:spLocks/>
          </p:cNvSpPr>
          <p:nvPr/>
        </p:nvSpPr>
        <p:spPr>
          <a:xfrm>
            <a:off x="7039430" y="3085894"/>
            <a:ext cx="4956954" cy="27361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
            </a:pPr>
            <a:r>
              <a:rPr lang="cs-CZ" sz="1800" b="1" dirty="0"/>
              <a:t>Finanční plán se generuje automaticky, ale žadatel ho může ručně upravit.</a:t>
            </a:r>
          </a:p>
          <a:p>
            <a:pPr algn="just">
              <a:lnSpc>
                <a:spcPct val="100000"/>
              </a:lnSpc>
              <a:spcBef>
                <a:spcPts val="0"/>
              </a:spcBef>
              <a:buFont typeface="Wingdings" panose="05000000000000000000" pitchFamily="2" charset="2"/>
              <a:buChar char=""/>
            </a:pPr>
            <a:r>
              <a:rPr lang="cs-CZ" sz="1800" b="1" dirty="0"/>
              <a:t>Automatické generování FP je převzato </a:t>
            </a:r>
            <a:br>
              <a:rPr lang="cs-CZ" sz="1800" b="1" dirty="0"/>
            </a:br>
            <a:r>
              <a:rPr lang="cs-CZ" sz="1800" b="1" dirty="0"/>
              <a:t>z nastavení Výzvy ŘO do výzev MAS.</a:t>
            </a:r>
          </a:p>
          <a:p>
            <a:pPr algn="just">
              <a:lnSpc>
                <a:spcPct val="100000"/>
              </a:lnSpc>
              <a:spcBef>
                <a:spcPts val="0"/>
              </a:spcBef>
              <a:buFont typeface="Wingdings" panose="05000000000000000000" pitchFamily="2" charset="2"/>
              <a:buChar char=""/>
            </a:pPr>
            <a:r>
              <a:rPr lang="cs-CZ" sz="1800" b="1" dirty="0"/>
              <a:t>Kontrola shody částek finančního plánu </a:t>
            </a:r>
            <a:br>
              <a:rPr lang="cs-CZ" sz="1800" b="1" dirty="0"/>
            </a:br>
            <a:r>
              <a:rPr lang="cs-CZ" sz="1800" b="1" dirty="0"/>
              <a:t>a rozpočtu.</a:t>
            </a:r>
          </a:p>
          <a:p>
            <a:pPr algn="just">
              <a:lnSpc>
                <a:spcPct val="100000"/>
              </a:lnSpc>
              <a:spcBef>
                <a:spcPts val="0"/>
              </a:spcBef>
              <a:buFont typeface="Wingdings" panose="05000000000000000000" pitchFamily="2" charset="2"/>
              <a:buChar char=""/>
            </a:pPr>
            <a:endParaRPr lang="cs-CZ" sz="1600" b="1" dirty="0"/>
          </a:p>
        </p:txBody>
      </p:sp>
      <p:sp>
        <p:nvSpPr>
          <p:cNvPr id="13" name="Obdélník 12">
            <a:extLst>
              <a:ext uri="{FF2B5EF4-FFF2-40B4-BE49-F238E27FC236}">
                <a16:creationId xmlns:a16="http://schemas.microsoft.com/office/drawing/2014/main" id="{CCD04585-34A1-49A5-9A1C-9247D02A1EB2}"/>
              </a:ext>
            </a:extLst>
          </p:cNvPr>
          <p:cNvSpPr/>
          <p:nvPr/>
        </p:nvSpPr>
        <p:spPr>
          <a:xfrm>
            <a:off x="4185953" y="4909625"/>
            <a:ext cx="1910047" cy="3701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5" name="Obrázek 14">
            <a:extLst>
              <a:ext uri="{FF2B5EF4-FFF2-40B4-BE49-F238E27FC236}">
                <a16:creationId xmlns:a16="http://schemas.microsoft.com/office/drawing/2014/main" id="{A9F7F49E-A59E-45AE-A842-9E7CA288DA5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88630045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Veřejné zakázky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Picture 5" descr="C:\Users\michaela.sedlackova\Desktop\Printscreeny_IS KP14+\veřejné zakázky_1.PNG">
            <a:extLst>
              <a:ext uri="{FF2B5EF4-FFF2-40B4-BE49-F238E27FC236}">
                <a16:creationId xmlns:a16="http://schemas.microsoft.com/office/drawing/2014/main" id="{A13F05E4-96FE-42D9-82C2-FA2CA6C746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923" y="1196752"/>
            <a:ext cx="8599854" cy="2515437"/>
          </a:xfrm>
          <a:prstGeom prst="rect">
            <a:avLst/>
          </a:prstGeom>
          <a:noFill/>
          <a:extLst>
            <a:ext uri="{909E8E84-426E-40DD-AFC4-6F175D3DCCD1}">
              <a14:hiddenFill xmlns:a14="http://schemas.microsoft.com/office/drawing/2010/main">
                <a:solidFill>
                  <a:srgbClr val="FFFFFF"/>
                </a:solidFill>
              </a14:hiddenFill>
            </a:ext>
          </a:extLst>
        </p:spPr>
      </p:pic>
      <p:sp>
        <p:nvSpPr>
          <p:cNvPr id="15" name="Zástupný symbol pro obsah 4">
            <a:extLst>
              <a:ext uri="{FF2B5EF4-FFF2-40B4-BE49-F238E27FC236}">
                <a16:creationId xmlns:a16="http://schemas.microsoft.com/office/drawing/2014/main" id="{B605B376-55ED-4DDB-96C3-C99F9E90522D}"/>
              </a:ext>
            </a:extLst>
          </p:cNvPr>
          <p:cNvSpPr txBox="1">
            <a:spLocks/>
          </p:cNvSpPr>
          <p:nvPr/>
        </p:nvSpPr>
        <p:spPr>
          <a:xfrm>
            <a:off x="641195" y="3712189"/>
            <a:ext cx="10017706" cy="22692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 typeface="Wingdings" panose="05000000000000000000" pitchFamily="2" charset="2"/>
              <a:buChar char=""/>
            </a:pPr>
            <a:r>
              <a:rPr lang="cs-CZ" sz="1600" b="1" dirty="0"/>
              <a:t>Záložka Projekt </a:t>
            </a:r>
            <a:br>
              <a:rPr lang="cs-CZ" sz="1600" b="1" dirty="0"/>
            </a:br>
            <a:r>
              <a:rPr lang="cs-CZ" sz="1600" b="1" dirty="0"/>
              <a:t>(sekce Identifikace projektu)</a:t>
            </a:r>
          </a:p>
          <a:p>
            <a:pPr algn="just">
              <a:lnSpc>
                <a:spcPct val="100000"/>
              </a:lnSpc>
              <a:spcBef>
                <a:spcPts val="0"/>
              </a:spcBef>
              <a:buFont typeface="Wingdings" panose="05000000000000000000" pitchFamily="2" charset="2"/>
              <a:buChar char=""/>
            </a:pPr>
            <a:r>
              <a:rPr lang="cs-CZ" sz="1600" b="1" dirty="0"/>
              <a:t>Záložka Veřejné zakázky </a:t>
            </a:r>
          </a:p>
          <a:p>
            <a:pPr>
              <a:lnSpc>
                <a:spcPct val="100000"/>
              </a:lnSpc>
              <a:spcBef>
                <a:spcPts val="0"/>
              </a:spcBef>
              <a:buFont typeface="Wingdings" panose="05000000000000000000" pitchFamily="2" charset="2"/>
              <a:buChar char=""/>
            </a:pPr>
            <a:r>
              <a:rPr lang="cs-CZ" sz="1600" b="1" dirty="0"/>
              <a:t>Zjednodušeně se jedná o zakázky </a:t>
            </a:r>
            <a:br>
              <a:rPr lang="cs-CZ" sz="1600" b="1" dirty="0"/>
            </a:br>
            <a:r>
              <a:rPr lang="cs-CZ" sz="1600" b="1" dirty="0"/>
              <a:t>s předpokládanou hodnotou dosahující či vyšší než 400.000 Kč bez DPH nebo s přepokládanou hodnotou dosahující či vyšší než 500.000 Kč </a:t>
            </a:r>
            <a:br>
              <a:rPr lang="cs-CZ" sz="1600" b="1" dirty="0"/>
            </a:br>
            <a:r>
              <a:rPr lang="cs-CZ" sz="1600" b="1" dirty="0"/>
              <a:t>bez DPH </a:t>
            </a:r>
            <a:r>
              <a:rPr lang="cs-CZ" sz="1400" b="1" dirty="0"/>
              <a:t>v případě, že zadavatel nepatří mezi veřejné </a:t>
            </a:r>
            <a:br>
              <a:rPr lang="cs-CZ" sz="1400" b="1" dirty="0"/>
            </a:br>
            <a:r>
              <a:rPr lang="cs-CZ" sz="1400" b="1" dirty="0"/>
              <a:t>či sektorové zadavatele podle § 2 odst. 2 a 6 zákona č. 137/2006 Sb., o veřejných zakázkách, a zároveň podpora </a:t>
            </a:r>
          </a:p>
          <a:p>
            <a:pPr marL="0" indent="0">
              <a:lnSpc>
                <a:spcPct val="100000"/>
              </a:lnSpc>
              <a:spcBef>
                <a:spcPts val="0"/>
              </a:spcBef>
              <a:buNone/>
            </a:pPr>
            <a:r>
              <a:rPr lang="cs-CZ" sz="1400" b="1" dirty="0"/>
              <a:t>      poskytovaná na tuto zakázku není vyšší než 50 %.</a:t>
            </a:r>
          </a:p>
          <a:p>
            <a:pPr algn="just">
              <a:lnSpc>
                <a:spcPct val="100000"/>
              </a:lnSpc>
              <a:spcBef>
                <a:spcPts val="0"/>
              </a:spcBef>
              <a:buFont typeface="Wingdings" panose="05000000000000000000" pitchFamily="2" charset="2"/>
              <a:buChar char=""/>
            </a:pPr>
            <a:endParaRPr lang="cs-CZ" sz="1800" b="1" dirty="0"/>
          </a:p>
        </p:txBody>
      </p:sp>
      <p:pic>
        <p:nvPicPr>
          <p:cNvPr id="20" name="Picture 4" descr="C:\Users\michaela.sedlackova\Desktop\Printscreeny_IS KP14+\Veřejné zakázky_3.PNG">
            <a:extLst>
              <a:ext uri="{FF2B5EF4-FFF2-40B4-BE49-F238E27FC236}">
                <a16:creationId xmlns:a16="http://schemas.microsoft.com/office/drawing/2014/main" id="{A861E272-825A-4A2E-8CB2-5097C6316A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69269" y="1802461"/>
            <a:ext cx="2160240" cy="204224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michaela.sedlackova\Desktop\Printscreeny_IS KP14+\veřejné zakázky_2.PNG">
            <a:extLst>
              <a:ext uri="{FF2B5EF4-FFF2-40B4-BE49-F238E27FC236}">
                <a16:creationId xmlns:a16="http://schemas.microsoft.com/office/drawing/2014/main" id="{416760C0-52EA-4E64-8D45-CED1720595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90439" y="3714144"/>
            <a:ext cx="2531237"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6" name="Obrázek 15">
            <a:extLst>
              <a:ext uri="{FF2B5EF4-FFF2-40B4-BE49-F238E27FC236}">
                <a16:creationId xmlns:a16="http://schemas.microsoft.com/office/drawing/2014/main" id="{82EB48CB-3CC0-4F2B-9B7B-52DFB2F73E3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27112949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Veřejné zakázky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graphicFrame>
        <p:nvGraphicFramePr>
          <p:cNvPr id="16" name="Zástupný symbol pro obsah 5">
            <a:extLst>
              <a:ext uri="{FF2B5EF4-FFF2-40B4-BE49-F238E27FC236}">
                <a16:creationId xmlns:a16="http://schemas.microsoft.com/office/drawing/2014/main" id="{2E3E0A37-774A-4AAF-9FD5-98C65A3BAE61}"/>
              </a:ext>
            </a:extLst>
          </p:cNvPr>
          <p:cNvGraphicFramePr>
            <a:graphicFrameLocks noGrp="1"/>
          </p:cNvGraphicFramePr>
          <p:nvPr>
            <p:ph idx="1"/>
            <p:extLst>
              <p:ext uri="{D42A27DB-BD31-4B8C-83A1-F6EECF244321}">
                <p14:modId xmlns:p14="http://schemas.microsoft.com/office/powerpoint/2010/main" val="1229760957"/>
              </p:ext>
            </p:extLst>
          </p:nvPr>
        </p:nvGraphicFramePr>
        <p:xfrm>
          <a:off x="1384232" y="1138423"/>
          <a:ext cx="7881917" cy="4679424"/>
        </p:xfrm>
        <a:graphic>
          <a:graphicData uri="http://schemas.openxmlformats.org/drawingml/2006/table">
            <a:tbl>
              <a:tblPr firstRow="1" bandRow="1">
                <a:tableStyleId>{5C22544A-7EE6-4342-B048-85BDC9FD1C3A}</a:tableStyleId>
              </a:tblPr>
              <a:tblGrid>
                <a:gridCol w="2688167">
                  <a:extLst>
                    <a:ext uri="{9D8B030D-6E8A-4147-A177-3AD203B41FA5}">
                      <a16:colId xmlns:a16="http://schemas.microsoft.com/office/drawing/2014/main" val="20000"/>
                    </a:ext>
                  </a:extLst>
                </a:gridCol>
                <a:gridCol w="2688167">
                  <a:extLst>
                    <a:ext uri="{9D8B030D-6E8A-4147-A177-3AD203B41FA5}">
                      <a16:colId xmlns:a16="http://schemas.microsoft.com/office/drawing/2014/main" val="20001"/>
                    </a:ext>
                  </a:extLst>
                </a:gridCol>
                <a:gridCol w="2505583">
                  <a:extLst>
                    <a:ext uri="{9D8B030D-6E8A-4147-A177-3AD203B41FA5}">
                      <a16:colId xmlns:a16="http://schemas.microsoft.com/office/drawing/2014/main" val="20002"/>
                    </a:ext>
                  </a:extLst>
                </a:gridCol>
              </a:tblGrid>
              <a:tr h="606734">
                <a:tc>
                  <a:txBody>
                    <a:bodyPr/>
                    <a:lstStyle/>
                    <a:p>
                      <a:r>
                        <a:rPr lang="cs-CZ" dirty="0"/>
                        <a:t>Méně než 400/500</a:t>
                      </a:r>
                      <a:r>
                        <a:rPr lang="cs-CZ" baseline="0" dirty="0"/>
                        <a:t> tis. Kč bez DPH</a:t>
                      </a:r>
                      <a:endParaRPr lang="cs-CZ" dirty="0"/>
                    </a:p>
                  </a:txBody>
                  <a:tcPr/>
                </a:tc>
                <a:tc>
                  <a:txBody>
                    <a:bodyPr/>
                    <a:lstStyle/>
                    <a:p>
                      <a:r>
                        <a:rPr lang="cs-CZ" dirty="0"/>
                        <a:t>Od 400/500 tis. Kč do 2mil./6mil. Kč bez DPH</a:t>
                      </a:r>
                    </a:p>
                  </a:txBody>
                  <a:tcPr/>
                </a:tc>
                <a:tc>
                  <a:txBody>
                    <a:bodyPr/>
                    <a:lstStyle/>
                    <a:p>
                      <a:r>
                        <a:rPr lang="cs-CZ" dirty="0"/>
                        <a:t>Od 2 mil./6mil. Kč bez DPH</a:t>
                      </a:r>
                    </a:p>
                  </a:txBody>
                  <a:tcPr/>
                </a:tc>
                <a:extLst>
                  <a:ext uri="{0D108BD9-81ED-4DB2-BD59-A6C34878D82A}">
                    <a16:rowId xmlns:a16="http://schemas.microsoft.com/office/drawing/2014/main" val="10000"/>
                  </a:ext>
                </a:extLst>
              </a:tr>
              <a:tr h="65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a:t>Neprovádí se výběrové řízení</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a:t>Výběr dodavatele je vázán na VŘ</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a:t>Výběr</a:t>
                      </a:r>
                      <a:r>
                        <a:rPr lang="cs-CZ" b="1" baseline="0" dirty="0"/>
                        <a:t> dodavatele je vázán na VŘ</a:t>
                      </a:r>
                    </a:p>
                  </a:txBody>
                  <a:tcPr/>
                </a:tc>
                <a:extLst>
                  <a:ext uri="{0D108BD9-81ED-4DB2-BD59-A6C34878D82A}">
                    <a16:rowId xmlns:a16="http://schemas.microsoft.com/office/drawing/2014/main" val="10001"/>
                  </a:ext>
                </a:extLst>
              </a:tr>
              <a:tr h="3207023">
                <a:tc>
                  <a:txBody>
                    <a:bodyPr/>
                    <a:lstStyle/>
                    <a:p>
                      <a:pPr marL="285750" indent="-285750" algn="l">
                        <a:buFont typeface="Arial" panose="020B0604020202020204" pitchFamily="34" charset="0"/>
                        <a:buChar char="•"/>
                      </a:pPr>
                      <a:r>
                        <a:rPr lang="cs-CZ" sz="1800" b="0" dirty="0"/>
                        <a:t>Rozhodnutí </a:t>
                      </a:r>
                      <a:br>
                        <a:rPr lang="cs-CZ" sz="1800" b="0" dirty="0"/>
                      </a:br>
                      <a:r>
                        <a:rPr lang="cs-CZ" sz="1800" b="0" dirty="0"/>
                        <a:t>o dodavateli vychází z dříve získaných</a:t>
                      </a:r>
                      <a:r>
                        <a:rPr lang="cs-CZ" sz="1800" b="0" baseline="0" dirty="0"/>
                        <a:t> informací na trhu (resp. cenách) nebo průzkumu trhu</a:t>
                      </a:r>
                    </a:p>
                    <a:p>
                      <a:pPr marL="285750" indent="-285750" algn="l">
                        <a:buFont typeface="Arial" panose="020B0604020202020204" pitchFamily="34" charset="0"/>
                        <a:buChar char="•"/>
                      </a:pPr>
                      <a:r>
                        <a:rPr lang="cs-CZ" sz="1800" b="0" baseline="0" dirty="0"/>
                        <a:t>Doložení účetního dokladu – zřejmý předmět zakázky, množství plnění </a:t>
                      </a:r>
                      <a:br>
                        <a:rPr lang="cs-CZ" sz="1800" b="0" baseline="0" dirty="0"/>
                      </a:br>
                      <a:r>
                        <a:rPr lang="cs-CZ" sz="1800" b="0" baseline="0" dirty="0"/>
                        <a:t>a cena</a:t>
                      </a:r>
                      <a:endParaRPr lang="cs-CZ" sz="1800" b="0" dirty="0"/>
                    </a:p>
                    <a:p>
                      <a:pPr marL="285750" indent="-285750" algn="l">
                        <a:buFont typeface="Arial" panose="020B0604020202020204" pitchFamily="34" charset="0"/>
                        <a:buChar char="•"/>
                      </a:pPr>
                      <a:endParaRPr lang="cs-CZ" sz="1800" dirty="0"/>
                    </a:p>
                  </a:txBody>
                  <a:tcPr/>
                </a:tc>
                <a:tc>
                  <a:txBody>
                    <a:bodyPr/>
                    <a:lstStyle/>
                    <a:p>
                      <a:pPr marL="285750" indent="-285750" algn="l">
                        <a:buFont typeface="Arial" panose="020B0604020202020204" pitchFamily="34" charset="0"/>
                        <a:buChar char="•"/>
                      </a:pPr>
                      <a:r>
                        <a:rPr lang="cs-CZ" sz="1800" b="0" dirty="0"/>
                        <a:t>Povinnost zveřejnit výzvu na esfcr.cz </a:t>
                      </a:r>
                    </a:p>
                    <a:p>
                      <a:pPr marL="285750" indent="-285750" algn="l">
                        <a:buFont typeface="Arial" panose="020B0604020202020204" pitchFamily="34" charset="0"/>
                        <a:buChar char="•"/>
                      </a:pPr>
                      <a:r>
                        <a:rPr lang="cs-CZ" sz="1800" b="0" dirty="0"/>
                        <a:t>Zápis o hodnocení nabídek</a:t>
                      </a:r>
                    </a:p>
                    <a:p>
                      <a:pPr marL="285750" indent="-285750" algn="l">
                        <a:buFont typeface="Arial" panose="020B0604020202020204" pitchFamily="34" charset="0"/>
                        <a:buChar char="•"/>
                      </a:pPr>
                      <a:r>
                        <a:rPr lang="cs-CZ" sz="1800" b="0" dirty="0"/>
                        <a:t>Písemná smlouva </a:t>
                      </a:r>
                      <a:br>
                        <a:rPr lang="cs-CZ" sz="1800" b="0" dirty="0"/>
                      </a:br>
                      <a:r>
                        <a:rPr lang="cs-CZ" sz="1800" b="0" dirty="0"/>
                        <a:t>s dodavatelem (alespoň ve formě písemné potvrzené objednávky</a:t>
                      </a:r>
                      <a:r>
                        <a:rPr lang="cs-CZ" sz="1800" b="0" baseline="0" dirty="0"/>
                        <a:t> dodavatelem)</a:t>
                      </a:r>
                      <a:endParaRPr lang="cs-CZ" sz="1800" b="0" dirty="0"/>
                    </a:p>
                  </a:txBody>
                  <a:tcPr/>
                </a:tc>
                <a:tc>
                  <a:txBody>
                    <a:bodyPr/>
                    <a:lstStyle/>
                    <a:p>
                      <a:pPr marL="0" indent="0" algn="l">
                        <a:buFont typeface="Arial" panose="020B0604020202020204" pitchFamily="34" charset="0"/>
                        <a:buNone/>
                      </a:pPr>
                      <a:r>
                        <a:rPr lang="cs-CZ" sz="1800" b="1" baseline="0" dirty="0"/>
                        <a:t>Dle zákona č.137/2006 Sb., </a:t>
                      </a:r>
                      <a:br>
                        <a:rPr lang="cs-CZ" sz="1800" b="1" baseline="0" dirty="0"/>
                      </a:br>
                      <a:r>
                        <a:rPr lang="cs-CZ" sz="1800" b="1" baseline="0" dirty="0"/>
                        <a:t>o veřejných zakázkách</a:t>
                      </a:r>
                    </a:p>
                    <a:p>
                      <a:pPr marL="285750" indent="-285750" algn="l" defTabSz="914400" rtl="0" eaLnBrk="1" latinLnBrk="0" hangingPunct="1">
                        <a:buFont typeface="Arial" panose="020B0604020202020204" pitchFamily="34" charset="0"/>
                        <a:buChar char="•"/>
                      </a:pPr>
                      <a:r>
                        <a:rPr lang="cs-CZ" sz="1800" b="0" kern="1200" dirty="0">
                          <a:solidFill>
                            <a:schemeClr val="dk1"/>
                          </a:solidFill>
                          <a:latin typeface="+mn-lt"/>
                          <a:ea typeface="+mn-ea"/>
                          <a:cs typeface="+mn-cs"/>
                        </a:rPr>
                        <a:t>Povinnost zveřejnění </a:t>
                      </a:r>
                    </a:p>
                    <a:p>
                      <a:pPr marL="285750" indent="-285750" algn="l" defTabSz="914400" rtl="0" eaLnBrk="1" latinLnBrk="0" hangingPunct="1">
                        <a:buFont typeface="Arial" panose="020B0604020202020204" pitchFamily="34" charset="0"/>
                        <a:buChar char="•"/>
                      </a:pPr>
                      <a:r>
                        <a:rPr lang="cs-CZ" sz="1800" b="0" kern="1200" dirty="0">
                          <a:solidFill>
                            <a:schemeClr val="dk1"/>
                          </a:solidFill>
                          <a:latin typeface="+mn-lt"/>
                          <a:ea typeface="+mn-ea"/>
                          <a:cs typeface="+mn-cs"/>
                        </a:rPr>
                        <a:t>Zápis o posouzení a hodnocení nabídek</a:t>
                      </a:r>
                    </a:p>
                    <a:p>
                      <a:pPr marL="285750" indent="-285750" algn="l" defTabSz="914400" rtl="0" eaLnBrk="1" latinLnBrk="0" hangingPunct="1">
                        <a:buFont typeface="Arial" panose="020B0604020202020204" pitchFamily="34" charset="0"/>
                        <a:buChar char="•"/>
                      </a:pPr>
                      <a:r>
                        <a:rPr lang="cs-CZ" sz="1800" b="0" kern="1200" dirty="0">
                          <a:solidFill>
                            <a:schemeClr val="dk1"/>
                          </a:solidFill>
                          <a:latin typeface="+mn-lt"/>
                          <a:ea typeface="+mn-ea"/>
                          <a:cs typeface="+mn-cs"/>
                        </a:rPr>
                        <a:t>Písemná smlouva </a:t>
                      </a:r>
                      <a:br>
                        <a:rPr lang="cs-CZ" sz="1800" b="0" kern="1200" dirty="0">
                          <a:solidFill>
                            <a:schemeClr val="dk1"/>
                          </a:solidFill>
                          <a:latin typeface="+mn-lt"/>
                          <a:ea typeface="+mn-ea"/>
                          <a:cs typeface="+mn-cs"/>
                        </a:rPr>
                      </a:br>
                      <a:r>
                        <a:rPr lang="cs-CZ" sz="1800" b="0" kern="1200" dirty="0">
                          <a:solidFill>
                            <a:schemeClr val="dk1"/>
                          </a:solidFill>
                          <a:latin typeface="+mn-lt"/>
                          <a:ea typeface="+mn-ea"/>
                          <a:cs typeface="+mn-cs"/>
                        </a:rPr>
                        <a:t>s dodavatelem (nepostačuje objednávka)</a:t>
                      </a:r>
                    </a:p>
                  </a:txBody>
                  <a:tcPr/>
                </a:tc>
                <a:extLst>
                  <a:ext uri="{0D108BD9-81ED-4DB2-BD59-A6C34878D82A}">
                    <a16:rowId xmlns:a16="http://schemas.microsoft.com/office/drawing/2014/main" val="10002"/>
                  </a:ext>
                </a:extLst>
              </a:tr>
            </a:tbl>
          </a:graphicData>
        </a:graphic>
      </p:graphicFrame>
      <p:sp>
        <p:nvSpPr>
          <p:cNvPr id="18" name="TextovéPole 17">
            <a:extLst>
              <a:ext uri="{FF2B5EF4-FFF2-40B4-BE49-F238E27FC236}">
                <a16:creationId xmlns:a16="http://schemas.microsoft.com/office/drawing/2014/main" id="{55352B3D-AC92-4DB9-993E-D01E4BECC0A2}"/>
              </a:ext>
            </a:extLst>
          </p:cNvPr>
          <p:cNvSpPr txBox="1"/>
          <p:nvPr/>
        </p:nvSpPr>
        <p:spPr>
          <a:xfrm>
            <a:off x="2990715" y="5361431"/>
            <a:ext cx="8280920" cy="369332"/>
          </a:xfrm>
          <a:prstGeom prst="rect">
            <a:avLst/>
          </a:prstGeom>
          <a:noFill/>
        </p:spPr>
        <p:txBody>
          <a:bodyPr wrap="square" rtlCol="0">
            <a:spAutoFit/>
          </a:bodyPr>
          <a:lstStyle/>
          <a:p>
            <a:pPr marL="285750" indent="-285750">
              <a:buFont typeface="Arial" panose="020B0604020202020204" pitchFamily="34" charset="0"/>
              <a:buChar char="•"/>
            </a:pPr>
            <a:r>
              <a:rPr lang="cs-CZ" b="1" dirty="0"/>
              <a:t>ÚČELOVÉ DĚLENÍ PŘEDMĚTU VZ JE NEPŘÍPUSTNÉ !!!</a:t>
            </a:r>
          </a:p>
        </p:txBody>
      </p:sp>
      <p:pic>
        <p:nvPicPr>
          <p:cNvPr id="13" name="Obrázek 12">
            <a:extLst>
              <a:ext uri="{FF2B5EF4-FFF2-40B4-BE49-F238E27FC236}">
                <a16:creationId xmlns:a16="http://schemas.microsoft.com/office/drawing/2014/main" id="{5871895D-AB41-44BB-874A-847710B67E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406427731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Čestné prohlášení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Picture 2" descr="C:\Users\michaela.sedlackova\Desktop\ČP.PNG">
            <a:extLst>
              <a:ext uri="{FF2B5EF4-FFF2-40B4-BE49-F238E27FC236}">
                <a16:creationId xmlns:a16="http://schemas.microsoft.com/office/drawing/2014/main" id="{D3F25F78-B33D-464E-BAF2-369E4E8351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83" y="1088862"/>
            <a:ext cx="7981810" cy="4767318"/>
          </a:xfrm>
          <a:prstGeom prst="rect">
            <a:avLst/>
          </a:prstGeom>
          <a:noFill/>
          <a:extLst>
            <a:ext uri="{909E8E84-426E-40DD-AFC4-6F175D3DCCD1}">
              <a14:hiddenFill xmlns:a14="http://schemas.microsoft.com/office/drawing/2010/main">
                <a:solidFill>
                  <a:srgbClr val="FFFFFF"/>
                </a:solidFill>
              </a14:hiddenFill>
            </a:ext>
          </a:extLst>
        </p:spPr>
      </p:pic>
      <p:sp>
        <p:nvSpPr>
          <p:cNvPr id="20" name="Zástupný symbol pro obsah 4">
            <a:extLst>
              <a:ext uri="{FF2B5EF4-FFF2-40B4-BE49-F238E27FC236}">
                <a16:creationId xmlns:a16="http://schemas.microsoft.com/office/drawing/2014/main" id="{56EDB2A2-370E-4E5F-9F88-60734EFBF748}"/>
              </a:ext>
            </a:extLst>
          </p:cNvPr>
          <p:cNvSpPr txBox="1">
            <a:spLocks/>
          </p:cNvSpPr>
          <p:nvPr/>
        </p:nvSpPr>
        <p:spPr>
          <a:xfrm>
            <a:off x="8044493" y="2428693"/>
            <a:ext cx="3955249" cy="19745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
            </a:pPr>
            <a:r>
              <a:rPr lang="cs-CZ" sz="1700" b="1" dirty="0"/>
              <a:t>Zaškrtnout checkbox u požadovaných čestných prohlášení a každý řádek uložit.</a:t>
            </a:r>
          </a:p>
          <a:p>
            <a:pPr algn="just">
              <a:lnSpc>
                <a:spcPct val="100000"/>
              </a:lnSpc>
              <a:spcBef>
                <a:spcPts val="0"/>
              </a:spcBef>
              <a:buFont typeface="Wingdings" panose="05000000000000000000" pitchFamily="2" charset="2"/>
              <a:buChar char=""/>
            </a:pPr>
            <a:endParaRPr lang="cs-CZ" sz="1700" b="1" dirty="0"/>
          </a:p>
          <a:p>
            <a:pPr algn="just">
              <a:lnSpc>
                <a:spcPct val="100000"/>
              </a:lnSpc>
              <a:spcBef>
                <a:spcPts val="0"/>
              </a:spcBef>
              <a:buFont typeface="Wingdings" panose="05000000000000000000" pitchFamily="2" charset="2"/>
              <a:buChar char=""/>
            </a:pPr>
            <a:r>
              <a:rPr lang="cs-CZ" sz="1700" b="1" dirty="0"/>
              <a:t>Editace se omezuje na vyznačení souhlasu s textem prohlášení, textové pole s obsahem prohlášení nelze editovat.</a:t>
            </a:r>
          </a:p>
          <a:p>
            <a:pPr>
              <a:lnSpc>
                <a:spcPct val="100000"/>
              </a:lnSpc>
              <a:spcBef>
                <a:spcPts val="0"/>
              </a:spcBef>
              <a:buFont typeface="Wingdings" panose="05000000000000000000" pitchFamily="2" charset="2"/>
              <a:buChar char=""/>
            </a:pPr>
            <a:endParaRPr lang="cs-CZ" sz="1800" b="1" dirty="0"/>
          </a:p>
          <a:p>
            <a:pPr>
              <a:lnSpc>
                <a:spcPct val="100000"/>
              </a:lnSpc>
              <a:spcBef>
                <a:spcPts val="0"/>
              </a:spcBef>
              <a:buFont typeface="Wingdings" panose="05000000000000000000" pitchFamily="2" charset="2"/>
              <a:buChar char=""/>
            </a:pPr>
            <a:endParaRPr lang="cs-CZ" sz="2000" b="1" dirty="0"/>
          </a:p>
        </p:txBody>
      </p:sp>
      <p:pic>
        <p:nvPicPr>
          <p:cNvPr id="13" name="Obrázek 12">
            <a:extLst>
              <a:ext uri="{FF2B5EF4-FFF2-40B4-BE49-F238E27FC236}">
                <a16:creationId xmlns:a16="http://schemas.microsoft.com/office/drawing/2014/main" id="{003EEAD3-A2D4-468C-B22C-54DFF84B14B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86969207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Dokumenty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Picture 3">
            <a:extLst>
              <a:ext uri="{FF2B5EF4-FFF2-40B4-BE49-F238E27FC236}">
                <a16:creationId xmlns:a16="http://schemas.microsoft.com/office/drawing/2014/main" id="{344BA1D6-9362-4780-AAED-9C3B7AB70B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124" y="1190386"/>
            <a:ext cx="8165022" cy="4629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Zástupný symbol pro obsah 4">
            <a:extLst>
              <a:ext uri="{FF2B5EF4-FFF2-40B4-BE49-F238E27FC236}">
                <a16:creationId xmlns:a16="http://schemas.microsoft.com/office/drawing/2014/main" id="{37C1A2DA-897B-4022-BCE8-630BBFB8B98B}"/>
              </a:ext>
            </a:extLst>
          </p:cNvPr>
          <p:cNvSpPr txBox="1">
            <a:spLocks/>
          </p:cNvSpPr>
          <p:nvPr/>
        </p:nvSpPr>
        <p:spPr>
          <a:xfrm>
            <a:off x="8572144" y="2060814"/>
            <a:ext cx="3372732" cy="22366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
            </a:pPr>
            <a:r>
              <a:rPr lang="cs-CZ" sz="1700" b="1" dirty="0"/>
              <a:t>Požadované dokumenty jsou uvedeny v textu výzvy MAS/ŘO.</a:t>
            </a:r>
          </a:p>
          <a:p>
            <a:pPr algn="just">
              <a:lnSpc>
                <a:spcPct val="100000"/>
              </a:lnSpc>
              <a:spcBef>
                <a:spcPts val="0"/>
              </a:spcBef>
              <a:buFont typeface="Wingdings" panose="05000000000000000000" pitchFamily="2" charset="2"/>
              <a:buChar char=""/>
            </a:pPr>
            <a:r>
              <a:rPr lang="cs-CZ" sz="1700" b="1" dirty="0"/>
              <a:t>Předdefinovaný </a:t>
            </a:r>
            <a:r>
              <a:rPr lang="cs-CZ" sz="1700" b="1" u="sng" dirty="0"/>
              <a:t>vzor/formulář</a:t>
            </a:r>
            <a:r>
              <a:rPr lang="cs-CZ" sz="1700" b="1" dirty="0"/>
              <a:t> přílohy stáhnete přes tlačítko Stáhnout soubor dokumentu.</a:t>
            </a:r>
          </a:p>
          <a:p>
            <a:pPr algn="just">
              <a:lnSpc>
                <a:spcPct val="100000"/>
              </a:lnSpc>
              <a:spcBef>
                <a:spcPts val="0"/>
              </a:spcBef>
              <a:buFont typeface="Wingdings" panose="05000000000000000000" pitchFamily="2" charset="2"/>
              <a:buChar char=""/>
            </a:pPr>
            <a:r>
              <a:rPr lang="cs-CZ" sz="1700" b="1" dirty="0"/>
              <a:t>Tlačítkem Připojit fyzický soubor připojíte a záznam uložte.</a:t>
            </a:r>
          </a:p>
        </p:txBody>
      </p:sp>
      <p:sp>
        <p:nvSpPr>
          <p:cNvPr id="18" name="Obdélník 17">
            <a:extLst>
              <a:ext uri="{FF2B5EF4-FFF2-40B4-BE49-F238E27FC236}">
                <a16:creationId xmlns:a16="http://schemas.microsoft.com/office/drawing/2014/main" id="{976237E9-21BB-4128-BEAC-81573929CB7A}"/>
              </a:ext>
            </a:extLst>
          </p:cNvPr>
          <p:cNvSpPr/>
          <p:nvPr/>
        </p:nvSpPr>
        <p:spPr>
          <a:xfrm>
            <a:off x="418656" y="5449401"/>
            <a:ext cx="158417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bdélník 20">
            <a:extLst>
              <a:ext uri="{FF2B5EF4-FFF2-40B4-BE49-F238E27FC236}">
                <a16:creationId xmlns:a16="http://schemas.microsoft.com/office/drawing/2014/main" id="{1F2F406D-937F-4547-B5EA-666EF005DAFD}"/>
              </a:ext>
            </a:extLst>
          </p:cNvPr>
          <p:cNvSpPr/>
          <p:nvPr/>
        </p:nvSpPr>
        <p:spPr>
          <a:xfrm>
            <a:off x="6115636" y="3527584"/>
            <a:ext cx="28803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Obdélník 21">
            <a:extLst>
              <a:ext uri="{FF2B5EF4-FFF2-40B4-BE49-F238E27FC236}">
                <a16:creationId xmlns:a16="http://schemas.microsoft.com/office/drawing/2014/main" id="{3E3D2A96-4F17-4FC8-B7D4-78949B857F5F}"/>
              </a:ext>
            </a:extLst>
          </p:cNvPr>
          <p:cNvSpPr/>
          <p:nvPr/>
        </p:nvSpPr>
        <p:spPr>
          <a:xfrm>
            <a:off x="2956606" y="5142727"/>
            <a:ext cx="57606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5" name="Obrázek 14">
            <a:extLst>
              <a:ext uri="{FF2B5EF4-FFF2-40B4-BE49-F238E27FC236}">
                <a16:creationId xmlns:a16="http://schemas.microsoft.com/office/drawing/2014/main" id="{563CD0A6-81ED-454E-B68B-5E851E2F5B8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65080597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Operace se žádostí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15" name="Zástupný symbol pro obsah 2">
            <a:extLst>
              <a:ext uri="{FF2B5EF4-FFF2-40B4-BE49-F238E27FC236}">
                <a16:creationId xmlns:a16="http://schemas.microsoft.com/office/drawing/2014/main" id="{41F13DC0-C9A4-4C4D-AC6C-D516FE830DDF}"/>
              </a:ext>
            </a:extLst>
          </p:cNvPr>
          <p:cNvSpPr>
            <a:spLocks noGrp="1"/>
          </p:cNvSpPr>
          <p:nvPr>
            <p:ph idx="1"/>
          </p:nvPr>
        </p:nvSpPr>
        <p:spPr>
          <a:xfrm>
            <a:off x="540000" y="1484784"/>
            <a:ext cx="8064000" cy="2403216"/>
          </a:xfrm>
        </p:spPr>
        <p:txBody>
          <a:bodyPr>
            <a:normAutofit fontScale="85000" lnSpcReduction="20000"/>
          </a:bodyPr>
          <a:lstStyle/>
          <a:p>
            <a:r>
              <a:rPr lang="cs-CZ" dirty="0"/>
              <a:t>Horní příkazový řádek obsahuje:</a:t>
            </a:r>
          </a:p>
          <a:p>
            <a:pPr lvl="1"/>
            <a:r>
              <a:rPr lang="cs-CZ" dirty="0">
                <a:solidFill>
                  <a:schemeClr val="accent6"/>
                </a:solidFill>
              </a:rPr>
              <a:t>Přístup k projektu</a:t>
            </a:r>
          </a:p>
          <a:p>
            <a:pPr lvl="1"/>
            <a:r>
              <a:rPr lang="cs-CZ" dirty="0"/>
              <a:t>Plné moci</a:t>
            </a:r>
          </a:p>
          <a:p>
            <a:pPr lvl="1"/>
            <a:r>
              <a:rPr lang="cs-CZ" dirty="0"/>
              <a:t>Kopírovat</a:t>
            </a:r>
          </a:p>
          <a:p>
            <a:pPr lvl="1"/>
            <a:r>
              <a:rPr lang="cs-CZ" dirty="0"/>
              <a:t>Vymazat žádost</a:t>
            </a:r>
          </a:p>
          <a:p>
            <a:pPr lvl="1"/>
            <a:r>
              <a:rPr lang="cs-CZ" dirty="0">
                <a:solidFill>
                  <a:schemeClr val="accent6"/>
                </a:solidFill>
              </a:rPr>
              <a:t>Kontrola</a:t>
            </a:r>
          </a:p>
          <a:p>
            <a:pPr lvl="1"/>
            <a:r>
              <a:rPr lang="cs-CZ" dirty="0">
                <a:solidFill>
                  <a:schemeClr val="accent6"/>
                </a:solidFill>
              </a:rPr>
              <a:t>Finalizace</a:t>
            </a:r>
          </a:p>
          <a:p>
            <a:pPr lvl="1"/>
            <a:r>
              <a:rPr lang="cs-CZ" dirty="0"/>
              <a:t>Tisk</a:t>
            </a:r>
          </a:p>
          <a:p>
            <a:pPr lvl="1"/>
            <a:endParaRPr lang="cs-CZ" dirty="0"/>
          </a:p>
        </p:txBody>
      </p:sp>
      <p:pic>
        <p:nvPicPr>
          <p:cNvPr id="20" name="Picture 2">
            <a:extLst>
              <a:ext uri="{FF2B5EF4-FFF2-40B4-BE49-F238E27FC236}">
                <a16:creationId xmlns:a16="http://schemas.microsoft.com/office/drawing/2014/main" id="{9A7FF774-E315-49FC-8D7F-932B7D14BB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0749" y="4336870"/>
            <a:ext cx="8064500" cy="936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Obrázek 12">
            <a:extLst>
              <a:ext uri="{FF2B5EF4-FFF2-40B4-BE49-F238E27FC236}">
                <a16:creationId xmlns:a16="http://schemas.microsoft.com/office/drawing/2014/main" id="{305DC76A-BBC0-4524-8784-3BCE9AFA56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96683203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Přístup k projektu</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13" name="Zástupný symbol pro obsah 2">
            <a:extLst>
              <a:ext uri="{FF2B5EF4-FFF2-40B4-BE49-F238E27FC236}">
                <a16:creationId xmlns:a16="http://schemas.microsoft.com/office/drawing/2014/main" id="{1F1F6D7F-77BA-4BFF-915A-552AFA7A3951}"/>
              </a:ext>
            </a:extLst>
          </p:cNvPr>
          <p:cNvSpPr>
            <a:spLocks noGrp="1"/>
          </p:cNvSpPr>
          <p:nvPr>
            <p:ph idx="1"/>
          </p:nvPr>
        </p:nvSpPr>
        <p:spPr>
          <a:xfrm>
            <a:off x="595329" y="1268760"/>
            <a:ext cx="11301920" cy="4824056"/>
          </a:xfrm>
        </p:spPr>
        <p:txBody>
          <a:bodyPr/>
          <a:lstStyle/>
          <a:p>
            <a:pPr algn="just"/>
            <a:r>
              <a:rPr lang="cs-CZ" sz="2000" dirty="0"/>
              <a:t>Uživatel, který žádost založil se automaticky stává </a:t>
            </a:r>
            <a:r>
              <a:rPr lang="cs-CZ" sz="2000" u="sng" dirty="0"/>
              <a:t>Správcem přístupů.</a:t>
            </a:r>
          </a:p>
          <a:p>
            <a:pPr marL="0" indent="0" algn="just">
              <a:buNone/>
            </a:pPr>
            <a:endParaRPr lang="cs-CZ" sz="2000" u="sng" dirty="0"/>
          </a:p>
          <a:p>
            <a:pPr marL="0" indent="0" algn="just">
              <a:buNone/>
            </a:pPr>
            <a:endParaRPr lang="cs-CZ" u="sng" dirty="0"/>
          </a:p>
          <a:p>
            <a:pPr algn="just">
              <a:spcBef>
                <a:spcPts val="0"/>
              </a:spcBef>
              <a:spcAft>
                <a:spcPts val="0"/>
              </a:spcAft>
            </a:pPr>
            <a:endParaRPr lang="cs-CZ" dirty="0"/>
          </a:p>
          <a:p>
            <a:pPr algn="just">
              <a:spcBef>
                <a:spcPts val="0"/>
              </a:spcBef>
              <a:spcAft>
                <a:spcPts val="0"/>
              </a:spcAft>
            </a:pPr>
            <a:endParaRPr lang="cs-CZ" sz="1800" dirty="0"/>
          </a:p>
          <a:p>
            <a:pPr algn="just">
              <a:spcBef>
                <a:spcPts val="0"/>
              </a:spcBef>
              <a:spcAft>
                <a:spcPts val="0"/>
              </a:spcAft>
            </a:pPr>
            <a:r>
              <a:rPr lang="cs-CZ" sz="2000" dirty="0"/>
              <a:t>Možno zpřístupnit žádost dalším uživatelům, včetně pracovníků technické podpory </a:t>
            </a:r>
            <a:r>
              <a:rPr lang="cs-CZ" sz="2000" dirty="0">
                <a:hlinkClick r:id="rId5"/>
              </a:rPr>
              <a:t>iskp@mpsv.cz</a:t>
            </a:r>
            <a:r>
              <a:rPr lang="cs-CZ" sz="2000" dirty="0"/>
              <a:t>. </a:t>
            </a:r>
          </a:p>
          <a:p>
            <a:pPr algn="just"/>
            <a:r>
              <a:rPr lang="cs-CZ" sz="2000" u="sng" dirty="0"/>
              <a:t>Nastavit práva uživatelů:</a:t>
            </a:r>
          </a:p>
          <a:p>
            <a:pPr lvl="1" algn="just"/>
            <a:r>
              <a:rPr lang="cs-CZ" sz="2000" dirty="0"/>
              <a:t>Čtenář</a:t>
            </a:r>
          </a:p>
          <a:p>
            <a:pPr lvl="1" algn="just"/>
            <a:r>
              <a:rPr lang="cs-CZ" sz="2000" dirty="0"/>
              <a:t>Editor</a:t>
            </a:r>
          </a:p>
          <a:p>
            <a:pPr lvl="1" algn="just"/>
            <a:r>
              <a:rPr lang="cs-CZ" sz="2000" dirty="0"/>
              <a:t>Signatář</a:t>
            </a:r>
          </a:p>
          <a:p>
            <a:pPr lvl="1" algn="just"/>
            <a:r>
              <a:rPr lang="cs-CZ" sz="2000" dirty="0"/>
              <a:t>Správce přístupů</a:t>
            </a:r>
          </a:p>
          <a:p>
            <a:pPr lvl="1" algn="just"/>
            <a:r>
              <a:rPr lang="cs-CZ" sz="2000" dirty="0"/>
              <a:t>Zástupce správce přístupů</a:t>
            </a:r>
          </a:p>
          <a:p>
            <a:pPr marL="414000" lvl="1" indent="0">
              <a:buNone/>
            </a:pPr>
            <a:endParaRPr lang="cs-CZ" dirty="0"/>
          </a:p>
          <a:p>
            <a:pPr marL="414000" lvl="1" indent="0">
              <a:buNone/>
            </a:pPr>
            <a:endParaRPr lang="cs-CZ" dirty="0"/>
          </a:p>
          <a:p>
            <a:pPr lvl="1"/>
            <a:endParaRPr lang="cs-CZ" dirty="0"/>
          </a:p>
        </p:txBody>
      </p:sp>
      <p:pic>
        <p:nvPicPr>
          <p:cNvPr id="16" name="Picture 2">
            <a:extLst>
              <a:ext uri="{FF2B5EF4-FFF2-40B4-BE49-F238E27FC236}">
                <a16:creationId xmlns:a16="http://schemas.microsoft.com/office/drawing/2014/main" id="{2D3447BE-4215-4DDA-AE00-4C2E705352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947" y="1646134"/>
            <a:ext cx="7848872"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Obdélník 17">
            <a:extLst>
              <a:ext uri="{FF2B5EF4-FFF2-40B4-BE49-F238E27FC236}">
                <a16:creationId xmlns:a16="http://schemas.microsoft.com/office/drawing/2014/main" id="{7B1690B4-BC37-4024-A676-96EB98CFC21E}"/>
              </a:ext>
            </a:extLst>
          </p:cNvPr>
          <p:cNvSpPr/>
          <p:nvPr/>
        </p:nvSpPr>
        <p:spPr>
          <a:xfrm>
            <a:off x="2424095" y="2247248"/>
            <a:ext cx="648072" cy="6596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5" name="Obrázek 14">
            <a:extLst>
              <a:ext uri="{FF2B5EF4-FFF2-40B4-BE49-F238E27FC236}">
                <a16:creationId xmlns:a16="http://schemas.microsoft.com/office/drawing/2014/main" id="{4441526F-0ADB-4CB1-B302-75595439A8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62270402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Přístup k projektu</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Picture 3">
            <a:extLst>
              <a:ext uri="{FF2B5EF4-FFF2-40B4-BE49-F238E27FC236}">
                <a16:creationId xmlns:a16="http://schemas.microsoft.com/office/drawing/2014/main" id="{380C2CD3-4EF6-45DC-A1AD-F5CFF7FA30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942" y="2738379"/>
            <a:ext cx="8294060"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Obdélník 19">
            <a:extLst>
              <a:ext uri="{FF2B5EF4-FFF2-40B4-BE49-F238E27FC236}">
                <a16:creationId xmlns:a16="http://schemas.microsoft.com/office/drawing/2014/main" id="{FAD14A24-F1AB-429A-BE1C-AC6A3A0A6710}"/>
              </a:ext>
            </a:extLst>
          </p:cNvPr>
          <p:cNvSpPr/>
          <p:nvPr/>
        </p:nvSpPr>
        <p:spPr>
          <a:xfrm>
            <a:off x="410354" y="2810390"/>
            <a:ext cx="136815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bdélník 20">
            <a:extLst>
              <a:ext uri="{FF2B5EF4-FFF2-40B4-BE49-F238E27FC236}">
                <a16:creationId xmlns:a16="http://schemas.microsoft.com/office/drawing/2014/main" id="{8A5D9854-7066-4E6D-AF1A-12FAC20B37F8}"/>
              </a:ext>
            </a:extLst>
          </p:cNvPr>
          <p:cNvSpPr/>
          <p:nvPr/>
        </p:nvSpPr>
        <p:spPr>
          <a:xfrm>
            <a:off x="6607474" y="4518463"/>
            <a:ext cx="194421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Zástupný symbol pro obsah 2">
            <a:extLst>
              <a:ext uri="{FF2B5EF4-FFF2-40B4-BE49-F238E27FC236}">
                <a16:creationId xmlns:a16="http://schemas.microsoft.com/office/drawing/2014/main" id="{17C19321-2975-4E84-81D2-DD60A050B348}"/>
              </a:ext>
            </a:extLst>
          </p:cNvPr>
          <p:cNvSpPr>
            <a:spLocks noGrp="1"/>
          </p:cNvSpPr>
          <p:nvPr>
            <p:ph idx="1"/>
          </p:nvPr>
        </p:nvSpPr>
        <p:spPr>
          <a:xfrm>
            <a:off x="539999" y="1484784"/>
            <a:ext cx="11187543" cy="1512168"/>
          </a:xfrm>
        </p:spPr>
        <p:txBody>
          <a:bodyPr>
            <a:normAutofit/>
          </a:bodyPr>
          <a:lstStyle/>
          <a:p>
            <a:pPr algn="just">
              <a:spcBef>
                <a:spcPts val="0"/>
              </a:spcBef>
              <a:spcAft>
                <a:spcPts val="0"/>
              </a:spcAft>
              <a:buFont typeface="Wingdings" panose="05000000000000000000" pitchFamily="2" charset="2"/>
              <a:buChar char=""/>
            </a:pPr>
            <a:r>
              <a:rPr lang="cs-CZ" sz="2400" dirty="0"/>
              <a:t>Přidělení přístupu novému uživateli pomocí tlačítka Nový záznam.</a:t>
            </a:r>
          </a:p>
          <a:p>
            <a:pPr algn="just">
              <a:spcBef>
                <a:spcPts val="0"/>
              </a:spcBef>
              <a:spcAft>
                <a:spcPts val="0"/>
              </a:spcAft>
              <a:buFont typeface="Wingdings" panose="05000000000000000000" pitchFamily="2" charset="2"/>
              <a:buChar char=""/>
            </a:pPr>
            <a:r>
              <a:rPr lang="cs-CZ" sz="2400" dirty="0"/>
              <a:t>Změna práv stávajících uživatelů – Změnit nastavení přístupů.</a:t>
            </a:r>
          </a:p>
        </p:txBody>
      </p:sp>
      <p:pic>
        <p:nvPicPr>
          <p:cNvPr id="13" name="Obrázek 12">
            <a:extLst>
              <a:ext uri="{FF2B5EF4-FFF2-40B4-BE49-F238E27FC236}">
                <a16:creationId xmlns:a16="http://schemas.microsoft.com/office/drawing/2014/main" id="{7AE2DB9E-1E89-4D05-B184-42797334DF6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62024787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Přístup k projektu</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7AE2DB9E-1E89-4D05-B184-42797334DF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
        <p:nvSpPr>
          <p:cNvPr id="4" name="Zástupný symbol pro obsah 3">
            <a:extLst>
              <a:ext uri="{FF2B5EF4-FFF2-40B4-BE49-F238E27FC236}">
                <a16:creationId xmlns:a16="http://schemas.microsoft.com/office/drawing/2014/main" id="{49F81063-C8C5-4E83-AAED-92E390824B26}"/>
              </a:ext>
            </a:extLst>
          </p:cNvPr>
          <p:cNvSpPr>
            <a:spLocks noGrp="1"/>
          </p:cNvSpPr>
          <p:nvPr>
            <p:ph idx="1"/>
          </p:nvPr>
        </p:nvSpPr>
        <p:spPr/>
        <p:txBody>
          <a:bodyPr/>
          <a:lstStyle/>
          <a:p>
            <a:endParaRPr lang="cs-CZ" dirty="0"/>
          </a:p>
        </p:txBody>
      </p:sp>
      <p:pic>
        <p:nvPicPr>
          <p:cNvPr id="16" name="Picture 2">
            <a:extLst>
              <a:ext uri="{FF2B5EF4-FFF2-40B4-BE49-F238E27FC236}">
                <a16:creationId xmlns:a16="http://schemas.microsoft.com/office/drawing/2014/main" id="{B5B0CFF3-FB66-45C5-816F-B3D40ED6FF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823" y="1916785"/>
            <a:ext cx="6980871"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Zástupný symbol pro obsah 2">
            <a:extLst>
              <a:ext uri="{FF2B5EF4-FFF2-40B4-BE49-F238E27FC236}">
                <a16:creationId xmlns:a16="http://schemas.microsoft.com/office/drawing/2014/main" id="{875E9467-BED8-45EC-BAE1-AC8610AA5DD9}"/>
              </a:ext>
            </a:extLst>
          </p:cNvPr>
          <p:cNvSpPr txBox="1">
            <a:spLocks/>
          </p:cNvSpPr>
          <p:nvPr/>
        </p:nvSpPr>
        <p:spPr>
          <a:xfrm>
            <a:off x="348145" y="1146191"/>
            <a:ext cx="11215497" cy="15841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
            </a:pPr>
            <a:r>
              <a:rPr lang="cs-CZ" sz="2200" dirty="0"/>
              <a:t>Pokud má aplikace ISKP14+ umožnit signatáři podepsat žádost, musí mu být přidělena </a:t>
            </a:r>
            <a:r>
              <a:rPr lang="cs-CZ" sz="2200" b="1" dirty="0"/>
              <a:t>Úloha</a:t>
            </a:r>
            <a:r>
              <a:rPr lang="cs-CZ" sz="2200" dirty="0"/>
              <a:t> </a:t>
            </a:r>
            <a:br>
              <a:rPr lang="cs-CZ" sz="2200" dirty="0"/>
            </a:br>
            <a:r>
              <a:rPr lang="cs-CZ" sz="2200" dirty="0"/>
              <a:t>k podpisu. </a:t>
            </a:r>
          </a:p>
        </p:txBody>
      </p:sp>
      <p:sp>
        <p:nvSpPr>
          <p:cNvPr id="23" name="Obdélník 22">
            <a:extLst>
              <a:ext uri="{FF2B5EF4-FFF2-40B4-BE49-F238E27FC236}">
                <a16:creationId xmlns:a16="http://schemas.microsoft.com/office/drawing/2014/main" id="{DF60FD42-85DF-4A43-B827-372C4CD76B55}"/>
              </a:ext>
            </a:extLst>
          </p:cNvPr>
          <p:cNvSpPr/>
          <p:nvPr/>
        </p:nvSpPr>
        <p:spPr>
          <a:xfrm>
            <a:off x="395536" y="2427606"/>
            <a:ext cx="2520280" cy="20815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Obdélník 24">
            <a:extLst>
              <a:ext uri="{FF2B5EF4-FFF2-40B4-BE49-F238E27FC236}">
                <a16:creationId xmlns:a16="http://schemas.microsoft.com/office/drawing/2014/main" id="{A88105E1-047A-479E-9124-B3D7DDBF704D}"/>
              </a:ext>
            </a:extLst>
          </p:cNvPr>
          <p:cNvSpPr/>
          <p:nvPr/>
        </p:nvSpPr>
        <p:spPr>
          <a:xfrm>
            <a:off x="491427" y="4591143"/>
            <a:ext cx="100811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6" name="Přímá spojnice se šipkou 25">
            <a:extLst>
              <a:ext uri="{FF2B5EF4-FFF2-40B4-BE49-F238E27FC236}">
                <a16:creationId xmlns:a16="http://schemas.microsoft.com/office/drawing/2014/main" id="{18954F10-A4C5-42D3-A475-29CD1D66F653}"/>
              </a:ext>
            </a:extLst>
          </p:cNvPr>
          <p:cNvCxnSpPr>
            <a:cxnSpLocks/>
          </p:cNvCxnSpPr>
          <p:nvPr/>
        </p:nvCxnSpPr>
        <p:spPr>
          <a:xfrm flipH="1" flipV="1">
            <a:off x="1499539" y="4754881"/>
            <a:ext cx="5264622" cy="36417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27" name="Zástupný symbol pro obsah 2">
            <a:extLst>
              <a:ext uri="{FF2B5EF4-FFF2-40B4-BE49-F238E27FC236}">
                <a16:creationId xmlns:a16="http://schemas.microsoft.com/office/drawing/2014/main" id="{67F71C52-F96E-4E27-914D-05B2EA8F48D2}"/>
              </a:ext>
            </a:extLst>
          </p:cNvPr>
          <p:cNvSpPr txBox="1">
            <a:spLocks/>
          </p:cNvSpPr>
          <p:nvPr/>
        </p:nvSpPr>
        <p:spPr>
          <a:xfrm>
            <a:off x="6764161" y="4946440"/>
            <a:ext cx="4589639" cy="13678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cs-CZ" sz="1800" b="1" dirty="0"/>
              <a:t>Úlohu lze přidat pomocí tlačítka Nový záznam. </a:t>
            </a:r>
          </a:p>
        </p:txBody>
      </p:sp>
    </p:spTree>
    <p:extLst>
      <p:ext uri="{BB962C8B-B14F-4D97-AF65-F5344CB8AC3E}">
        <p14:creationId xmlns:p14="http://schemas.microsoft.com/office/powerpoint/2010/main" val="38201275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Plné moci</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27" name="Picture 2">
            <a:extLst>
              <a:ext uri="{FF2B5EF4-FFF2-40B4-BE49-F238E27FC236}">
                <a16:creationId xmlns:a16="http://schemas.microsoft.com/office/drawing/2014/main" id="{0EECA66B-B2D2-43A7-8DD7-9D74F722B382}"/>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467545" y="1196752"/>
            <a:ext cx="7093316" cy="4758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Obrázek 12">
            <a:extLst>
              <a:ext uri="{FF2B5EF4-FFF2-40B4-BE49-F238E27FC236}">
                <a16:creationId xmlns:a16="http://schemas.microsoft.com/office/drawing/2014/main" id="{F737E14B-2852-46E3-B56C-AC53875842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914932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118512" y="1134913"/>
            <a:ext cx="11923434" cy="4692720"/>
          </a:xfrm>
        </p:spPr>
        <p:txBody>
          <a:bodyPr>
            <a:normAutofit fontScale="25000" lnSpcReduction="20000"/>
          </a:bodyPr>
          <a:lstStyle/>
          <a:p>
            <a:pPr algn="just"/>
            <a:r>
              <a:rPr lang="cs-CZ" sz="8000" dirty="0"/>
              <a:t>Partner se podílí na realizaci věcných aktivit projektu.</a:t>
            </a:r>
          </a:p>
          <a:p>
            <a:pPr algn="just"/>
            <a:r>
              <a:rPr lang="cs-CZ" sz="8000" dirty="0"/>
              <a:t>Právní forma partnera bez finančního příspěvku není omezena. Partner bez finančního příspěvku se podílí na realizaci věcných aktivit projektu (např. formou konzultací, odborné garance) a není mu poskytován žádný finanční příspěvek za účast při realizaci projektu. </a:t>
            </a:r>
          </a:p>
          <a:p>
            <a:pPr algn="just"/>
            <a:r>
              <a:rPr lang="cs-CZ" sz="8000" dirty="0"/>
              <a:t>Partnerem s finančním příspěvkem může být pouze osoba, která nepatří mezi subjekty, které se nemohou výzvy účastnit z důvodů insolvence, pokut, dluhu (viz vymezení v rámci části 4.2 této výzvy). </a:t>
            </a:r>
          </a:p>
          <a:p>
            <a:pPr algn="just"/>
            <a:r>
              <a:rPr lang="cs-CZ" sz="8000" dirty="0"/>
              <a:t>Příspěvkové organizace zřizované organizačními složkami státu mohou být partnery s finančním příspěvkem pouze v projektech, kde je v pozici žadatele/příjemce jejich zřizovatel. Územní  samosprávné celky a jimi zřizované organizace mohou být partnery s finančním příspěvkem pouze v projektech, kde vzájemný vztah příjemce a daného partnera umožňuje poskytování prostředků z rozpočtu příjemce do rozpočtu partnera </a:t>
            </a:r>
            <a:br>
              <a:rPr lang="cs-CZ" sz="8000" dirty="0"/>
            </a:br>
            <a:r>
              <a:rPr lang="cs-CZ" sz="8000" dirty="0"/>
              <a:t>v souladu s platnými právními předpisy, zejména zákonem č. 250/2000 Sb., o rozpočtových pravidlech územních rozpočtů. </a:t>
            </a:r>
          </a:p>
          <a:p>
            <a:pPr algn="just"/>
            <a:r>
              <a:rPr lang="cs-CZ" sz="8000" dirty="0"/>
              <a:t>Partnerem se NEROZUMÍ subjekt, který je v dodavatelském či odběratelském vztahu k příjemci dodavatelském či odběratelském vztahu k příjemci (např. nestátní nezisková organizace, která poskytuje příjemci za úhradu sociální služby, dodavatel materiálu, odběratel výrobků/služeb).</a:t>
            </a:r>
          </a:p>
          <a:p>
            <a:pPr algn="just"/>
            <a:r>
              <a:rPr lang="cs-CZ" sz="8000" dirty="0"/>
              <a:t>Fyzická osoba, která není samostatně výdělečně činná, nemůže být do projektu zapojena jako partner.  </a:t>
            </a:r>
          </a:p>
          <a:p>
            <a:pPr lvl="1" algn="just"/>
            <a:endParaRPr lang="cs-CZ" dirty="0"/>
          </a:p>
          <a:p>
            <a:endParaRPr lang="cs-CZ" sz="4200" dirty="0"/>
          </a:p>
          <a:p>
            <a:pPr algn="just"/>
            <a:endParaRPr lang="cs-CZ" sz="3800" dirty="0"/>
          </a:p>
          <a:p>
            <a:endParaRPr lang="cs-CZ" sz="2400" dirty="0"/>
          </a:p>
          <a:p>
            <a:endParaRPr lang="cs-CZ" sz="2400" dirty="0"/>
          </a:p>
          <a:p>
            <a:endParaRPr lang="cs-CZ" sz="2400" dirty="0"/>
          </a:p>
          <a:p>
            <a:endParaRPr lang="cs-CZ" sz="16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253810"/>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Představení výzvy</a:t>
            </a:r>
          </a:p>
          <a:p>
            <a:pPr algn="r"/>
            <a:r>
              <a:rPr lang="cs-CZ" sz="3200" b="1" dirty="0">
                <a:solidFill>
                  <a:srgbClr val="0070C0"/>
                </a:solidFill>
              </a:rPr>
              <a:t>Vymezení oprávněných partnerů (Partnerství)</a:t>
            </a:r>
            <a:endParaRPr lang="cs-CZ" sz="3200" dirty="0"/>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0A54EF3C-2CE3-41E9-9BCF-3183998111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38831837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Kontrola</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15" name="Zástupný symbol pro obsah 2">
            <a:extLst>
              <a:ext uri="{FF2B5EF4-FFF2-40B4-BE49-F238E27FC236}">
                <a16:creationId xmlns:a16="http://schemas.microsoft.com/office/drawing/2014/main" id="{E4918FE8-E25C-45F5-9961-2EBD88CE7457}"/>
              </a:ext>
            </a:extLst>
          </p:cNvPr>
          <p:cNvSpPr>
            <a:spLocks noGrp="1"/>
          </p:cNvSpPr>
          <p:nvPr>
            <p:ph idx="1"/>
          </p:nvPr>
        </p:nvSpPr>
        <p:spPr>
          <a:xfrm>
            <a:off x="539552" y="1556792"/>
            <a:ext cx="11246048" cy="5184576"/>
          </a:xfrm>
        </p:spPr>
        <p:txBody>
          <a:bodyPr/>
          <a:lstStyle/>
          <a:p>
            <a:pPr algn="just">
              <a:lnSpc>
                <a:spcPct val="100000"/>
              </a:lnSpc>
            </a:pPr>
            <a:r>
              <a:rPr lang="cs-CZ" sz="2200" dirty="0"/>
              <a:t>Provádíme zpravidla po vyplnění všech záložek (celé žádosti). </a:t>
            </a:r>
          </a:p>
          <a:p>
            <a:pPr algn="just">
              <a:lnSpc>
                <a:spcPct val="100000"/>
              </a:lnSpc>
            </a:pPr>
            <a:r>
              <a:rPr lang="cs-CZ" sz="2200" dirty="0"/>
              <a:t>Můžeme využít i průběžně jako nápovědu jak správně dané pole vyplnit.</a:t>
            </a:r>
          </a:p>
          <a:p>
            <a:pPr algn="just">
              <a:lnSpc>
                <a:spcPct val="100000"/>
              </a:lnSpc>
            </a:pPr>
            <a:r>
              <a:rPr lang="cs-CZ" sz="2200" dirty="0"/>
              <a:t>Všechny červené chybové hlášky nutno odstranit.</a:t>
            </a:r>
          </a:p>
          <a:p>
            <a:endParaRPr lang="cs-CZ" dirty="0"/>
          </a:p>
          <a:p>
            <a:endParaRPr lang="cs-CZ" dirty="0"/>
          </a:p>
          <a:p>
            <a:endParaRPr lang="cs-CZ" dirty="0"/>
          </a:p>
          <a:p>
            <a:endParaRPr lang="cs-CZ" dirty="0"/>
          </a:p>
          <a:p>
            <a:r>
              <a:rPr lang="cs-CZ" sz="2200" dirty="0"/>
              <a:t>Kontrola proběhla v pořádku = možnost finalizovat!</a:t>
            </a:r>
          </a:p>
        </p:txBody>
      </p:sp>
      <p:pic>
        <p:nvPicPr>
          <p:cNvPr id="16" name="Picture 2">
            <a:extLst>
              <a:ext uri="{FF2B5EF4-FFF2-40B4-BE49-F238E27FC236}">
                <a16:creationId xmlns:a16="http://schemas.microsoft.com/office/drawing/2014/main" id="{9A794A55-A7BC-4CA4-A61D-26B3C91F7F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6501" y="2911554"/>
            <a:ext cx="6264696"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Obrázek 12">
            <a:extLst>
              <a:ext uri="{FF2B5EF4-FFF2-40B4-BE49-F238E27FC236}">
                <a16:creationId xmlns:a16="http://schemas.microsoft.com/office/drawing/2014/main" id="{B61D517C-479A-4B0E-9460-01075A6D8C4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91238455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Finalizace</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13" name="Zástupný symbol pro obsah 2">
            <a:extLst>
              <a:ext uri="{FF2B5EF4-FFF2-40B4-BE49-F238E27FC236}">
                <a16:creationId xmlns:a16="http://schemas.microsoft.com/office/drawing/2014/main" id="{5E0F325E-56A8-4145-AD0F-AB402AA25554}"/>
              </a:ext>
            </a:extLst>
          </p:cNvPr>
          <p:cNvSpPr>
            <a:spLocks noGrp="1"/>
          </p:cNvSpPr>
          <p:nvPr>
            <p:ph idx="1"/>
          </p:nvPr>
        </p:nvSpPr>
        <p:spPr>
          <a:xfrm>
            <a:off x="540000" y="1628800"/>
            <a:ext cx="10955314" cy="4680520"/>
          </a:xfrm>
        </p:spPr>
        <p:txBody>
          <a:bodyPr>
            <a:normAutofit/>
          </a:bodyPr>
          <a:lstStyle/>
          <a:p>
            <a:pPr algn="just"/>
            <a:r>
              <a:rPr lang="cs-CZ" sz="2400" dirty="0"/>
              <a:t>Nutno v nastavení přístupů (záložka Přístup k žádosti) uvést/zatrhnout Signatáře.</a:t>
            </a:r>
          </a:p>
          <a:p>
            <a:pPr algn="just"/>
            <a:r>
              <a:rPr lang="cs-CZ" sz="2400" dirty="0"/>
              <a:t>I po finalizaci žádosti o podporu možno provést změny.</a:t>
            </a:r>
          </a:p>
          <a:p>
            <a:pPr algn="just"/>
            <a:r>
              <a:rPr lang="cs-CZ" sz="2400" dirty="0"/>
              <a:t>V PŘÍKAZOVÉM ŘÁDKU se objeví tlačítko STORNO FINALIZACE.</a:t>
            </a:r>
          </a:p>
          <a:p>
            <a:pPr algn="just"/>
            <a:r>
              <a:rPr lang="cs-CZ" sz="2400" dirty="0"/>
              <a:t>Poté opět nutno finalizovat.</a:t>
            </a:r>
          </a:p>
          <a:p>
            <a:pPr algn="just"/>
            <a:r>
              <a:rPr lang="cs-CZ" sz="2400" dirty="0"/>
              <a:t>POZOR!!!</a:t>
            </a:r>
          </a:p>
          <a:p>
            <a:pPr marL="414000" lvl="1" indent="0" algn="just">
              <a:buNone/>
            </a:pPr>
            <a:r>
              <a:rPr lang="cs-CZ" dirty="0"/>
              <a:t>U </a:t>
            </a:r>
            <a:r>
              <a:rPr lang="cs-CZ" dirty="0" err="1"/>
              <a:t>finalizované</a:t>
            </a:r>
            <a:r>
              <a:rPr lang="cs-CZ" dirty="0"/>
              <a:t> žádosti nelze provádět změny v přístupech k projektu. Pokud je nutné změnu provést, musíte zmáčknout Storno finalizace na </a:t>
            </a:r>
            <a:r>
              <a:rPr lang="cs-CZ"/>
              <a:t>horní liště.</a:t>
            </a:r>
            <a:endParaRPr lang="cs-CZ" dirty="0"/>
          </a:p>
        </p:txBody>
      </p:sp>
      <p:pic>
        <p:nvPicPr>
          <p:cNvPr id="18" name="Picture 2">
            <a:extLst>
              <a:ext uri="{FF2B5EF4-FFF2-40B4-BE49-F238E27FC236}">
                <a16:creationId xmlns:a16="http://schemas.microsoft.com/office/drawing/2014/main" id="{D5931E42-FB2C-4AB9-8C13-570CA267BE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6191" y="4562528"/>
            <a:ext cx="1689301" cy="29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Obrázek 14">
            <a:extLst>
              <a:ext uri="{FF2B5EF4-FFF2-40B4-BE49-F238E27FC236}">
                <a16:creationId xmlns:a16="http://schemas.microsoft.com/office/drawing/2014/main" id="{8DA8F9B6-6948-4D26-87C3-8E41D237CE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09369436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Podpis a podání žádosti</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15" name="Zástupný symbol pro obsah 2">
            <a:extLst>
              <a:ext uri="{FF2B5EF4-FFF2-40B4-BE49-F238E27FC236}">
                <a16:creationId xmlns:a16="http://schemas.microsoft.com/office/drawing/2014/main" id="{BB0350F5-F0E9-4770-A4A1-58744B85C0DD}"/>
              </a:ext>
            </a:extLst>
          </p:cNvPr>
          <p:cNvSpPr>
            <a:spLocks noGrp="1"/>
          </p:cNvSpPr>
          <p:nvPr>
            <p:ph idx="1"/>
          </p:nvPr>
        </p:nvSpPr>
        <p:spPr>
          <a:xfrm>
            <a:off x="1" y="1556792"/>
            <a:ext cx="6444342" cy="2403216"/>
          </a:xfrm>
        </p:spPr>
        <p:txBody>
          <a:bodyPr/>
          <a:lstStyle/>
          <a:p>
            <a:r>
              <a:rPr lang="cs-CZ" sz="1800" b="1" u="sng" dirty="0"/>
              <a:t>PODPIS ŽÁDOSTI</a:t>
            </a:r>
          </a:p>
          <a:p>
            <a:pPr lvl="1">
              <a:lnSpc>
                <a:spcPct val="100000"/>
              </a:lnSpc>
            </a:pPr>
            <a:r>
              <a:rPr lang="cs-CZ" sz="1800" dirty="0"/>
              <a:t>Poslední záložka v levém menu.</a:t>
            </a:r>
          </a:p>
          <a:p>
            <a:pPr lvl="1">
              <a:lnSpc>
                <a:spcPct val="100000"/>
              </a:lnSpc>
            </a:pPr>
            <a:r>
              <a:rPr lang="cs-CZ" sz="1800" b="1" u="sng" dirty="0"/>
              <a:t>Zaktivní se až po úspěšné finalizaci.</a:t>
            </a:r>
          </a:p>
          <a:p>
            <a:pPr lvl="1">
              <a:lnSpc>
                <a:spcPct val="100000"/>
              </a:lnSpc>
            </a:pPr>
            <a:r>
              <a:rPr lang="cs-CZ" sz="1800" dirty="0"/>
              <a:t>Podepisuje jeden či více signatářů (dle volby na záložce Identifikace operace </a:t>
            </a:r>
            <a:r>
              <a:rPr lang="cs-CZ" sz="1800" dirty="0">
                <a:sym typeface="Wingdings" pitchFamily="2" charset="2"/>
              </a:rPr>
              <a:t> pole Způsob jednání</a:t>
            </a:r>
            <a:r>
              <a:rPr lang="cs-CZ" sz="1800" dirty="0"/>
              <a:t>).</a:t>
            </a:r>
          </a:p>
          <a:p>
            <a:pPr lvl="1">
              <a:lnSpc>
                <a:spcPct val="100000"/>
              </a:lnSpc>
            </a:pPr>
            <a:r>
              <a:rPr lang="cs-CZ" sz="1800" dirty="0"/>
              <a:t>Nutný elektronický podpis (osobní kvalifikovaný certifikát).</a:t>
            </a:r>
          </a:p>
          <a:p>
            <a:endParaRPr lang="cs-CZ" sz="1600" dirty="0"/>
          </a:p>
        </p:txBody>
      </p:sp>
      <p:sp>
        <p:nvSpPr>
          <p:cNvPr id="16" name="Zástupný symbol pro obsah 3">
            <a:extLst>
              <a:ext uri="{FF2B5EF4-FFF2-40B4-BE49-F238E27FC236}">
                <a16:creationId xmlns:a16="http://schemas.microsoft.com/office/drawing/2014/main" id="{A9FB8D0A-600E-446D-B2F4-5E684978C68F}"/>
              </a:ext>
            </a:extLst>
          </p:cNvPr>
          <p:cNvSpPr txBox="1">
            <a:spLocks/>
          </p:cNvSpPr>
          <p:nvPr/>
        </p:nvSpPr>
        <p:spPr>
          <a:xfrm>
            <a:off x="0" y="4061084"/>
            <a:ext cx="6270171" cy="1970920"/>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cs-CZ" sz="1800" b="1" u="sng" dirty="0">
                <a:solidFill>
                  <a:schemeClr val="tx1"/>
                </a:solidFill>
              </a:rPr>
              <a:t>PODÁNÍ ŽÁDOSTI</a:t>
            </a:r>
          </a:p>
          <a:p>
            <a:pPr marL="742950" lvl="1" indent="-285750" algn="just">
              <a:buFont typeface="Arial" panose="020B0604020202020204" pitchFamily="34" charset="0"/>
              <a:buChar char="•"/>
            </a:pPr>
            <a:r>
              <a:rPr lang="cs-CZ" dirty="0"/>
              <a:t>Určeno na první záložce Identifikace operace (pole Typ podání) při vyplňování žádosti.</a:t>
            </a:r>
          </a:p>
          <a:p>
            <a:pPr marL="742950" lvl="1" indent="-285750" algn="just">
              <a:buFont typeface="Arial" panose="020B0604020202020204" pitchFamily="34" charset="0"/>
              <a:buChar char="•"/>
            </a:pPr>
            <a:r>
              <a:rPr lang="cs-CZ" dirty="0"/>
              <a:t>Automaticky (nastaveno defaultně) x Ručně. </a:t>
            </a:r>
          </a:p>
          <a:p>
            <a:pPr marL="742950" lvl="1" indent="-285750" algn="just">
              <a:buFont typeface="Arial" panose="020B0604020202020204" pitchFamily="34" charset="0"/>
              <a:buChar char="•"/>
            </a:pPr>
            <a:r>
              <a:rPr lang="cs-CZ" dirty="0"/>
              <a:t>Žádost podána současně s podpisem x Žádost ručně podána.									</a:t>
            </a:r>
          </a:p>
        </p:txBody>
      </p:sp>
      <p:pic>
        <p:nvPicPr>
          <p:cNvPr id="20" name="Picture 3" descr="C:\Users\michaela.sedlackova\Desktop\Podpis žádosti.PNG">
            <a:extLst>
              <a:ext uri="{FF2B5EF4-FFF2-40B4-BE49-F238E27FC236}">
                <a16:creationId xmlns:a16="http://schemas.microsoft.com/office/drawing/2014/main" id="{69F84E0B-7F87-415A-803D-B7288E553F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8285" y="1032832"/>
            <a:ext cx="2868360" cy="5088222"/>
          </a:xfrm>
          <a:prstGeom prst="rect">
            <a:avLst/>
          </a:prstGeom>
          <a:noFill/>
          <a:extLst>
            <a:ext uri="{909E8E84-426E-40DD-AFC4-6F175D3DCCD1}">
              <a14:hiddenFill xmlns:a14="http://schemas.microsoft.com/office/drawing/2010/main">
                <a:solidFill>
                  <a:srgbClr val="FFFFFF"/>
                </a:solidFill>
              </a14:hiddenFill>
            </a:ext>
          </a:extLst>
        </p:spPr>
      </p:pic>
      <p:pic>
        <p:nvPicPr>
          <p:cNvPr id="13" name="Obrázek 12">
            <a:extLst>
              <a:ext uri="{FF2B5EF4-FFF2-40B4-BE49-F238E27FC236}">
                <a16:creationId xmlns:a16="http://schemas.microsoft.com/office/drawing/2014/main" id="{42E20615-AB84-4A47-9AA4-5EB293EEAD1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93553718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Podpis žádosti</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975B4DBE-04E5-405E-9666-D2E29A3D6E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1484784"/>
            <a:ext cx="7589748"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Obdélník 20">
            <a:extLst>
              <a:ext uri="{FF2B5EF4-FFF2-40B4-BE49-F238E27FC236}">
                <a16:creationId xmlns:a16="http://schemas.microsoft.com/office/drawing/2014/main" id="{2CE8B14F-1F5C-48C2-BBF0-6F0B5C347725}"/>
              </a:ext>
            </a:extLst>
          </p:cNvPr>
          <p:cNvSpPr/>
          <p:nvPr/>
        </p:nvSpPr>
        <p:spPr>
          <a:xfrm>
            <a:off x="981225" y="2617662"/>
            <a:ext cx="21602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Zástupný symbol pro obsah 3">
            <a:extLst>
              <a:ext uri="{FF2B5EF4-FFF2-40B4-BE49-F238E27FC236}">
                <a16:creationId xmlns:a16="http://schemas.microsoft.com/office/drawing/2014/main" id="{E9917E3D-998A-4265-A572-6FB235FCE39D}"/>
              </a:ext>
            </a:extLst>
          </p:cNvPr>
          <p:cNvSpPr txBox="1">
            <a:spLocks/>
          </p:cNvSpPr>
          <p:nvPr/>
        </p:nvSpPr>
        <p:spPr>
          <a:xfrm>
            <a:off x="683568" y="4437112"/>
            <a:ext cx="8064000" cy="936104"/>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cs-CZ" sz="2200" b="1" dirty="0">
                <a:solidFill>
                  <a:schemeClr val="tx1"/>
                </a:solidFill>
              </a:rPr>
              <a:t>Na záložce Podpis žádosti klikněte na ikonu pečeti.</a:t>
            </a:r>
          </a:p>
          <a:p>
            <a:pPr marL="285750" indent="-285750" algn="just">
              <a:buFont typeface="Arial" panose="020B0604020202020204" pitchFamily="34" charset="0"/>
              <a:buChar char="•"/>
            </a:pPr>
            <a:r>
              <a:rPr lang="cs-CZ" sz="2200" b="1" dirty="0">
                <a:solidFill>
                  <a:schemeClr val="tx1"/>
                </a:solidFill>
              </a:rPr>
              <a:t>Po úspěšném podepsání tiskové verze žádosti se černá ikona pečeti změní na zelenou. </a:t>
            </a:r>
          </a:p>
        </p:txBody>
      </p:sp>
      <p:pic>
        <p:nvPicPr>
          <p:cNvPr id="13" name="Obrázek 12">
            <a:extLst>
              <a:ext uri="{FF2B5EF4-FFF2-40B4-BE49-F238E27FC236}">
                <a16:creationId xmlns:a16="http://schemas.microsoft.com/office/drawing/2014/main" id="{F85E3F70-5332-48B8-A2A1-8CB92464AE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pic>
        <p:nvPicPr>
          <p:cNvPr id="15" name="Picture 3">
            <a:extLst>
              <a:ext uri="{FF2B5EF4-FFF2-40B4-BE49-F238E27FC236}">
                <a16:creationId xmlns:a16="http://schemas.microsoft.com/office/drawing/2014/main" id="{91847370-F369-43A2-8423-F154A69D7C6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0963" t="9343" r="32212" b="20604"/>
          <a:stretch/>
        </p:blipFill>
        <p:spPr bwMode="auto">
          <a:xfrm>
            <a:off x="3977119" y="5121240"/>
            <a:ext cx="376237" cy="4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832481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Podpis žádosti</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Picture 2">
            <a:extLst>
              <a:ext uri="{FF2B5EF4-FFF2-40B4-BE49-F238E27FC236}">
                <a16:creationId xmlns:a16="http://schemas.microsoft.com/office/drawing/2014/main" id="{86E902AD-88EC-4D16-A0AA-6C6ABC07D5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3025" y="1268760"/>
            <a:ext cx="6541344" cy="324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Zástupný symbol pro obsah 3">
            <a:extLst>
              <a:ext uri="{FF2B5EF4-FFF2-40B4-BE49-F238E27FC236}">
                <a16:creationId xmlns:a16="http://schemas.microsoft.com/office/drawing/2014/main" id="{002405BC-A465-4CE3-A0A8-0AF5268F4F00}"/>
              </a:ext>
            </a:extLst>
          </p:cNvPr>
          <p:cNvSpPr txBox="1">
            <a:spLocks/>
          </p:cNvSpPr>
          <p:nvPr/>
        </p:nvSpPr>
        <p:spPr>
          <a:xfrm>
            <a:off x="118510" y="4510488"/>
            <a:ext cx="11372905" cy="1517334"/>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cs-CZ" sz="2100" b="1" dirty="0">
                <a:solidFill>
                  <a:schemeClr val="tx1"/>
                </a:solidFill>
              </a:rPr>
              <a:t>Označíte checkbox Soubory.</a:t>
            </a:r>
          </a:p>
          <a:p>
            <a:pPr marL="285750" indent="-285750" algn="just">
              <a:buFont typeface="Arial" panose="020B0604020202020204" pitchFamily="34" charset="0"/>
              <a:buChar char="•"/>
            </a:pPr>
            <a:r>
              <a:rPr lang="cs-CZ" sz="2100" b="1" dirty="0">
                <a:solidFill>
                  <a:schemeClr val="tx1"/>
                </a:solidFill>
              </a:rPr>
              <a:t>Přes tlačítko Vybrat vložíte soubor s elektronickým podpisem výběrem z adresářů vašeho počítače.</a:t>
            </a:r>
          </a:p>
          <a:p>
            <a:pPr marL="285750" indent="-285750" algn="just">
              <a:buFont typeface="Arial" panose="020B0604020202020204" pitchFamily="34" charset="0"/>
              <a:buChar char="•"/>
            </a:pPr>
            <a:r>
              <a:rPr lang="cs-CZ" sz="2100" b="1" dirty="0">
                <a:solidFill>
                  <a:schemeClr val="tx1"/>
                </a:solidFill>
              </a:rPr>
              <a:t>Vložíte Heslo. </a:t>
            </a:r>
          </a:p>
          <a:p>
            <a:pPr marL="285750" indent="-285750" algn="just">
              <a:buFont typeface="Arial" panose="020B0604020202020204" pitchFamily="34" charset="0"/>
              <a:buChar char="•"/>
            </a:pPr>
            <a:r>
              <a:rPr lang="cs-CZ" sz="2100" b="1" dirty="0">
                <a:solidFill>
                  <a:schemeClr val="tx1"/>
                </a:solidFill>
              </a:rPr>
              <a:t>Stisknete tlačítko Dokončit.</a:t>
            </a:r>
          </a:p>
          <a:p>
            <a:endParaRPr lang="cs-CZ" dirty="0"/>
          </a:p>
        </p:txBody>
      </p:sp>
      <p:pic>
        <p:nvPicPr>
          <p:cNvPr id="16" name="Obrázek 15">
            <a:extLst>
              <a:ext uri="{FF2B5EF4-FFF2-40B4-BE49-F238E27FC236}">
                <a16:creationId xmlns:a16="http://schemas.microsoft.com/office/drawing/2014/main" id="{BC4C45CA-43FF-40C2-B913-1A8AA72BCB7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56962751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Stav žádosti</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AADD3B37-F6A9-41B0-94FB-C6F2A379C6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0734" y="1430778"/>
            <a:ext cx="7265367"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Obdélník 17">
            <a:extLst>
              <a:ext uri="{FF2B5EF4-FFF2-40B4-BE49-F238E27FC236}">
                <a16:creationId xmlns:a16="http://schemas.microsoft.com/office/drawing/2014/main" id="{B97B8193-5EBB-4BFA-BFA5-FFEE7B25B1E8}"/>
              </a:ext>
            </a:extLst>
          </p:cNvPr>
          <p:cNvSpPr/>
          <p:nvPr/>
        </p:nvSpPr>
        <p:spPr>
          <a:xfrm>
            <a:off x="1054261" y="2498723"/>
            <a:ext cx="3518767"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Obdélník 19">
            <a:extLst>
              <a:ext uri="{FF2B5EF4-FFF2-40B4-BE49-F238E27FC236}">
                <a16:creationId xmlns:a16="http://schemas.microsoft.com/office/drawing/2014/main" id="{691796AF-FAB5-476D-84A8-D92F7C3CF0E4}"/>
              </a:ext>
            </a:extLst>
          </p:cNvPr>
          <p:cNvSpPr/>
          <p:nvPr/>
        </p:nvSpPr>
        <p:spPr>
          <a:xfrm>
            <a:off x="5322805" y="2138683"/>
            <a:ext cx="2863523"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bdélník 20">
            <a:extLst>
              <a:ext uri="{FF2B5EF4-FFF2-40B4-BE49-F238E27FC236}">
                <a16:creationId xmlns:a16="http://schemas.microsoft.com/office/drawing/2014/main" id="{7D88F7AF-24C4-450F-AF73-A14ACCAF3FCE}"/>
              </a:ext>
            </a:extLst>
          </p:cNvPr>
          <p:cNvSpPr/>
          <p:nvPr/>
        </p:nvSpPr>
        <p:spPr>
          <a:xfrm>
            <a:off x="5306008" y="2729301"/>
            <a:ext cx="2880320" cy="8280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Zástupný symbol pro obsah 3">
            <a:extLst>
              <a:ext uri="{FF2B5EF4-FFF2-40B4-BE49-F238E27FC236}">
                <a16:creationId xmlns:a16="http://schemas.microsoft.com/office/drawing/2014/main" id="{2E8BFA99-DEB7-48B7-BBDF-CA456BF5CFC8}"/>
              </a:ext>
            </a:extLst>
          </p:cNvPr>
          <p:cNvSpPr txBox="1">
            <a:spLocks/>
          </p:cNvSpPr>
          <p:nvPr/>
        </p:nvSpPr>
        <p:spPr>
          <a:xfrm>
            <a:off x="507716" y="3926708"/>
            <a:ext cx="11584200" cy="2952295"/>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cs-CZ" sz="2100" b="1" dirty="0">
                <a:solidFill>
                  <a:schemeClr val="tx1"/>
                </a:solidFill>
              </a:rPr>
              <a:t>Datum a čas jednotlivých operací se žádostí od jejího založení až po podání.</a:t>
            </a:r>
          </a:p>
          <a:p>
            <a:pPr marL="285750" indent="-285750" algn="just">
              <a:buFont typeface="Arial" panose="020B0604020202020204" pitchFamily="34" charset="0"/>
              <a:buChar char="•"/>
            </a:pPr>
            <a:r>
              <a:rPr lang="cs-CZ" sz="2100" b="1" dirty="0">
                <a:solidFill>
                  <a:schemeClr val="tx1"/>
                </a:solidFill>
              </a:rPr>
              <a:t>Možno sledovat stav podané žádosti během její administrace v systému ŘO OPZ (CSSF14+).</a:t>
            </a:r>
          </a:p>
          <a:p>
            <a:pPr marL="285750" indent="-285750" algn="just">
              <a:buFont typeface="Arial" panose="020B0604020202020204" pitchFamily="34" charset="0"/>
              <a:buChar char="•"/>
            </a:pPr>
            <a:r>
              <a:rPr lang="cs-CZ" sz="2100" b="1" dirty="0">
                <a:solidFill>
                  <a:schemeClr val="tx1"/>
                </a:solidFill>
              </a:rPr>
              <a:t>Pokud je žádost správně podána, je doplněno registrační číslo projektu.</a:t>
            </a:r>
          </a:p>
          <a:p>
            <a:endParaRPr lang="cs-CZ" dirty="0"/>
          </a:p>
        </p:txBody>
      </p:sp>
      <p:pic>
        <p:nvPicPr>
          <p:cNvPr id="15" name="Obrázek 14">
            <a:extLst>
              <a:ext uri="{FF2B5EF4-FFF2-40B4-BE49-F238E27FC236}">
                <a16:creationId xmlns:a16="http://schemas.microsoft.com/office/drawing/2014/main" id="{26BD8754-EB4F-48CF-B9AC-F272A69D0D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59490931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3026861" y="2319773"/>
            <a:ext cx="5794408" cy="923330"/>
          </a:xfrm>
          <a:prstGeom prst="rect">
            <a:avLst/>
          </a:prstGeom>
        </p:spPr>
        <p:txBody>
          <a:bodyPr wrap="none">
            <a:spAutoFit/>
          </a:bodyPr>
          <a:lstStyle/>
          <a:p>
            <a:pPr algn="ctr"/>
            <a:r>
              <a:rPr lang="cs-CZ" sz="5400" b="1" spc="-150" dirty="0">
                <a:solidFill>
                  <a:schemeClr val="accent1">
                    <a:lumMod val="75000"/>
                  </a:schemeClr>
                </a:solidFill>
              </a:rPr>
              <a:t>ZPRÁVA O REALIZACI</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28" y="4443874"/>
            <a:ext cx="8559808" cy="1411200"/>
          </a:xfrm>
          <a:prstGeom prst="rect">
            <a:avLst/>
          </a:prstGeom>
        </p:spPr>
      </p:pic>
    </p:spTree>
    <p:extLst>
      <p:ext uri="{BB962C8B-B14F-4D97-AF65-F5344CB8AC3E}">
        <p14:creationId xmlns:p14="http://schemas.microsoft.com/office/powerpoint/2010/main" val="55470450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buNone/>
            </a:pPr>
            <a:endParaRPr lang="cs-CZ" dirty="0"/>
          </a:p>
          <a:p>
            <a:r>
              <a:rPr lang="cs-CZ" sz="2400" dirty="0"/>
              <a:t>Předkládá se prostřednictvím IS KP14+ do 30 dnů po ukončení </a:t>
            </a:r>
            <a:r>
              <a:rPr lang="cs-CZ" sz="2400" b="1" dirty="0"/>
              <a:t>každého </a:t>
            </a:r>
            <a:r>
              <a:rPr lang="cs-CZ" sz="2400" dirty="0"/>
              <a:t>monitorovacího období </a:t>
            </a:r>
          </a:p>
          <a:p>
            <a:endParaRPr lang="cs-CZ" sz="2400" dirty="0"/>
          </a:p>
          <a:p>
            <a:r>
              <a:rPr lang="cs-CZ" sz="2400" dirty="0"/>
              <a:t>Monitorovací období trvá zpravidla 6 měsíců </a:t>
            </a:r>
          </a:p>
          <a:p>
            <a:endParaRPr lang="cs-CZ" sz="2400" dirty="0"/>
          </a:p>
          <a:p>
            <a:r>
              <a:rPr lang="cs-CZ" sz="2400" dirty="0"/>
              <a:t>ŘO OPZ provádí kontrolu Zprávy o realizaci do 40 pracovních dní ode dne jejího předložení </a:t>
            </a:r>
          </a:p>
          <a:p>
            <a:pPr marL="0" lvl="0" indent="0">
              <a:buNone/>
            </a:pPr>
            <a:endParaRPr lang="cs-CZ" sz="20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Zpráva o realizaci</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9B736A6C-5309-4908-B4D6-6CF8B823B0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spTree>
    <p:extLst>
      <p:ext uri="{BB962C8B-B14F-4D97-AF65-F5344CB8AC3E}">
        <p14:creationId xmlns:p14="http://schemas.microsoft.com/office/powerpoint/2010/main" val="28483440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3346181" y="2319773"/>
            <a:ext cx="5155771" cy="923330"/>
          </a:xfrm>
          <a:prstGeom prst="rect">
            <a:avLst/>
          </a:prstGeom>
        </p:spPr>
        <p:txBody>
          <a:bodyPr wrap="none">
            <a:spAutoFit/>
          </a:bodyPr>
          <a:lstStyle/>
          <a:p>
            <a:pPr algn="ctr"/>
            <a:r>
              <a:rPr lang="cs-CZ" sz="5400" b="1" spc="-150" dirty="0">
                <a:solidFill>
                  <a:schemeClr val="accent1">
                    <a:lumMod val="75000"/>
                  </a:schemeClr>
                </a:solidFill>
              </a:rPr>
              <a:t>DŮLEŽITÉ ODKAZY</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28" y="4443874"/>
            <a:ext cx="8559808" cy="1411200"/>
          </a:xfrm>
          <a:prstGeom prst="rect">
            <a:avLst/>
          </a:prstGeom>
        </p:spPr>
      </p:pic>
    </p:spTree>
    <p:extLst>
      <p:ext uri="{BB962C8B-B14F-4D97-AF65-F5344CB8AC3E}">
        <p14:creationId xmlns:p14="http://schemas.microsoft.com/office/powerpoint/2010/main" val="268785033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147511"/>
            <a:ext cx="11670189" cy="4564010"/>
          </a:xfrm>
        </p:spPr>
        <p:txBody>
          <a:bodyPr>
            <a:normAutofit fontScale="62500" lnSpcReduction="20000"/>
          </a:bodyPr>
          <a:lstStyle/>
          <a:p>
            <a:pPr marL="0" indent="0">
              <a:buNone/>
            </a:pPr>
            <a:endParaRPr lang="cs-CZ" sz="2000" dirty="0"/>
          </a:p>
          <a:p>
            <a:r>
              <a:rPr lang="cs-CZ" sz="2700" b="1" dirty="0"/>
              <a:t>Obecná část pravidel pro žadatele a příjemce v rámci OPZ:</a:t>
            </a:r>
            <a:r>
              <a:rPr lang="cs-CZ" sz="2700" dirty="0"/>
              <a:t>	</a:t>
            </a:r>
          </a:p>
          <a:p>
            <a:pPr marL="0" indent="0">
              <a:buNone/>
            </a:pPr>
            <a:r>
              <a:rPr lang="cs-CZ" sz="2700" u="sng" dirty="0">
                <a:solidFill>
                  <a:srgbClr val="0070C0"/>
                </a:solidFill>
              </a:rPr>
              <a:t>https://www.esfcr.cz/file/9002/ </a:t>
            </a:r>
          </a:p>
          <a:p>
            <a:pPr marL="0" indent="0">
              <a:buNone/>
            </a:pPr>
            <a:endParaRPr lang="cs-CZ" sz="2700" dirty="0"/>
          </a:p>
          <a:p>
            <a:r>
              <a:rPr lang="cs-CZ" sz="2700" b="1" dirty="0"/>
              <a:t>Specifická část pravidel pro žadatele a příjemce v rámci OPZ:</a:t>
            </a:r>
            <a:r>
              <a:rPr lang="cs-CZ" sz="2700" dirty="0"/>
              <a:t>	</a:t>
            </a:r>
          </a:p>
          <a:p>
            <a:pPr marL="0" indent="0">
              <a:buNone/>
            </a:pPr>
            <a:r>
              <a:rPr lang="cs-CZ" sz="2700" u="sng" dirty="0">
                <a:solidFill>
                  <a:srgbClr val="0070C0"/>
                </a:solidFill>
              </a:rPr>
              <a:t>https://www.esfcr.cz/file/9003/ </a:t>
            </a:r>
          </a:p>
          <a:p>
            <a:pPr marL="0" indent="0">
              <a:buNone/>
            </a:pPr>
            <a:endParaRPr lang="cs-CZ" sz="2700" u="sng" dirty="0">
              <a:solidFill>
                <a:srgbClr val="0070C0"/>
              </a:solidFill>
            </a:endParaRPr>
          </a:p>
          <a:p>
            <a:r>
              <a:rPr lang="cs-CZ" sz="2700" b="1" dirty="0"/>
              <a:t>3. výzva MAS MORAVSKÁ BRÁNA - OPZ - Sociální služby a sociální začleňování - I. (vč. příloh):</a:t>
            </a:r>
          </a:p>
          <a:p>
            <a:pPr marL="0" indent="0">
              <a:buNone/>
            </a:pPr>
            <a:r>
              <a:rPr lang="cs-CZ" sz="2700" u="sng" dirty="0">
                <a:hlinkClick r:id="rId4"/>
              </a:rPr>
              <a:t>http://mas-moravskabrana.cz/dotace/3__vyzva_mas___opz_2018</a:t>
            </a:r>
            <a:endParaRPr lang="cs-CZ" sz="2700" u="sng" dirty="0"/>
          </a:p>
          <a:p>
            <a:pPr marL="0" indent="0">
              <a:buNone/>
            </a:pPr>
            <a:endParaRPr lang="cs-CZ" sz="2700" u="sng" dirty="0"/>
          </a:p>
          <a:p>
            <a:r>
              <a:rPr lang="cs-CZ" sz="2700" b="1" dirty="0"/>
              <a:t>Pokyny k vyplnění žádostí o podporu v ISKP:</a:t>
            </a:r>
          </a:p>
          <a:p>
            <a:pPr marL="0" indent="0">
              <a:buNone/>
            </a:pPr>
            <a:r>
              <a:rPr lang="cs-CZ" sz="2700" dirty="0"/>
              <a:t> </a:t>
            </a:r>
            <a:r>
              <a:rPr lang="cs-CZ" sz="2700" u="sng" dirty="0">
                <a:hlinkClick r:id="rId5"/>
              </a:rPr>
              <a:t>https://www.esfcr.cz/formulare-a-pokyny-potrebne-v-ramci-pripravy-zadosti-o-podporu-opz/-/dokument/797956</a:t>
            </a:r>
            <a:endParaRPr lang="cs-CZ" sz="2700" dirty="0"/>
          </a:p>
          <a:p>
            <a:pPr marL="0" indent="0">
              <a:buNone/>
            </a:pPr>
            <a:endParaRPr lang="cs-CZ" sz="2700" dirty="0">
              <a:solidFill>
                <a:schemeClr val="accent1">
                  <a:lumMod val="75000"/>
                </a:schemeClr>
              </a:solidFill>
            </a:endParaRPr>
          </a:p>
          <a:p>
            <a:r>
              <a:rPr lang="cs-CZ" sz="2700" b="1" dirty="0"/>
              <a:t>Dokumenty MPSV vydané pro potřeby OPZ: </a:t>
            </a:r>
          </a:p>
          <a:p>
            <a:pPr marL="0" indent="0">
              <a:buNone/>
            </a:pPr>
            <a:r>
              <a:rPr lang="cs-CZ" sz="2700" dirty="0">
                <a:hlinkClick r:id="rId6"/>
              </a:rPr>
              <a:t>www.esfcr.cz/dokumenty-opz</a:t>
            </a:r>
            <a:endParaRPr lang="cs-CZ" sz="2700" dirty="0"/>
          </a:p>
          <a:p>
            <a:pPr marL="0" indent="0">
              <a:buNone/>
            </a:pPr>
            <a:endParaRPr lang="cs-CZ" sz="2700" dirty="0">
              <a:solidFill>
                <a:schemeClr val="accent1">
                  <a:lumMod val="75000"/>
                </a:schemeClr>
              </a:solidFill>
            </a:endParaRPr>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Důležité odkazy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F57BD092-DD3D-48DB-86C6-55280C50475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spTree>
    <p:extLst>
      <p:ext uri="{BB962C8B-B14F-4D97-AF65-F5344CB8AC3E}">
        <p14:creationId xmlns:p14="http://schemas.microsoft.com/office/powerpoint/2010/main" val="4124773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fontScale="77500" lnSpcReduction="20000"/>
          </a:bodyPr>
          <a:lstStyle/>
          <a:p>
            <a:pPr marL="0" indent="0">
              <a:buNone/>
            </a:pPr>
            <a:endParaRPr lang="cs-CZ" sz="1900" b="1" dirty="0"/>
          </a:p>
          <a:p>
            <a:pPr marL="0" indent="0" algn="just">
              <a:buNone/>
            </a:pPr>
            <a:r>
              <a:rPr lang="cs-CZ" sz="2400" b="1" dirty="0"/>
              <a:t>V rámci jednoho projektu nelze kombinovat více režimů veřejné podpory!</a:t>
            </a:r>
          </a:p>
          <a:p>
            <a:pPr marL="0" indent="0" algn="just">
              <a:buNone/>
            </a:pPr>
            <a:r>
              <a:rPr lang="cs-CZ" sz="2400" dirty="0"/>
              <a:t>Informace o veřejné podpoře (včetně podpory de minimis) jsou k dispozici v Obecné části pravidel pro žadatele </a:t>
            </a:r>
            <a:br>
              <a:rPr lang="cs-CZ" sz="2400" dirty="0"/>
            </a:br>
            <a:r>
              <a:rPr lang="cs-CZ" sz="2400" dirty="0"/>
              <a:t>a příjemce v rámci Operačního programu Zaměstnanost – dostupné na: </a:t>
            </a:r>
            <a:r>
              <a:rPr lang="cs-CZ" sz="2400" dirty="0">
                <a:hlinkClick r:id="rId4"/>
              </a:rPr>
              <a:t>https://www.esfcr.cz/pravidla-pro-zadatele-a-prijemce-opz/-/dokument/797767</a:t>
            </a:r>
            <a:endParaRPr lang="cs-CZ" sz="2400" b="1" dirty="0"/>
          </a:p>
          <a:p>
            <a:pPr marL="0" indent="0" algn="just">
              <a:buNone/>
            </a:pPr>
            <a:endParaRPr lang="cs-CZ" sz="2400" b="1" dirty="0"/>
          </a:p>
          <a:p>
            <a:pPr algn="just">
              <a:buNone/>
            </a:pPr>
            <a:r>
              <a:rPr lang="cs-CZ" sz="2400" b="1" u="sng" dirty="0"/>
              <a:t>Znaky naplnění  (definice) VP:</a:t>
            </a:r>
            <a:endParaRPr lang="cs-CZ" sz="2400" dirty="0"/>
          </a:p>
          <a:p>
            <a:pPr algn="just"/>
            <a:r>
              <a:rPr lang="cs-CZ" sz="2400" dirty="0"/>
              <a:t>zvýhodnění určitého podnikání nebo odvětví (směřována podniku </a:t>
            </a:r>
            <a:r>
              <a:rPr lang="pl-PL" sz="2400" dirty="0"/>
              <a:t>nebo skupině podniků, které zvýhodňuje na trhu)</a:t>
            </a:r>
            <a:endParaRPr lang="cs-CZ" sz="2400" dirty="0"/>
          </a:p>
          <a:p>
            <a:pPr algn="just"/>
            <a:r>
              <a:rPr lang="cs-CZ" sz="2400" dirty="0"/>
              <a:t>VP je poskytována z veřejných (státních prostředků)</a:t>
            </a:r>
          </a:p>
          <a:p>
            <a:pPr algn="just"/>
            <a:r>
              <a:rPr lang="cs-CZ" sz="2400" dirty="0"/>
              <a:t>ovlivňuje obchod mezi členskými státy EU</a:t>
            </a:r>
          </a:p>
          <a:p>
            <a:pPr algn="just"/>
            <a:r>
              <a:rPr lang="cs-CZ" sz="2400" dirty="0"/>
              <a:t>narušuje nebo hrozí narušením hospodářské soutěže</a:t>
            </a:r>
          </a:p>
          <a:p>
            <a:pPr marL="0" indent="0" algn="just">
              <a:buNone/>
            </a:pPr>
            <a:endParaRPr lang="cs-CZ" sz="2400" dirty="0"/>
          </a:p>
          <a:p>
            <a:pPr algn="just"/>
            <a:r>
              <a:rPr lang="cs-CZ" sz="2400" b="1" dirty="0"/>
              <a:t>o poskytnutí VP rozhoduje ŘO </a:t>
            </a:r>
            <a:endParaRPr lang="cs-CZ" sz="2400" dirty="0"/>
          </a:p>
          <a:p>
            <a:pPr algn="just"/>
            <a:r>
              <a:rPr lang="cs-CZ" sz="2400" dirty="0"/>
              <a:t>k poskytnutí VP dochází vydáním právního aktu ŘO </a:t>
            </a:r>
          </a:p>
          <a:p>
            <a:pPr marL="0" indent="0">
              <a:buNone/>
            </a:pPr>
            <a:endParaRPr lang="cs-CZ" sz="2300" dirty="0"/>
          </a:p>
          <a:p>
            <a:pPr>
              <a:buNone/>
            </a:pPr>
            <a:endParaRPr lang="cs-CZ" sz="2300" dirty="0"/>
          </a:p>
          <a:p>
            <a:endParaRPr lang="cs-CZ" sz="2400" dirty="0"/>
          </a:p>
          <a:p>
            <a:endParaRPr lang="cs-CZ" sz="16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253810"/>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Představení výzvy</a:t>
            </a:r>
          </a:p>
          <a:p>
            <a:pPr algn="r"/>
            <a:r>
              <a:rPr lang="cs-CZ" sz="3200" b="1" dirty="0">
                <a:solidFill>
                  <a:srgbClr val="0070C0"/>
                </a:solidFill>
              </a:rPr>
              <a:t>Veřejná podpora</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4D4F3E1F-FF14-46D1-A099-0FD2370916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365168201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cs-CZ" sz="4000" b="1" spc="-150" dirty="0"/>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4" name="Zástupný symbol pro obsah 3"/>
          <p:cNvSpPr>
            <a:spLocks noGrp="1"/>
          </p:cNvSpPr>
          <p:nvPr>
            <p:ph idx="1"/>
          </p:nvPr>
        </p:nvSpPr>
        <p:spPr>
          <a:xfrm>
            <a:off x="838200" y="1288604"/>
            <a:ext cx="10515600" cy="4351338"/>
          </a:xfrm>
        </p:spPr>
        <p:txBody>
          <a:bodyPr/>
          <a:lstStyle/>
          <a:p>
            <a:pPr marL="280080" lvl="1" indent="0" algn="ctr">
              <a:buNone/>
            </a:pPr>
            <a:r>
              <a:rPr lang="cs-CZ" sz="2600" b="1" dirty="0">
                <a:solidFill>
                  <a:srgbClr val="0070C0"/>
                </a:solidFill>
                <a:cs typeface="Times New Roman" panose="02020603050405020304" pitchFamily="18" charset="0"/>
              </a:rPr>
              <a:t>Děkuji za pozornost</a:t>
            </a:r>
          </a:p>
          <a:p>
            <a:pPr marL="280080" lvl="1" indent="0" algn="ctr">
              <a:buNone/>
            </a:pPr>
            <a:endParaRPr lang="cs-CZ" sz="2000" b="1" dirty="0">
              <a:cs typeface="Times New Roman" panose="02020603050405020304" pitchFamily="18" charset="0"/>
            </a:endParaRPr>
          </a:p>
          <a:p>
            <a:pPr marL="280080" lvl="1" indent="0" algn="ctr">
              <a:buNone/>
            </a:pPr>
            <a:r>
              <a:rPr lang="cs-CZ" sz="2000" b="1" dirty="0">
                <a:cs typeface="Times New Roman" panose="02020603050405020304" pitchFamily="18" charset="0"/>
              </a:rPr>
              <a:t>Mgr. Jindřich Bluma</a:t>
            </a:r>
          </a:p>
          <a:p>
            <a:pPr marL="280080" lvl="1" indent="0" algn="ctr">
              <a:buNone/>
            </a:pPr>
            <a:r>
              <a:rPr lang="cs-CZ" sz="2000" dirty="0">
                <a:cs typeface="Times New Roman" panose="02020603050405020304" pitchFamily="18" charset="0"/>
              </a:rPr>
              <a:t>Projektový manažer MAS MORAVSKÁ BRÁNA, </a:t>
            </a:r>
            <a:r>
              <a:rPr lang="cs-CZ" sz="2000" dirty="0" err="1">
                <a:cs typeface="Times New Roman" panose="02020603050405020304" pitchFamily="18" charset="0"/>
              </a:rPr>
              <a:t>z.s</a:t>
            </a:r>
            <a:r>
              <a:rPr lang="cs-CZ" sz="2000" dirty="0">
                <a:cs typeface="Times New Roman" panose="02020603050405020304" pitchFamily="18" charset="0"/>
              </a:rPr>
              <a:t>.</a:t>
            </a:r>
          </a:p>
          <a:p>
            <a:pPr marL="280080" lvl="1" indent="0" algn="ctr">
              <a:buNone/>
            </a:pPr>
            <a:endParaRPr lang="cs-CZ" sz="2000" dirty="0">
              <a:cs typeface="Times New Roman" panose="02020603050405020304" pitchFamily="18" charset="0"/>
            </a:endParaRPr>
          </a:p>
          <a:p>
            <a:pPr marL="280080" lvl="1" indent="0" algn="ctr">
              <a:buNone/>
            </a:pPr>
            <a:endParaRPr lang="cs-CZ" sz="2000" dirty="0">
              <a:solidFill>
                <a:srgbClr val="000000"/>
              </a:solidFill>
              <a:cs typeface="Times New Roman" panose="02020603050405020304" pitchFamily="18" charset="0"/>
            </a:endParaRPr>
          </a:p>
          <a:p>
            <a:pPr algn="ctr">
              <a:buNone/>
            </a:pPr>
            <a:r>
              <a:rPr lang="cs-CZ" sz="2000" dirty="0">
                <a:solidFill>
                  <a:srgbClr val="000000"/>
                </a:solidFill>
                <a:cs typeface="Times New Roman" panose="02020603050405020304" pitchFamily="18" charset="0"/>
              </a:rPr>
              <a:t>Tel: (+420) 723 375 923</a:t>
            </a:r>
          </a:p>
          <a:p>
            <a:pPr algn="ctr">
              <a:buNone/>
            </a:pPr>
            <a:r>
              <a:rPr lang="cs-CZ" sz="2000" dirty="0">
                <a:solidFill>
                  <a:srgbClr val="000000"/>
                </a:solidFill>
                <a:cs typeface="Times New Roman" panose="02020603050405020304" pitchFamily="18" charset="0"/>
              </a:rPr>
              <a:t>E-mail: </a:t>
            </a:r>
            <a:r>
              <a:rPr lang="cs-CZ" sz="2000" dirty="0" err="1">
                <a:solidFill>
                  <a:srgbClr val="000000"/>
                </a:solidFill>
                <a:cs typeface="Times New Roman" panose="02020603050405020304" pitchFamily="18" charset="0"/>
              </a:rPr>
              <a:t>jindrich.bluma</a:t>
            </a:r>
            <a:r>
              <a:rPr lang="cs-CZ" sz="2000" dirty="0">
                <a:solidFill>
                  <a:srgbClr val="000000"/>
                </a:solidFill>
                <a:cs typeface="Times New Roman" panose="02020603050405020304" pitchFamily="18" charset="0"/>
              </a:rPr>
              <a:t>@mas-</a:t>
            </a:r>
            <a:r>
              <a:rPr lang="cs-CZ" sz="2000" dirty="0" err="1">
                <a:solidFill>
                  <a:srgbClr val="000000"/>
                </a:solidFill>
                <a:cs typeface="Times New Roman" panose="02020603050405020304" pitchFamily="18" charset="0"/>
              </a:rPr>
              <a:t>moravskabrana.cz</a:t>
            </a:r>
            <a:endParaRPr lang="cs-CZ" sz="2000" dirty="0">
              <a:solidFill>
                <a:srgbClr val="000000"/>
              </a:solidFill>
              <a:cs typeface="Times New Roman" panose="02020603050405020304" pitchFamily="18" charset="0"/>
            </a:endParaRPr>
          </a:p>
          <a:p>
            <a:pPr marL="0" indent="0" algn="ctr">
              <a:buNone/>
            </a:pPr>
            <a:endParaRPr lang="cs-CZ" dirty="0"/>
          </a:p>
        </p:txBody>
      </p:sp>
      <p:pic>
        <p:nvPicPr>
          <p:cNvPr id="13" name="Obrázek 12">
            <a:extLst>
              <a:ext uri="{FF2B5EF4-FFF2-40B4-BE49-F238E27FC236}">
                <a16:creationId xmlns:a16="http://schemas.microsoft.com/office/drawing/2014/main" id="{DC6BEE41-1C87-4093-9EBF-925B3A8BCB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pic>
        <p:nvPicPr>
          <p:cNvPr id="5" name="Obrázek 4">
            <a:extLst>
              <a:ext uri="{FF2B5EF4-FFF2-40B4-BE49-F238E27FC236}">
                <a16:creationId xmlns:a16="http://schemas.microsoft.com/office/drawing/2014/main" id="{DBAAEFEE-9092-433F-A34C-F263DEB007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466734"/>
            <a:ext cx="8559808" cy="1411200"/>
          </a:xfrm>
          <a:prstGeom prst="rect">
            <a:avLst/>
          </a:prstGeom>
        </p:spPr>
      </p:pic>
    </p:spTree>
    <p:extLst>
      <p:ext uri="{BB962C8B-B14F-4D97-AF65-F5344CB8AC3E}">
        <p14:creationId xmlns:p14="http://schemas.microsoft.com/office/powerpoint/2010/main" val="1354205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3" name="Zástupný symbol pro obsah 2"/>
          <p:cNvSpPr>
            <a:spLocks noGrp="1"/>
          </p:cNvSpPr>
          <p:nvPr>
            <p:ph idx="1"/>
          </p:nvPr>
        </p:nvSpPr>
        <p:spPr>
          <a:xfrm>
            <a:off x="227060" y="1263623"/>
            <a:ext cx="11670189" cy="4564010"/>
          </a:xfrm>
        </p:spPr>
        <p:txBody>
          <a:bodyPr>
            <a:normAutofit fontScale="40000" lnSpcReduction="20000"/>
          </a:bodyPr>
          <a:lstStyle/>
          <a:p>
            <a:pPr algn="just">
              <a:lnSpc>
                <a:spcPct val="110000"/>
              </a:lnSpc>
            </a:pPr>
            <a:r>
              <a:rPr lang="cs-CZ" sz="5500" b="1" dirty="0"/>
              <a:t>Sociální služby, které budou podpořeny v rámci této výzvy, jsou považovány za služby obecného hospodářského zájmu. Sociální služby budou financovány formou VYROVNÁVACÍ PLATBY, upravené Rozhodnutím Komise č. 2012/21/EU. </a:t>
            </a:r>
          </a:p>
          <a:p>
            <a:pPr algn="just">
              <a:lnSpc>
                <a:spcPct val="110000"/>
              </a:lnSpc>
            </a:pPr>
            <a:r>
              <a:rPr lang="cs-CZ" sz="5500" b="1" dirty="0"/>
              <a:t>Poskytovatel sociálních služeb musí být pověřen objednavatelem k poskytování služby obecného hospodářského zájmu. </a:t>
            </a:r>
          </a:p>
          <a:p>
            <a:pPr algn="just">
              <a:lnSpc>
                <a:spcPct val="110000"/>
              </a:lnSpc>
            </a:pPr>
            <a:r>
              <a:rPr lang="cs-CZ" sz="5500" b="1" dirty="0"/>
              <a:t>Použití finančních prostředků na aktivity spojené s poskytováním sociálních služeb zakládá veřejnou podporu slučitelnou se společným trhem pouze v případě dodržení zásad uvedených </a:t>
            </a:r>
            <a:br>
              <a:rPr lang="cs-CZ" sz="5500" b="1" dirty="0"/>
            </a:br>
            <a:r>
              <a:rPr lang="cs-CZ" sz="5500" b="1" dirty="0"/>
              <a:t>v Příloze č. 6 Podpora sociálních služeb na území MAS z OPZ - Vyrovnávací platba, které vychází </a:t>
            </a:r>
            <a:br>
              <a:rPr lang="cs-CZ" sz="5500" b="1" dirty="0"/>
            </a:br>
            <a:r>
              <a:rPr lang="cs-CZ" sz="5500" b="1" dirty="0"/>
              <a:t>z Rozhodnutí Komise č. 2012/21/EU. </a:t>
            </a:r>
          </a:p>
          <a:p>
            <a:pPr marL="0" indent="0" algn="just">
              <a:lnSpc>
                <a:spcPct val="140000"/>
              </a:lnSpc>
              <a:buNone/>
            </a:pPr>
            <a:r>
              <a:rPr lang="cs-CZ" sz="5500" b="1" i="1" dirty="0">
                <a:solidFill>
                  <a:schemeClr val="accent5">
                    <a:lumMod val="75000"/>
                  </a:schemeClr>
                </a:solidFill>
              </a:rPr>
              <a:t>Vyrovnávací platba = náklady sociální služby mínus výnosy sociální služby</a:t>
            </a:r>
          </a:p>
          <a:p>
            <a:pPr marL="0" indent="0" algn="just">
              <a:lnSpc>
                <a:spcPct val="100000"/>
              </a:lnSpc>
              <a:spcBef>
                <a:spcPts val="600"/>
              </a:spcBef>
              <a:buNone/>
            </a:pPr>
            <a:r>
              <a:rPr lang="cs-CZ" sz="5500" b="1" dirty="0"/>
              <a:t>Fakultativní činnosti sociálních služeb a další programy a činnosti soc. začleňování, které nejsou sociálními službami jsou službami mimo režim veřejné podpory.</a:t>
            </a:r>
          </a:p>
          <a:p>
            <a:pPr marL="0" indent="0" algn="just">
              <a:buNone/>
            </a:pPr>
            <a:endParaRPr lang="cs-CZ" sz="4300" b="1" dirty="0"/>
          </a:p>
          <a:p>
            <a:pPr>
              <a:buNone/>
            </a:pPr>
            <a:endParaRPr lang="cs-CZ" sz="4300" dirty="0"/>
          </a:p>
          <a:p>
            <a:endParaRPr lang="cs-CZ" sz="2400" dirty="0"/>
          </a:p>
          <a:p>
            <a:endParaRPr lang="cs-CZ" sz="16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241778"/>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Představení výzvy</a:t>
            </a:r>
          </a:p>
          <a:p>
            <a:pPr algn="r"/>
            <a:r>
              <a:rPr lang="cs-CZ" sz="3200" b="1" dirty="0">
                <a:solidFill>
                  <a:srgbClr val="0070C0"/>
                </a:solidFill>
              </a:rPr>
              <a:t>Veřejná podpora</a:t>
            </a:r>
            <a:endParaRPr lang="cs-CZ" sz="3200" b="1" dirty="0"/>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20077D7C-9C35-46D9-B94B-E6A6D4B206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3651682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algn="just"/>
            <a:r>
              <a:rPr lang="cs-CZ" sz="2400" b="1" dirty="0"/>
              <a:t>Zákon č. 108/2006 Sb.</a:t>
            </a:r>
            <a:r>
              <a:rPr lang="cs-CZ" sz="2400" dirty="0"/>
              <a:t>,</a:t>
            </a:r>
            <a:r>
              <a:rPr lang="cs-CZ" sz="2400" b="1" dirty="0"/>
              <a:t> </a:t>
            </a:r>
            <a:r>
              <a:rPr lang="cs-CZ" sz="2400" dirty="0"/>
              <a:t>o sociálních službách</a:t>
            </a:r>
          </a:p>
          <a:p>
            <a:pPr lvl="0" algn="just"/>
            <a:r>
              <a:rPr lang="cs-CZ" sz="2400" b="1" dirty="0"/>
              <a:t>Vyhláška č. 505/2006 Sb. </a:t>
            </a:r>
            <a:r>
              <a:rPr lang="cs-CZ" sz="2400" dirty="0"/>
              <a:t>ze dne 15. listopadu 2006, kterou se provádějí některá ustanovení zákona o soc. službách</a:t>
            </a:r>
          </a:p>
          <a:p>
            <a:endParaRPr lang="cs-CZ" sz="2400" dirty="0"/>
          </a:p>
          <a:p>
            <a:endParaRPr lang="cs-CZ" sz="16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Představení výzvy</a:t>
            </a:r>
          </a:p>
          <a:p>
            <a:pPr algn="r"/>
            <a:r>
              <a:rPr lang="cs-CZ" sz="3200" b="1" dirty="0">
                <a:solidFill>
                  <a:srgbClr val="0070C0"/>
                </a:solidFill>
              </a:rPr>
              <a:t>Právní předpisy</a:t>
            </a:r>
            <a:endParaRPr lang="cs-CZ" sz="3200" dirty="0"/>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34001B20-726E-4C7B-9988-A066E8E84E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1239507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fontScale="85000" lnSpcReduction="10000"/>
          </a:bodyPr>
          <a:lstStyle/>
          <a:p>
            <a:pPr algn="just">
              <a:spcBef>
                <a:spcPts val="600"/>
              </a:spcBef>
              <a:spcAft>
                <a:spcPts val="600"/>
              </a:spcAft>
            </a:pPr>
            <a:r>
              <a:rPr lang="cs-CZ" sz="2400" b="1" dirty="0"/>
              <a:t>Údaje o sociální službě (příloha č. 7 této výzvy MAS, popř. Příloha č. 11a výzvy ŘO č. 047)</a:t>
            </a:r>
          </a:p>
          <a:p>
            <a:pPr lvl="1" algn="just">
              <a:spcBef>
                <a:spcPts val="600"/>
              </a:spcBef>
              <a:spcAft>
                <a:spcPts val="600"/>
              </a:spcAft>
            </a:pPr>
            <a:r>
              <a:rPr lang="cs-CZ" sz="2200" dirty="0"/>
              <a:t>Jedná se o základní identifikační údaje o sociální službě (identifikátor, název, druh, forma, cílová skupina, místo atd.). </a:t>
            </a:r>
          </a:p>
          <a:p>
            <a:pPr lvl="1" algn="just">
              <a:spcBef>
                <a:spcPts val="600"/>
              </a:spcBef>
              <a:spcAft>
                <a:spcPts val="600"/>
              </a:spcAft>
            </a:pPr>
            <a:r>
              <a:rPr lang="cs-CZ" sz="2200" dirty="0"/>
              <a:t>Údaje slouží k výpočtu vyrovnávací platby</a:t>
            </a:r>
          </a:p>
          <a:p>
            <a:pPr lvl="1" algn="just">
              <a:spcBef>
                <a:spcPts val="600"/>
              </a:spcBef>
              <a:spcAft>
                <a:spcPts val="600"/>
              </a:spcAft>
            </a:pPr>
            <a:r>
              <a:rPr lang="cs-CZ" sz="2200" dirty="0"/>
              <a:t>Obsahuje veškeré náklady a výnosy služeb</a:t>
            </a:r>
            <a:endParaRPr lang="cs-CZ" sz="2200" dirty="0">
              <a:solidFill>
                <a:srgbClr val="0070C0"/>
              </a:solidFill>
            </a:endParaRPr>
          </a:p>
          <a:p>
            <a:pPr lvl="1" algn="just">
              <a:spcBef>
                <a:spcPts val="600"/>
              </a:spcBef>
              <a:spcAft>
                <a:spcPts val="600"/>
              </a:spcAft>
            </a:pPr>
            <a:r>
              <a:rPr lang="cs-CZ" sz="2200" dirty="0"/>
              <a:t>Pouze u aktivity 1.1 Sociální služby (Podpora poskytování vybraných sociálních služeb v souladu se zákonem č. 108/2006 Sb., s cílem sociálního začlenění a prevence sociálního vyloučení osob sociálně vyloučených či sociálním vyloučením ohrožených)</a:t>
            </a:r>
          </a:p>
          <a:p>
            <a:pPr lvl="1" algn="just">
              <a:spcBef>
                <a:spcPts val="600"/>
              </a:spcBef>
              <a:spcAft>
                <a:spcPts val="600"/>
              </a:spcAft>
            </a:pPr>
            <a:r>
              <a:rPr lang="cs-CZ" sz="2200" dirty="0"/>
              <a:t>V příloze č. 8 Pomůcka k vyplnění přílohy Údaje o sociální službě naleznete postup k vyplnění povinné přílohy </a:t>
            </a:r>
            <a:br>
              <a:rPr lang="cs-CZ" sz="2200" dirty="0"/>
            </a:br>
            <a:r>
              <a:rPr lang="cs-CZ" sz="2200" dirty="0"/>
              <a:t>k dané žádosti.</a:t>
            </a:r>
          </a:p>
          <a:p>
            <a:pPr lvl="1" algn="just">
              <a:spcBef>
                <a:spcPts val="600"/>
              </a:spcBef>
              <a:spcAft>
                <a:spcPts val="600"/>
              </a:spcAft>
            </a:pPr>
            <a:endParaRPr lang="cs-CZ" sz="2400" b="1" dirty="0"/>
          </a:p>
          <a:p>
            <a:pPr algn="just">
              <a:spcBef>
                <a:spcPts val="600"/>
              </a:spcBef>
              <a:spcAft>
                <a:spcPts val="600"/>
              </a:spcAft>
            </a:pPr>
            <a:r>
              <a:rPr lang="cs-CZ" sz="2400" b="1" dirty="0" err="1"/>
              <a:t>Pozn</a:t>
            </a:r>
            <a:r>
              <a:rPr lang="cs-CZ" sz="2400" b="1" dirty="0"/>
              <a:t>: </a:t>
            </a:r>
            <a:r>
              <a:rPr lang="cs-CZ" sz="2400" dirty="0"/>
              <a:t>Pověření k poskytování sociální služby vydané v souladu s Rozhodnutím Komise č. 2012/21/EU není povinnou přílohou žádosti o podporu, ale bude povinně dokládáno před vydáním právního aktu o poskytnutí podpory. V případě, že žadatel toto pověření již vydáno má, doporučuje se jej předložit k žádosti o podporu.</a:t>
            </a:r>
          </a:p>
          <a:p>
            <a:pPr algn="just">
              <a:spcBef>
                <a:spcPts val="600"/>
              </a:spcBef>
              <a:spcAft>
                <a:spcPts val="600"/>
              </a:spcAft>
            </a:pPr>
            <a:endParaRPr lang="cs-CZ" sz="2400" dirty="0"/>
          </a:p>
          <a:p>
            <a:pPr algn="just">
              <a:spcBef>
                <a:spcPts val="600"/>
              </a:spcBef>
              <a:spcAft>
                <a:spcPts val="600"/>
              </a:spcAft>
            </a:pPr>
            <a:endParaRPr lang="cs-CZ" sz="24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Představení výzvy</a:t>
            </a:r>
          </a:p>
          <a:p>
            <a:pPr algn="r"/>
            <a:r>
              <a:rPr lang="cs-CZ" sz="3200" b="1" dirty="0">
                <a:solidFill>
                  <a:srgbClr val="0070C0"/>
                </a:solidFill>
              </a:rPr>
              <a:t>Povinné přílohy žádosti o podporu</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34001B20-726E-4C7B-9988-A066E8E84E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2696592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2367325" y="2319773"/>
            <a:ext cx="7113486" cy="923330"/>
          </a:xfrm>
          <a:prstGeom prst="rect">
            <a:avLst/>
          </a:prstGeom>
        </p:spPr>
        <p:txBody>
          <a:bodyPr wrap="none">
            <a:spAutoFit/>
          </a:bodyPr>
          <a:lstStyle/>
          <a:p>
            <a:pPr algn="ctr"/>
            <a:r>
              <a:rPr lang="cs-CZ" sz="5400" b="1" spc="-150" dirty="0">
                <a:solidFill>
                  <a:schemeClr val="accent1">
                    <a:lumMod val="75000"/>
                  </a:schemeClr>
                </a:solidFill>
              </a:rPr>
              <a:t>PODPOROVANÉ AKTIVITY</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28" y="4443874"/>
            <a:ext cx="8559808" cy="1411200"/>
          </a:xfrm>
          <a:prstGeom prst="rect">
            <a:avLst/>
          </a:prstGeom>
        </p:spPr>
      </p:pic>
    </p:spTree>
    <p:extLst>
      <p:ext uri="{BB962C8B-B14F-4D97-AF65-F5344CB8AC3E}">
        <p14:creationId xmlns:p14="http://schemas.microsoft.com/office/powerpoint/2010/main" val="2570231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117163"/>
            <a:ext cx="11670189" cy="4681442"/>
          </a:xfrm>
        </p:spPr>
        <p:txBody>
          <a:bodyPr numCol="1">
            <a:noAutofit/>
          </a:bodyPr>
          <a:lstStyle/>
          <a:p>
            <a:pPr algn="just"/>
            <a:r>
              <a:rPr lang="cs-CZ" sz="1800" dirty="0">
                <a:cs typeface="Times New Roman" panose="02020603050405020304" pitchFamily="18" charset="0"/>
              </a:rPr>
              <a:t>Ve výzvě jsou podporovány pouze aktivity, které mají přímý dopad na cílové skupiny, tj. aktivity zaměřené na přímou práci </a:t>
            </a:r>
            <a:br>
              <a:rPr lang="cs-CZ" sz="1800" dirty="0">
                <a:cs typeface="Times New Roman" panose="02020603050405020304" pitchFamily="18" charset="0"/>
              </a:rPr>
            </a:br>
            <a:r>
              <a:rPr lang="cs-CZ" sz="1800" dirty="0">
                <a:cs typeface="Times New Roman" panose="02020603050405020304" pitchFamily="18" charset="0"/>
              </a:rPr>
              <a:t>s cílovými skupinami.</a:t>
            </a:r>
          </a:p>
          <a:p>
            <a:pPr algn="just"/>
            <a:r>
              <a:rPr lang="cs-CZ" sz="1800" dirty="0"/>
              <a:t>Jednotlivé aktivity lze mezi sebou navzájem kombinovat. Z popisu projektu však musí být zřejmé, které činnosti spadají do dané aktivity a stejně tak musí být náklady na jednotlivé typy aktivit odděleny v rozpočtu projektu. </a:t>
            </a:r>
          </a:p>
          <a:p>
            <a:pPr algn="just"/>
            <a:r>
              <a:rPr lang="cs-CZ" sz="1800" b="1" dirty="0">
                <a:cs typeface="Times New Roman" panose="02020603050405020304" pitchFamily="18" charset="0"/>
              </a:rPr>
              <a:t>Definice jednotlivých aktivit viz příloha výzvy č. 4 Popis podporovaných aktivit</a:t>
            </a:r>
          </a:p>
          <a:p>
            <a:pPr marL="0" indent="0" algn="just">
              <a:buNone/>
            </a:pPr>
            <a:endParaRPr lang="cs-CZ" sz="1800" b="1" dirty="0">
              <a:cs typeface="Times New Roman" panose="02020603050405020304" pitchFamily="18" charset="0"/>
            </a:endParaRPr>
          </a:p>
          <a:p>
            <a:pPr marL="0" indent="0" algn="just">
              <a:buNone/>
            </a:pPr>
            <a:r>
              <a:rPr lang="cs-CZ" sz="1800" b="1" dirty="0">
                <a:cs typeface="Times New Roman" panose="02020603050405020304" pitchFamily="18" charset="0"/>
              </a:rPr>
              <a:t>Oblasti podporovaných aktivit:</a:t>
            </a:r>
          </a:p>
          <a:p>
            <a:pPr algn="just"/>
            <a:r>
              <a:rPr lang="cs-CZ" sz="1800" b="1" dirty="0">
                <a:cs typeface="Times New Roman" panose="02020603050405020304" pitchFamily="18" charset="0"/>
              </a:rPr>
              <a:t>1 P</a:t>
            </a:r>
            <a:r>
              <a:rPr lang="cs-CZ" sz="1800" b="1" dirty="0"/>
              <a:t>odpora sociálního začleňování osob sociálně vyloučených či sociálním vyloučením ohrožených prostřednictvím poskytování vybraných sociálních služeb a prostřednictvím dalších programů a činností v oblasti sociálního začleňování</a:t>
            </a:r>
          </a:p>
          <a:p>
            <a:pPr lvl="1" algn="just"/>
            <a:r>
              <a:rPr lang="cs-CZ" sz="1800" b="1" dirty="0"/>
              <a:t>1.1 Sociální služby (Podpora poskytování vybraných sociálních služeb v souladu se zákonem č. 108/2006 Sb., s cílem sociálního začlenění a prevence sociálního vyloučení osob sociálně vyloučených či sociálním vyloučením ohrožených)</a:t>
            </a:r>
          </a:p>
          <a:p>
            <a:pPr lvl="1" algn="just"/>
            <a:r>
              <a:rPr lang="cs-CZ" sz="1800" b="1" dirty="0"/>
              <a:t>1.2 Další programy a činnosti i v oblasti sociálního začleňování</a:t>
            </a:r>
          </a:p>
          <a:p>
            <a:pPr algn="just"/>
            <a:r>
              <a:rPr lang="cs-CZ" sz="1800" b="1" dirty="0"/>
              <a:t>2 Podpora komunitních center jako prostředků sociálního začleňování nebo prevence sociálního vyloučení</a:t>
            </a:r>
          </a:p>
          <a:p>
            <a:pPr lvl="1" algn="just"/>
            <a:r>
              <a:rPr lang="cs-CZ" sz="1800" b="1" dirty="0"/>
              <a:t>2.1 Komunitní centra</a:t>
            </a:r>
          </a:p>
          <a:p>
            <a:pPr marL="0" indent="0">
              <a:buNone/>
            </a:pPr>
            <a:r>
              <a:rPr lang="cs-CZ" sz="1700" b="1" dirty="0"/>
              <a:t> </a:t>
            </a:r>
            <a:endParaRPr lang="cs-CZ" sz="1700" dirty="0"/>
          </a:p>
          <a:p>
            <a:pPr lvl="1"/>
            <a:endParaRPr lang="cs-CZ" sz="1200" b="1" dirty="0"/>
          </a:p>
          <a:p>
            <a:pPr lvl="1"/>
            <a:endParaRPr lang="cs-CZ" sz="1200" b="1" dirty="0"/>
          </a:p>
          <a:p>
            <a:pPr marL="0" lvl="0" indent="0">
              <a:buNone/>
            </a:pPr>
            <a:endParaRPr lang="cs-CZ" sz="14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Podporované aktivity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BFAFDF3E-7867-4143-B44B-3C2435A614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3941602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146191"/>
            <a:ext cx="11670189" cy="4681442"/>
          </a:xfrm>
        </p:spPr>
        <p:txBody>
          <a:bodyPr numCol="1">
            <a:noAutofit/>
          </a:bodyPr>
          <a:lstStyle/>
          <a:p>
            <a:pPr marL="0" indent="0" algn="just">
              <a:buNone/>
            </a:pPr>
            <a:r>
              <a:rPr lang="cs-CZ" sz="2000" b="1" dirty="0"/>
              <a:t>Podpora poskytování vybraných sociálních služeb v souladu se zákonem č. 108/2006 Sb., s cílem sociálního začlenění a prevence sociálního vyloučení osob sociálně vyloučených či sociálním vyloučením ohrožených.</a:t>
            </a:r>
            <a:endParaRPr lang="cs-CZ" sz="2000" dirty="0"/>
          </a:p>
          <a:p>
            <a:r>
              <a:rPr lang="cs-CZ" sz="2200" dirty="0"/>
              <a:t>Odborné sociální poradenství</a:t>
            </a:r>
          </a:p>
          <a:p>
            <a:pPr marL="0" indent="-253800">
              <a:spcBef>
                <a:spcPts val="0"/>
              </a:spcBef>
            </a:pPr>
            <a:r>
              <a:rPr lang="cs-CZ" sz="2200" dirty="0"/>
              <a:t>Terénní programy</a:t>
            </a:r>
          </a:p>
          <a:p>
            <a:pPr marL="0" indent="-253800">
              <a:spcBef>
                <a:spcPts val="0"/>
              </a:spcBef>
            </a:pPr>
            <a:r>
              <a:rPr lang="cs-CZ" sz="2200" dirty="0"/>
              <a:t>Sociálně aktivizační služby pro rodiny s dětmi</a:t>
            </a:r>
          </a:p>
          <a:p>
            <a:pPr marL="0" indent="-253800">
              <a:spcBef>
                <a:spcPts val="0"/>
              </a:spcBef>
            </a:pPr>
            <a:r>
              <a:rPr lang="cs-CZ" sz="2200" dirty="0"/>
              <a:t>Raná péče</a:t>
            </a:r>
          </a:p>
          <a:p>
            <a:pPr marL="0" indent="-253800">
              <a:spcBef>
                <a:spcPts val="0"/>
              </a:spcBef>
            </a:pPr>
            <a:r>
              <a:rPr lang="cs-CZ" sz="2200" dirty="0"/>
              <a:t>Krizová pomoc</a:t>
            </a:r>
          </a:p>
          <a:p>
            <a:pPr marL="0" indent="-253800">
              <a:spcBef>
                <a:spcPts val="0"/>
              </a:spcBef>
            </a:pPr>
            <a:r>
              <a:rPr lang="cs-CZ" sz="2200" dirty="0"/>
              <a:t>Kontaktní centra</a:t>
            </a:r>
          </a:p>
          <a:p>
            <a:pPr marL="0" indent="-253800">
              <a:spcBef>
                <a:spcPts val="0"/>
              </a:spcBef>
            </a:pPr>
            <a:r>
              <a:rPr lang="cs-CZ" sz="2200" dirty="0"/>
              <a:t>Nízkoprahová zařízení pro děti a mládež</a:t>
            </a:r>
          </a:p>
          <a:p>
            <a:pPr marL="0" indent="-253800">
              <a:spcBef>
                <a:spcPts val="0"/>
              </a:spcBef>
            </a:pPr>
            <a:r>
              <a:rPr lang="cs-CZ" sz="2200" dirty="0"/>
              <a:t>Sociální rehabilitace</a:t>
            </a:r>
          </a:p>
          <a:p>
            <a:pPr marL="0" indent="-253800">
              <a:spcBef>
                <a:spcPts val="0"/>
              </a:spcBef>
            </a:pPr>
            <a:r>
              <a:rPr lang="cs-CZ" sz="2200" dirty="0"/>
              <a:t>Sociálně terapeutické dílny</a:t>
            </a:r>
          </a:p>
          <a:p>
            <a:pPr marL="0" indent="-253800">
              <a:spcBef>
                <a:spcPts val="0"/>
              </a:spcBef>
            </a:pPr>
            <a:r>
              <a:rPr lang="cs-CZ" sz="2200" dirty="0"/>
              <a:t>Služby následné péče</a:t>
            </a:r>
          </a:p>
          <a:p>
            <a:pPr marL="0" indent="-253800">
              <a:spcBef>
                <a:spcPts val="0"/>
              </a:spcBef>
            </a:pPr>
            <a:r>
              <a:rPr lang="cs-CZ" sz="2200" dirty="0"/>
              <a:t>Podpora samostatného bydlení</a:t>
            </a:r>
          </a:p>
          <a:p>
            <a:pPr marL="0" indent="-253800">
              <a:spcBef>
                <a:spcPts val="0"/>
              </a:spcBef>
            </a:pPr>
            <a:r>
              <a:rPr lang="cs-CZ" sz="2200" dirty="0"/>
              <a:t>Osobní asistence </a:t>
            </a:r>
          </a:p>
          <a:p>
            <a:pPr marL="0" indent="-253800">
              <a:spcBef>
                <a:spcPts val="0"/>
              </a:spcBef>
            </a:pPr>
            <a:r>
              <a:rPr lang="cs-CZ" sz="2200" dirty="0"/>
              <a:t>Odlehčovací služby</a:t>
            </a:r>
          </a:p>
          <a:p>
            <a:pPr marL="0" indent="-253800">
              <a:spcBef>
                <a:spcPts val="0"/>
              </a:spcBef>
            </a:pPr>
            <a:endParaRPr lang="cs-CZ" sz="2200" dirty="0"/>
          </a:p>
          <a:p>
            <a:pPr marL="0" indent="0" algn="just">
              <a:buNone/>
            </a:pPr>
            <a:endParaRPr lang="cs-CZ" sz="1800" dirty="0"/>
          </a:p>
          <a:p>
            <a:pPr marL="0" lvl="0" indent="0">
              <a:buNone/>
            </a:pPr>
            <a:endParaRPr lang="cs-CZ" sz="14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Podporované aktivity</a:t>
            </a:r>
          </a:p>
          <a:p>
            <a:pPr algn="r"/>
            <a:r>
              <a:rPr lang="cs-CZ" sz="3200" b="1" spc="-150" dirty="0">
                <a:solidFill>
                  <a:schemeClr val="accent1">
                    <a:lumMod val="75000"/>
                  </a:schemeClr>
                </a:solidFill>
              </a:rPr>
              <a:t>1.1 Sociální služby </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BFAFDF3E-7867-4143-B44B-3C2435A614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1132923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118512" y="1146191"/>
            <a:ext cx="11778738" cy="4681442"/>
          </a:xfrm>
        </p:spPr>
        <p:txBody>
          <a:bodyPr numCol="1">
            <a:noAutofit/>
          </a:bodyPr>
          <a:lstStyle/>
          <a:p>
            <a:pPr marL="0" indent="0" algn="just">
              <a:spcBef>
                <a:spcPts val="0"/>
              </a:spcBef>
              <a:buNone/>
            </a:pPr>
            <a:r>
              <a:rPr lang="cs-CZ" sz="1800" b="1" dirty="0"/>
              <a:t>Další specifika:</a:t>
            </a:r>
          </a:p>
          <a:p>
            <a:pPr algn="just"/>
            <a:r>
              <a:rPr lang="cs-CZ" sz="1700" b="1" dirty="0"/>
              <a:t>Podporovány jsou uvedené druhy sociálních služeb zaměřené na návrat osob z CS zpět do společnosti, na trh práce</a:t>
            </a:r>
            <a:r>
              <a:rPr lang="cs-CZ" sz="1700" dirty="0"/>
              <a:t>, na udržení se na trhu práce, apod.</a:t>
            </a:r>
          </a:p>
          <a:p>
            <a:pPr algn="just"/>
            <a:r>
              <a:rPr lang="cs-CZ" sz="1700" dirty="0"/>
              <a:t>Sociální služby musí být registrovány v souladu </a:t>
            </a:r>
            <a:r>
              <a:rPr lang="cs-CZ" sz="1700" b="1" dirty="0"/>
              <a:t>se zákonem č.108/2006 Sb., o sociálních službách</a:t>
            </a:r>
            <a:r>
              <a:rPr lang="cs-CZ" sz="1700" dirty="0"/>
              <a:t>, a které jsou zároveň součástí </a:t>
            </a:r>
            <a:r>
              <a:rPr lang="cs-CZ" sz="1700" b="1" dirty="0"/>
              <a:t>sítě sociálních služeb </a:t>
            </a:r>
            <a:r>
              <a:rPr lang="cs-CZ" sz="1700" dirty="0"/>
              <a:t>uvedené ve střednědobém plánu rozvoje sociálních služeb příslušného kraje (popř. obce).</a:t>
            </a:r>
          </a:p>
          <a:p>
            <a:pPr algn="just"/>
            <a:r>
              <a:rPr lang="cs-CZ" sz="1700" dirty="0"/>
              <a:t>Pouze </a:t>
            </a:r>
            <a:r>
              <a:rPr lang="cs-CZ" sz="1700" b="1" dirty="0"/>
              <a:t>terénní a ambulantní forma </a:t>
            </a:r>
            <a:r>
              <a:rPr lang="cs-CZ" sz="1700" dirty="0"/>
              <a:t>s výjimkou odlehčovací služby a krizové pomoci (zde možnost </a:t>
            </a:r>
            <a:r>
              <a:rPr lang="cs-CZ" sz="1700" b="1" dirty="0"/>
              <a:t>pobytové formy).</a:t>
            </a:r>
          </a:p>
          <a:p>
            <a:pPr algn="just"/>
            <a:r>
              <a:rPr lang="cs-CZ" sz="1700" dirty="0"/>
              <a:t>Možné </a:t>
            </a:r>
            <a:r>
              <a:rPr lang="cs-CZ" sz="1700" b="1" dirty="0"/>
              <a:t>vzdělávání pro pracovníky </a:t>
            </a:r>
            <a:r>
              <a:rPr lang="cs-CZ" sz="1700" dirty="0"/>
              <a:t>poskytovatele dle zákona (max. 24 hodin/rok), avšak musí přímo souviset s poskytováním základních činností sociální služby.</a:t>
            </a:r>
          </a:p>
          <a:p>
            <a:pPr algn="just"/>
            <a:r>
              <a:rPr lang="cs-CZ" sz="1700" dirty="0"/>
              <a:t>Projekt na více typů sociálních služeb = každá sociální služba musí být popsána vždy samostatně v aktivitách + každá musí mít samostatně zpracovanou přílohu č. 7 Údaje o sociální službě</a:t>
            </a:r>
          </a:p>
          <a:p>
            <a:pPr algn="just"/>
            <a:r>
              <a:rPr lang="cs-CZ" sz="1700" dirty="0"/>
              <a:t>V případě zaměření projektu na poskytování služeb obecného hospodářského zájmu (sociální služby - aktivita 1.1) v kombinaci </a:t>
            </a:r>
            <a:br>
              <a:rPr lang="cs-CZ" sz="1700" dirty="0"/>
            </a:br>
            <a:r>
              <a:rPr lang="cs-CZ" sz="1700" dirty="0"/>
              <a:t>s jinou aktivitou výzvy uvede žadatel v projektu sociální službu (v rozsahu základních činností) vždy v rámci samostatné aktivity projektu.</a:t>
            </a:r>
          </a:p>
          <a:p>
            <a:pPr algn="just"/>
            <a:r>
              <a:rPr lang="cs-CZ" sz="1700" dirty="0"/>
              <a:t>V případě služeb obecného hospodářského zájmu (aktivita 1.1 Sociální služby a aktivita 1.2 písm. j) Sociální bydlení) nejsou způsobilým výdajem výdaje investičního charakteru spojené s nákupem dlouhodobého (hmotného i nehmotného) majetku. Uznatelným výdajem jsou pouze odpisy dlouhodobého hmotného a nehmotného majetku používaného pro účely projektu.</a:t>
            </a:r>
          </a:p>
          <a:p>
            <a:pPr marL="0" indent="0" algn="just">
              <a:buNone/>
            </a:pPr>
            <a:endParaRPr lang="cs-CZ" sz="1800" dirty="0"/>
          </a:p>
          <a:p>
            <a:pPr marL="0" lvl="0" indent="0">
              <a:buNone/>
            </a:pPr>
            <a:endParaRPr lang="cs-CZ" sz="14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Podporované aktivity</a:t>
            </a:r>
          </a:p>
          <a:p>
            <a:pPr algn="r"/>
            <a:r>
              <a:rPr lang="cs-CZ" sz="3200" b="1" spc="-150" dirty="0">
                <a:solidFill>
                  <a:schemeClr val="accent1">
                    <a:lumMod val="75000"/>
                  </a:schemeClr>
                </a:solidFill>
              </a:rPr>
              <a:t>1.1 Sociální služby </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BFAFDF3E-7867-4143-B44B-3C2435A614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904867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109478" y="718391"/>
            <a:ext cx="11670189" cy="5090357"/>
          </a:xfrm>
        </p:spPr>
        <p:txBody>
          <a:bodyPr>
            <a:normAutofit/>
          </a:bodyPr>
          <a:lstStyle/>
          <a:p>
            <a:pPr marL="0" indent="0">
              <a:buNone/>
            </a:pPr>
            <a:endParaRPr lang="cs-CZ" sz="1500" dirty="0"/>
          </a:p>
          <a:p>
            <a:pPr marL="457200" indent="-457200">
              <a:buFont typeface="+mj-lt"/>
              <a:buAutoNum type="arabicPeriod"/>
            </a:pPr>
            <a:r>
              <a:rPr lang="cs-CZ" sz="2400" b="1" dirty="0"/>
              <a:t>Představení výzvy </a:t>
            </a:r>
          </a:p>
          <a:p>
            <a:pPr marL="457200" indent="-457200">
              <a:buFont typeface="+mj-lt"/>
              <a:buAutoNum type="arabicPeriod"/>
            </a:pPr>
            <a:r>
              <a:rPr lang="cs-CZ" sz="2400" b="1" dirty="0"/>
              <a:t>Podporované aktivity </a:t>
            </a:r>
          </a:p>
          <a:p>
            <a:pPr marL="457200" indent="-457200">
              <a:buFont typeface="+mj-lt"/>
              <a:buAutoNum type="arabicPeriod"/>
            </a:pPr>
            <a:r>
              <a:rPr lang="cs-CZ" sz="2400" b="1" dirty="0"/>
              <a:t>Indikátory </a:t>
            </a:r>
          </a:p>
          <a:p>
            <a:pPr marL="457200" indent="-457200">
              <a:buFont typeface="+mj-lt"/>
              <a:buAutoNum type="arabicPeriod"/>
            </a:pPr>
            <a:r>
              <a:rPr lang="cs-CZ" sz="2400" b="1" dirty="0"/>
              <a:t>Způsobilost výdajů </a:t>
            </a:r>
          </a:p>
          <a:p>
            <a:pPr marL="457200" indent="-457200">
              <a:buFont typeface="+mj-lt"/>
              <a:buAutoNum type="arabicPeriod"/>
            </a:pPr>
            <a:r>
              <a:rPr lang="pl-PL" sz="2400" b="1" dirty="0"/>
              <a:t>Proces hodnocení a výběru projektů </a:t>
            </a:r>
            <a:endParaRPr lang="cs-CZ" sz="2400" b="1" dirty="0"/>
          </a:p>
          <a:p>
            <a:pPr marL="457200" indent="-457200">
              <a:buFont typeface="+mj-lt"/>
              <a:buAutoNum type="arabicPeriod"/>
            </a:pPr>
            <a:r>
              <a:rPr lang="cs-CZ" sz="2400" b="1" dirty="0"/>
              <a:t>Publicita</a:t>
            </a:r>
          </a:p>
          <a:p>
            <a:pPr marL="457200" indent="-457200">
              <a:buFont typeface="+mj-lt"/>
              <a:buAutoNum type="arabicPeriod"/>
            </a:pPr>
            <a:r>
              <a:rPr lang="cs-CZ" sz="2400" b="1" dirty="0"/>
              <a:t>Příprava žádosti o podporu</a:t>
            </a:r>
          </a:p>
          <a:p>
            <a:pPr marL="457200" indent="-457200">
              <a:buFont typeface="+mj-lt"/>
              <a:buAutoNum type="arabicPeriod"/>
            </a:pPr>
            <a:r>
              <a:rPr lang="cs-CZ" sz="2400" b="1" dirty="0"/>
              <a:t>Podání žádosti – IS KP14+</a:t>
            </a:r>
          </a:p>
          <a:p>
            <a:pPr marL="457200" indent="-457200">
              <a:buFont typeface="+mj-lt"/>
              <a:buAutoNum type="arabicPeriod"/>
            </a:pPr>
            <a:r>
              <a:rPr lang="cs-CZ" sz="2400" b="1" dirty="0"/>
              <a:t>Zpráva o realizaci </a:t>
            </a:r>
          </a:p>
          <a:p>
            <a:pPr marL="457200" indent="-457200">
              <a:buFont typeface="+mj-lt"/>
              <a:buAutoNum type="arabicPeriod"/>
            </a:pPr>
            <a:r>
              <a:rPr lang="cs-CZ" sz="2400" b="1" dirty="0"/>
              <a:t>Důležité odkazy </a:t>
            </a:r>
          </a:p>
          <a:p>
            <a:pPr marL="0" indent="0">
              <a:buNone/>
            </a:pPr>
            <a:endParaRPr lang="cs-CZ" sz="2400" dirty="0"/>
          </a:p>
          <a:p>
            <a:pPr marL="0" indent="0">
              <a:buNone/>
            </a:pPr>
            <a:endParaRPr lang="cs-CZ" sz="2400" dirty="0"/>
          </a:p>
        </p:txBody>
      </p:sp>
      <p:sp>
        <p:nvSpPr>
          <p:cNvPr id="14" name="Obdélník 13"/>
          <p:cNvSpPr/>
          <p:nvPr/>
        </p:nvSpPr>
        <p:spPr>
          <a:xfrm>
            <a:off x="0" y="-103687"/>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6281529" y="2812"/>
            <a:ext cx="5615719"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Program semináře </a:t>
            </a:r>
          </a:p>
        </p:txBody>
      </p:sp>
      <p:cxnSp>
        <p:nvCxnSpPr>
          <p:cNvPr id="19" name="Přímá spojnice 18"/>
          <p:cNvCxnSpPr/>
          <p:nvPr/>
        </p:nvCxnSpPr>
        <p:spPr>
          <a:xfrm>
            <a:off x="0" y="985119"/>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3033067C-5F75-4C50-B336-9AB2F457DE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1727667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80820"/>
            <a:ext cx="11840614" cy="4546813"/>
          </a:xfrm>
        </p:spPr>
        <p:txBody>
          <a:bodyPr>
            <a:normAutofit fontScale="32500" lnSpcReduction="20000"/>
          </a:bodyPr>
          <a:lstStyle/>
          <a:p>
            <a:pPr marL="660600" indent="-457200" algn="just">
              <a:spcBef>
                <a:spcPts val="0"/>
              </a:spcBef>
            </a:pPr>
            <a:r>
              <a:rPr lang="cs-CZ" sz="5200" dirty="0"/>
              <a:t>Jedná se o programy a činnosti se společensky prospěšným charakterem (nikoli komerčním), které mají příznivý dopad na osoby z cílových skupin v území MAS. </a:t>
            </a:r>
          </a:p>
          <a:p>
            <a:pPr marL="660600" indent="-457200" algn="just">
              <a:spcBef>
                <a:spcPts val="0"/>
              </a:spcBef>
            </a:pPr>
            <a:r>
              <a:rPr lang="cs-CZ" sz="5200" dirty="0"/>
              <a:t>Podporovány budou programy a činnosti realizované v přirozeném sociálním prostředí osob z cílových skupin (</a:t>
            </a:r>
            <a:r>
              <a:rPr lang="cs-CZ" sz="5200" b="1" dirty="0"/>
              <a:t>terénní</a:t>
            </a:r>
            <a:r>
              <a:rPr lang="cs-CZ" sz="5200" dirty="0"/>
              <a:t> nebo </a:t>
            </a:r>
            <a:r>
              <a:rPr lang="cs-CZ" sz="5200" b="1" dirty="0"/>
              <a:t>ambulantní</a:t>
            </a:r>
            <a:r>
              <a:rPr lang="cs-CZ" sz="5200" dirty="0"/>
              <a:t> forma). </a:t>
            </a:r>
          </a:p>
          <a:p>
            <a:pPr marL="660600" indent="-457200" algn="just">
              <a:spcBef>
                <a:spcPts val="0"/>
              </a:spcBef>
            </a:pPr>
            <a:r>
              <a:rPr lang="cs-CZ" sz="5200" dirty="0"/>
              <a:t>Musí být zajištěno, že se skutečně jedná o programy a činnosti nad rámec základních činností sociálních služeb podle zákona č. 108/2006 Sb., o sociálních službách - </a:t>
            </a:r>
            <a:r>
              <a:rPr lang="cs-CZ" sz="5200" b="1" dirty="0"/>
              <a:t>nelze podporovat programy, které mají charakter sociální služby, avšak nejsou jako sociální služba registrovány!</a:t>
            </a:r>
          </a:p>
          <a:p>
            <a:pPr marL="203400" indent="0" algn="just">
              <a:spcBef>
                <a:spcPts val="0"/>
              </a:spcBef>
              <a:buNone/>
            </a:pPr>
            <a:endParaRPr lang="cs-CZ" sz="3300" b="1" dirty="0"/>
          </a:p>
          <a:p>
            <a:pPr marL="203400" indent="0" algn="just">
              <a:spcBef>
                <a:spcPts val="0"/>
              </a:spcBef>
              <a:buNone/>
            </a:pPr>
            <a:r>
              <a:rPr lang="cs-CZ" sz="4900" b="1" dirty="0"/>
              <a:t>Jedná se o tyto programy a činnosti:</a:t>
            </a:r>
          </a:p>
          <a:p>
            <a:pPr marL="432000" indent="-216000" algn="just">
              <a:spcBef>
                <a:spcPts val="0"/>
              </a:spcBef>
              <a:buAutoNum type="alphaLcParenR"/>
            </a:pPr>
            <a:r>
              <a:rPr lang="cs-CZ" sz="4900" dirty="0"/>
              <a:t>Programy prevence a řešení problémů především v sociálně vyloučených lokalitách</a:t>
            </a:r>
          </a:p>
          <a:p>
            <a:pPr marL="432000" indent="-216000" algn="just">
              <a:spcBef>
                <a:spcPts val="0"/>
              </a:spcBef>
              <a:buAutoNum type="alphaLcParenR"/>
            </a:pPr>
            <a:r>
              <a:rPr lang="cs-CZ" sz="4900" dirty="0"/>
              <a:t>Aktivity směřující k podpoře mladým lidem ze sociálně znevýhodněného prostředí při vstupu do samostatného života po ukončení nebo i v průběhu jejich vzdělávání</a:t>
            </a:r>
          </a:p>
          <a:p>
            <a:pPr marL="432000" indent="-216000" algn="just">
              <a:spcBef>
                <a:spcPts val="0"/>
              </a:spcBef>
              <a:buAutoNum type="alphaLcParenR"/>
            </a:pPr>
            <a:r>
              <a:rPr lang="cs-CZ" sz="4900" dirty="0"/>
              <a:t>Aktivity a programy sekundární a terciární prevence pro osoby s chronickým duševním onemocněním a jejich rodinné příslušníky, mimo zdravotnické služby a péči</a:t>
            </a:r>
          </a:p>
          <a:p>
            <a:pPr marL="432000" indent="-216000" algn="just">
              <a:spcBef>
                <a:spcPts val="0"/>
              </a:spcBef>
              <a:buAutoNum type="alphaLcParenR"/>
            </a:pPr>
            <a:r>
              <a:rPr lang="cs-CZ" sz="4900" dirty="0"/>
              <a:t>Aktivity a programy sekundární a terciární prevence pro osoby ohrožené závislostmi  na návykových látkách, včetně </a:t>
            </a:r>
            <a:r>
              <a:rPr lang="cs-CZ" sz="4900" dirty="0" err="1"/>
              <a:t>gamblingu</a:t>
            </a:r>
            <a:r>
              <a:rPr lang="cs-CZ" sz="4900" dirty="0"/>
              <a:t> </a:t>
            </a:r>
            <a:br>
              <a:rPr lang="cs-CZ" sz="4900" dirty="0"/>
            </a:br>
            <a:r>
              <a:rPr lang="cs-CZ" sz="4900" dirty="0"/>
              <a:t>a závislosti na PC hrách, mimo zdravotnické služby a péči</a:t>
            </a:r>
          </a:p>
          <a:p>
            <a:pPr marL="432000" indent="-216000" algn="just">
              <a:spcBef>
                <a:spcPts val="0"/>
              </a:spcBef>
              <a:buAutoNum type="alphaLcParenR"/>
            </a:pPr>
            <a:r>
              <a:rPr lang="cs-CZ" sz="4900" dirty="0"/>
              <a:t>Programy pro osoby opouštějící zařízení pro výkon trestu odnětí svobody, pro osoby ve výkonu trestu a pro osoby s alternativními tresty</a:t>
            </a:r>
          </a:p>
          <a:p>
            <a:pPr marL="432000" indent="-216000" algn="just">
              <a:spcBef>
                <a:spcPts val="0"/>
              </a:spcBef>
              <a:buAutoNum type="alphaLcParenR"/>
            </a:pPr>
            <a:r>
              <a:rPr lang="cs-CZ" sz="4900" dirty="0"/>
              <a:t>Motivační programy přispívající k sociálnímu začlenění nebo k prevenci sociálního vyloučení osob v nepříznivé sociální situaci</a:t>
            </a:r>
          </a:p>
          <a:p>
            <a:pPr marL="432000" indent="-216000" algn="just">
              <a:spcBef>
                <a:spcPts val="0"/>
              </a:spcBef>
              <a:buAutoNum type="alphaLcParenR"/>
            </a:pPr>
            <a:r>
              <a:rPr lang="cs-CZ" sz="4900" dirty="0"/>
              <a:t>Programy a aktivity v oblasti sociálně-právní ochrany dětí</a:t>
            </a:r>
          </a:p>
          <a:p>
            <a:pPr marL="432000" indent="-216000" algn="just">
              <a:spcBef>
                <a:spcPts val="0"/>
              </a:spcBef>
              <a:buAutoNum type="alphaLcParenR"/>
            </a:pPr>
            <a:r>
              <a:rPr lang="cs-CZ" sz="4900" dirty="0"/>
              <a:t>Aktivity zaměřené na podporu pečujících osob a neformální péče</a:t>
            </a:r>
          </a:p>
          <a:p>
            <a:pPr marL="432000" indent="-216000" algn="just">
              <a:spcBef>
                <a:spcPts val="0"/>
              </a:spcBef>
              <a:buAutoNum type="alphaLcParenR"/>
            </a:pPr>
            <a:r>
              <a:rPr lang="cs-CZ" sz="4900" dirty="0"/>
              <a:t>Aktivity zaměřené na předcházení ekonomické nestability osob z cílových skupin</a:t>
            </a:r>
          </a:p>
          <a:p>
            <a:pPr marL="432000" indent="-216000" algn="just">
              <a:spcBef>
                <a:spcPts val="0"/>
              </a:spcBef>
              <a:buAutoNum type="alphaLcParenR"/>
            </a:pPr>
            <a:r>
              <a:rPr lang="cs-CZ" sz="4900" dirty="0"/>
              <a:t>Aktivity zaměřené na rozvoj sociálního/dostupného/podporovaného/prostupného bydlení</a:t>
            </a:r>
          </a:p>
          <a:p>
            <a:pPr marL="432000" indent="-216000" algn="just">
              <a:spcBef>
                <a:spcPts val="0"/>
              </a:spcBef>
              <a:buAutoNum type="alphaLcParenR"/>
            </a:pPr>
            <a:r>
              <a:rPr lang="cs-CZ" sz="4900" dirty="0"/>
              <a:t> Aktivity podporující mimosoudní způsob řešení konfliktů v oblasti bydlení a pracovně-právních vztahů</a:t>
            </a:r>
          </a:p>
          <a:p>
            <a:pPr marL="432000" indent="-216000" algn="just">
              <a:spcBef>
                <a:spcPts val="0"/>
              </a:spcBef>
              <a:buAutoNum type="alphaLcParenR"/>
            </a:pPr>
            <a:r>
              <a:rPr lang="cs-CZ" sz="4900" dirty="0"/>
              <a:t>Aktivity přispívající k boji s diskriminací</a:t>
            </a:r>
          </a:p>
          <a:p>
            <a:pPr marL="432000" indent="-216000" algn="just">
              <a:spcBef>
                <a:spcPts val="0"/>
              </a:spcBef>
              <a:buAutoNum type="alphaLcParenR"/>
            </a:pPr>
            <a:r>
              <a:rPr lang="cs-CZ" sz="4900" dirty="0"/>
              <a:t> Aktivity místních samospráv při optimalizaci zajištění činností a výkonu sociální práce na svém území</a:t>
            </a:r>
          </a:p>
          <a:p>
            <a:pPr marL="717750" indent="-514350" algn="just">
              <a:spcBef>
                <a:spcPts val="0"/>
              </a:spcBef>
              <a:buAutoNum type="alphaLcParenR"/>
            </a:pPr>
            <a:endParaRPr lang="cs-CZ" b="1" dirty="0"/>
          </a:p>
          <a:p>
            <a:pPr marL="0" indent="0" algn="just">
              <a:buNone/>
            </a:pPr>
            <a:endParaRPr lang="cs-CZ" sz="6000" b="1" dirty="0">
              <a:latin typeface="Times New Roman" panose="02020603050405020304" pitchFamily="18" charset="0"/>
              <a:cs typeface="Times New Roman" panose="02020603050405020304" pitchFamily="18" charset="0"/>
            </a:endParaRPr>
          </a:p>
          <a:p>
            <a:pPr marL="114300" indent="0" algn="just">
              <a:buNone/>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b="1" dirty="0">
              <a:latin typeface="Times New Roman" panose="02020603050405020304" pitchFamily="18" charset="0"/>
              <a:cs typeface="Times New Roman" panose="02020603050405020304" pitchFamily="18" charset="0"/>
            </a:endParaRPr>
          </a:p>
          <a:p>
            <a:pPr algn="just">
              <a:buNone/>
            </a:pPr>
            <a:endParaRPr lang="cs-CZ" sz="2000" dirty="0">
              <a:latin typeface="Times New Roman" panose="02020603050405020304" pitchFamily="18" charset="0"/>
              <a:cs typeface="Times New Roman" panose="02020603050405020304" pitchFamily="18" charset="0"/>
            </a:endParaRPr>
          </a:p>
          <a:p>
            <a:pPr marL="0" lvl="0" indent="0">
              <a:buNone/>
            </a:pPr>
            <a:endParaRPr lang="cs-CZ" sz="20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054639" y="121458"/>
            <a:ext cx="8041104" cy="846731"/>
          </a:xfrm>
          <a:prstGeom prst="rect">
            <a:avLst/>
          </a:prstGeom>
          <a:noFill/>
          <a:scene3d>
            <a:camera prst="orthographicFront"/>
            <a:lightRig rig="threePt" dir="t"/>
          </a:scene3d>
          <a:sp3d prstMaterial="metal"/>
        </p:spPr>
        <p:txBody>
          <a:bodyPr vert="horz" lIns="91440" tIns="45720" rIns="91440" bIns="45720" rtlCol="0" anchor="ctr">
            <a:no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000" b="1" spc="-150" dirty="0">
                <a:solidFill>
                  <a:srgbClr val="FF9966"/>
                </a:solidFill>
              </a:rPr>
              <a:t> </a:t>
            </a:r>
            <a:r>
              <a:rPr lang="cs-CZ" sz="2600" b="1" spc="-150" dirty="0">
                <a:solidFill>
                  <a:schemeClr val="accent1">
                    <a:lumMod val="75000"/>
                  </a:schemeClr>
                </a:solidFill>
              </a:rPr>
              <a:t>Podporované aktivity</a:t>
            </a:r>
          </a:p>
          <a:p>
            <a:pPr algn="r"/>
            <a:r>
              <a:rPr lang="cs-CZ" sz="2600" b="1" spc="-150" dirty="0">
                <a:solidFill>
                  <a:schemeClr val="accent1">
                    <a:lumMod val="75000"/>
                  </a:schemeClr>
                </a:solidFill>
              </a:rPr>
              <a:t>1.2 Další programy a činnosti v oblasti sociálního začleňování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34A4AFE-E3DD-43CA-9698-82868B57C3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1132923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0" y="1060704"/>
            <a:ext cx="12078929" cy="4766929"/>
          </a:xfrm>
        </p:spPr>
        <p:txBody>
          <a:bodyPr>
            <a:normAutofit fontScale="62500" lnSpcReduction="20000"/>
          </a:bodyPr>
          <a:lstStyle/>
          <a:p>
            <a:pPr algn="just"/>
            <a:r>
              <a:rPr lang="cs-CZ" sz="2900" b="1" dirty="0"/>
              <a:t>Komunitní centra </a:t>
            </a:r>
            <a:r>
              <a:rPr lang="cs-CZ" sz="2900" dirty="0"/>
              <a:t>= centra začleněná do běžné komunity. Cílovou skupinou je komunita a její členové (tj. osoby sociálně vyloučené nebo sociálním vyloučením ohrožené a další členové komunity). </a:t>
            </a:r>
          </a:p>
          <a:p>
            <a:pPr algn="just"/>
            <a:r>
              <a:rPr lang="cs-CZ" sz="2900" dirty="0"/>
              <a:t>Činnost komunitního centra musí mít vždy přímou vazbu </a:t>
            </a:r>
            <a:r>
              <a:rPr lang="cs-CZ" sz="2900" b="1" dirty="0"/>
              <a:t>na sociální začleňování nebo prevenci sociálního vyloučení osob. </a:t>
            </a:r>
            <a:r>
              <a:rPr lang="cs-CZ" sz="2900" dirty="0"/>
              <a:t>Musí být koordinována a zastřešena minimálně jednou osobou s odbornou způsobilostí sociálního pracovníka podle zákona č. 108/2006 Sb., o sociálních službách, popř. dalšími odbornými pracovníky, pokud to vyžaduje daný druh aktivity.</a:t>
            </a:r>
          </a:p>
          <a:p>
            <a:pPr algn="just"/>
            <a:r>
              <a:rPr lang="cs-CZ" sz="2900" dirty="0"/>
              <a:t>Aktivity realizované v komunitním centru mohou navazovat na poskytování základních činností registrovaných sociálních služeb podle zákona č. 108/2006 Sb., o sociálních službách, avšak nenahrazují poskytování sociálních služeb. Je nezbytné vždy jasně oddělit aktivity a programy realizované v komunitním centru od poskytování registrované sociální služby.</a:t>
            </a:r>
          </a:p>
          <a:p>
            <a:pPr algn="just"/>
            <a:r>
              <a:rPr lang="cs-CZ" sz="2900" b="1" dirty="0"/>
              <a:t>Vedle aktivit přispívajících k řešení sociálních problémů komunity a jejích členů mohou komunitní centra realizovat také:  </a:t>
            </a:r>
          </a:p>
          <a:p>
            <a:pPr algn="just"/>
            <a:r>
              <a:rPr lang="cs-CZ" sz="2900" dirty="0"/>
              <a:t>a) Kulturní/multikulturní aktivity realizované „samosprávně“, tj. sebe organizované členy komunity </a:t>
            </a:r>
          </a:p>
          <a:p>
            <a:pPr algn="just"/>
            <a:r>
              <a:rPr lang="cs-CZ" sz="2900" dirty="0"/>
              <a:t>b) Výchovně/vzdělávací aktivity (např. komunitní knihovny, doučování, motivační semináře pro mládež zaměřené na budoucí uplatnění na trhu práce, atd.</a:t>
            </a:r>
          </a:p>
          <a:p>
            <a:pPr algn="just"/>
            <a:r>
              <a:rPr lang="cs-CZ" sz="2900" dirty="0"/>
              <a:t>c) Aktivity neformálních skupin veřejnosti a občanských iniciativ vzniklých na základě zplnomocňujících metod práce směřujících k řešení místních problémů</a:t>
            </a:r>
          </a:p>
          <a:p>
            <a:pPr algn="just"/>
            <a:r>
              <a:rPr lang="cs-CZ" sz="2900" dirty="0"/>
              <a:t>d) Environmentální aktivity a podpora jejich využití (např. aktivity zaměřené na zvelebování životního prostředí komunity, sběr odpadků, atd.)</a:t>
            </a:r>
          </a:p>
          <a:p>
            <a:pPr algn="just"/>
            <a:r>
              <a:rPr lang="cs-CZ" sz="2900" dirty="0"/>
              <a:t>e) Aktivity podporující zapojování cílových skupin do dobrovolnické činnosti (např. péče potřebným spoluobčanům na bázi sousedské či generační výpomoci, podpora mezigeneračního setkávání, atd.)</a:t>
            </a:r>
            <a:endParaRPr lang="cs-CZ" sz="29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b="1" dirty="0">
              <a:latin typeface="Times New Roman" panose="02020603050405020304" pitchFamily="18" charset="0"/>
              <a:cs typeface="Times New Roman" panose="02020603050405020304" pitchFamily="18" charset="0"/>
            </a:endParaRPr>
          </a:p>
          <a:p>
            <a:pPr algn="just">
              <a:buNone/>
            </a:pPr>
            <a:endParaRPr lang="cs-CZ" sz="2000" dirty="0">
              <a:latin typeface="Times New Roman" panose="02020603050405020304" pitchFamily="18" charset="0"/>
              <a:cs typeface="Times New Roman" panose="02020603050405020304" pitchFamily="18" charset="0"/>
            </a:endParaRPr>
          </a:p>
          <a:p>
            <a:pPr marL="0" lvl="0" indent="0">
              <a:buNone/>
            </a:pPr>
            <a:endParaRPr lang="cs-CZ" sz="20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Podporované aktivity</a:t>
            </a:r>
          </a:p>
          <a:p>
            <a:pPr algn="r"/>
            <a:r>
              <a:rPr lang="cs-CZ" sz="3200" b="1" spc="-150" dirty="0">
                <a:solidFill>
                  <a:schemeClr val="accent1">
                    <a:lumMod val="75000"/>
                  </a:schemeClr>
                </a:solidFill>
              </a:rPr>
              <a:t>2.1 Komunitní centra</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Obrázek 14">
            <a:extLst>
              <a:ext uri="{FF2B5EF4-FFF2-40B4-BE49-F238E27FC236}">
                <a16:creationId xmlns:a16="http://schemas.microsoft.com/office/drawing/2014/main" id="{465E969A-8685-4485-A322-58F4093CE9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1132923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0" y="1060704"/>
            <a:ext cx="12078929" cy="4766929"/>
          </a:xfrm>
        </p:spPr>
        <p:txBody>
          <a:bodyPr>
            <a:normAutofit/>
          </a:bodyPr>
          <a:lstStyle/>
          <a:p>
            <a:pPr algn="just"/>
            <a:r>
              <a:rPr lang="cs-CZ" sz="2000" dirty="0"/>
              <a:t>Písemná nebo ústní smlouva s klientem o poskytování služby (</a:t>
            </a:r>
            <a:r>
              <a:rPr lang="cs-CZ" sz="2000" b="1" dirty="0"/>
              <a:t>doporučujeme písemnou</a:t>
            </a:r>
            <a:r>
              <a:rPr lang="cs-CZ" sz="2000" dirty="0"/>
              <a:t>)</a:t>
            </a:r>
          </a:p>
          <a:p>
            <a:pPr algn="just"/>
            <a:r>
              <a:rPr lang="cs-CZ" sz="2000" dirty="0"/>
              <a:t>Evidence podpořených osob</a:t>
            </a:r>
          </a:p>
          <a:p>
            <a:pPr algn="just"/>
            <a:r>
              <a:rPr lang="cs-CZ" sz="2000" dirty="0"/>
              <a:t>Prokazatelnost vykazovaných hodnot – záznamy o každém klientovi, prezenční listiny, monitorovací listy podpořených osob atd.</a:t>
            </a:r>
          </a:p>
          <a:p>
            <a:pPr marL="0" indent="0" algn="just">
              <a:buNone/>
            </a:pPr>
            <a:r>
              <a:rPr lang="cs-CZ" sz="2000" b="1" dirty="0"/>
              <a:t>Sledované indikátory se vyplňují dle uvedených pokynů:</a:t>
            </a:r>
          </a:p>
          <a:p>
            <a:pPr algn="just"/>
            <a:r>
              <a:rPr lang="cs-CZ" sz="2000" dirty="0">
                <a:hlinkClick r:id="rId4"/>
              </a:rPr>
              <a:t>https://www.esfcr.cz/documents/21802/798871/Pokyny+pro+evidenci+rozsahu+a+typu+podpory+jednotliv%C3%BDm+podpo%C5%99en%C3%BDm+osob%C3%A1m/47844036-98d0-4c08-befa-ba98b55480bb</a:t>
            </a:r>
            <a:r>
              <a:rPr lang="cs-CZ" sz="2000" dirty="0"/>
              <a:t> </a:t>
            </a:r>
          </a:p>
          <a:p>
            <a:pPr algn="just">
              <a:buFont typeface="Wingdings" panose="05000000000000000000" pitchFamily="2" charset="2"/>
              <a:buChar char="Ø"/>
            </a:pPr>
            <a:endParaRPr lang="cs-CZ" sz="2000" b="1" dirty="0">
              <a:latin typeface="Times New Roman" panose="02020603050405020304" pitchFamily="18" charset="0"/>
              <a:cs typeface="Times New Roman" panose="02020603050405020304" pitchFamily="18" charset="0"/>
            </a:endParaRPr>
          </a:p>
          <a:p>
            <a:pPr algn="just">
              <a:buNone/>
            </a:pPr>
            <a:endParaRPr lang="cs-CZ" sz="2000" dirty="0">
              <a:latin typeface="Times New Roman" panose="02020603050405020304" pitchFamily="18" charset="0"/>
              <a:cs typeface="Times New Roman" panose="02020603050405020304" pitchFamily="18" charset="0"/>
            </a:endParaRPr>
          </a:p>
          <a:p>
            <a:pPr marL="0" lvl="0" indent="0">
              <a:buNone/>
            </a:pPr>
            <a:endParaRPr lang="cs-CZ" sz="20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Podporované aktivity</a:t>
            </a:r>
          </a:p>
          <a:p>
            <a:pPr algn="r"/>
            <a:r>
              <a:rPr lang="cs-CZ" sz="3200" b="1" spc="-150" dirty="0">
                <a:solidFill>
                  <a:schemeClr val="accent1">
                    <a:lumMod val="75000"/>
                  </a:schemeClr>
                </a:solidFill>
              </a:rPr>
              <a:t>Povinná dokumentace pro aktivity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Obrázek 14">
            <a:extLst>
              <a:ext uri="{FF2B5EF4-FFF2-40B4-BE49-F238E27FC236}">
                <a16:creationId xmlns:a16="http://schemas.microsoft.com/office/drawing/2014/main" id="{465E969A-8685-4485-A322-58F4093CE9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3347480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668253" y="157554"/>
            <a:ext cx="7228996" cy="846731"/>
          </a:xfrm>
          <a:prstGeom prst="rect">
            <a:avLst/>
          </a:prstGeom>
          <a:noFill/>
          <a:scene3d>
            <a:camera prst="orthographicFront"/>
            <a:lightRig rig="threePt" dir="t"/>
          </a:scene3d>
          <a:sp3d prstMaterial="metal"/>
        </p:spPr>
        <p:txBody>
          <a:bodyPr vert="horz" lIns="91440" tIns="45720" rIns="91440" bIns="45720" rtlCol="0" anchor="ctr">
            <a:no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000" b="1" spc="-150" dirty="0">
                <a:solidFill>
                  <a:schemeClr val="accent1">
                    <a:lumMod val="75000"/>
                  </a:schemeClr>
                </a:solidFill>
              </a:rPr>
              <a:t>Nepodporované aktivity  ve výzvě (pro  celou  výzvu)</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4" name="Zástupný symbol pro obsah 3">
            <a:extLst>
              <a:ext uri="{FF2B5EF4-FFF2-40B4-BE49-F238E27FC236}">
                <a16:creationId xmlns:a16="http://schemas.microsoft.com/office/drawing/2014/main" id="{6C648328-FA37-409E-A34E-C82EEA19D3A5}"/>
              </a:ext>
            </a:extLst>
          </p:cNvPr>
          <p:cNvSpPr>
            <a:spLocks noGrp="1"/>
          </p:cNvSpPr>
          <p:nvPr>
            <p:ph idx="1"/>
          </p:nvPr>
        </p:nvSpPr>
        <p:spPr>
          <a:xfrm>
            <a:off x="140677" y="1123266"/>
            <a:ext cx="12051323" cy="5053697"/>
          </a:xfrm>
        </p:spPr>
        <p:txBody>
          <a:bodyPr>
            <a:normAutofit/>
          </a:bodyPr>
          <a:lstStyle/>
          <a:p>
            <a:pPr marL="0" indent="0" algn="just">
              <a:buNone/>
            </a:pPr>
            <a:r>
              <a:rPr lang="cs-CZ" sz="1700" b="1" dirty="0"/>
              <a:t>V této výzvě nebudou podporovány následující aktivity:  </a:t>
            </a:r>
          </a:p>
          <a:p>
            <a:pPr algn="just"/>
            <a:r>
              <a:rPr lang="cs-CZ" sz="1800" dirty="0"/>
              <a:t>Volnočasové aktivity </a:t>
            </a:r>
          </a:p>
          <a:p>
            <a:pPr algn="just"/>
            <a:r>
              <a:rPr lang="cs-CZ" sz="1800" dirty="0"/>
              <a:t>PC/ jazykové kurzy jako samostatný projekt </a:t>
            </a:r>
          </a:p>
          <a:p>
            <a:pPr algn="just"/>
            <a:r>
              <a:rPr lang="cs-CZ" sz="1800" dirty="0"/>
              <a:t>Osvětová činnost/kampaně jako samostatný projekt </a:t>
            </a:r>
          </a:p>
          <a:p>
            <a:pPr algn="just"/>
            <a:r>
              <a:rPr lang="cs-CZ" sz="1800" dirty="0"/>
              <a:t>Tvorba komplexních vzdělávacích programů včetně e-</a:t>
            </a:r>
            <a:r>
              <a:rPr lang="cs-CZ" sz="1800" dirty="0" err="1"/>
              <a:t>learningových</a:t>
            </a:r>
            <a:r>
              <a:rPr lang="cs-CZ" sz="1800" dirty="0"/>
              <a:t> kurzů </a:t>
            </a:r>
          </a:p>
          <a:p>
            <a:pPr algn="just"/>
            <a:r>
              <a:rPr lang="cs-CZ" sz="1800" dirty="0"/>
              <a:t>Všeobecné psychologické poradenství, pokud nebude součástí komplexní poradenské práce s účastníkem projektu </a:t>
            </a:r>
          </a:p>
          <a:p>
            <a:pPr algn="just"/>
            <a:r>
              <a:rPr lang="cs-CZ" sz="1800" dirty="0"/>
              <a:t>Zahraniční stáže </a:t>
            </a:r>
          </a:p>
          <a:p>
            <a:pPr algn="just"/>
            <a:r>
              <a:rPr lang="cs-CZ" sz="1800" dirty="0"/>
              <a:t>Vzdělávání členů realizačního týmu s výjimkou: </a:t>
            </a:r>
          </a:p>
          <a:p>
            <a:pPr marL="457200" lvl="1" indent="0" algn="just">
              <a:buNone/>
            </a:pPr>
            <a:r>
              <a:rPr lang="cs-CZ" sz="1800" dirty="0"/>
              <a:t>• vzdělávání realizačního týmu – sociálních pracovníků v souladu se zákonem č. 108/2006 Sb., o sociálních službách, a to </a:t>
            </a:r>
            <a:br>
              <a:rPr lang="cs-CZ" sz="1800" dirty="0"/>
            </a:br>
            <a:r>
              <a:rPr lang="cs-CZ" sz="1800" dirty="0"/>
              <a:t>    maximálně v rozsahu 24 hodin za kalendářní rok. </a:t>
            </a:r>
          </a:p>
          <a:p>
            <a:pPr marL="0" indent="0" algn="just">
              <a:buNone/>
            </a:pPr>
            <a:r>
              <a:rPr lang="cs-CZ" sz="1700" b="1" dirty="0"/>
              <a:t>     Potřebnost vzdělávacích aktivit zdůvodní žadatel v projektové žádosti. </a:t>
            </a:r>
          </a:p>
          <a:p>
            <a:pPr marL="0" lvl="0" indent="0">
              <a:buNone/>
            </a:pPr>
            <a:endParaRPr lang="cs-CZ" dirty="0"/>
          </a:p>
          <a:p>
            <a:pPr marL="0" lvl="0" indent="0">
              <a:buNone/>
            </a:pPr>
            <a:endParaRPr lang="cs-CZ" sz="2300" b="1" dirty="0"/>
          </a:p>
          <a:p>
            <a:pPr lvl="0"/>
            <a:endParaRPr lang="cs-CZ" sz="1600" dirty="0"/>
          </a:p>
          <a:p>
            <a:pPr lvl="0"/>
            <a:endParaRPr lang="cs-CZ" dirty="0"/>
          </a:p>
          <a:p>
            <a:pPr lvl="0"/>
            <a:endParaRPr lang="cs-CZ" dirty="0"/>
          </a:p>
          <a:p>
            <a:endParaRPr lang="cs-CZ" dirty="0"/>
          </a:p>
        </p:txBody>
      </p:sp>
      <p:pic>
        <p:nvPicPr>
          <p:cNvPr id="13" name="Obrázek 12">
            <a:extLst>
              <a:ext uri="{FF2B5EF4-FFF2-40B4-BE49-F238E27FC236}">
                <a16:creationId xmlns:a16="http://schemas.microsoft.com/office/drawing/2014/main" id="{773DA23E-EAD1-4F01-9A09-E0CF0CFD91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2329188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4160894" y="2319773"/>
            <a:ext cx="3526350" cy="923330"/>
          </a:xfrm>
          <a:prstGeom prst="rect">
            <a:avLst/>
          </a:prstGeom>
        </p:spPr>
        <p:txBody>
          <a:bodyPr wrap="none">
            <a:spAutoFit/>
          </a:bodyPr>
          <a:lstStyle/>
          <a:p>
            <a:pPr algn="ctr"/>
            <a:r>
              <a:rPr lang="cs-CZ" sz="5400" b="1" spc="-150" dirty="0">
                <a:solidFill>
                  <a:schemeClr val="accent1">
                    <a:lumMod val="75000"/>
                  </a:schemeClr>
                </a:solidFill>
              </a:rPr>
              <a:t>INDIKÁTORY</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28" y="4443874"/>
            <a:ext cx="8559808" cy="1411200"/>
          </a:xfrm>
          <a:prstGeom prst="rect">
            <a:avLst/>
          </a:prstGeom>
        </p:spPr>
      </p:pic>
    </p:spTree>
    <p:extLst>
      <p:ext uri="{BB962C8B-B14F-4D97-AF65-F5344CB8AC3E}">
        <p14:creationId xmlns:p14="http://schemas.microsoft.com/office/powerpoint/2010/main" val="1210805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buNone/>
            </a:pPr>
            <a:endParaRPr lang="cs-CZ" sz="2000" dirty="0"/>
          </a:p>
          <a:p>
            <a:pPr marL="0" indent="0" algn="just">
              <a:buNone/>
            </a:pPr>
            <a:r>
              <a:rPr lang="cs-CZ" sz="2000" dirty="0"/>
              <a:t>= nástroje pro měření dosažených efektů projektových aktivit </a:t>
            </a:r>
          </a:p>
          <a:p>
            <a:pPr marL="0" indent="0" algn="just">
              <a:buNone/>
            </a:pPr>
            <a:endParaRPr lang="cs-CZ" sz="2000" dirty="0"/>
          </a:p>
          <a:p>
            <a:pPr algn="just"/>
            <a:r>
              <a:rPr lang="cs-CZ" sz="2000" dirty="0"/>
              <a:t>Indikátory výstupů </a:t>
            </a:r>
          </a:p>
          <a:p>
            <a:pPr algn="just"/>
            <a:r>
              <a:rPr lang="cs-CZ" sz="2000" dirty="0"/>
              <a:t>Indikátory výsledků </a:t>
            </a:r>
          </a:p>
          <a:p>
            <a:pPr algn="just"/>
            <a:endParaRPr lang="cs-CZ" sz="2000" dirty="0"/>
          </a:p>
          <a:p>
            <a:pPr marL="0" indent="0" algn="just">
              <a:buNone/>
            </a:pPr>
            <a:r>
              <a:rPr lang="cs-CZ" sz="2000" b="1" dirty="0"/>
              <a:t>Pravidla volby závazných indikátorů </a:t>
            </a:r>
            <a:endParaRPr lang="cs-CZ" sz="2000" dirty="0"/>
          </a:p>
          <a:p>
            <a:pPr algn="just"/>
            <a:endParaRPr lang="cs-CZ" sz="2000" dirty="0"/>
          </a:p>
          <a:p>
            <a:pPr algn="just"/>
            <a:r>
              <a:rPr lang="cs-CZ" sz="2000" dirty="0"/>
              <a:t>Žadatel volí pouze ty indikátory z výzvy, které jsou relevantní pro jeho projekt </a:t>
            </a:r>
          </a:p>
          <a:p>
            <a:pPr algn="just"/>
            <a:r>
              <a:rPr lang="cs-CZ" sz="2000" dirty="0"/>
              <a:t>Ve zprávách o realizaci projektu se uvádějí kumulativně – souhrnně za období od počátku projektu do konce příslušného monitorovacího období </a:t>
            </a:r>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Indikátory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2094ED22-A2B5-40F1-9467-CEC7CF3321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3496838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algn="just"/>
            <a:r>
              <a:rPr lang="cs-CZ" sz="2200" dirty="0"/>
              <a:t>Povinnost stanovit v žádosti cílové hodnoty indikátorů </a:t>
            </a:r>
          </a:p>
          <a:p>
            <a:pPr lvl="1" algn="just"/>
            <a:r>
              <a:rPr lang="cs-CZ" sz="1800" dirty="0"/>
              <a:t>Včetně popisu způsobu stanovení této hodnoty </a:t>
            </a:r>
          </a:p>
          <a:p>
            <a:pPr algn="just"/>
            <a:r>
              <a:rPr lang="cs-CZ" sz="2200" dirty="0"/>
              <a:t>Nastavení je závazné </a:t>
            </a:r>
          </a:p>
          <a:p>
            <a:pPr lvl="1" algn="just"/>
            <a:r>
              <a:rPr lang="cs-CZ" sz="1800" dirty="0"/>
              <a:t>Úprava – podstatnou změnou </a:t>
            </a:r>
          </a:p>
          <a:p>
            <a:pPr lvl="1" algn="just"/>
            <a:r>
              <a:rPr lang="cs-CZ" sz="1800" dirty="0"/>
              <a:t>Při nesplnění (indikátorů povinných k naplnění) - sankce </a:t>
            </a:r>
          </a:p>
          <a:p>
            <a:pPr algn="just"/>
            <a:r>
              <a:rPr lang="cs-CZ" sz="2200" dirty="0"/>
              <a:t>Průběžné sledování jejich naplnění </a:t>
            </a:r>
          </a:p>
          <a:p>
            <a:pPr lvl="1" algn="just"/>
            <a:r>
              <a:rPr lang="pl-PL" sz="1800" dirty="0"/>
              <a:t>Ve zprávách o realizaci projektu </a:t>
            </a:r>
          </a:p>
          <a:p>
            <a:pPr algn="just"/>
            <a:r>
              <a:rPr lang="cs-CZ" sz="2200" dirty="0"/>
              <a:t>Prokazatelnost vykazovaných hodnot </a:t>
            </a:r>
          </a:p>
          <a:p>
            <a:pPr lvl="1" algn="just"/>
            <a:r>
              <a:rPr lang="cs-CZ" sz="1800" dirty="0"/>
              <a:t>Záznamy o každém klientovi, prezenční listiny atd. ověřitelné případnou kontrolou, monitorovací listy </a:t>
            </a:r>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301938"/>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Indikátory</a:t>
            </a:r>
          </a:p>
          <a:p>
            <a:pPr algn="r"/>
            <a:r>
              <a:rPr lang="cs-CZ" sz="3200" b="1" dirty="0">
                <a:solidFill>
                  <a:srgbClr val="0070C0"/>
                </a:solidFill>
              </a:rPr>
              <a:t>Povinnosti související s indikátory </a:t>
            </a:r>
            <a:endParaRPr lang="cs-CZ" sz="3200" dirty="0"/>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61A62FDD-25AE-4788-9EA0-D9115137D8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3577370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fontScale="77500" lnSpcReduction="20000"/>
          </a:bodyPr>
          <a:lstStyle/>
          <a:p>
            <a:pPr marL="0" lvl="0" indent="0">
              <a:buNone/>
            </a:pPr>
            <a:r>
              <a:rPr lang="cs-CZ" sz="2000" b="1" dirty="0"/>
              <a:t>Sankce při nesplnění závazků týkajících se indikátorů (povinných k naplnění)</a:t>
            </a:r>
          </a:p>
          <a:p>
            <a:pPr marL="0" lvl="0" indent="0">
              <a:buNone/>
            </a:pPr>
            <a:endParaRPr lang="cs-CZ" sz="2000" dirty="0"/>
          </a:p>
          <a:p>
            <a:pPr marL="0" lvl="0" indent="0">
              <a:buNone/>
            </a:pPr>
            <a:r>
              <a:rPr lang="cs-CZ" sz="2000" b="1" dirty="0"/>
              <a:t>Celková míra naplnění indikátorů výstupů</a:t>
            </a:r>
          </a:p>
          <a:p>
            <a:pPr marL="0" lvl="0" indent="0">
              <a:buNone/>
            </a:pPr>
            <a:r>
              <a:rPr lang="cs-CZ" sz="2000" b="1" dirty="0"/>
              <a:t> vzhledem k závazkům dle právního aktu:		                      </a:t>
            </a:r>
            <a:r>
              <a:rPr lang="cs-CZ" sz="2000" dirty="0"/>
              <a:t>Sankce:</a:t>
            </a:r>
          </a:p>
          <a:p>
            <a:pPr marL="0" lvl="0" indent="0">
              <a:buNone/>
            </a:pPr>
            <a:endParaRPr lang="cs-CZ" sz="2000" dirty="0"/>
          </a:p>
          <a:p>
            <a:r>
              <a:rPr lang="cs-CZ" sz="2000" dirty="0"/>
              <a:t>Méně než 85 % a zároveň alespoň 70 %			     15 %</a:t>
            </a:r>
          </a:p>
          <a:p>
            <a:r>
              <a:rPr lang="cs-CZ" sz="2000" dirty="0"/>
              <a:t>Méně než 70 % a zároveň alespoň 55 %			     20 %</a:t>
            </a:r>
          </a:p>
          <a:p>
            <a:r>
              <a:rPr lang="cs-CZ" sz="2000" dirty="0"/>
              <a:t>Méně než 55 % a zároveň alespoň 40 %			     30 %</a:t>
            </a:r>
          </a:p>
          <a:p>
            <a:r>
              <a:rPr lang="cs-CZ" sz="2000" dirty="0"/>
              <a:t>Méně než 40 %					     50 %</a:t>
            </a:r>
          </a:p>
          <a:p>
            <a:endParaRPr lang="cs-CZ" sz="2000" dirty="0"/>
          </a:p>
          <a:p>
            <a:pPr marL="0" indent="0">
              <a:buNone/>
            </a:pPr>
            <a:r>
              <a:rPr lang="cs-CZ" sz="2000" b="1" dirty="0"/>
              <a:t>Celková míra naplnění indikátorů výsledků </a:t>
            </a:r>
          </a:p>
          <a:p>
            <a:pPr marL="0" indent="0">
              <a:buNone/>
            </a:pPr>
            <a:r>
              <a:rPr lang="cs-CZ" sz="2000" b="1" dirty="0"/>
              <a:t>vzhledem k závazkům dle právního aktu:                                               </a:t>
            </a:r>
            <a:r>
              <a:rPr lang="cs-CZ" sz="2000" dirty="0"/>
              <a:t>Sankce:</a:t>
            </a:r>
            <a:r>
              <a:rPr lang="cs-CZ" sz="2000" b="1" dirty="0"/>
              <a:t> </a:t>
            </a:r>
          </a:p>
          <a:p>
            <a:endParaRPr lang="cs-CZ" sz="2000" dirty="0"/>
          </a:p>
          <a:p>
            <a:r>
              <a:rPr lang="cs-CZ" sz="2000" dirty="0"/>
              <a:t>Méně než 75 % a zároveň alespoň 50 %			     10 %</a:t>
            </a:r>
          </a:p>
          <a:p>
            <a:r>
              <a:rPr lang="cs-CZ" sz="2000" dirty="0"/>
              <a:t>Méně než 50 % 					     20 %</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3982453" y="157554"/>
            <a:ext cx="8091036" cy="846731"/>
          </a:xfrm>
          <a:prstGeom prst="rect">
            <a:avLst/>
          </a:prstGeom>
          <a:noFill/>
          <a:scene3d>
            <a:camera prst="orthographicFront"/>
            <a:lightRig rig="threePt" dir="t"/>
          </a:scene3d>
          <a:sp3d prstMaterial="metal"/>
        </p:spPr>
        <p:txBody>
          <a:bodyPr vert="horz" lIns="91440" tIns="45720" rIns="91440" bIns="45720" rtlCol="0" anchor="ctr">
            <a:normAutofit fontScale="850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700" b="1" spc="-150" dirty="0">
                <a:solidFill>
                  <a:srgbClr val="0070C0"/>
                </a:solidFill>
              </a:rPr>
              <a:t>Indikátory</a:t>
            </a:r>
          </a:p>
          <a:p>
            <a:pPr algn="r"/>
            <a:r>
              <a:rPr lang="cs-CZ" sz="3700" b="1" dirty="0">
                <a:solidFill>
                  <a:srgbClr val="0070C0"/>
                </a:solidFill>
              </a:rPr>
              <a:t>Sankce</a:t>
            </a:r>
          </a:p>
          <a:p>
            <a:pPr algn="r"/>
            <a:endParaRPr lang="cs-CZ" sz="3200" b="1" spc="-150" dirty="0">
              <a:solidFill>
                <a:srgbClr val="0070C0"/>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23B75348-115E-430B-B86A-7AD1D17FB5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42741542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09426"/>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Indikátory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4" name="Rectangle 1">
            <a:extLst>
              <a:ext uri="{FF2B5EF4-FFF2-40B4-BE49-F238E27FC236}">
                <a16:creationId xmlns:a16="http://schemas.microsoft.com/office/drawing/2014/main" id="{DB56CF4C-C179-40C7-AEBC-3C667817399B}"/>
              </a:ext>
            </a:extLst>
          </p:cNvPr>
          <p:cNvSpPr>
            <a:spLocks noChangeArrowheads="1"/>
          </p:cNvSpPr>
          <p:nvPr/>
        </p:nvSpPr>
        <p:spPr bwMode="auto">
          <a:xfrm flipV="1">
            <a:off x="622230" y="2292151"/>
            <a:ext cx="122324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cs-CZ" altLang="cs-CZ" sz="1800" b="0" i="0" u="none" strike="noStrike" cap="none" normalizeH="0" baseline="0">
                <a:ln>
                  <a:noFill/>
                </a:ln>
                <a:solidFill>
                  <a:schemeClr val="tx1"/>
                </a:solidFill>
                <a:effectLst/>
                <a:latin typeface="Arial" panose="020B0604020202020204" pitchFamily="34" charset="0"/>
              </a:rPr>
            </a:br>
            <a:endParaRPr kumimoji="0" lang="cs-CZ" altLang="cs-CZ" sz="1800" b="0" i="0" u="none" strike="noStrike" cap="none" normalizeH="0" baseline="0">
              <a:ln>
                <a:noFill/>
              </a:ln>
              <a:solidFill>
                <a:schemeClr val="tx1"/>
              </a:solidFill>
              <a:effectLst/>
              <a:latin typeface="Arial" panose="020B0604020202020204" pitchFamily="34" charset="0"/>
            </a:endParaRPr>
          </a:p>
        </p:txBody>
      </p:sp>
      <p:pic>
        <p:nvPicPr>
          <p:cNvPr id="13" name="Obrázek 12">
            <a:extLst>
              <a:ext uri="{FF2B5EF4-FFF2-40B4-BE49-F238E27FC236}">
                <a16:creationId xmlns:a16="http://schemas.microsoft.com/office/drawing/2014/main" id="{BD1016A7-DA56-4A00-9D53-D9CB3D06FB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pic>
        <p:nvPicPr>
          <p:cNvPr id="18" name="Obrázek 1">
            <a:extLst>
              <a:ext uri="{FF2B5EF4-FFF2-40B4-BE49-F238E27FC236}">
                <a16:creationId xmlns:a16="http://schemas.microsoft.com/office/drawing/2014/main" id="{3B167F7C-5066-4747-B3C9-63833BB0EA1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64105" y="1056244"/>
            <a:ext cx="6383999" cy="47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ástupný symbol pro obsah 6">
            <a:extLst>
              <a:ext uri="{FF2B5EF4-FFF2-40B4-BE49-F238E27FC236}">
                <a16:creationId xmlns:a16="http://schemas.microsoft.com/office/drawing/2014/main" id="{F5FF8384-763F-4E3A-9511-BFB113CA5B54}"/>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1172148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09426"/>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Indikátory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4" name="Rectangle 1">
            <a:extLst>
              <a:ext uri="{FF2B5EF4-FFF2-40B4-BE49-F238E27FC236}">
                <a16:creationId xmlns:a16="http://schemas.microsoft.com/office/drawing/2014/main" id="{DB56CF4C-C179-40C7-AEBC-3C667817399B}"/>
              </a:ext>
            </a:extLst>
          </p:cNvPr>
          <p:cNvSpPr>
            <a:spLocks noChangeArrowheads="1"/>
          </p:cNvSpPr>
          <p:nvPr/>
        </p:nvSpPr>
        <p:spPr bwMode="auto">
          <a:xfrm flipV="1">
            <a:off x="622230" y="2292151"/>
            <a:ext cx="122324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cs-CZ" altLang="cs-CZ" sz="1800" b="0" i="0" u="none" strike="noStrike" cap="none" normalizeH="0" baseline="0">
                <a:ln>
                  <a:noFill/>
                </a:ln>
                <a:solidFill>
                  <a:schemeClr val="tx1"/>
                </a:solidFill>
                <a:effectLst/>
                <a:latin typeface="Arial" panose="020B0604020202020204" pitchFamily="34" charset="0"/>
              </a:rPr>
            </a:br>
            <a:endParaRPr kumimoji="0" lang="cs-CZ" altLang="cs-CZ" sz="1800" b="0" i="0" u="none" strike="noStrike" cap="none" normalizeH="0" baseline="0">
              <a:ln>
                <a:noFill/>
              </a:ln>
              <a:solidFill>
                <a:schemeClr val="tx1"/>
              </a:solidFill>
              <a:effectLst/>
              <a:latin typeface="Arial" panose="020B0604020202020204" pitchFamily="34" charset="0"/>
            </a:endParaRPr>
          </a:p>
        </p:txBody>
      </p:sp>
      <p:pic>
        <p:nvPicPr>
          <p:cNvPr id="13" name="Obrázek 12">
            <a:extLst>
              <a:ext uri="{FF2B5EF4-FFF2-40B4-BE49-F238E27FC236}">
                <a16:creationId xmlns:a16="http://schemas.microsoft.com/office/drawing/2014/main" id="{BD1016A7-DA56-4A00-9D53-D9CB3D06FB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
        <p:nvSpPr>
          <p:cNvPr id="20" name="Zástupný symbol pro obsah 2">
            <a:extLst>
              <a:ext uri="{FF2B5EF4-FFF2-40B4-BE49-F238E27FC236}">
                <a16:creationId xmlns:a16="http://schemas.microsoft.com/office/drawing/2014/main" id="{03520093-172D-48AB-97BF-63C9154B854A}"/>
              </a:ext>
            </a:extLst>
          </p:cNvPr>
          <p:cNvSpPr>
            <a:spLocks noGrp="1"/>
          </p:cNvSpPr>
          <p:nvPr>
            <p:ph idx="1"/>
          </p:nvPr>
        </p:nvSpPr>
        <p:spPr>
          <a:xfrm>
            <a:off x="119063" y="1146175"/>
            <a:ext cx="11777662" cy="4564063"/>
          </a:xfrm>
        </p:spPr>
        <p:txBody>
          <a:bodyPr>
            <a:normAutofit fontScale="85000" lnSpcReduction="20000"/>
          </a:bodyPr>
          <a:lstStyle/>
          <a:p>
            <a:pPr marL="0" indent="0" algn="just">
              <a:buNone/>
            </a:pPr>
            <a:r>
              <a:rPr lang="cs-CZ" sz="1600" b="1" u="sng" cap="all" dirty="0"/>
              <a:t>Indikátory povinné k naplnění</a:t>
            </a:r>
          </a:p>
          <a:p>
            <a:pPr algn="just" fontAlgn="t"/>
            <a:r>
              <a:rPr lang="cs-CZ" sz="1800" dirty="0"/>
              <a:t>Žadatel má povinnost </a:t>
            </a:r>
            <a:r>
              <a:rPr lang="cs-CZ" sz="1800" b="1" dirty="0"/>
              <a:t>stanovit nenulovou cílovou hodnotu</a:t>
            </a:r>
            <a:r>
              <a:rPr lang="cs-CZ" sz="1800" dirty="0"/>
              <a:t> pro všechny relevantní indikátory (jakožto závazek), minimálně buď pro indikátor </a:t>
            </a:r>
            <a:br>
              <a:rPr lang="cs-CZ" sz="1800" dirty="0"/>
            </a:br>
            <a:r>
              <a:rPr lang="cs-CZ" sz="1800" dirty="0"/>
              <a:t>6 00 00 – Celkový počet účastníků nebo 6 70 01 – Kapacita podpořených služeb a dále také pro indikátory 6 70 10 – Využívání podpořených služeb </a:t>
            </a:r>
            <a:br>
              <a:rPr lang="cs-CZ" sz="1800" dirty="0"/>
            </a:br>
            <a:r>
              <a:rPr lang="cs-CZ" sz="1800" dirty="0"/>
              <a:t>a 5 51 02 –</a:t>
            </a:r>
            <a:r>
              <a:rPr lang="cs-CZ" sz="1800" b="1" dirty="0"/>
              <a:t> </a:t>
            </a:r>
            <a:r>
              <a:rPr lang="cs-CZ" sz="1800" dirty="0"/>
              <a:t>Počet podpořených komunitních center (pokud jsou relevantní k zaměření daného projektu).</a:t>
            </a:r>
          </a:p>
          <a:p>
            <a:pPr algn="just">
              <a:lnSpc>
                <a:spcPct val="100000"/>
              </a:lnSpc>
              <a:spcBef>
                <a:spcPts val="0"/>
              </a:spcBef>
            </a:pPr>
            <a:endParaRPr lang="cs-CZ" sz="1800" dirty="0"/>
          </a:p>
          <a:p>
            <a:pPr algn="just">
              <a:lnSpc>
                <a:spcPct val="100000"/>
              </a:lnSpc>
              <a:spcBef>
                <a:spcPts val="0"/>
              </a:spcBef>
            </a:pPr>
            <a:r>
              <a:rPr lang="cs-CZ" sz="1800" dirty="0"/>
              <a:t>Žadatel v žádosti uvede </a:t>
            </a:r>
            <a:r>
              <a:rPr lang="cs-CZ" sz="1800" b="1" dirty="0"/>
              <a:t>způsob stanovení cílové hodnoty</a:t>
            </a:r>
            <a:r>
              <a:rPr lang="cs-CZ" sz="1800" dirty="0"/>
              <a:t>, jak bude naplňování indikátoru sledovat a dokládat.  </a:t>
            </a:r>
          </a:p>
          <a:p>
            <a:pPr algn="just">
              <a:lnSpc>
                <a:spcPct val="100000"/>
              </a:lnSpc>
              <a:spcBef>
                <a:spcPts val="0"/>
              </a:spcBef>
            </a:pPr>
            <a:r>
              <a:rPr lang="cs-CZ" sz="1800" dirty="0"/>
              <a:t>Při stanovení cílových hodnot </a:t>
            </a:r>
            <a:r>
              <a:rPr lang="cs-CZ" sz="1800" b="1" dirty="0"/>
              <a:t>žadatel vychází z plánovaných aktivit</a:t>
            </a:r>
            <a:r>
              <a:rPr lang="cs-CZ" sz="1800" dirty="0"/>
              <a:t>, </a:t>
            </a:r>
            <a:r>
              <a:rPr lang="cs-CZ" sz="1800" b="1" dirty="0"/>
              <a:t>zaměření projektu a jeho rozpočtu</a:t>
            </a:r>
            <a:r>
              <a:rPr lang="cs-CZ" sz="1800" dirty="0"/>
              <a:t>, nelze je libovolně měnit.</a:t>
            </a:r>
          </a:p>
          <a:p>
            <a:pPr algn="just">
              <a:lnSpc>
                <a:spcPct val="100000"/>
              </a:lnSpc>
              <a:spcBef>
                <a:spcPts val="0"/>
              </a:spcBef>
            </a:pPr>
            <a:r>
              <a:rPr lang="cs-CZ" sz="1800" dirty="0"/>
              <a:t>Jsou součástí právního aktu, </a:t>
            </a:r>
            <a:r>
              <a:rPr lang="cs-CZ" sz="1800" b="1" dirty="0"/>
              <a:t>na jejich neplnění jsou navázány sankce</a:t>
            </a:r>
            <a:r>
              <a:rPr lang="cs-CZ" sz="1800" dirty="0"/>
              <a:t> (výše sankcí viz Obecná část pravidel pro žadatele a příjemce, kap. 18.1.1).</a:t>
            </a:r>
          </a:p>
          <a:p>
            <a:pPr algn="just">
              <a:lnSpc>
                <a:spcPct val="100000"/>
              </a:lnSpc>
              <a:spcBef>
                <a:spcPts val="0"/>
              </a:spcBef>
            </a:pPr>
            <a:r>
              <a:rPr lang="cs-CZ" sz="1800" dirty="0"/>
              <a:t>Indikátor není relevantní – cílová hodnota 0.</a:t>
            </a:r>
          </a:p>
          <a:p>
            <a:pPr algn="just">
              <a:lnSpc>
                <a:spcPct val="100000"/>
              </a:lnSpc>
              <a:spcBef>
                <a:spcPts val="0"/>
              </a:spcBef>
            </a:pPr>
            <a:r>
              <a:rPr lang="cs-CZ" sz="1800" dirty="0"/>
              <a:t>Výchozí hodnota indikátorů povinných k naplnění – vždy 0.</a:t>
            </a:r>
          </a:p>
          <a:p>
            <a:pPr lvl="1" algn="just">
              <a:lnSpc>
                <a:spcPct val="100000"/>
              </a:lnSpc>
              <a:spcBef>
                <a:spcPts val="0"/>
              </a:spcBef>
            </a:pPr>
            <a:endParaRPr lang="cs-CZ" sz="1400" dirty="0"/>
          </a:p>
          <a:p>
            <a:pPr marL="0" indent="0" algn="just">
              <a:buNone/>
            </a:pPr>
            <a:r>
              <a:rPr lang="cs-CZ" sz="1600" b="1" u="sng" cap="all" dirty="0"/>
              <a:t>Indikátory povinné k vykazování</a:t>
            </a:r>
          </a:p>
          <a:p>
            <a:pPr algn="just">
              <a:lnSpc>
                <a:spcPct val="100000"/>
              </a:lnSpc>
              <a:spcBef>
                <a:spcPts val="0"/>
              </a:spcBef>
            </a:pPr>
            <a:r>
              <a:rPr lang="cs-CZ" sz="1800" dirty="0"/>
              <a:t>Žadatel má povinnost </a:t>
            </a:r>
            <a:r>
              <a:rPr lang="cs-CZ" sz="1800" b="1" dirty="0"/>
              <a:t>sledovat dosažené cílové hodnoty</a:t>
            </a:r>
            <a:r>
              <a:rPr lang="cs-CZ" sz="1800" dirty="0"/>
              <a:t> u všech relevantních indikátorů.</a:t>
            </a:r>
          </a:p>
          <a:p>
            <a:pPr algn="just">
              <a:lnSpc>
                <a:spcPct val="100000"/>
              </a:lnSpc>
              <a:spcBef>
                <a:spcPts val="0"/>
              </a:spcBef>
            </a:pPr>
            <a:r>
              <a:rPr lang="cs-CZ" sz="1800" dirty="0"/>
              <a:t>Na neplnění indikátorů povinných k vykazování </a:t>
            </a:r>
            <a:r>
              <a:rPr lang="cs-CZ" sz="1800" b="1" dirty="0"/>
              <a:t>nebude navázána sankce</a:t>
            </a:r>
            <a:r>
              <a:rPr lang="cs-CZ" sz="1800" dirty="0"/>
              <a:t> v právním aktu.</a:t>
            </a:r>
          </a:p>
          <a:p>
            <a:pPr algn="just">
              <a:lnSpc>
                <a:spcPct val="100000"/>
              </a:lnSpc>
              <a:spcBef>
                <a:spcPts val="0"/>
              </a:spcBef>
            </a:pPr>
            <a:r>
              <a:rPr lang="cs-CZ" sz="1800" dirty="0"/>
              <a:t>Pokud je indikátor nerelevantní  – cílová hodnota 0.</a:t>
            </a:r>
          </a:p>
          <a:p>
            <a:pPr algn="just">
              <a:lnSpc>
                <a:spcPct val="100000"/>
              </a:lnSpc>
              <a:spcBef>
                <a:spcPts val="0"/>
              </a:spcBef>
            </a:pPr>
            <a:r>
              <a:rPr lang="cs-CZ" sz="1800" dirty="0"/>
              <a:t>U indikátorů, které se </a:t>
            </a:r>
            <a:r>
              <a:rPr lang="cs-CZ" sz="1800" b="1" dirty="0"/>
              <a:t>týkají účastníků</a:t>
            </a:r>
            <a:r>
              <a:rPr lang="cs-CZ" sz="1800" dirty="0"/>
              <a:t>, žadatel uvede </a:t>
            </a:r>
            <a:r>
              <a:rPr lang="cs-CZ" sz="1800" u="sng" dirty="0"/>
              <a:t>vždy</a:t>
            </a:r>
            <a:r>
              <a:rPr lang="cs-CZ" sz="1800" dirty="0"/>
              <a:t> cílovou hodnotu 0 (hodnoty se načítají z monitorovacího listu podpořené osoby skrze IS ESF2014+). </a:t>
            </a:r>
          </a:p>
          <a:p>
            <a:pPr algn="just">
              <a:lnSpc>
                <a:spcPct val="100000"/>
              </a:lnSpc>
              <a:spcBef>
                <a:spcPts val="0"/>
              </a:spcBef>
            </a:pPr>
            <a:r>
              <a:rPr lang="cs-CZ" sz="1800" dirty="0"/>
              <a:t>U indikátorů, které se </a:t>
            </a:r>
            <a:r>
              <a:rPr lang="cs-CZ" sz="1800" b="1" dirty="0"/>
              <a:t>netýkají účastníků</a:t>
            </a:r>
            <a:r>
              <a:rPr lang="cs-CZ" sz="1800" dirty="0"/>
              <a:t>, </a:t>
            </a:r>
            <a:r>
              <a:rPr lang="cs-CZ" sz="1800" u="sng" dirty="0"/>
              <a:t>může</a:t>
            </a:r>
            <a:r>
              <a:rPr lang="cs-CZ" sz="1800" dirty="0"/>
              <a:t> žadatel uvést cílovou hodnotu 0 (hodnoty vykazuje příjemce prostřednictvím zpráv o realizaci projektu v ISKP14+).</a:t>
            </a:r>
          </a:p>
          <a:p>
            <a:pPr algn="just">
              <a:lnSpc>
                <a:spcPct val="100000"/>
              </a:lnSpc>
              <a:spcBef>
                <a:spcPts val="0"/>
              </a:spcBef>
            </a:pPr>
            <a:r>
              <a:rPr lang="cs-CZ" sz="1800" dirty="0"/>
              <a:t>U všech projektů </a:t>
            </a:r>
            <a:r>
              <a:rPr lang="cs-CZ" sz="1800" b="1" dirty="0"/>
              <a:t>je doporučováno</a:t>
            </a:r>
            <a:r>
              <a:rPr lang="cs-CZ" sz="1800" dirty="0"/>
              <a:t>, aby byla stanovena cílová hodnota (sledována dosažená cílová hodnota) pro </a:t>
            </a:r>
            <a:r>
              <a:rPr lang="cs-CZ" sz="1800" b="1" dirty="0"/>
              <a:t>minimálně jeden výsledkový indikátor</a:t>
            </a:r>
            <a:r>
              <a:rPr lang="cs-CZ" sz="1800" dirty="0"/>
              <a:t>.</a:t>
            </a:r>
          </a:p>
          <a:p>
            <a:pPr algn="just">
              <a:lnSpc>
                <a:spcPct val="100000"/>
              </a:lnSpc>
              <a:spcBef>
                <a:spcPts val="0"/>
              </a:spcBef>
            </a:pPr>
            <a:r>
              <a:rPr lang="cs-CZ" sz="1800" dirty="0"/>
              <a:t>Výchozí hodnota indikátorů povinných k vykazování – vždy 0.</a:t>
            </a:r>
          </a:p>
          <a:p>
            <a:endParaRPr lang="cs-CZ" sz="1600" b="1" u="sng" cap="all" dirty="0"/>
          </a:p>
        </p:txBody>
      </p:sp>
    </p:spTree>
    <p:extLst>
      <p:ext uri="{BB962C8B-B14F-4D97-AF65-F5344CB8AC3E}">
        <p14:creationId xmlns:p14="http://schemas.microsoft.com/office/powerpoint/2010/main" val="3955295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3027629" y="2319773"/>
            <a:ext cx="5792868" cy="923330"/>
          </a:xfrm>
          <a:prstGeom prst="rect">
            <a:avLst/>
          </a:prstGeom>
        </p:spPr>
        <p:txBody>
          <a:bodyPr wrap="none">
            <a:spAutoFit/>
          </a:bodyPr>
          <a:lstStyle/>
          <a:p>
            <a:pPr algn="ctr"/>
            <a:r>
              <a:rPr lang="cs-CZ" sz="5400" b="1" spc="-150" dirty="0">
                <a:solidFill>
                  <a:schemeClr val="accent1">
                    <a:lumMod val="75000"/>
                  </a:schemeClr>
                </a:solidFill>
              </a:rPr>
              <a:t>PŘEDSTAVENÍ VÝZVY</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28" y="4443874"/>
            <a:ext cx="8559808" cy="1411200"/>
          </a:xfrm>
          <a:prstGeom prst="rect">
            <a:avLst/>
          </a:prstGeom>
        </p:spPr>
      </p:pic>
    </p:spTree>
    <p:extLst>
      <p:ext uri="{BB962C8B-B14F-4D97-AF65-F5344CB8AC3E}">
        <p14:creationId xmlns:p14="http://schemas.microsoft.com/office/powerpoint/2010/main" val="2315073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r>
              <a:rPr lang="cs-CZ" sz="2000" dirty="0"/>
              <a:t>Hodnoty, které jsou chápány jako závazek žadatele, kterého má dosáhnout díky realizaci projektu (jsou na ně vázány sankce)</a:t>
            </a:r>
            <a:endParaRPr lang="cs-CZ" dirty="0"/>
          </a:p>
          <a:p>
            <a:pPr mar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573719" y="62902"/>
            <a:ext cx="7491977" cy="1097800"/>
          </a:xfrm>
          <a:prstGeom prst="rect">
            <a:avLst/>
          </a:prstGeom>
          <a:noFill/>
          <a:scene3d>
            <a:camera prst="orthographicFront"/>
            <a:lightRig rig="threePt" dir="t"/>
          </a:scene3d>
          <a:sp3d prstMaterial="metal"/>
        </p:spPr>
        <p:txBody>
          <a:bodyPr vert="horz" lIns="91440" tIns="45720" rIns="91440" bIns="45720" rtlCol="0" anchor="ctr">
            <a:no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2600" b="1" spc="-150" dirty="0">
                <a:solidFill>
                  <a:schemeClr val="accent1">
                    <a:lumMod val="75000"/>
                  </a:schemeClr>
                </a:solidFill>
              </a:rPr>
              <a:t>Indikátory</a:t>
            </a:r>
          </a:p>
          <a:p>
            <a:pPr algn="r"/>
            <a:r>
              <a:rPr lang="cs-CZ" sz="2600" b="1" dirty="0">
                <a:solidFill>
                  <a:srgbClr val="0070C0"/>
                </a:solidFill>
              </a:rPr>
              <a:t>Indikátory se závazkem (Indikátory povinné k naplnění)</a:t>
            </a:r>
          </a:p>
          <a:p>
            <a:pPr algn="r"/>
            <a:endParaRPr lang="cs-CZ" sz="2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graphicFrame>
        <p:nvGraphicFramePr>
          <p:cNvPr id="2" name="Tabulka 1">
            <a:extLst>
              <a:ext uri="{FF2B5EF4-FFF2-40B4-BE49-F238E27FC236}">
                <a16:creationId xmlns:a16="http://schemas.microsoft.com/office/drawing/2014/main" id="{D61DBC03-0ED9-424B-8573-C134CB04674F}"/>
              </a:ext>
            </a:extLst>
          </p:cNvPr>
          <p:cNvGraphicFramePr>
            <a:graphicFrameLocks noGrp="1"/>
          </p:cNvGraphicFramePr>
          <p:nvPr>
            <p:extLst>
              <p:ext uri="{D42A27DB-BD31-4B8C-83A1-F6EECF244321}">
                <p14:modId xmlns:p14="http://schemas.microsoft.com/office/powerpoint/2010/main" val="3150223246"/>
              </p:ext>
            </p:extLst>
          </p:nvPr>
        </p:nvGraphicFramePr>
        <p:xfrm>
          <a:off x="482600" y="1907759"/>
          <a:ext cx="10550521" cy="2062655"/>
        </p:xfrm>
        <a:graphic>
          <a:graphicData uri="http://schemas.openxmlformats.org/drawingml/2006/table">
            <a:tbl>
              <a:tblPr firstRow="1" firstCol="1" bandRow="1">
                <a:tableStyleId>{5C22544A-7EE6-4342-B048-85BDC9FD1C3A}</a:tableStyleId>
              </a:tblPr>
              <a:tblGrid>
                <a:gridCol w="1447531">
                  <a:extLst>
                    <a:ext uri="{9D8B030D-6E8A-4147-A177-3AD203B41FA5}">
                      <a16:colId xmlns:a16="http://schemas.microsoft.com/office/drawing/2014/main" val="1446175023"/>
                    </a:ext>
                  </a:extLst>
                </a:gridCol>
                <a:gridCol w="4794157">
                  <a:extLst>
                    <a:ext uri="{9D8B030D-6E8A-4147-A177-3AD203B41FA5}">
                      <a16:colId xmlns:a16="http://schemas.microsoft.com/office/drawing/2014/main" val="3821172054"/>
                    </a:ext>
                  </a:extLst>
                </a:gridCol>
                <a:gridCol w="2150196">
                  <a:extLst>
                    <a:ext uri="{9D8B030D-6E8A-4147-A177-3AD203B41FA5}">
                      <a16:colId xmlns:a16="http://schemas.microsoft.com/office/drawing/2014/main" val="2012785149"/>
                    </a:ext>
                  </a:extLst>
                </a:gridCol>
                <a:gridCol w="2158637">
                  <a:extLst>
                    <a:ext uri="{9D8B030D-6E8A-4147-A177-3AD203B41FA5}">
                      <a16:colId xmlns:a16="http://schemas.microsoft.com/office/drawing/2014/main" val="1931427574"/>
                    </a:ext>
                  </a:extLst>
                </a:gridCol>
              </a:tblGrid>
              <a:tr h="531646">
                <a:tc>
                  <a:txBody>
                    <a:bodyPr/>
                    <a:lstStyle/>
                    <a:p>
                      <a:pPr algn="just">
                        <a:lnSpc>
                          <a:spcPct val="115000"/>
                        </a:lnSpc>
                        <a:spcAft>
                          <a:spcPts val="600"/>
                        </a:spcAft>
                      </a:pPr>
                      <a:r>
                        <a:rPr lang="cs-CZ" sz="1800" dirty="0">
                          <a:effectLst/>
                          <a:latin typeface="+mn-lt"/>
                        </a:rPr>
                        <a:t>Kód</a:t>
                      </a:r>
                      <a:endParaRPr lang="cs-CZ" sz="1800" dirty="0">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600"/>
                        </a:spcAft>
                      </a:pPr>
                      <a:r>
                        <a:rPr lang="cs-CZ" sz="1800" dirty="0">
                          <a:effectLst/>
                          <a:latin typeface="+mn-lt"/>
                        </a:rPr>
                        <a:t>Název indikátoru </a:t>
                      </a:r>
                      <a:endParaRPr lang="cs-CZ" sz="1800" dirty="0">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600"/>
                        </a:spcAft>
                      </a:pPr>
                      <a:r>
                        <a:rPr lang="cs-CZ" sz="1800">
                          <a:effectLst/>
                          <a:latin typeface="+mn-lt"/>
                        </a:rPr>
                        <a:t>Měrná jednotka </a:t>
                      </a:r>
                      <a:endParaRPr lang="cs-CZ" sz="1800">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600"/>
                        </a:spcAft>
                      </a:pPr>
                      <a:r>
                        <a:rPr lang="cs-CZ" sz="1800">
                          <a:effectLst/>
                          <a:latin typeface="+mn-lt"/>
                        </a:rPr>
                        <a:t>Typ indikátoru </a:t>
                      </a:r>
                      <a:endParaRPr lang="cs-CZ" sz="1800">
                        <a:effectLst/>
                        <a:latin typeface="+mn-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2277156"/>
                  </a:ext>
                </a:extLst>
              </a:tr>
              <a:tr h="306246">
                <a:tc>
                  <a:txBody>
                    <a:bodyPr/>
                    <a:lstStyle/>
                    <a:p>
                      <a:pPr algn="l">
                        <a:lnSpc>
                          <a:spcPct val="115000"/>
                        </a:lnSpc>
                        <a:spcAft>
                          <a:spcPts val="600"/>
                        </a:spcAft>
                      </a:pPr>
                      <a:r>
                        <a:rPr lang="cs-CZ" sz="1800" dirty="0">
                          <a:effectLst/>
                          <a:latin typeface="+mn-lt"/>
                        </a:rPr>
                        <a:t>6 00 00 </a:t>
                      </a:r>
                      <a:endParaRPr lang="cs-CZ" sz="1800" dirty="0">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gn="l">
                        <a:lnSpc>
                          <a:spcPct val="115000"/>
                        </a:lnSpc>
                        <a:spcAft>
                          <a:spcPts val="600"/>
                        </a:spcAft>
                      </a:pPr>
                      <a:r>
                        <a:rPr lang="cs-CZ" sz="1800" dirty="0">
                          <a:effectLst/>
                          <a:latin typeface="+mn-lt"/>
                        </a:rPr>
                        <a:t>Celkový počet účastníků </a:t>
                      </a:r>
                      <a:endParaRPr lang="cs-CZ" sz="1800" dirty="0">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gn="l">
                        <a:lnSpc>
                          <a:spcPct val="115000"/>
                        </a:lnSpc>
                        <a:spcAft>
                          <a:spcPts val="600"/>
                        </a:spcAft>
                      </a:pPr>
                      <a:r>
                        <a:rPr lang="cs-CZ" sz="1800" dirty="0">
                          <a:effectLst/>
                          <a:latin typeface="+mn-lt"/>
                        </a:rPr>
                        <a:t>Osoby</a:t>
                      </a:r>
                      <a:endParaRPr lang="cs-CZ" sz="1800" dirty="0">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gn="l">
                        <a:lnSpc>
                          <a:spcPct val="115000"/>
                        </a:lnSpc>
                        <a:spcAft>
                          <a:spcPts val="600"/>
                        </a:spcAft>
                      </a:pPr>
                      <a:r>
                        <a:rPr lang="cs-CZ" sz="1800" dirty="0">
                          <a:effectLst/>
                          <a:latin typeface="+mn-lt"/>
                        </a:rPr>
                        <a:t>Výstup </a:t>
                      </a:r>
                      <a:endParaRPr lang="cs-CZ" sz="1800" dirty="0">
                        <a:effectLst/>
                        <a:latin typeface="+mn-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68490206"/>
                  </a:ext>
                </a:extLst>
              </a:tr>
              <a:tr h="333960">
                <a:tc>
                  <a:txBody>
                    <a:bodyPr/>
                    <a:lstStyle/>
                    <a:p>
                      <a:pPr algn="l">
                        <a:lnSpc>
                          <a:spcPct val="115000"/>
                        </a:lnSpc>
                        <a:spcAft>
                          <a:spcPts val="600"/>
                        </a:spcAft>
                      </a:pPr>
                      <a:r>
                        <a:rPr lang="cs-CZ" sz="1800" dirty="0">
                          <a:effectLst/>
                          <a:latin typeface="+mn-lt"/>
                          <a:ea typeface="Calibri" panose="020F0502020204030204" pitchFamily="34" charset="0"/>
                          <a:cs typeface="Arial" panose="020B0604020202020204" pitchFamily="34" charset="0"/>
                        </a:rPr>
                        <a:t>6 70 01 </a:t>
                      </a:r>
                      <a:endParaRPr lang="cs-CZ"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600"/>
                        </a:spcAft>
                      </a:pPr>
                      <a:r>
                        <a:rPr lang="cs-CZ" sz="1800" dirty="0">
                          <a:effectLst/>
                          <a:latin typeface="+mn-lt"/>
                          <a:ea typeface="Calibri" panose="020F0502020204030204" pitchFamily="34" charset="0"/>
                          <a:cs typeface="Arial" panose="020B0604020202020204" pitchFamily="34" charset="0"/>
                        </a:rPr>
                        <a:t>Kapacita podpořených služeb </a:t>
                      </a:r>
                      <a:endParaRPr lang="cs-CZ"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600"/>
                        </a:spcAft>
                      </a:pPr>
                      <a:r>
                        <a:rPr lang="cs-CZ" sz="1800">
                          <a:effectLst/>
                          <a:latin typeface="+mn-lt"/>
                          <a:ea typeface="Calibri" panose="020F0502020204030204" pitchFamily="34" charset="0"/>
                          <a:cs typeface="Arial" panose="020B0604020202020204" pitchFamily="34" charset="0"/>
                        </a:rPr>
                        <a:t>Místa </a:t>
                      </a:r>
                      <a:endParaRPr lang="cs-CZ"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600"/>
                        </a:spcAft>
                      </a:pPr>
                      <a:r>
                        <a:rPr lang="cs-CZ" sz="1800">
                          <a:effectLst/>
                          <a:latin typeface="+mn-lt"/>
                          <a:ea typeface="Calibri" panose="020F0502020204030204" pitchFamily="34" charset="0"/>
                          <a:cs typeface="Arial" panose="020B0604020202020204" pitchFamily="34" charset="0"/>
                        </a:rPr>
                        <a:t>Výstup </a:t>
                      </a:r>
                      <a:endParaRPr lang="cs-CZ" sz="18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1836681"/>
                  </a:ext>
                </a:extLst>
              </a:tr>
              <a:tr h="359157">
                <a:tc>
                  <a:txBody>
                    <a:bodyPr/>
                    <a:lstStyle/>
                    <a:p>
                      <a:pPr algn="l">
                        <a:lnSpc>
                          <a:spcPct val="115000"/>
                        </a:lnSpc>
                        <a:spcAft>
                          <a:spcPts val="600"/>
                        </a:spcAft>
                      </a:pPr>
                      <a:r>
                        <a:rPr lang="cs-CZ" sz="1800" dirty="0">
                          <a:effectLst/>
                          <a:latin typeface="+mn-lt"/>
                          <a:ea typeface="Calibri" panose="020F0502020204030204" pitchFamily="34" charset="0"/>
                          <a:cs typeface="Arial" panose="020B0604020202020204" pitchFamily="34" charset="0"/>
                        </a:rPr>
                        <a:t>6 70 10 </a:t>
                      </a:r>
                      <a:endParaRPr lang="cs-CZ"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600"/>
                        </a:spcAft>
                      </a:pPr>
                      <a:r>
                        <a:rPr lang="cs-CZ" sz="1800" dirty="0">
                          <a:effectLst/>
                          <a:latin typeface="+mn-lt"/>
                          <a:ea typeface="Calibri" panose="020F0502020204030204" pitchFamily="34" charset="0"/>
                          <a:cs typeface="Arial" panose="020B0604020202020204" pitchFamily="34" charset="0"/>
                        </a:rPr>
                        <a:t>Využívání podpořených služeb </a:t>
                      </a:r>
                      <a:endParaRPr lang="cs-CZ"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600"/>
                        </a:spcAft>
                      </a:pPr>
                      <a:r>
                        <a:rPr lang="cs-CZ" sz="1800">
                          <a:effectLst/>
                          <a:latin typeface="+mn-lt"/>
                          <a:ea typeface="Calibri" panose="020F0502020204030204" pitchFamily="34" charset="0"/>
                          <a:cs typeface="Arial" panose="020B0604020202020204" pitchFamily="34" charset="0"/>
                        </a:rPr>
                        <a:t>Osoby </a:t>
                      </a:r>
                      <a:endParaRPr lang="cs-CZ"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600"/>
                        </a:spcAft>
                      </a:pPr>
                      <a:r>
                        <a:rPr lang="cs-CZ" sz="1800">
                          <a:effectLst/>
                          <a:latin typeface="+mn-lt"/>
                          <a:ea typeface="Calibri" panose="020F0502020204030204" pitchFamily="34" charset="0"/>
                          <a:cs typeface="Arial" panose="020B0604020202020204" pitchFamily="34" charset="0"/>
                        </a:rPr>
                        <a:t>Výsledek </a:t>
                      </a:r>
                      <a:endParaRPr lang="cs-CZ" sz="18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0526787"/>
                  </a:ext>
                </a:extLst>
              </a:tr>
              <a:tr h="531646">
                <a:tc>
                  <a:txBody>
                    <a:bodyPr/>
                    <a:lstStyle/>
                    <a:p>
                      <a:pPr algn="l">
                        <a:lnSpc>
                          <a:spcPct val="115000"/>
                        </a:lnSpc>
                        <a:spcAft>
                          <a:spcPts val="600"/>
                        </a:spcAft>
                      </a:pPr>
                      <a:r>
                        <a:rPr lang="cs-CZ" sz="1800" dirty="0">
                          <a:effectLst/>
                          <a:latin typeface="+mn-lt"/>
                          <a:ea typeface="Calibri" panose="020F0502020204030204" pitchFamily="34" charset="0"/>
                          <a:cs typeface="Arial" panose="020B0604020202020204" pitchFamily="34" charset="0"/>
                        </a:rPr>
                        <a:t>5 51 02</a:t>
                      </a:r>
                      <a:endParaRPr lang="cs-CZ"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600"/>
                        </a:spcAft>
                      </a:pPr>
                      <a:r>
                        <a:rPr lang="cs-CZ" sz="1800" dirty="0">
                          <a:effectLst/>
                          <a:latin typeface="+mn-lt"/>
                          <a:ea typeface="Calibri" panose="020F0502020204030204" pitchFamily="34" charset="0"/>
                          <a:cs typeface="Arial" panose="020B0604020202020204" pitchFamily="34" charset="0"/>
                        </a:rPr>
                        <a:t>Počet podpořených komunitních center</a:t>
                      </a:r>
                      <a:endParaRPr lang="cs-CZ"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600"/>
                        </a:spcAft>
                      </a:pPr>
                      <a:r>
                        <a:rPr lang="cs-CZ" sz="1800" dirty="0">
                          <a:effectLst/>
                          <a:latin typeface="+mn-lt"/>
                          <a:ea typeface="Calibri" panose="020F0502020204030204" pitchFamily="34" charset="0"/>
                          <a:cs typeface="Arial" panose="020B0604020202020204" pitchFamily="34" charset="0"/>
                        </a:rPr>
                        <a:t>Zařízení</a:t>
                      </a:r>
                      <a:endParaRPr lang="cs-CZ"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600"/>
                        </a:spcAft>
                      </a:pPr>
                      <a:r>
                        <a:rPr lang="cs-CZ" sz="1800" dirty="0">
                          <a:effectLst/>
                          <a:latin typeface="+mn-lt"/>
                          <a:ea typeface="Calibri" panose="020F0502020204030204" pitchFamily="34" charset="0"/>
                          <a:cs typeface="Arial" panose="020B0604020202020204" pitchFamily="34" charset="0"/>
                        </a:rPr>
                        <a:t>Výstup</a:t>
                      </a:r>
                      <a:endParaRPr lang="cs-CZ"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4901741"/>
                  </a:ext>
                </a:extLst>
              </a:tr>
            </a:tbl>
          </a:graphicData>
        </a:graphic>
      </p:graphicFrame>
      <p:sp>
        <p:nvSpPr>
          <p:cNvPr id="4" name="Rectangle 1">
            <a:extLst>
              <a:ext uri="{FF2B5EF4-FFF2-40B4-BE49-F238E27FC236}">
                <a16:creationId xmlns:a16="http://schemas.microsoft.com/office/drawing/2014/main" id="{DB56CF4C-C179-40C7-AEBC-3C667817399B}"/>
              </a:ext>
            </a:extLst>
          </p:cNvPr>
          <p:cNvSpPr>
            <a:spLocks noChangeArrowheads="1"/>
          </p:cNvSpPr>
          <p:nvPr/>
        </p:nvSpPr>
        <p:spPr bwMode="auto">
          <a:xfrm flipV="1">
            <a:off x="622230" y="2292151"/>
            <a:ext cx="122324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cs-CZ" altLang="cs-CZ" sz="1800" b="0" i="0" u="none" strike="noStrike" cap="none" normalizeH="0" baseline="0">
                <a:ln>
                  <a:noFill/>
                </a:ln>
                <a:solidFill>
                  <a:schemeClr val="tx1"/>
                </a:solidFill>
                <a:effectLst/>
                <a:latin typeface="Arial" panose="020B0604020202020204" pitchFamily="34" charset="0"/>
              </a:rPr>
            </a:b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13" name="TextovéPole 12"/>
          <p:cNvSpPr txBox="1"/>
          <p:nvPr/>
        </p:nvSpPr>
        <p:spPr>
          <a:xfrm>
            <a:off x="118511" y="4094053"/>
            <a:ext cx="12002211" cy="1908215"/>
          </a:xfrm>
          <a:prstGeom prst="rect">
            <a:avLst/>
          </a:prstGeom>
          <a:noFill/>
        </p:spPr>
        <p:txBody>
          <a:bodyPr wrap="square" rtlCol="0">
            <a:spAutoFit/>
          </a:bodyPr>
          <a:lstStyle/>
          <a:p>
            <a:pPr algn="just"/>
            <a:r>
              <a:rPr lang="cs-CZ" sz="2000" b="1" dirty="0"/>
              <a:t>6 70 01 </a:t>
            </a:r>
            <a:r>
              <a:rPr lang="cs-CZ" sz="2000" dirty="0"/>
              <a:t>– počet míst vyjádřených jako max. počet osob, které může podpořená služba či program v danou chvíli obsloužit</a:t>
            </a:r>
          </a:p>
          <a:p>
            <a:pPr algn="just"/>
            <a:r>
              <a:rPr lang="cs-CZ" sz="2000" b="1" dirty="0"/>
              <a:t>6 00 00 </a:t>
            </a:r>
            <a:r>
              <a:rPr lang="cs-CZ" sz="2000" dirty="0"/>
              <a:t>– identifikovaní účastníci přesahující bagatelní podporu (více jak 40 hodin/projekt)</a:t>
            </a:r>
          </a:p>
          <a:p>
            <a:pPr algn="just"/>
            <a:r>
              <a:rPr lang="cs-CZ" sz="2000" b="1" dirty="0"/>
              <a:t>6 70 10 </a:t>
            </a:r>
            <a:r>
              <a:rPr lang="cs-CZ" sz="2000" dirty="0"/>
              <a:t>– anonymní klienti či osoby s bagatelní podporou</a:t>
            </a:r>
          </a:p>
          <a:p>
            <a:pPr algn="just"/>
            <a:r>
              <a:rPr lang="cs-CZ" sz="2000" b="1" dirty="0"/>
              <a:t>6 00 00 </a:t>
            </a:r>
            <a:r>
              <a:rPr lang="cs-CZ" sz="2000" dirty="0"/>
              <a:t>a </a:t>
            </a:r>
            <a:r>
              <a:rPr lang="cs-CZ" sz="2000" b="1" dirty="0"/>
              <a:t>6 70 10 </a:t>
            </a:r>
            <a:r>
              <a:rPr lang="cs-CZ" sz="2000" dirty="0"/>
              <a:t>– nevykazují se  stejné podpořené osoby</a:t>
            </a:r>
          </a:p>
          <a:p>
            <a:endParaRPr lang="cs-CZ" b="1" dirty="0"/>
          </a:p>
        </p:txBody>
      </p:sp>
      <p:pic>
        <p:nvPicPr>
          <p:cNvPr id="15" name="Obrázek 14">
            <a:extLst>
              <a:ext uri="{FF2B5EF4-FFF2-40B4-BE49-F238E27FC236}">
                <a16:creationId xmlns:a16="http://schemas.microsoft.com/office/drawing/2014/main" id="{F50E8B1D-1A56-4070-9FCA-EE12C6711A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1172148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118512" y="1136634"/>
            <a:ext cx="11778738" cy="4690999"/>
          </a:xfrm>
        </p:spPr>
        <p:txBody>
          <a:bodyPr>
            <a:normAutofit/>
          </a:bodyPr>
          <a:lstStyle/>
          <a:p>
            <a:pPr algn="just">
              <a:spcBef>
                <a:spcPts val="1800"/>
              </a:spcBef>
            </a:pPr>
            <a:r>
              <a:rPr lang="cs-CZ" sz="1800" dirty="0"/>
              <a:t>Hodnoty, které nepředstavují závazek žadatele, ale které je nutné sledovat (Žadatel má povinnost vyplnit cílovou hodnotu indikátorů, u nerelevantních je možno uvést hodnotu 0.)</a:t>
            </a:r>
          </a:p>
          <a:p>
            <a:pPr marL="0" indent="0">
              <a:buNone/>
            </a:pPr>
            <a:endParaRPr lang="cs-CZ" sz="2000" dirty="0"/>
          </a:p>
          <a:p>
            <a:pPr marL="0" indent="0">
              <a:buNone/>
            </a:pPr>
            <a:endParaRPr lang="cs-CZ" sz="2000" dirty="0"/>
          </a:p>
          <a:p>
            <a:pPr mar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633880" y="289903"/>
            <a:ext cx="7491977" cy="846731"/>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400" b="1" spc="-150" dirty="0">
                <a:solidFill>
                  <a:schemeClr val="accent1">
                    <a:lumMod val="75000"/>
                  </a:schemeClr>
                </a:solidFill>
              </a:rPr>
              <a:t>Indikátory</a:t>
            </a:r>
          </a:p>
          <a:p>
            <a:pPr algn="r"/>
            <a:r>
              <a:rPr lang="cs-CZ" sz="3400" b="1" dirty="0">
                <a:solidFill>
                  <a:srgbClr val="0070C0"/>
                </a:solidFill>
              </a:rPr>
              <a:t>Indikátory bez závazku (Indikátory povinné k vykazování)</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graphicFrame>
        <p:nvGraphicFramePr>
          <p:cNvPr id="2" name="Tabulka 1">
            <a:extLst>
              <a:ext uri="{FF2B5EF4-FFF2-40B4-BE49-F238E27FC236}">
                <a16:creationId xmlns:a16="http://schemas.microsoft.com/office/drawing/2014/main" id="{77C0EB26-B2AE-475F-A750-76FAEB95BF61}"/>
              </a:ext>
            </a:extLst>
          </p:cNvPr>
          <p:cNvGraphicFramePr>
            <a:graphicFrameLocks noGrp="1"/>
          </p:cNvGraphicFramePr>
          <p:nvPr>
            <p:extLst>
              <p:ext uri="{D42A27DB-BD31-4B8C-83A1-F6EECF244321}">
                <p14:modId xmlns:p14="http://schemas.microsoft.com/office/powerpoint/2010/main" val="3689469951"/>
              </p:ext>
            </p:extLst>
          </p:nvPr>
        </p:nvGraphicFramePr>
        <p:xfrm>
          <a:off x="134113" y="1745695"/>
          <a:ext cx="11935969" cy="3160134"/>
        </p:xfrm>
        <a:graphic>
          <a:graphicData uri="http://schemas.openxmlformats.org/drawingml/2006/table">
            <a:tbl>
              <a:tblPr firstRow="1" firstCol="1" bandRow="1">
                <a:tableStyleId>{5C22544A-7EE6-4342-B048-85BDC9FD1C3A}</a:tableStyleId>
              </a:tblPr>
              <a:tblGrid>
                <a:gridCol w="852476">
                  <a:extLst>
                    <a:ext uri="{9D8B030D-6E8A-4147-A177-3AD203B41FA5}">
                      <a16:colId xmlns:a16="http://schemas.microsoft.com/office/drawing/2014/main" val="3809556495"/>
                    </a:ext>
                  </a:extLst>
                </a:gridCol>
                <a:gridCol w="7988969">
                  <a:extLst>
                    <a:ext uri="{9D8B030D-6E8A-4147-A177-3AD203B41FA5}">
                      <a16:colId xmlns:a16="http://schemas.microsoft.com/office/drawing/2014/main" val="3024378957"/>
                    </a:ext>
                  </a:extLst>
                </a:gridCol>
                <a:gridCol w="1648326">
                  <a:extLst>
                    <a:ext uri="{9D8B030D-6E8A-4147-A177-3AD203B41FA5}">
                      <a16:colId xmlns:a16="http://schemas.microsoft.com/office/drawing/2014/main" val="3119954520"/>
                    </a:ext>
                  </a:extLst>
                </a:gridCol>
                <a:gridCol w="1446198">
                  <a:extLst>
                    <a:ext uri="{9D8B030D-6E8A-4147-A177-3AD203B41FA5}">
                      <a16:colId xmlns:a16="http://schemas.microsoft.com/office/drawing/2014/main" val="260499710"/>
                    </a:ext>
                  </a:extLst>
                </a:gridCol>
              </a:tblGrid>
              <a:tr h="520461">
                <a:tc>
                  <a:txBody>
                    <a:bodyPr/>
                    <a:lstStyle/>
                    <a:p>
                      <a:pPr algn="l">
                        <a:lnSpc>
                          <a:spcPct val="115000"/>
                        </a:lnSpc>
                        <a:spcAft>
                          <a:spcPts val="600"/>
                        </a:spcAft>
                      </a:pPr>
                      <a:r>
                        <a:rPr lang="cs-CZ" sz="1800" dirty="0">
                          <a:effectLst/>
                        </a:rPr>
                        <a:t>  Kód</a:t>
                      </a:r>
                      <a:endParaRPr lang="cs-CZ"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gn="l">
                        <a:lnSpc>
                          <a:spcPct val="115000"/>
                        </a:lnSpc>
                        <a:spcAft>
                          <a:spcPts val="600"/>
                        </a:spcAft>
                      </a:pPr>
                      <a:r>
                        <a:rPr lang="cs-CZ" sz="1800" dirty="0">
                          <a:effectLst/>
                        </a:rPr>
                        <a:t>  Název indikátoru </a:t>
                      </a:r>
                      <a:endParaRPr lang="cs-CZ"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gn="l">
                        <a:lnSpc>
                          <a:spcPct val="115000"/>
                        </a:lnSpc>
                        <a:spcAft>
                          <a:spcPts val="600"/>
                        </a:spcAft>
                      </a:pPr>
                      <a:r>
                        <a:rPr lang="cs-CZ" sz="1800" dirty="0">
                          <a:effectLst/>
                        </a:rPr>
                        <a:t> Měrná jednotka </a:t>
                      </a:r>
                      <a:endParaRPr lang="cs-CZ"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gn="l">
                        <a:lnSpc>
                          <a:spcPct val="115000"/>
                        </a:lnSpc>
                        <a:spcAft>
                          <a:spcPts val="600"/>
                        </a:spcAft>
                      </a:pPr>
                      <a:r>
                        <a:rPr lang="cs-CZ" sz="1800" dirty="0">
                          <a:effectLst/>
                        </a:rPr>
                        <a:t> Typ indikátoru </a:t>
                      </a:r>
                      <a:endParaRPr lang="cs-CZ"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591811865"/>
                  </a:ext>
                </a:extLst>
              </a:tr>
              <a:tr h="315636">
                <a:tc>
                  <a:txBody>
                    <a:bodyPr/>
                    <a:lstStyle/>
                    <a:p>
                      <a:pPr marL="36195" marR="36195" algn="l">
                        <a:lnSpc>
                          <a:spcPct val="115000"/>
                        </a:lnSpc>
                        <a:spcBef>
                          <a:spcPts val="300"/>
                        </a:spcBef>
                        <a:spcAft>
                          <a:spcPts val="300"/>
                        </a:spcAft>
                      </a:pPr>
                      <a:r>
                        <a:rPr lang="cs-CZ" sz="1700" dirty="0">
                          <a:effectLst/>
                          <a:latin typeface="+mn-lt"/>
                        </a:rPr>
                        <a:t> 8 05 00</a:t>
                      </a:r>
                      <a:endParaRPr lang="cs-CZ" sz="1700" dirty="0">
                        <a:solidFill>
                          <a:srgbClr val="080808"/>
                        </a:solidFill>
                        <a:effectLst/>
                        <a:latin typeface="+mn-lt"/>
                        <a:ea typeface="Arial" panose="020B060402020202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700" dirty="0">
                          <a:effectLst/>
                          <a:latin typeface="+mn-lt"/>
                        </a:rPr>
                        <a:t> Počet napsaných a zveřejněných analytických a strategických dokumentů (vč. evaluačních) </a:t>
                      </a:r>
                      <a:endParaRPr lang="cs-CZ" sz="1700" dirty="0">
                        <a:solidFill>
                          <a:srgbClr val="080808"/>
                        </a:solidFill>
                        <a:effectLst/>
                        <a:latin typeface="+mn-lt"/>
                        <a:ea typeface="Arial" panose="020B060402020202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700" dirty="0">
                          <a:effectLst/>
                          <a:latin typeface="+mn-lt"/>
                        </a:rPr>
                        <a:t> Dokumenty</a:t>
                      </a:r>
                      <a:endParaRPr lang="cs-CZ" sz="1700" dirty="0">
                        <a:solidFill>
                          <a:srgbClr val="080808"/>
                        </a:solidFill>
                        <a:effectLst/>
                        <a:latin typeface="+mn-lt"/>
                        <a:ea typeface="Arial" panose="020B060402020202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700" dirty="0">
                          <a:effectLst/>
                          <a:latin typeface="+mn-lt"/>
                        </a:rPr>
                        <a:t> Výstup</a:t>
                      </a:r>
                      <a:endParaRPr lang="cs-CZ" sz="1700" dirty="0">
                        <a:solidFill>
                          <a:srgbClr val="080808"/>
                        </a:solidFill>
                        <a:effectLst/>
                        <a:latin typeface="+mn-lt"/>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08117918"/>
                  </a:ext>
                </a:extLst>
              </a:tr>
              <a:tr h="384303">
                <a:tc>
                  <a:txBody>
                    <a:bodyPr/>
                    <a:lstStyle/>
                    <a:p>
                      <a:pPr algn="l"/>
                      <a:r>
                        <a:rPr lang="cs-CZ" sz="1700" b="1" kern="1200" dirty="0">
                          <a:solidFill>
                            <a:schemeClr val="lt1"/>
                          </a:solidFill>
                          <a:effectLst/>
                          <a:latin typeface="+mn-lt"/>
                          <a:ea typeface="+mn-ea"/>
                          <a:cs typeface="+mn-cs"/>
                        </a:rPr>
                        <a:t>6 74 01</a:t>
                      </a:r>
                      <a:endParaRPr lang="cs-CZ" sz="1700" dirty="0">
                        <a:solidFill>
                          <a:schemeClr val="bg1"/>
                        </a:solidFill>
                        <a:latin typeface="+mn-lt"/>
                        <a:cs typeface="Times New Roman" panose="02020603050405020304" pitchFamily="18" charset="0"/>
                      </a:endParaRPr>
                    </a:p>
                  </a:txBody>
                  <a:tcPr anchor="ctr"/>
                </a:tc>
                <a:tc>
                  <a:txBody>
                    <a:bodyPr/>
                    <a:lstStyle/>
                    <a:p>
                      <a:pPr marL="36195" marR="36195">
                        <a:lnSpc>
                          <a:spcPct val="115000"/>
                        </a:lnSpc>
                        <a:spcBef>
                          <a:spcPts val="300"/>
                        </a:spcBef>
                        <a:spcAft>
                          <a:spcPts val="300"/>
                        </a:spcAft>
                      </a:pPr>
                      <a:r>
                        <a:rPr lang="cs-CZ" sz="1700" dirty="0">
                          <a:effectLst/>
                          <a:latin typeface="Calibri" panose="020F0502020204030204" pitchFamily="34" charset="0"/>
                          <a:ea typeface="Calibri" panose="020F0502020204030204" pitchFamily="34" charset="0"/>
                          <a:cs typeface="Arial" panose="020B0604020202020204" pitchFamily="34" charset="0"/>
                        </a:rPr>
                        <a:t> Nové nebo inovované sociální služby týkající se bydlení </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700">
                          <a:effectLst/>
                          <a:latin typeface="Calibri" panose="020F0502020204030204" pitchFamily="34" charset="0"/>
                          <a:ea typeface="Calibri" panose="020F0502020204030204" pitchFamily="34" charset="0"/>
                          <a:cs typeface="Arial" panose="020B0604020202020204" pitchFamily="34" charset="0"/>
                        </a:rPr>
                        <a:t> Služby </a:t>
                      </a:r>
                      <a:endParaRPr lang="cs-CZ" sz="1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700" dirty="0">
                          <a:effectLst/>
                          <a:latin typeface="Calibri" panose="020F0502020204030204" pitchFamily="34" charset="0"/>
                          <a:ea typeface="Calibri" panose="020F0502020204030204" pitchFamily="34" charset="0"/>
                          <a:cs typeface="Arial" panose="020B0604020202020204" pitchFamily="34" charset="0"/>
                        </a:rPr>
                        <a:t> Výstup</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831867899"/>
                  </a:ext>
                </a:extLst>
              </a:tr>
              <a:tr h="302493">
                <a:tc>
                  <a:txBody>
                    <a:bodyPr/>
                    <a:lstStyle/>
                    <a:p>
                      <a:pPr algn="l">
                        <a:lnSpc>
                          <a:spcPct val="115000"/>
                        </a:lnSpc>
                        <a:spcAft>
                          <a:spcPts val="600"/>
                        </a:spcAft>
                      </a:pPr>
                      <a:r>
                        <a:rPr lang="cs-CZ" sz="1700" b="1" dirty="0">
                          <a:effectLst/>
                        </a:rPr>
                        <a:t>6 73 15 </a:t>
                      </a:r>
                      <a:endParaRPr lang="cs-CZ" sz="1700" b="1" dirty="0">
                        <a:effectLst/>
                        <a:latin typeface="Calibri"/>
                        <a:ea typeface="Calibri"/>
                        <a:cs typeface="Times New Roman"/>
                      </a:endParaRPr>
                    </a:p>
                  </a:txBody>
                  <a:tcPr marL="68580" marR="68580" marT="0" marB="0" anchor="ctr"/>
                </a:tc>
                <a:tc>
                  <a:txBody>
                    <a:bodyPr/>
                    <a:lstStyle/>
                    <a:p>
                      <a:pPr algn="l">
                        <a:lnSpc>
                          <a:spcPct val="115000"/>
                        </a:lnSpc>
                        <a:spcAft>
                          <a:spcPts val="600"/>
                        </a:spcAft>
                      </a:pPr>
                      <a:r>
                        <a:rPr lang="cs-CZ" sz="1700" dirty="0">
                          <a:effectLst/>
                        </a:rPr>
                        <a:t> Bývalí účastníci projektu v oblasti sociálních služeb,</a:t>
                      </a:r>
                      <a:r>
                        <a:rPr lang="cs-CZ" sz="1700" baseline="0" dirty="0">
                          <a:effectLst/>
                        </a:rPr>
                        <a:t> u nichž služba splnila svůj účel</a:t>
                      </a:r>
                      <a:endParaRPr lang="cs-CZ" sz="1700" dirty="0">
                        <a:effectLst/>
                        <a:latin typeface="Calibri"/>
                        <a:ea typeface="Calibri"/>
                        <a:cs typeface="Times New Roman"/>
                      </a:endParaRPr>
                    </a:p>
                  </a:txBody>
                  <a:tcPr marL="68580" marR="68580" marT="0" marB="0" anchor="ctr"/>
                </a:tc>
                <a:tc>
                  <a:txBody>
                    <a:bodyPr/>
                    <a:lstStyle/>
                    <a:p>
                      <a:pPr algn="l">
                        <a:lnSpc>
                          <a:spcPct val="115000"/>
                        </a:lnSpc>
                        <a:spcAft>
                          <a:spcPts val="600"/>
                        </a:spcAft>
                      </a:pPr>
                      <a:r>
                        <a:rPr lang="cs-CZ" sz="1700" dirty="0">
                          <a:effectLst/>
                        </a:rPr>
                        <a:t>Osoby</a:t>
                      </a:r>
                      <a:endParaRPr lang="cs-CZ" sz="1700" dirty="0">
                        <a:effectLst/>
                        <a:latin typeface="Calibri"/>
                        <a:ea typeface="Calibri"/>
                        <a:cs typeface="Times New Roman"/>
                      </a:endParaRPr>
                    </a:p>
                  </a:txBody>
                  <a:tcPr marL="68580" marR="68580" marT="0" marB="0" anchor="ctr"/>
                </a:tc>
                <a:tc>
                  <a:txBody>
                    <a:bodyPr/>
                    <a:lstStyle/>
                    <a:p>
                      <a:pPr algn="l">
                        <a:lnSpc>
                          <a:spcPct val="115000"/>
                        </a:lnSpc>
                        <a:spcAft>
                          <a:spcPts val="600"/>
                        </a:spcAft>
                      </a:pPr>
                      <a:r>
                        <a:rPr lang="cs-CZ" sz="1700" dirty="0">
                          <a:effectLst/>
                        </a:rPr>
                        <a:t>Výsledek </a:t>
                      </a:r>
                      <a:endParaRPr lang="cs-CZ" sz="17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3830954833"/>
                  </a:ext>
                </a:extLst>
              </a:tr>
              <a:tr h="302493">
                <a:tc>
                  <a:txBody>
                    <a:bodyPr/>
                    <a:lstStyle/>
                    <a:p>
                      <a:pPr algn="l">
                        <a:lnSpc>
                          <a:spcPct val="115000"/>
                        </a:lnSpc>
                        <a:spcAft>
                          <a:spcPts val="600"/>
                        </a:spcAft>
                      </a:pPr>
                      <a:r>
                        <a:rPr lang="cs-CZ" sz="1700" b="1" dirty="0">
                          <a:effectLst/>
                        </a:rPr>
                        <a:t>6 73 10</a:t>
                      </a:r>
                      <a:endParaRPr lang="cs-CZ" sz="1700" b="1" dirty="0">
                        <a:effectLst/>
                        <a:latin typeface="Calibri"/>
                        <a:ea typeface="Calibri"/>
                        <a:cs typeface="Times New Roman"/>
                      </a:endParaRPr>
                    </a:p>
                  </a:txBody>
                  <a:tcPr marL="68580" marR="68580" marT="0" marB="0" anchor="ctr"/>
                </a:tc>
                <a:tc>
                  <a:txBody>
                    <a:bodyPr/>
                    <a:lstStyle/>
                    <a:p>
                      <a:pPr algn="l">
                        <a:lnSpc>
                          <a:spcPct val="115000"/>
                        </a:lnSpc>
                        <a:spcAft>
                          <a:spcPts val="600"/>
                        </a:spcAft>
                      </a:pPr>
                      <a:r>
                        <a:rPr lang="cs-CZ" sz="1700" dirty="0">
                          <a:effectLst/>
                        </a:rPr>
                        <a:t> Bývalí účastníci projektu,</a:t>
                      </a:r>
                      <a:r>
                        <a:rPr lang="cs-CZ" sz="1700" baseline="0" dirty="0">
                          <a:effectLst/>
                        </a:rPr>
                        <a:t> u nichž intervence formou sociální práce naplnila svůj účel</a:t>
                      </a:r>
                      <a:endParaRPr lang="cs-CZ" sz="1700" dirty="0">
                        <a:effectLst/>
                        <a:latin typeface="Calibri"/>
                        <a:ea typeface="Calibri"/>
                        <a:cs typeface="Times New Roman"/>
                      </a:endParaRPr>
                    </a:p>
                  </a:txBody>
                  <a:tcPr marL="68580" marR="68580" marT="0" marB="0" anchor="ctr"/>
                </a:tc>
                <a:tc>
                  <a:txBody>
                    <a:bodyPr/>
                    <a:lstStyle/>
                    <a:p>
                      <a:pPr algn="l">
                        <a:lnSpc>
                          <a:spcPct val="115000"/>
                        </a:lnSpc>
                        <a:spcAft>
                          <a:spcPts val="600"/>
                        </a:spcAft>
                      </a:pPr>
                      <a:r>
                        <a:rPr lang="cs-CZ" sz="1700" dirty="0">
                          <a:effectLst/>
                        </a:rPr>
                        <a:t>Osoby </a:t>
                      </a:r>
                      <a:endParaRPr lang="cs-CZ" sz="1700" dirty="0">
                        <a:effectLst/>
                        <a:latin typeface="Calibri"/>
                        <a:ea typeface="Calibri"/>
                        <a:cs typeface="Times New Roman"/>
                      </a:endParaRPr>
                    </a:p>
                  </a:txBody>
                  <a:tcPr marL="68580" marR="68580" marT="0" marB="0" anchor="ctr"/>
                </a:tc>
                <a:tc>
                  <a:txBody>
                    <a:bodyPr/>
                    <a:lstStyle/>
                    <a:p>
                      <a:pPr algn="l">
                        <a:lnSpc>
                          <a:spcPct val="115000"/>
                        </a:lnSpc>
                        <a:spcAft>
                          <a:spcPts val="600"/>
                        </a:spcAft>
                      </a:pPr>
                      <a:r>
                        <a:rPr lang="cs-CZ" sz="1700" dirty="0">
                          <a:effectLst/>
                        </a:rPr>
                        <a:t>Výsledek </a:t>
                      </a:r>
                      <a:endParaRPr lang="cs-CZ" sz="17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4"/>
                  </a:ext>
                </a:extLst>
              </a:tr>
              <a:tr h="302493">
                <a:tc>
                  <a:txBody>
                    <a:bodyPr/>
                    <a:lstStyle/>
                    <a:p>
                      <a:pPr algn="l">
                        <a:lnSpc>
                          <a:spcPct val="115000"/>
                        </a:lnSpc>
                        <a:spcAft>
                          <a:spcPts val="600"/>
                        </a:spcAft>
                      </a:pPr>
                      <a:r>
                        <a:rPr lang="cs-CZ" sz="1700" b="1" dirty="0">
                          <a:effectLst/>
                        </a:rPr>
                        <a:t>6 25 00</a:t>
                      </a:r>
                      <a:endParaRPr lang="cs-CZ" sz="1700" b="1" dirty="0">
                        <a:effectLst/>
                        <a:latin typeface="Calibri"/>
                        <a:ea typeface="Calibri"/>
                        <a:cs typeface="Times New Roman"/>
                      </a:endParaRPr>
                    </a:p>
                  </a:txBody>
                  <a:tcPr marL="68580" marR="68580" marT="0" marB="0" anchor="ctr"/>
                </a:tc>
                <a:tc>
                  <a:txBody>
                    <a:bodyPr/>
                    <a:lstStyle/>
                    <a:p>
                      <a:pPr algn="l">
                        <a:lnSpc>
                          <a:spcPct val="115000"/>
                        </a:lnSpc>
                        <a:spcAft>
                          <a:spcPts val="600"/>
                        </a:spcAft>
                      </a:pPr>
                      <a:r>
                        <a:rPr lang="cs-CZ" sz="1700" dirty="0">
                          <a:effectLst/>
                        </a:rPr>
                        <a:t> Účastníci v procesu vzdělávání/odborné přípravy po ukončení své účasti</a:t>
                      </a:r>
                      <a:endParaRPr lang="cs-CZ" sz="1700" dirty="0">
                        <a:effectLst/>
                        <a:latin typeface="Calibri"/>
                        <a:ea typeface="Calibri"/>
                        <a:cs typeface="Times New Roman"/>
                      </a:endParaRPr>
                    </a:p>
                  </a:txBody>
                  <a:tcPr marL="68580" marR="68580" marT="0" marB="0" anchor="ctr"/>
                </a:tc>
                <a:tc>
                  <a:txBody>
                    <a:bodyPr/>
                    <a:lstStyle/>
                    <a:p>
                      <a:pPr algn="l">
                        <a:lnSpc>
                          <a:spcPct val="115000"/>
                        </a:lnSpc>
                        <a:spcAft>
                          <a:spcPts val="600"/>
                        </a:spcAft>
                      </a:pPr>
                      <a:r>
                        <a:rPr lang="cs-CZ" sz="1700" dirty="0">
                          <a:effectLst/>
                        </a:rPr>
                        <a:t>Osoby </a:t>
                      </a:r>
                      <a:endParaRPr lang="cs-CZ" sz="1700" dirty="0">
                        <a:effectLst/>
                        <a:latin typeface="Calibri"/>
                        <a:ea typeface="Calibri"/>
                        <a:cs typeface="Times New Roman"/>
                      </a:endParaRPr>
                    </a:p>
                  </a:txBody>
                  <a:tcPr marL="68580" marR="68580" marT="0" marB="0" anchor="ctr"/>
                </a:tc>
                <a:tc>
                  <a:txBody>
                    <a:bodyPr/>
                    <a:lstStyle/>
                    <a:p>
                      <a:pPr algn="l">
                        <a:lnSpc>
                          <a:spcPct val="115000"/>
                        </a:lnSpc>
                        <a:spcAft>
                          <a:spcPts val="600"/>
                        </a:spcAft>
                      </a:pPr>
                      <a:r>
                        <a:rPr lang="cs-CZ" sz="1700" dirty="0">
                          <a:effectLst/>
                        </a:rPr>
                        <a:t>Výsledek </a:t>
                      </a:r>
                      <a:endParaRPr lang="cs-CZ" sz="17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2368784738"/>
                  </a:ext>
                </a:extLst>
              </a:tr>
              <a:tr h="408345">
                <a:tc>
                  <a:txBody>
                    <a:bodyPr/>
                    <a:lstStyle/>
                    <a:p>
                      <a:pPr algn="l">
                        <a:lnSpc>
                          <a:spcPct val="115000"/>
                        </a:lnSpc>
                        <a:spcAft>
                          <a:spcPts val="600"/>
                        </a:spcAft>
                      </a:pPr>
                      <a:r>
                        <a:rPr lang="cs-CZ" sz="1700" b="1" dirty="0">
                          <a:effectLst/>
                          <a:latin typeface="Calibri"/>
                          <a:ea typeface="Calibri"/>
                          <a:cs typeface="Times New Roman"/>
                        </a:rPr>
                        <a:t>6 26 00</a:t>
                      </a:r>
                    </a:p>
                  </a:txBody>
                  <a:tcPr marL="68580" marR="68580" marT="0" marB="0" anchor="ctr"/>
                </a:tc>
                <a:tc>
                  <a:txBody>
                    <a:bodyPr/>
                    <a:lstStyle/>
                    <a:p>
                      <a:pPr algn="l">
                        <a:lnSpc>
                          <a:spcPct val="115000"/>
                        </a:lnSpc>
                        <a:spcAft>
                          <a:spcPts val="600"/>
                        </a:spcAft>
                      </a:pPr>
                      <a:r>
                        <a:rPr lang="cs-CZ" sz="1700" dirty="0">
                          <a:effectLst/>
                          <a:latin typeface="Calibri"/>
                          <a:ea typeface="Calibri"/>
                          <a:cs typeface="Times New Roman"/>
                        </a:rPr>
                        <a:t> Účastníci,</a:t>
                      </a:r>
                      <a:r>
                        <a:rPr lang="cs-CZ" sz="1700" baseline="0" dirty="0">
                          <a:effectLst/>
                          <a:latin typeface="Calibri"/>
                          <a:ea typeface="Calibri"/>
                          <a:cs typeface="Times New Roman"/>
                        </a:rPr>
                        <a:t> kteří získali kvalifikaci po ukončení své účasti</a:t>
                      </a:r>
                      <a:endParaRPr lang="cs-CZ" sz="1700" dirty="0">
                        <a:effectLst/>
                        <a:latin typeface="Calibri"/>
                        <a:ea typeface="Calibri"/>
                        <a:cs typeface="Times New Roman"/>
                      </a:endParaRPr>
                    </a:p>
                  </a:txBody>
                  <a:tcPr marL="68580" marR="68580" marT="0" marB="0" anchor="ctr"/>
                </a:tc>
                <a:tc>
                  <a:txBody>
                    <a:bodyPr/>
                    <a:lstStyle/>
                    <a:p>
                      <a:pPr algn="l">
                        <a:lnSpc>
                          <a:spcPct val="115000"/>
                        </a:lnSpc>
                        <a:spcAft>
                          <a:spcPts val="600"/>
                        </a:spcAft>
                      </a:pPr>
                      <a:r>
                        <a:rPr lang="cs-CZ" sz="1700" dirty="0">
                          <a:effectLst/>
                          <a:latin typeface="Calibri"/>
                          <a:ea typeface="Calibri"/>
                          <a:cs typeface="Times New Roman"/>
                        </a:rPr>
                        <a:t>Osoby</a:t>
                      </a:r>
                    </a:p>
                  </a:txBody>
                  <a:tcPr marL="68580" marR="68580" marT="0" marB="0" anchor="ctr"/>
                </a:tc>
                <a:tc>
                  <a:txBody>
                    <a:bodyPr/>
                    <a:lstStyle/>
                    <a:p>
                      <a:pPr algn="l">
                        <a:lnSpc>
                          <a:spcPct val="115000"/>
                        </a:lnSpc>
                        <a:spcAft>
                          <a:spcPts val="600"/>
                        </a:spcAft>
                      </a:pPr>
                      <a:r>
                        <a:rPr lang="cs-CZ" sz="1700" dirty="0">
                          <a:effectLst/>
                        </a:rPr>
                        <a:t>Výsledek </a:t>
                      </a:r>
                      <a:endParaRPr lang="cs-CZ" sz="17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413138780"/>
                  </a:ext>
                </a:extLst>
              </a:tr>
              <a:tr h="623910">
                <a:tc>
                  <a:txBody>
                    <a:bodyPr/>
                    <a:lstStyle/>
                    <a:p>
                      <a:pPr marL="36195" marR="36195">
                        <a:lnSpc>
                          <a:spcPct val="115000"/>
                        </a:lnSpc>
                        <a:spcBef>
                          <a:spcPts val="300"/>
                        </a:spcBef>
                        <a:spcAft>
                          <a:spcPts val="300"/>
                        </a:spcAft>
                      </a:pPr>
                      <a:r>
                        <a:rPr lang="cs-CZ" sz="1700" dirty="0">
                          <a:effectLst/>
                          <a:latin typeface="Calibri" panose="020F0502020204030204" pitchFamily="34" charset="0"/>
                          <a:ea typeface="Calibri" panose="020F0502020204030204" pitchFamily="34" charset="0"/>
                          <a:cs typeface="Arial" panose="020B0604020202020204" pitchFamily="34" charset="0"/>
                        </a:rPr>
                        <a:t> 6 28 00</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700" dirty="0">
                          <a:effectLst/>
                          <a:latin typeface="Calibri" panose="020F0502020204030204" pitchFamily="34" charset="0"/>
                          <a:ea typeface="Calibri" panose="020F0502020204030204" pitchFamily="34" charset="0"/>
                          <a:cs typeface="Arial" panose="020B0604020202020204" pitchFamily="34" charset="0"/>
                        </a:rPr>
                        <a:t> Znevýhodnění účastníci, kteří po ukončení své účasti hledají zaměstnání, jsou v procesu    vzdělávání/odborné přípravy, rozšiřují si kvalifikaci nebo jsou zaměstnaní, a to i OSVČ</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700" dirty="0">
                          <a:effectLst/>
                          <a:latin typeface="Calibri" panose="020F0502020204030204" pitchFamily="34" charset="0"/>
                          <a:ea typeface="Calibri" panose="020F0502020204030204" pitchFamily="34" charset="0"/>
                          <a:cs typeface="Arial" panose="020B0604020202020204" pitchFamily="34" charset="0"/>
                        </a:rPr>
                        <a:t> Osoby</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700" dirty="0">
                          <a:effectLst/>
                          <a:latin typeface="Calibri" panose="020F0502020204030204" pitchFamily="34" charset="0"/>
                          <a:ea typeface="Calibri" panose="020F0502020204030204" pitchFamily="34" charset="0"/>
                          <a:cs typeface="Arial" panose="020B0604020202020204" pitchFamily="34" charset="0"/>
                        </a:rPr>
                        <a:t> Výsledek</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220941260"/>
                  </a:ext>
                </a:extLst>
              </a:tr>
            </a:tbl>
          </a:graphicData>
        </a:graphic>
      </p:graphicFrame>
      <p:pic>
        <p:nvPicPr>
          <p:cNvPr id="13" name="Obrázek 12">
            <a:extLst>
              <a:ext uri="{FF2B5EF4-FFF2-40B4-BE49-F238E27FC236}">
                <a16:creationId xmlns:a16="http://schemas.microsoft.com/office/drawing/2014/main" id="{26CE35DA-4890-4E8A-A11A-58069789FA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
        <p:nvSpPr>
          <p:cNvPr id="4" name="TextovéPole 3">
            <a:extLst>
              <a:ext uri="{FF2B5EF4-FFF2-40B4-BE49-F238E27FC236}">
                <a16:creationId xmlns:a16="http://schemas.microsoft.com/office/drawing/2014/main" id="{C8E1973A-2C94-410C-89C0-FB9024EA2576}"/>
              </a:ext>
            </a:extLst>
          </p:cNvPr>
          <p:cNvSpPr txBox="1"/>
          <p:nvPr/>
        </p:nvSpPr>
        <p:spPr>
          <a:xfrm>
            <a:off x="118511" y="4620120"/>
            <a:ext cx="11935969" cy="2585323"/>
          </a:xfrm>
          <a:prstGeom prst="rect">
            <a:avLst/>
          </a:prstGeom>
          <a:noFill/>
        </p:spPr>
        <p:txBody>
          <a:bodyPr wrap="square" rtlCol="0">
            <a:spAutoFit/>
          </a:bodyPr>
          <a:lstStyle/>
          <a:p>
            <a:endParaRPr lang="cs-CZ" dirty="0"/>
          </a:p>
          <a:p>
            <a:pPr algn="just"/>
            <a:r>
              <a:rPr lang="cs-CZ" dirty="0"/>
              <a:t>U indikátorů </a:t>
            </a:r>
            <a:r>
              <a:rPr lang="cs-CZ" b="1" dirty="0"/>
              <a:t>6 73 15, 6 73 10, 6 25 00, </a:t>
            </a:r>
            <a:r>
              <a:rPr lang="cs-CZ" b="1" dirty="0">
                <a:ea typeface="Calibri"/>
                <a:cs typeface="Times New Roman"/>
              </a:rPr>
              <a:t>6 26 00 a 6 28 00 </a:t>
            </a:r>
            <a:r>
              <a:rPr lang="cs-CZ" dirty="0">
                <a:ea typeface="Calibri"/>
                <a:cs typeface="Times New Roman"/>
              </a:rPr>
              <a:t>se vyplňuje při podání žádosti o podporu (dále jen </a:t>
            </a:r>
            <a:r>
              <a:rPr lang="cs-CZ" dirty="0" err="1">
                <a:ea typeface="Calibri"/>
                <a:cs typeface="Times New Roman"/>
              </a:rPr>
              <a:t>ŽoP</a:t>
            </a:r>
            <a:r>
              <a:rPr lang="cs-CZ" dirty="0">
                <a:ea typeface="Calibri"/>
                <a:cs typeface="Times New Roman"/>
              </a:rPr>
              <a:t>) cílová hodnota </a:t>
            </a:r>
            <a:r>
              <a:rPr lang="cs-CZ" b="1" dirty="0">
                <a:ea typeface="Calibri"/>
                <a:cs typeface="Times New Roman"/>
              </a:rPr>
              <a:t>0</a:t>
            </a:r>
            <a:r>
              <a:rPr lang="cs-CZ" dirty="0">
                <a:ea typeface="Calibri"/>
                <a:cs typeface="Times New Roman"/>
              </a:rPr>
              <a:t> – jedná se o tzv. indikátory sledované automatikou (cílové hodnoty budou vykazovány v průběhu realizace projektu - </a:t>
            </a:r>
            <a:r>
              <a:rPr lang="cs-CZ" dirty="0"/>
              <a:t>hodnoty se načítají automaticky z IS ESF2014+ do Zprávy o realizaci projektu (</a:t>
            </a:r>
            <a:r>
              <a:rPr lang="cs-CZ" dirty="0" err="1"/>
              <a:t>ZoR</a:t>
            </a:r>
            <a:r>
              <a:rPr lang="cs-CZ" dirty="0"/>
              <a:t>). </a:t>
            </a:r>
            <a:endParaRPr lang="cs-CZ" b="1" dirty="0">
              <a:ea typeface="Calibri"/>
              <a:cs typeface="Times New Roman"/>
            </a:endParaRPr>
          </a:p>
          <a:p>
            <a:endParaRPr lang="cs-CZ" b="1" dirty="0">
              <a:ea typeface="Calibri"/>
              <a:cs typeface="Times New Roman"/>
            </a:endParaRPr>
          </a:p>
          <a:p>
            <a:endParaRPr lang="cs-CZ" b="1" dirty="0">
              <a:ea typeface="Calibri"/>
              <a:cs typeface="Times New Roman"/>
            </a:endParaRPr>
          </a:p>
          <a:p>
            <a:endParaRPr lang="cs-CZ" b="1" dirty="0">
              <a:ea typeface="Calibri"/>
              <a:cs typeface="Times New Roman"/>
            </a:endParaRPr>
          </a:p>
          <a:p>
            <a:r>
              <a:rPr lang="cs-CZ" b="1" dirty="0"/>
              <a:t>  </a:t>
            </a:r>
            <a:endParaRPr lang="cs-CZ" b="1" dirty="0">
              <a:ea typeface="Calibri"/>
              <a:cs typeface="Times New Roman"/>
            </a:endParaRPr>
          </a:p>
          <a:p>
            <a:endParaRPr lang="cs-CZ" dirty="0"/>
          </a:p>
        </p:txBody>
      </p:sp>
    </p:spTree>
    <p:extLst>
      <p:ext uri="{BB962C8B-B14F-4D97-AF65-F5344CB8AC3E}">
        <p14:creationId xmlns:p14="http://schemas.microsoft.com/office/powerpoint/2010/main" val="27016758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2810881" y="2319773"/>
            <a:ext cx="6226384" cy="923330"/>
          </a:xfrm>
          <a:prstGeom prst="rect">
            <a:avLst/>
          </a:prstGeom>
        </p:spPr>
        <p:txBody>
          <a:bodyPr wrap="none">
            <a:spAutoFit/>
          </a:bodyPr>
          <a:lstStyle/>
          <a:p>
            <a:pPr algn="ctr"/>
            <a:r>
              <a:rPr lang="cs-CZ" sz="5400" b="1" spc="-150" dirty="0">
                <a:solidFill>
                  <a:schemeClr val="accent1">
                    <a:lumMod val="75000"/>
                  </a:schemeClr>
                </a:solidFill>
              </a:rPr>
              <a:t>ZPŮSOBILOST VÝDAJŮ</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28" y="4443874"/>
            <a:ext cx="8559808" cy="1411200"/>
          </a:xfrm>
          <a:prstGeom prst="rect">
            <a:avLst/>
          </a:prstGeom>
        </p:spPr>
      </p:pic>
    </p:spTree>
    <p:extLst>
      <p:ext uri="{BB962C8B-B14F-4D97-AF65-F5344CB8AC3E}">
        <p14:creationId xmlns:p14="http://schemas.microsoft.com/office/powerpoint/2010/main" val="32882134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fontScale="92500" lnSpcReduction="20000"/>
          </a:bodyPr>
          <a:lstStyle/>
          <a:p>
            <a:pPr marL="0" indent="0">
              <a:lnSpc>
                <a:spcPct val="150000"/>
              </a:lnSpc>
              <a:spcBef>
                <a:spcPts val="0"/>
              </a:spcBef>
              <a:spcAft>
                <a:spcPts val="0"/>
              </a:spcAft>
              <a:buNone/>
            </a:pPr>
            <a:r>
              <a:rPr lang="cs-CZ" sz="2000" b="1" dirty="0"/>
              <a:t>Způsobilý výdaj: </a:t>
            </a:r>
          </a:p>
          <a:p>
            <a:pPr marL="432000" lvl="1" indent="-432000" algn="just">
              <a:lnSpc>
                <a:spcPct val="150000"/>
              </a:lnSpc>
              <a:spcBef>
                <a:spcPts val="0"/>
              </a:spcBef>
              <a:buSzPct val="100000"/>
            </a:pPr>
            <a:r>
              <a:rPr lang="cs-CZ" dirty="0"/>
              <a:t>je v souladu s právními předpisy (zejména legislativou EU a ČR) </a:t>
            </a:r>
          </a:p>
          <a:p>
            <a:pPr marL="432000" lvl="1" indent="-432000" algn="just">
              <a:lnSpc>
                <a:spcPct val="150000"/>
              </a:lnSpc>
              <a:spcBef>
                <a:spcPts val="0"/>
              </a:spcBef>
              <a:buSzPct val="100000"/>
            </a:pPr>
            <a:r>
              <a:rPr lang="pl-PL" dirty="0"/>
              <a:t>je v souladu s pravidly programu a s podmínkami poskytnutí podpory </a:t>
            </a:r>
          </a:p>
          <a:p>
            <a:pPr marL="432000" lvl="1" indent="-432000" algn="just">
              <a:lnSpc>
                <a:spcPct val="150000"/>
              </a:lnSpc>
              <a:spcBef>
                <a:spcPts val="0"/>
              </a:spcBef>
              <a:buSzPct val="100000"/>
            </a:pPr>
            <a:r>
              <a:rPr lang="cs-CZ" dirty="0"/>
              <a:t>je přiměřený (viz kapitola 6.1 Specifické části pravidel pro žadatele a příjemce)</a:t>
            </a:r>
          </a:p>
          <a:p>
            <a:pPr marL="432000" lvl="1" indent="-432000" algn="just">
              <a:lnSpc>
                <a:spcPct val="150000"/>
              </a:lnSpc>
              <a:spcBef>
                <a:spcPts val="0"/>
              </a:spcBef>
              <a:buSzPct val="100000"/>
            </a:pPr>
            <a:r>
              <a:rPr lang="cs-CZ" dirty="0"/>
              <a:t>vznikl v době realizace projektu a byl uhrazen nejpozději do okamžiku ukončení administrace závěrečné zprávy o realizaci projektu</a:t>
            </a:r>
          </a:p>
          <a:p>
            <a:pPr marL="432000" lvl="1" indent="-432000" algn="just">
              <a:lnSpc>
                <a:spcPct val="150000"/>
              </a:lnSpc>
              <a:spcBef>
                <a:spcPts val="0"/>
              </a:spcBef>
              <a:buSzPct val="100000"/>
            </a:pPr>
            <a:r>
              <a:rPr lang="cs-CZ" dirty="0"/>
              <a:t>váže se na aktivity projektu, které jsou územně způsobilé (tj. splňuje podmínky územní způsobilosti)</a:t>
            </a:r>
          </a:p>
          <a:p>
            <a:pPr marL="432000" lvl="1" indent="-432000" algn="just">
              <a:lnSpc>
                <a:spcPct val="150000"/>
              </a:lnSpc>
              <a:spcBef>
                <a:spcPts val="0"/>
              </a:spcBef>
              <a:buSzPct val="100000"/>
            </a:pPr>
            <a:r>
              <a:rPr lang="cs-CZ" dirty="0"/>
              <a:t>je řádně identifikovatelný, prokazatelný a doložitelný</a:t>
            </a:r>
          </a:p>
          <a:p>
            <a:pPr marL="432000" lvl="1" indent="-432000" algn="just">
              <a:lnSpc>
                <a:spcPct val="150000"/>
              </a:lnSpc>
              <a:spcBef>
                <a:spcPts val="0"/>
              </a:spcBef>
              <a:buSzPct val="100000"/>
            </a:pPr>
            <a:r>
              <a:rPr lang="cs-CZ" dirty="0"/>
              <a:t> je nezbytný pro dosažení cílů projektu</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Způsobilost výdajů</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EFCEE461-6B23-4EC3-B197-6BED8F41DA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134913"/>
            <a:ext cx="11670189" cy="4692720"/>
          </a:xfrm>
        </p:spPr>
        <p:txBody>
          <a:bodyPr>
            <a:normAutofit fontScale="92500" lnSpcReduction="20000"/>
          </a:bodyPr>
          <a:lstStyle/>
          <a:p>
            <a:pPr marL="0" indent="0">
              <a:buNone/>
            </a:pPr>
            <a:r>
              <a:rPr lang="cs-CZ" sz="2000" b="1" dirty="0"/>
              <a:t>Věcná způsobilost </a:t>
            </a:r>
            <a:endParaRPr lang="cs-CZ" sz="2000" dirty="0"/>
          </a:p>
          <a:p>
            <a:pPr algn="just"/>
            <a:r>
              <a:rPr lang="cs-CZ" sz="2000" dirty="0"/>
              <a:t>Informace ke způsobilým výdajům jsou k dispozici v kapitole 6 Specifické části pravidel pro žadatele a příjemce </a:t>
            </a:r>
            <a:br>
              <a:rPr lang="cs-CZ" sz="2000" dirty="0"/>
            </a:br>
            <a:r>
              <a:rPr lang="cs-CZ" sz="2000" dirty="0"/>
              <a:t>v rámci OPZ </a:t>
            </a:r>
          </a:p>
          <a:p>
            <a:pPr algn="just"/>
            <a:r>
              <a:rPr lang="cs-CZ" sz="1900" dirty="0"/>
              <a:t>Způsobilé výdaje – osobní náklady, cestovné,  nákup zařízení a vybavení a spotřebního materiálu, </a:t>
            </a:r>
            <a:r>
              <a:rPr lang="cs-CZ" sz="2000" dirty="0"/>
              <a:t>n</a:t>
            </a:r>
            <a:r>
              <a:rPr lang="cs-CZ" altLang="cs-CZ" sz="2000" dirty="0"/>
              <a:t>ájem či leasing zařízení a vybavení, budov</a:t>
            </a:r>
            <a:r>
              <a:rPr lang="cs-CZ" altLang="cs-CZ" sz="1900" dirty="0"/>
              <a:t>, </a:t>
            </a:r>
            <a:r>
              <a:rPr lang="cs-CZ" sz="1900" dirty="0"/>
              <a:t>odpisy, drobné stavební úpravy, nákup služeb, přímá podpora cílové skupiny (účastníků), d</a:t>
            </a:r>
            <a:r>
              <a:rPr lang="cs-CZ" altLang="cs-CZ" sz="1900" dirty="0"/>
              <a:t>aň z přidané hodnoty, finanční výdaje, správní a jiné poplatky, věcné příspěvky</a:t>
            </a:r>
          </a:p>
          <a:p>
            <a:pPr algn="just"/>
            <a:r>
              <a:rPr lang="cs-CZ" sz="2000" dirty="0"/>
              <a:t>Pokud příjemce čerpá na zaměstnance příspěvek na podporu zaměstnávání osob se zdravotním postižením dle § 78 zákona č. 435/2004 Sb., o zaměstnanosti, ve znění pozdějších předpisů, nebo jiný příspěvek poskytovaný Úřadem práce ČR, jehož výše se stanoví na základě skutečně vynaložených prostředků na osobní náklady zaměstnanců, nemůže současně čerpat podporu v rámci předkládaného projektu na úhradu osobních nákladů zaměstnanců, na které žadatel pobírá tento příspěvek.</a:t>
            </a:r>
            <a:endParaRPr lang="cs-CZ" altLang="cs-CZ" sz="1900" dirty="0"/>
          </a:p>
          <a:p>
            <a:pPr algn="just"/>
            <a:endParaRPr lang="cs-CZ" sz="2000" b="1" dirty="0"/>
          </a:p>
          <a:p>
            <a:pPr marL="0" indent="0" algn="just">
              <a:buNone/>
            </a:pPr>
            <a:r>
              <a:rPr lang="cs-CZ" sz="2000" b="1" dirty="0"/>
              <a:t>Časová způsobilost </a:t>
            </a:r>
            <a:endParaRPr lang="cs-CZ" sz="2000" dirty="0"/>
          </a:p>
          <a:p>
            <a:pPr algn="just"/>
            <a:r>
              <a:rPr lang="cs-CZ" sz="2000" dirty="0"/>
              <a:t>Náklady vzniklé v době realizace projektu </a:t>
            </a:r>
          </a:p>
          <a:p>
            <a:pPr algn="just"/>
            <a:r>
              <a:rPr lang="cs-CZ" sz="2000" dirty="0"/>
              <a:t>Datum zahájení realizace projektu nesmí předcházet datu vyhlášení výzvy MAS</a:t>
            </a:r>
          </a:p>
          <a:p>
            <a:pPr algn="just"/>
            <a:r>
              <a:rPr lang="cs-CZ" sz="2000" dirty="0"/>
              <a:t>Omezení v režimu podpory </a:t>
            </a:r>
            <a:r>
              <a:rPr lang="cs-CZ" sz="2000" b="1" dirty="0"/>
              <a:t>blokové výjimky</a:t>
            </a:r>
          </a:p>
          <a:p>
            <a:pPr algn="just"/>
            <a:r>
              <a:rPr lang="cs-CZ" sz="2000" dirty="0"/>
              <a:t>Nejzazší termín ukončení realizace projektu: </a:t>
            </a:r>
            <a:r>
              <a:rPr lang="cs-CZ" sz="2000" b="1" dirty="0"/>
              <a:t>31. 12. 2022</a:t>
            </a:r>
            <a:r>
              <a:rPr lang="cs-CZ" sz="2000" dirty="0"/>
              <a:t> </a:t>
            </a:r>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Způsobilost výdajů</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8E022723-FE2D-41B1-BBA8-9D395FA71E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Věcná způsobilost výdajů </a:t>
            </a:r>
          </a:p>
          <a:p>
            <a:pPr algn="r"/>
            <a:r>
              <a:rPr lang="cs-CZ" sz="3200" b="1" spc="-150" dirty="0">
                <a:solidFill>
                  <a:schemeClr val="accent1">
                    <a:lumMod val="75000"/>
                  </a:schemeClr>
                </a:solidFill>
              </a:rPr>
              <a:t>Reálné vykazování a dokladování výdajů</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C6B9E6E9-5F9D-41A2-8D0B-D0CD35A4D7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
        <p:nvSpPr>
          <p:cNvPr id="5" name="Zástupný symbol pro obsah 4">
            <a:extLst>
              <a:ext uri="{FF2B5EF4-FFF2-40B4-BE49-F238E27FC236}">
                <a16:creationId xmlns:a16="http://schemas.microsoft.com/office/drawing/2014/main" id="{AC141E16-6C78-4013-8D3A-75758538EEF9}"/>
              </a:ext>
            </a:extLst>
          </p:cNvPr>
          <p:cNvSpPr>
            <a:spLocks noGrp="1"/>
          </p:cNvSpPr>
          <p:nvPr>
            <p:ph idx="1"/>
          </p:nvPr>
        </p:nvSpPr>
        <p:spPr>
          <a:xfrm>
            <a:off x="118511" y="1155049"/>
            <a:ext cx="11101032" cy="4351338"/>
          </a:xfrm>
        </p:spPr>
        <p:txBody>
          <a:bodyPr>
            <a:normAutofit fontScale="40000" lnSpcReduction="20000"/>
          </a:bodyPr>
          <a:lstStyle/>
          <a:p>
            <a:pPr>
              <a:buNone/>
            </a:pPr>
            <a:r>
              <a:rPr lang="cs-CZ" sz="5000" b="1" dirty="0"/>
              <a:t>Reálné vykazování výdajů</a:t>
            </a:r>
          </a:p>
          <a:p>
            <a:pPr algn="just"/>
            <a:r>
              <a:rPr lang="cs-CZ" sz="5000" dirty="0"/>
              <a:t>Režim financování projektu metodou skutečně vzniklých výdajů: </a:t>
            </a:r>
          </a:p>
          <a:p>
            <a:pPr lvl="1" algn="just"/>
            <a:r>
              <a:rPr lang="cs-CZ" sz="5000" dirty="0"/>
              <a:t>stanovení způsobilosti na základě vykázání skutečně vzniklých a uhrazených výdajů; </a:t>
            </a:r>
          </a:p>
          <a:p>
            <a:pPr lvl="1" algn="just"/>
            <a:r>
              <a:rPr lang="cs-CZ" sz="5000" dirty="0"/>
              <a:t>způsobilé výdaje na základě doložení účetního, daňového či jiného dokladu. </a:t>
            </a:r>
          </a:p>
          <a:p>
            <a:pPr algn="just"/>
            <a:r>
              <a:rPr lang="cs-CZ" sz="5000" dirty="0"/>
              <a:t>časová způsobilost – datum vzniku nákladu musí spadat do období realizace projektu. </a:t>
            </a:r>
          </a:p>
          <a:p>
            <a:pPr algn="just"/>
            <a:r>
              <a:rPr lang="cs-CZ" sz="5000" dirty="0"/>
              <a:t>úhrada výdaje – vždy je třeba mít doklad o úhradě výdaje. </a:t>
            </a:r>
          </a:p>
          <a:p>
            <a:pPr algn="just"/>
            <a:endParaRPr lang="cs-CZ" sz="5000" dirty="0"/>
          </a:p>
          <a:p>
            <a:pPr marL="0" indent="0" algn="just">
              <a:buNone/>
            </a:pPr>
            <a:r>
              <a:rPr lang="cs-CZ" sz="5000" b="1" dirty="0"/>
              <a:t>Dokladování výdajů</a:t>
            </a:r>
          </a:p>
          <a:p>
            <a:pPr algn="just"/>
            <a:r>
              <a:rPr lang="cs-CZ" sz="5000" dirty="0"/>
              <a:t>Vše co spadá do PN musí být příjemce schopen doložit. </a:t>
            </a:r>
          </a:p>
          <a:p>
            <a:pPr algn="just"/>
            <a:r>
              <a:rPr lang="cs-CZ" sz="5000" dirty="0"/>
              <a:t>Originály dokladů musí být označeny registračním číslem projektu. </a:t>
            </a:r>
          </a:p>
          <a:p>
            <a:pPr algn="just"/>
            <a:r>
              <a:rPr lang="cs-CZ" sz="5000" dirty="0"/>
              <a:t>Do IS KP2014+ je třeba naskenovat všechny doklady, z nichž je nárokována částka přesahující 10 000 Kč, a s nimi také doklady o zaplacení</a:t>
            </a:r>
          </a:p>
          <a:p>
            <a:pPr marL="0" indent="0" algn="just">
              <a:buNone/>
            </a:pPr>
            <a:endParaRPr lang="cs-CZ" sz="2400" b="1" dirty="0"/>
          </a:p>
          <a:p>
            <a:pPr marL="0" indent="0">
              <a:buNone/>
            </a:pPr>
            <a:endParaRPr lang="cs-CZ" dirty="0"/>
          </a:p>
        </p:txBody>
      </p:sp>
    </p:spTree>
    <p:extLst>
      <p:ext uri="{BB962C8B-B14F-4D97-AF65-F5344CB8AC3E}">
        <p14:creationId xmlns:p14="http://schemas.microsoft.com/office/powerpoint/2010/main" val="3434501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fontScale="62500" lnSpcReduction="20000"/>
          </a:bodyPr>
          <a:lstStyle/>
          <a:p>
            <a:pPr marL="0" lvl="1" indent="0" algn="ctr">
              <a:lnSpc>
                <a:spcPct val="100000"/>
              </a:lnSpc>
              <a:spcBef>
                <a:spcPts val="0"/>
              </a:spcBef>
              <a:spcAft>
                <a:spcPts val="0"/>
              </a:spcAft>
              <a:buSzPct val="100000"/>
              <a:buNone/>
            </a:pPr>
            <a:endParaRPr lang="cs-CZ" b="1" dirty="0"/>
          </a:p>
          <a:p>
            <a:pPr marL="0" indent="0" algn="just">
              <a:lnSpc>
                <a:spcPct val="100000"/>
              </a:lnSpc>
              <a:spcBef>
                <a:spcPts val="0"/>
              </a:spcBef>
              <a:spcAft>
                <a:spcPts val="0"/>
              </a:spcAft>
              <a:buNone/>
              <a:defRPr/>
            </a:pPr>
            <a:r>
              <a:rPr lang="cs-CZ" altLang="cs-CZ" sz="2900" b="1" dirty="0"/>
              <a:t>1. Celkové způsobilé výdaje</a:t>
            </a:r>
          </a:p>
          <a:p>
            <a:pPr lvl="1" algn="just">
              <a:lnSpc>
                <a:spcPct val="100000"/>
              </a:lnSpc>
              <a:spcBef>
                <a:spcPts val="0"/>
              </a:spcBef>
              <a:spcAft>
                <a:spcPts val="0"/>
              </a:spcAft>
              <a:defRPr/>
            </a:pPr>
            <a:r>
              <a:rPr lang="cs-CZ" altLang="cs-CZ" sz="2900" b="1" dirty="0"/>
              <a:t>1.1 Přímé náklady = náklady, které mají přímou vazbu na cílovou skupinu </a:t>
            </a:r>
            <a:r>
              <a:rPr lang="cs-CZ" altLang="cs-CZ" sz="2900" dirty="0"/>
              <a:t>		</a:t>
            </a:r>
          </a:p>
          <a:p>
            <a:pPr lvl="2" algn="just">
              <a:lnSpc>
                <a:spcPct val="80000"/>
              </a:lnSpc>
              <a:buFont typeface="Wingdings" pitchFamily="2" charset="2"/>
              <a:buChar char="Ø"/>
              <a:defRPr/>
            </a:pPr>
            <a:r>
              <a:rPr lang="cs-CZ" altLang="cs-CZ" sz="2900" dirty="0"/>
              <a:t>1.1.1  Osobní náklady  </a:t>
            </a:r>
          </a:p>
          <a:p>
            <a:pPr lvl="2" algn="just">
              <a:lnSpc>
                <a:spcPct val="80000"/>
              </a:lnSpc>
              <a:buFont typeface="Wingdings" pitchFamily="2" charset="2"/>
              <a:buChar char="Ø"/>
              <a:defRPr/>
            </a:pPr>
            <a:r>
              <a:rPr lang="cs-CZ" altLang="cs-CZ" sz="2900" dirty="0"/>
              <a:t>1.1.2  Cestovné</a:t>
            </a:r>
          </a:p>
          <a:p>
            <a:pPr lvl="2" algn="just">
              <a:lnSpc>
                <a:spcPct val="80000"/>
              </a:lnSpc>
              <a:buFont typeface="Wingdings" pitchFamily="2" charset="2"/>
              <a:buChar char="Ø"/>
              <a:defRPr/>
            </a:pPr>
            <a:r>
              <a:rPr lang="cs-CZ" altLang="cs-CZ" sz="2900" dirty="0"/>
              <a:t>1.1.3  Nákup zařízení a vybavení a spotřebního materiálu</a:t>
            </a:r>
          </a:p>
          <a:p>
            <a:pPr lvl="2" algn="just">
              <a:lnSpc>
                <a:spcPct val="80000"/>
              </a:lnSpc>
              <a:buFont typeface="Wingdings" pitchFamily="2" charset="2"/>
              <a:buChar char="Ø"/>
              <a:defRPr/>
            </a:pPr>
            <a:r>
              <a:rPr lang="cs-CZ" altLang="cs-CZ" sz="2900" dirty="0"/>
              <a:t>1.1.4  Nájem či leasing zařízení a vybavení, budov</a:t>
            </a:r>
          </a:p>
          <a:p>
            <a:pPr lvl="2" algn="just">
              <a:lnSpc>
                <a:spcPct val="80000"/>
              </a:lnSpc>
              <a:buFont typeface="Wingdings" pitchFamily="2" charset="2"/>
              <a:buChar char="Ø"/>
              <a:defRPr/>
            </a:pPr>
            <a:r>
              <a:rPr lang="cs-CZ" altLang="cs-CZ" sz="2900" dirty="0"/>
              <a:t>1.1.5  Odpisy</a:t>
            </a:r>
          </a:p>
          <a:p>
            <a:pPr lvl="2" algn="just">
              <a:lnSpc>
                <a:spcPct val="80000"/>
              </a:lnSpc>
              <a:buFont typeface="Wingdings" pitchFamily="2" charset="2"/>
              <a:buChar char="Ø"/>
              <a:defRPr/>
            </a:pPr>
            <a:r>
              <a:rPr lang="cs-CZ" altLang="cs-CZ" sz="2900" dirty="0"/>
              <a:t>1.1.6  Drobné stavební úpravy (do 40 tis. Kč)</a:t>
            </a:r>
          </a:p>
          <a:p>
            <a:pPr lvl="2" algn="just">
              <a:lnSpc>
                <a:spcPct val="80000"/>
              </a:lnSpc>
              <a:buFont typeface="Wingdings" pitchFamily="2" charset="2"/>
              <a:buChar char="Ø"/>
              <a:defRPr/>
            </a:pPr>
            <a:r>
              <a:rPr lang="cs-CZ" altLang="cs-CZ" sz="2900" dirty="0"/>
              <a:t>1.1.7  Nákup služeb</a:t>
            </a:r>
          </a:p>
          <a:p>
            <a:pPr lvl="2" algn="just">
              <a:lnSpc>
                <a:spcPct val="80000"/>
              </a:lnSpc>
              <a:buFont typeface="Wingdings" pitchFamily="2" charset="2"/>
              <a:buChar char="Ø"/>
              <a:defRPr/>
            </a:pPr>
            <a:r>
              <a:rPr lang="cs-CZ" altLang="cs-CZ" sz="2900" dirty="0"/>
              <a:t>1.1.8  Přímá podpora CS </a:t>
            </a:r>
          </a:p>
          <a:p>
            <a:pPr marL="914400" lvl="2" indent="0" algn="just">
              <a:lnSpc>
                <a:spcPct val="80000"/>
              </a:lnSpc>
              <a:buNone/>
              <a:defRPr/>
            </a:pPr>
            <a:endParaRPr lang="cs-CZ" altLang="cs-CZ" sz="2900" dirty="0"/>
          </a:p>
          <a:p>
            <a:pPr lvl="1" algn="just">
              <a:lnSpc>
                <a:spcPct val="100000"/>
              </a:lnSpc>
              <a:spcBef>
                <a:spcPts val="0"/>
              </a:spcBef>
              <a:spcAft>
                <a:spcPts val="0"/>
              </a:spcAft>
              <a:defRPr/>
            </a:pPr>
            <a:r>
              <a:rPr lang="cs-CZ" sz="2900" b="1" dirty="0"/>
              <a:t>1.2 Nepřímé náklady = náklady, které nemají přímou vazbu na cílovou skupinu</a:t>
            </a:r>
          </a:p>
          <a:p>
            <a:pPr lvl="1" algn="just">
              <a:lnSpc>
                <a:spcPct val="100000"/>
              </a:lnSpc>
              <a:spcBef>
                <a:spcPts val="0"/>
              </a:spcBef>
              <a:spcAft>
                <a:spcPts val="0"/>
              </a:spcAft>
              <a:defRPr/>
            </a:pPr>
            <a:endParaRPr lang="cs-CZ" sz="2900" b="1" dirty="0"/>
          </a:p>
          <a:p>
            <a:pPr algn="just">
              <a:lnSpc>
                <a:spcPct val="80000"/>
              </a:lnSpc>
              <a:defRPr/>
            </a:pPr>
            <a:r>
              <a:rPr lang="cs-CZ" sz="2900" b="1" dirty="0"/>
              <a:t>Do celkových způsobilých výdajů se řadí i d</a:t>
            </a:r>
            <a:r>
              <a:rPr lang="cs-CZ" altLang="cs-CZ" sz="2900" b="1" dirty="0"/>
              <a:t>aň z přidané hodnoty, finanční výdaje, správní a jiné poplatky a věcné příspěvky (v prezentaci uvedeny jako Další způsobilé výdaje).</a:t>
            </a:r>
          </a:p>
          <a:p>
            <a:pPr lvl="1" algn="just">
              <a:lnSpc>
                <a:spcPct val="100000"/>
              </a:lnSpc>
              <a:spcBef>
                <a:spcPts val="0"/>
              </a:spcBef>
              <a:defRPr/>
            </a:pPr>
            <a:endParaRPr lang="cs-CZ" sz="2900" b="1" dirty="0"/>
          </a:p>
          <a:p>
            <a:pPr algn="just">
              <a:lnSpc>
                <a:spcPct val="100000"/>
              </a:lnSpc>
              <a:spcBef>
                <a:spcPts val="0"/>
              </a:spcBef>
              <a:spcAft>
                <a:spcPts val="0"/>
              </a:spcAft>
              <a:defRPr/>
            </a:pPr>
            <a:endParaRPr lang="cs-CZ" sz="2900" b="1" dirty="0"/>
          </a:p>
          <a:p>
            <a:pPr marL="0" indent="0" algn="just">
              <a:lnSpc>
                <a:spcPct val="100000"/>
              </a:lnSpc>
              <a:spcBef>
                <a:spcPts val="0"/>
              </a:spcBef>
              <a:spcAft>
                <a:spcPts val="0"/>
              </a:spcAft>
              <a:buNone/>
            </a:pPr>
            <a:r>
              <a:rPr lang="cs-CZ" sz="2900" b="1" dirty="0"/>
              <a:t>2. Celkové nezpůsobilé výdaje (pro potřeby OPZ se v žádosti o podporu nevyplňují)</a:t>
            </a:r>
          </a:p>
          <a:p>
            <a:pPr>
              <a:lnSpc>
                <a:spcPct val="100000"/>
              </a:lnSpc>
              <a:spcBef>
                <a:spcPts val="0"/>
              </a:spcBef>
              <a:spcAft>
                <a:spcPts val="0"/>
              </a:spcAft>
              <a:defRPr/>
            </a:pPr>
            <a:endParaRPr lang="cs-CZ" sz="2400" b="1"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Kategorie způsobilých výdajů OPZ</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85932E5B-1E79-494E-9BF0-597D6A561B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852645" cy="4564010"/>
          </a:xfrm>
        </p:spPr>
        <p:txBody>
          <a:bodyPr>
            <a:normAutofit/>
          </a:bodyPr>
          <a:lstStyle/>
          <a:p>
            <a:pPr marL="342900" lvl="1" indent="-342900" algn="just">
              <a:lnSpc>
                <a:spcPts val="2880"/>
              </a:lnSpc>
              <a:spcBef>
                <a:spcPts val="600"/>
              </a:spcBef>
              <a:spcAft>
                <a:spcPts val="600"/>
              </a:spcAft>
              <a:buSzPct val="100000"/>
              <a:defRPr/>
            </a:pPr>
            <a:r>
              <a:rPr lang="cs-CZ" b="1" dirty="0"/>
              <a:t>Hrubá mzda/plat nebo odměna +  odvody na SP a ZP</a:t>
            </a:r>
            <a:endParaRPr lang="cs-CZ" altLang="cs-CZ" dirty="0"/>
          </a:p>
          <a:p>
            <a:pPr marL="432000" lvl="1" indent="-432000" algn="just">
              <a:lnSpc>
                <a:spcPct val="100000"/>
              </a:lnSpc>
              <a:spcBef>
                <a:spcPts val="0"/>
              </a:spcBef>
              <a:buSzPct val="100000"/>
              <a:defRPr/>
            </a:pPr>
            <a:r>
              <a:rPr lang="cs-CZ" altLang="cs-CZ" dirty="0"/>
              <a:t>mzdy a platy pracovníků zaměstnaní výhradně pro projekt</a:t>
            </a:r>
          </a:p>
          <a:p>
            <a:pPr marL="432000" lvl="1" indent="-432000" algn="just">
              <a:lnSpc>
                <a:spcPct val="100000"/>
              </a:lnSpc>
              <a:spcBef>
                <a:spcPts val="0"/>
              </a:spcBef>
              <a:buSzPct val="100000"/>
              <a:defRPr/>
            </a:pPr>
            <a:r>
              <a:rPr lang="cs-CZ" altLang="cs-CZ" dirty="0"/>
              <a:t>příslušná část mezd nebo platů zaměstnanců, kteří se na realizaci projektu podílejí pouze částí svého úvazku</a:t>
            </a:r>
          </a:p>
          <a:p>
            <a:pPr marL="432000" lvl="1" indent="-432000" algn="just">
              <a:lnSpc>
                <a:spcPct val="100000"/>
              </a:lnSpc>
              <a:spcBef>
                <a:spcPts val="0"/>
              </a:spcBef>
              <a:buSzPct val="100000"/>
              <a:defRPr/>
            </a:pPr>
            <a:r>
              <a:rPr lang="cs-CZ" altLang="cs-CZ" dirty="0"/>
              <a:t>ostatní osobní náklady na zaměstnance, kteří jsou zaměstnáni na DPČ nebo DPP</a:t>
            </a:r>
          </a:p>
          <a:p>
            <a:pPr marL="432000" lvl="1" indent="-432000" algn="just">
              <a:lnSpc>
                <a:spcPct val="100000"/>
              </a:lnSpc>
              <a:spcBef>
                <a:spcPts val="0"/>
              </a:spcBef>
              <a:buSzPct val="100000"/>
              <a:defRPr/>
            </a:pPr>
            <a:r>
              <a:rPr lang="cs-CZ" altLang="cs-CZ" dirty="0"/>
              <a:t>výdaje na odměny</a:t>
            </a:r>
          </a:p>
          <a:p>
            <a:pPr marL="432000" lvl="1" indent="-432000" algn="just">
              <a:lnSpc>
                <a:spcPct val="100000"/>
              </a:lnSpc>
              <a:spcBef>
                <a:spcPts val="0"/>
              </a:spcBef>
              <a:buSzPct val="100000"/>
              <a:defRPr/>
            </a:pPr>
            <a:r>
              <a:rPr lang="cs-CZ" altLang="cs-CZ" b="1" dirty="0"/>
              <a:t>nesmí přesáhnout obvyklou výši v daném místě, čase a oboru! </a:t>
            </a:r>
          </a:p>
          <a:p>
            <a:pPr marL="432000" lvl="1" indent="-432000" algn="just">
              <a:lnSpc>
                <a:spcPct val="100000"/>
              </a:lnSpc>
              <a:spcBef>
                <a:spcPts val="0"/>
              </a:spcBef>
              <a:buSzPct val="100000"/>
              <a:defRPr/>
            </a:pPr>
            <a:r>
              <a:rPr lang="cs-CZ" altLang="cs-CZ" dirty="0"/>
              <a:t>Pro porovnání osobních výdajů lze využít Informační systém o průměrném výdělku (ISPV) dostupný  na </a:t>
            </a:r>
            <a:r>
              <a:rPr lang="cs-CZ" altLang="cs-CZ" b="1" dirty="0">
                <a:hlinkClick r:id="rId4"/>
              </a:rPr>
              <a:t>www.mpsv.cz/ISPV.php</a:t>
            </a:r>
            <a:endParaRPr lang="cs-CZ" altLang="cs-CZ" b="1" dirty="0"/>
          </a:p>
          <a:p>
            <a:pPr marL="432000" lvl="1" indent="-432000" algn="just">
              <a:lnSpc>
                <a:spcPct val="100000"/>
              </a:lnSpc>
              <a:spcBef>
                <a:spcPts val="0"/>
              </a:spcBef>
              <a:buSzPct val="100000"/>
              <a:defRPr/>
            </a:pPr>
            <a:r>
              <a:rPr lang="cs-CZ" altLang="cs-CZ" dirty="0"/>
              <a:t>ŘO zveřejňuje </a:t>
            </a:r>
            <a:r>
              <a:rPr lang="cs-CZ" altLang="cs-CZ" b="1" dirty="0"/>
              <a:t>přehled obvyklých výší mezd a platů</a:t>
            </a:r>
            <a:r>
              <a:rPr lang="cs-CZ" altLang="cs-CZ" dirty="0"/>
              <a:t> pro nejčastější pozice v rámci projektů podpořených z OPZ na portálu </a:t>
            </a:r>
            <a:r>
              <a:rPr lang="cs-CZ" altLang="cs-CZ" b="1" dirty="0"/>
              <a:t>www.</a:t>
            </a:r>
            <a:r>
              <a:rPr lang="cs-CZ" altLang="cs-CZ" b="1" dirty="0" err="1"/>
              <a:t>esfcr.cz</a:t>
            </a:r>
            <a:endParaRPr lang="cs-CZ" altLang="cs-CZ"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Věcná způsobilost výdajů </a:t>
            </a:r>
          </a:p>
          <a:p>
            <a:pPr algn="r"/>
            <a:r>
              <a:rPr lang="cs-CZ" sz="3200" b="1" spc="-150" dirty="0">
                <a:solidFill>
                  <a:schemeClr val="accent1">
                    <a:lumMod val="75000"/>
                  </a:schemeClr>
                </a:solidFill>
              </a:rPr>
              <a:t>1.1.1 Osobní náklady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C7A8A318-FA02-46E5-805F-619C85E975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118512" y="1263623"/>
            <a:ext cx="11778738" cy="4564010"/>
          </a:xfrm>
        </p:spPr>
        <p:txBody>
          <a:bodyPr>
            <a:normAutofit/>
          </a:bodyPr>
          <a:lstStyle/>
          <a:p>
            <a:pPr marL="432000" lvl="1" indent="-432000" algn="just">
              <a:lnSpc>
                <a:spcPct val="100000"/>
              </a:lnSpc>
              <a:spcBef>
                <a:spcPts val="600"/>
              </a:spcBef>
              <a:spcAft>
                <a:spcPts val="0"/>
              </a:spcAft>
              <a:buSzPct val="100000"/>
              <a:buFont typeface="Wingdings" panose="05000000000000000000" pitchFamily="2" charset="2"/>
              <a:buChar char=""/>
              <a:defRPr/>
            </a:pPr>
            <a:r>
              <a:rPr lang="cs-CZ" b="1" dirty="0"/>
              <a:t>Pracovní smlouva (PS), dohoda o provedení činnosti (DPČ), dohoda o provedení práce (DPP) </a:t>
            </a:r>
            <a:r>
              <a:rPr lang="cs-CZ" dirty="0"/>
              <a:t>musí být uzavřeny v souladu se zákoníkem práce</a:t>
            </a:r>
          </a:p>
          <a:p>
            <a:pPr marL="432000" lvl="1" indent="-432000" algn="just">
              <a:lnSpc>
                <a:spcPct val="100000"/>
              </a:lnSpc>
              <a:spcBef>
                <a:spcPts val="600"/>
              </a:spcBef>
              <a:spcAft>
                <a:spcPts val="0"/>
              </a:spcAft>
              <a:buSzPct val="100000"/>
              <a:buFont typeface="Wingdings" panose="05000000000000000000" pitchFamily="2" charset="2"/>
              <a:buChar char=""/>
              <a:defRPr/>
            </a:pPr>
            <a:r>
              <a:rPr lang="cs-CZ" altLang="cs-CZ" b="1" dirty="0"/>
              <a:t>Mzdové náklady</a:t>
            </a:r>
            <a:r>
              <a:rPr lang="cs-CZ" altLang="cs-CZ" dirty="0"/>
              <a:t> = </a:t>
            </a:r>
            <a:r>
              <a:rPr lang="cs-CZ" dirty="0"/>
              <a:t>hrubá mzda / plat nebo odměna (DPČ, DPP, OSVČ) + odvody zaměstnavatele na SP a ZP a další poplatky spojené se zaměstnancem hrazené zaměstnavatelem povinně na základě právních předpisů</a:t>
            </a:r>
          </a:p>
          <a:p>
            <a:pPr marL="432000" lvl="1" indent="-432000" algn="just">
              <a:lnSpc>
                <a:spcPct val="100000"/>
              </a:lnSpc>
              <a:spcBef>
                <a:spcPts val="600"/>
              </a:spcBef>
              <a:spcAft>
                <a:spcPts val="0"/>
              </a:spcAft>
              <a:buSzPct val="100000"/>
              <a:buFont typeface="Wingdings" panose="05000000000000000000" pitchFamily="2" charset="2"/>
              <a:buChar char=""/>
              <a:defRPr/>
            </a:pPr>
            <a:r>
              <a:rPr lang="cs-CZ" b="1" dirty="0"/>
              <a:t>Náhrady</a:t>
            </a:r>
            <a:r>
              <a:rPr lang="cs-CZ" dirty="0"/>
              <a:t> </a:t>
            </a:r>
          </a:p>
          <a:p>
            <a:pPr marL="0" lvl="1" indent="0" algn="just">
              <a:lnSpc>
                <a:spcPct val="100000"/>
              </a:lnSpc>
              <a:spcBef>
                <a:spcPts val="600"/>
              </a:spcBef>
              <a:spcAft>
                <a:spcPts val="0"/>
              </a:spcAft>
              <a:buSzPct val="100000"/>
              <a:buFontTx/>
              <a:buChar char="-"/>
              <a:defRPr/>
            </a:pPr>
            <a:r>
              <a:rPr lang="cs-CZ" b="1" dirty="0"/>
              <a:t> za dovolenou </a:t>
            </a:r>
            <a:r>
              <a:rPr lang="cs-CZ" dirty="0"/>
              <a:t>(4, 5 nebo 8 týdnů dovolené dle typu zaměstnavatele, viz § 213 zákona č. 262/2006 Sb., zákoník práce) - způsobilé pouze v rozsahu, v jakém odpovídají zapojení zaměstnance do realizace projektu</a:t>
            </a:r>
          </a:p>
          <a:p>
            <a:pPr marL="0" lvl="1" indent="0" algn="just">
              <a:lnSpc>
                <a:spcPct val="100000"/>
              </a:lnSpc>
              <a:spcBef>
                <a:spcPts val="600"/>
              </a:spcBef>
              <a:spcAft>
                <a:spcPts val="0"/>
              </a:spcAft>
              <a:buSzPct val="100000"/>
              <a:buNone/>
              <a:defRPr/>
            </a:pPr>
            <a:r>
              <a:rPr lang="cs-CZ" b="1" dirty="0"/>
              <a:t>- v případě překážek v práci </a:t>
            </a:r>
            <a:r>
              <a:rPr lang="cs-CZ" dirty="0"/>
              <a:t>(v souladu se zákoníkem práce)</a:t>
            </a:r>
          </a:p>
          <a:p>
            <a:pPr marL="0" lvl="1" indent="0" algn="just">
              <a:lnSpc>
                <a:spcPct val="100000"/>
              </a:lnSpc>
              <a:spcBef>
                <a:spcPts val="600"/>
              </a:spcBef>
              <a:spcAft>
                <a:spcPts val="0"/>
              </a:spcAft>
              <a:buSzPct val="100000"/>
              <a:buNone/>
              <a:defRPr/>
            </a:pPr>
            <a:r>
              <a:rPr lang="cs-CZ" b="1" dirty="0"/>
              <a:t>- za dny dočasné pracovní neschopnosti nebo karantény </a:t>
            </a:r>
            <a:r>
              <a:rPr lang="cs-CZ" dirty="0"/>
              <a:t>(jejich poměrná část)</a:t>
            </a:r>
            <a:endParaRPr lang="cs-CZ" b="1"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33803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1.1.1 Osobní náklady</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B1C4D6CD-5FE1-4D6A-8A98-E3EE4B4B54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fontScale="92500" lnSpcReduction="20000"/>
          </a:bodyPr>
          <a:lstStyle/>
          <a:p>
            <a:pPr marL="432000" lvl="1" indent="-432000" algn="just">
              <a:lnSpc>
                <a:spcPct val="100000"/>
              </a:lnSpc>
              <a:spcBef>
                <a:spcPts val="0"/>
              </a:spcBef>
              <a:buSzPct val="100000"/>
              <a:buFont typeface="Wingdings" panose="05000000000000000000" pitchFamily="2" charset="2"/>
              <a:buChar char=""/>
              <a:defRPr/>
            </a:pPr>
            <a:r>
              <a:rPr lang="cs-CZ" dirty="0"/>
              <a:t>Pracovní úvazky zaměstnance se nesmí překrývat a není možné, aby byl </a:t>
            </a:r>
            <a:br>
              <a:rPr lang="cs-CZ" dirty="0"/>
            </a:br>
            <a:r>
              <a:rPr lang="cs-CZ" dirty="0"/>
              <a:t>za stejnou práci placen vícekrát. </a:t>
            </a:r>
          </a:p>
          <a:p>
            <a:pPr marL="432000" lvl="1" indent="-432000" algn="just">
              <a:lnSpc>
                <a:spcPct val="100000"/>
              </a:lnSpc>
              <a:spcBef>
                <a:spcPts val="0"/>
              </a:spcBef>
              <a:spcAft>
                <a:spcPts val="0"/>
              </a:spcAft>
              <a:buSzPct val="100000"/>
              <a:buFont typeface="Wingdings" panose="05000000000000000000" pitchFamily="2" charset="2"/>
              <a:buChar char=""/>
              <a:defRPr/>
            </a:pPr>
            <a:endParaRPr lang="cs-CZ" b="1"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b="1" dirty="0">
                <a:solidFill>
                  <a:srgbClr val="FF0000"/>
                </a:solidFill>
              </a:rPr>
              <a:t>Výše úvazku = maximálně 1,0 </a:t>
            </a:r>
            <a:r>
              <a:rPr lang="cs-CZ" dirty="0">
                <a:solidFill>
                  <a:srgbClr val="FF0000"/>
                </a:solidFill>
              </a:rPr>
              <a:t>(součet veškerých úvazků zaměstnance </a:t>
            </a:r>
            <a:br>
              <a:rPr lang="cs-CZ" dirty="0">
                <a:solidFill>
                  <a:srgbClr val="FF0000"/>
                </a:solidFill>
              </a:rPr>
            </a:br>
            <a:r>
              <a:rPr lang="cs-CZ" dirty="0">
                <a:solidFill>
                  <a:srgbClr val="FF0000"/>
                </a:solidFill>
              </a:rPr>
              <a:t>u všech subjektů zapojených do projektu – příjemce a partneři), a to po celou dobu zapojení daného pracovníka do realizace projektu</a:t>
            </a:r>
            <a:endParaRPr lang="cs-CZ" b="1" dirty="0">
              <a:solidFill>
                <a:srgbClr val="FF0000"/>
              </a:solidFill>
            </a:endParaRPr>
          </a:p>
          <a:p>
            <a:pPr marL="432000" lvl="1" indent="-432000" algn="just">
              <a:lnSpc>
                <a:spcPct val="100000"/>
              </a:lnSpc>
              <a:spcBef>
                <a:spcPts val="0"/>
              </a:spcBef>
              <a:spcAft>
                <a:spcPts val="0"/>
              </a:spcAft>
              <a:buSzPct val="100000"/>
              <a:buFont typeface="Wingdings" panose="05000000000000000000" pitchFamily="2" charset="2"/>
              <a:buChar char=""/>
              <a:defRPr/>
            </a:pPr>
            <a:endParaRPr lang="cs-CZ"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b="1" dirty="0"/>
              <a:t>Realizační tým projektu (RT) = </a:t>
            </a:r>
            <a:r>
              <a:rPr lang="cs-CZ" altLang="cs-CZ" dirty="0"/>
              <a:t>zařazení mezi přímé/nepřímé náklady projektu dle pracovní náplně v projektu, dle vazby na CS – přímá x nepřímá vazba</a:t>
            </a:r>
          </a:p>
          <a:p>
            <a:pPr marL="432000" lvl="1" indent="-432000" algn="just">
              <a:lnSpc>
                <a:spcPct val="100000"/>
              </a:lnSpc>
              <a:spcBef>
                <a:spcPts val="0"/>
              </a:spcBef>
              <a:spcAft>
                <a:spcPts val="0"/>
              </a:spcAft>
              <a:buSzPct val="100000"/>
              <a:buFont typeface="Wingdings" panose="05000000000000000000" pitchFamily="2" charset="2"/>
              <a:buChar char=""/>
              <a:defRPr/>
            </a:pPr>
            <a:endParaRPr lang="cs-CZ" altLang="cs-CZ"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b="1" dirty="0"/>
              <a:t>PŘÍMÉ NÁKLADY: </a:t>
            </a:r>
            <a:r>
              <a:rPr lang="cs-CZ" altLang="cs-CZ" dirty="0"/>
              <a:t>pouze přímá práce s CS nebo zajištění výstupu, který je určen k přímému využití CS</a:t>
            </a:r>
          </a:p>
          <a:p>
            <a:pPr marL="432000" lvl="1" indent="-432000" algn="just">
              <a:lnSpc>
                <a:spcPct val="100000"/>
              </a:lnSpc>
              <a:spcBef>
                <a:spcPts val="0"/>
              </a:spcBef>
              <a:spcAft>
                <a:spcPts val="0"/>
              </a:spcAft>
              <a:buSzPct val="100000"/>
              <a:buFont typeface="Wingdings" panose="05000000000000000000" pitchFamily="2" charset="2"/>
              <a:buChar char=""/>
              <a:defRPr/>
            </a:pPr>
            <a:endParaRPr lang="cs-CZ" altLang="cs-CZ"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b="1" dirty="0"/>
              <a:t>NEPŘÍMÉ NÁKLADY: </a:t>
            </a:r>
            <a:r>
              <a:rPr lang="cs-CZ" altLang="cs-CZ" dirty="0"/>
              <a:t>projektový/finanční manažer a ostatní pozice (administrativní, podpůrné), které nepracují přímo s CS</a:t>
            </a:r>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50646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1.1.1 Osobní náklady</a:t>
            </a:r>
          </a:p>
          <a:p>
            <a:pPr algn="r"/>
            <a:endParaRPr lang="cs-CZ" sz="3200" b="1" spc="-150" dirty="0">
              <a:solidFill>
                <a:schemeClr val="accent1">
                  <a:lumMod val="75000"/>
                </a:schemeClr>
              </a:solidFill>
            </a:endParaRP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29BAEFED-69CA-435E-900A-DC75135CB6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50371"/>
            <a:ext cx="11670189" cy="4361766"/>
          </a:xfrm>
        </p:spPr>
        <p:txBody>
          <a:bodyPr>
            <a:normAutofit fontScale="92500" lnSpcReduction="20000"/>
          </a:bodyPr>
          <a:lstStyle/>
          <a:p>
            <a:pPr marL="0" indent="0">
              <a:buNone/>
            </a:pPr>
            <a:endParaRPr lang="cs-CZ" dirty="0"/>
          </a:p>
          <a:p>
            <a:pPr algn="just"/>
            <a:r>
              <a:rPr lang="cs-CZ" sz="2600" dirty="0"/>
              <a:t>Číslo výzvy MAS: </a:t>
            </a:r>
            <a:r>
              <a:rPr lang="cs-CZ" sz="2600" b="1" dirty="0"/>
              <a:t>650/03_16_047/CLLD_15_01_032</a:t>
            </a:r>
          </a:p>
          <a:p>
            <a:pPr algn="just"/>
            <a:r>
              <a:rPr lang="cs-CZ" sz="2600" dirty="0"/>
              <a:t>Prioritní osa 2 Sociální začleňování a boj s chudobou</a:t>
            </a:r>
          </a:p>
          <a:p>
            <a:pPr algn="just"/>
            <a:r>
              <a:rPr lang="cs-CZ" sz="2600" dirty="0"/>
              <a:t>Investiční priorita 2.3 Strategie komunitně vedeného místního rozvoje</a:t>
            </a:r>
          </a:p>
          <a:p>
            <a:pPr algn="just"/>
            <a:r>
              <a:rPr lang="cs-CZ" sz="2600" dirty="0"/>
              <a:t>Specifický cíl 2.3.1 Zvýšit zapojení lokálních aktérů do řešení problémů nezaměstnanosti</a:t>
            </a:r>
            <a:br>
              <a:rPr lang="cs-CZ" sz="2600" dirty="0"/>
            </a:br>
            <a:r>
              <a:rPr lang="cs-CZ" sz="2600" dirty="0"/>
              <a:t> a sociálního začleňování ve venkovských oblastech</a:t>
            </a:r>
          </a:p>
          <a:p>
            <a:endParaRPr lang="cs-CZ" sz="2600" dirty="0"/>
          </a:p>
          <a:p>
            <a:r>
              <a:rPr lang="cs-CZ" sz="2600" dirty="0"/>
              <a:t>Vyhlášení výzvy:  				17. 09. 2018</a:t>
            </a:r>
          </a:p>
          <a:p>
            <a:r>
              <a:rPr lang="cs-CZ" sz="2600" dirty="0"/>
              <a:t>Zpřístupnění žádosti o podporu:		17. 09. 2018, 4:00 hodin</a:t>
            </a:r>
          </a:p>
          <a:p>
            <a:r>
              <a:rPr lang="cs-CZ" sz="2600" dirty="0"/>
              <a:t>Zahájení příjmu žádostí o podporu:		17. 09. 2018, 4:00 hodin</a:t>
            </a:r>
          </a:p>
          <a:p>
            <a:r>
              <a:rPr lang="cs-CZ" sz="2600" dirty="0"/>
              <a:t>Ukončení příjmu žádost o podporu:	</a:t>
            </a:r>
            <a:r>
              <a:rPr lang="cs-CZ" sz="2600" b="1" dirty="0"/>
              <a:t>30. 11. 2018, 12:00 hodin</a:t>
            </a:r>
          </a:p>
          <a:p>
            <a:pPr marL="0" indent="0">
              <a:buNone/>
            </a:pPr>
            <a:endParaRPr lang="cs-CZ" sz="2400" dirty="0"/>
          </a:p>
          <a:p>
            <a:pPr marL="0" indent="0">
              <a:buNone/>
            </a:pPr>
            <a:endParaRPr lang="cs-CZ" sz="2400" dirty="0"/>
          </a:p>
        </p:txBody>
      </p:sp>
      <p:sp>
        <p:nvSpPr>
          <p:cNvPr id="14" name="Obdélník 13"/>
          <p:cNvSpPr/>
          <p:nvPr/>
        </p:nvSpPr>
        <p:spPr>
          <a:xfrm>
            <a:off x="0" y="-224546"/>
            <a:ext cx="12192000" cy="12277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8744995" y="179158"/>
            <a:ext cx="3249789" cy="984294"/>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Představení výzvy</a:t>
            </a:r>
          </a:p>
          <a:p>
            <a:pPr algn="r"/>
            <a:r>
              <a:rPr lang="cs-CZ" sz="3200" b="1" dirty="0">
                <a:solidFill>
                  <a:srgbClr val="0070C0"/>
                </a:solidFill>
              </a:rPr>
              <a:t>Základní informace</a:t>
            </a:r>
          </a:p>
          <a:p>
            <a:pPr algn="r"/>
            <a:endParaRPr lang="cs-CZ" sz="3200" b="1" spc="-150" dirty="0">
              <a:solidFill>
                <a:schemeClr val="accent1">
                  <a:lumMod val="75000"/>
                </a:schemeClr>
              </a:solidFill>
            </a:endParaRPr>
          </a:p>
        </p:txBody>
      </p:sp>
      <p:cxnSp>
        <p:nvCxnSpPr>
          <p:cNvPr id="19" name="Přímá spojnice 18"/>
          <p:cNvCxnSpPr/>
          <p:nvPr/>
        </p:nvCxnSpPr>
        <p:spPr>
          <a:xfrm>
            <a:off x="0" y="1008647"/>
            <a:ext cx="12192000" cy="0"/>
          </a:xfrm>
          <a:prstGeom prst="line">
            <a:avLst/>
          </a:prstGeom>
          <a:ln/>
        </p:spPr>
        <p:style>
          <a:lnRef idx="2">
            <a:schemeClr val="accent1"/>
          </a:lnRef>
          <a:fillRef idx="0">
            <a:schemeClr val="accent1"/>
          </a:fillRef>
          <a:effectRef idx="1">
            <a:schemeClr val="accent1"/>
          </a:effectRef>
          <a:fontRef idx="minor">
            <a:schemeClr val="tx1"/>
          </a:fontRef>
        </p:style>
      </p:cxnSp>
      <p:pic>
        <p:nvPicPr>
          <p:cNvPr id="13" name="Obrázek 12">
            <a:extLst>
              <a:ext uri="{FF2B5EF4-FFF2-40B4-BE49-F238E27FC236}">
                <a16:creationId xmlns:a16="http://schemas.microsoft.com/office/drawing/2014/main" id="{40E267A6-10A4-434F-A843-4F1DDAD469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741"/>
            <a:ext cx="4341928" cy="900000"/>
          </a:xfrm>
          <a:prstGeom prst="rect">
            <a:avLst/>
          </a:prstGeom>
        </p:spPr>
      </p:pic>
    </p:spTree>
    <p:extLst>
      <p:ext uri="{BB962C8B-B14F-4D97-AF65-F5344CB8AC3E}">
        <p14:creationId xmlns:p14="http://schemas.microsoft.com/office/powerpoint/2010/main" val="34625305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algn="just"/>
            <a:r>
              <a:rPr lang="cs-CZ" sz="2200" dirty="0"/>
              <a:t>Jako přílohu je třeba nahrát kopie výpisů z BÚ, případně VPD. </a:t>
            </a:r>
          </a:p>
          <a:p>
            <a:pPr algn="just"/>
            <a:r>
              <a:rPr lang="cs-CZ" sz="2200" dirty="0"/>
              <a:t>Pracovní výkazy </a:t>
            </a:r>
          </a:p>
          <a:p>
            <a:pPr lvl="1" algn="just"/>
            <a:r>
              <a:rPr lang="cs-CZ" sz="2200" dirty="0"/>
              <a:t>podepsán pracovníkem a nadřízeným pracovníkem; </a:t>
            </a:r>
          </a:p>
          <a:p>
            <a:pPr lvl="1" algn="just"/>
            <a:r>
              <a:rPr lang="cs-CZ" sz="2200" dirty="0" err="1"/>
              <a:t>sken</a:t>
            </a:r>
            <a:r>
              <a:rPr lang="cs-CZ" sz="2200" dirty="0"/>
              <a:t> pracovního výkazu nahrát do systému. </a:t>
            </a:r>
          </a:p>
          <a:p>
            <a:pPr algn="just"/>
            <a:r>
              <a:rPr lang="cs-CZ" sz="2200" dirty="0"/>
              <a:t>Nutnost předkládat pracovní výkazy </a:t>
            </a:r>
          </a:p>
          <a:p>
            <a:pPr lvl="1" algn="just"/>
            <a:r>
              <a:rPr lang="cs-CZ" sz="2200" dirty="0"/>
              <a:t>pracovník vykonává činnost pro projekt i mimo projekt; </a:t>
            </a:r>
          </a:p>
          <a:p>
            <a:pPr lvl="1" algn="just"/>
            <a:r>
              <a:rPr lang="cs-CZ" sz="2200" dirty="0"/>
              <a:t>pracovník vykonává činnosti, které spadají do přímých i nepřímých nákladů. </a:t>
            </a:r>
          </a:p>
          <a:p>
            <a:pPr algn="just"/>
            <a:r>
              <a:rPr lang="cs-CZ" sz="2200" dirty="0"/>
              <a:t>Výkazy se zpracovávají za jednotlivé měsíce </a:t>
            </a:r>
          </a:p>
          <a:p>
            <a:pPr lvl="1" algn="just">
              <a:spcAft>
                <a:spcPts val="1000"/>
              </a:spcAft>
            </a:pPr>
            <a:r>
              <a:rPr lang="pl-PL" sz="2200" dirty="0"/>
              <a:t>ne po dnech, ale po skupinách činností. </a:t>
            </a:r>
          </a:p>
          <a:p>
            <a:r>
              <a:rPr lang="cs-CZ" sz="2200" b="1" dirty="0">
                <a:solidFill>
                  <a:srgbClr val="0070C0"/>
                </a:solidFill>
                <a:hlinkClick r:id="rId4"/>
              </a:rPr>
              <a:t>https://www.esfcr.cz/pracovni-vykaz-opz </a:t>
            </a:r>
            <a:endParaRPr lang="cs-CZ" sz="2200" b="1" dirty="0">
              <a:solidFill>
                <a:srgbClr val="0070C0"/>
              </a:solidFill>
            </a:endParaRPr>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30193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1.1.1 Osobní náklady</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29BAEFED-69CA-435E-900A-DC75135CB6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033426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805283" cy="4564010"/>
          </a:xfrm>
        </p:spPr>
        <p:txBody>
          <a:bodyPr>
            <a:normAutofit fontScale="85000" lnSpcReduction="20000"/>
          </a:bodyPr>
          <a:lstStyle/>
          <a:p>
            <a:pPr algn="just"/>
            <a:r>
              <a:rPr lang="cs-CZ" sz="2200" dirty="0"/>
              <a:t>Výdaje (cestovní náhrady) spojené s pracovními cestami zaměstnanců příjemce a zaměstnanců partnerů s finančním příspěvkem.</a:t>
            </a:r>
            <a:endParaRPr lang="cs-CZ" sz="2200" b="1" dirty="0"/>
          </a:p>
          <a:p>
            <a:pPr algn="just">
              <a:lnSpc>
                <a:spcPct val="100000"/>
              </a:lnSpc>
              <a:spcBef>
                <a:spcPts val="0"/>
              </a:spcBef>
            </a:pPr>
            <a:r>
              <a:rPr lang="cs-CZ" altLang="cs-CZ" sz="2200" b="1" dirty="0"/>
              <a:t>Cestovní náhrady = </a:t>
            </a:r>
            <a:r>
              <a:rPr lang="cs-CZ" altLang="cs-CZ" sz="2200" dirty="0"/>
              <a:t>náhrady za jízdní výdaje, výdaje za ubytování, za stravné a za nutné vedlejší výdaje</a:t>
            </a:r>
          </a:p>
          <a:p>
            <a:pPr algn="just">
              <a:lnSpc>
                <a:spcPct val="100000"/>
              </a:lnSpc>
              <a:spcBef>
                <a:spcPts val="0"/>
              </a:spcBef>
            </a:pPr>
            <a:r>
              <a:rPr lang="cs-CZ" altLang="cs-CZ" sz="2200" dirty="0"/>
              <a:t>Cestovní náhrady spojené s pracovními cestami (tuzemské i zahraniční) realizačního týmu jsou hrazeny z nepřímých nákladů.</a:t>
            </a:r>
          </a:p>
          <a:p>
            <a:pPr algn="just"/>
            <a:r>
              <a:rPr lang="cs-CZ" sz="2200" b="1" dirty="0"/>
              <a:t>Způsobilé druhy cestovních náhrad:</a:t>
            </a:r>
          </a:p>
          <a:p>
            <a:pPr lvl="1" algn="just"/>
            <a:r>
              <a:rPr lang="cs-CZ" sz="2200" b="1" dirty="0"/>
              <a:t>Jízdní výdaje </a:t>
            </a:r>
            <a:r>
              <a:rPr lang="cs-CZ" sz="2200" dirty="0"/>
              <a:t>– použití soukromého vozidla, veřejná doprava, místenky, taxi, MHD</a:t>
            </a:r>
          </a:p>
          <a:p>
            <a:pPr lvl="1" algn="just"/>
            <a:r>
              <a:rPr lang="cs-CZ" sz="2200" b="1" dirty="0"/>
              <a:t>Ubytování </a:t>
            </a:r>
            <a:r>
              <a:rPr lang="cs-CZ" sz="2200" dirty="0"/>
              <a:t>– výdaje musí odpovídat cenám v místě obvyklým</a:t>
            </a:r>
          </a:p>
          <a:p>
            <a:pPr lvl="1" algn="just"/>
            <a:r>
              <a:rPr lang="cs-CZ" sz="2200" b="1" dirty="0"/>
              <a:t>Stravné</a:t>
            </a:r>
            <a:r>
              <a:rPr lang="cs-CZ" sz="2200" dirty="0"/>
              <a:t> – přísluší zaměstnanci v závislosti na době trvání pracovní cesty</a:t>
            </a:r>
          </a:p>
          <a:p>
            <a:pPr lvl="1" algn="just"/>
            <a:r>
              <a:rPr lang="cs-CZ" sz="2200" b="1" dirty="0"/>
              <a:t>Nutné vedlejší výdaje  </a:t>
            </a:r>
            <a:r>
              <a:rPr lang="cs-CZ" sz="2200" dirty="0"/>
              <a:t>- výdaje související s cestou. Např. cestovní pojištění, poplatky za použití telefonu, parkovné, dálniční poplatek, vstupenky na veletrh atd.</a:t>
            </a:r>
          </a:p>
          <a:p>
            <a:pPr lvl="1" algn="just"/>
            <a:endParaRPr lang="cs-CZ" sz="2200" dirty="0"/>
          </a:p>
          <a:p>
            <a:pPr algn="just">
              <a:lnSpc>
                <a:spcPct val="100000"/>
              </a:lnSpc>
              <a:spcBef>
                <a:spcPts val="0"/>
              </a:spcBef>
              <a:spcAft>
                <a:spcPts val="0"/>
              </a:spcAft>
            </a:pPr>
            <a:r>
              <a:rPr lang="cs-CZ" altLang="cs-CZ" sz="2200" b="1" dirty="0"/>
              <a:t>Pro zaměstnance českých subjektů při zahraničních cestách (PN) </a:t>
            </a:r>
            <a:r>
              <a:rPr lang="cs-CZ" altLang="cs-CZ" sz="2200" dirty="0"/>
              <a:t>– dle vyhlášky MPSV a MF, cestovné po ČR NN, kapesné v cizí měně je způsobilým výdajem až do 40 % stravného</a:t>
            </a:r>
          </a:p>
          <a:p>
            <a:pPr marL="0" indent="0" algn="just">
              <a:lnSpc>
                <a:spcPct val="100000"/>
              </a:lnSpc>
              <a:spcBef>
                <a:spcPts val="0"/>
              </a:spcBef>
              <a:spcAft>
                <a:spcPts val="0"/>
              </a:spcAft>
              <a:buNone/>
            </a:pPr>
            <a:endParaRPr lang="cs-CZ" altLang="cs-CZ" sz="2200" dirty="0"/>
          </a:p>
          <a:p>
            <a:pPr algn="just">
              <a:lnSpc>
                <a:spcPct val="100000"/>
              </a:lnSpc>
              <a:spcBef>
                <a:spcPts val="0"/>
              </a:spcBef>
              <a:spcAft>
                <a:spcPts val="0"/>
              </a:spcAft>
            </a:pPr>
            <a:r>
              <a:rPr lang="cs-CZ" altLang="cs-CZ" sz="2200" b="1" dirty="0"/>
              <a:t>Pro zahraniční experty při pracovní cestě do ČR (PN) </a:t>
            </a:r>
            <a:r>
              <a:rPr lang="cs-CZ" altLang="cs-CZ" sz="2200" dirty="0"/>
              <a:t>– tzv. „per </a:t>
            </a:r>
            <a:r>
              <a:rPr lang="cs-CZ" altLang="cs-CZ" sz="2200" dirty="0" err="1"/>
              <a:t>diems</a:t>
            </a:r>
            <a:r>
              <a:rPr lang="cs-CZ" altLang="cs-CZ" sz="2200" dirty="0"/>
              <a:t>“ ve výši 230 EUR (</a:t>
            </a:r>
            <a:r>
              <a:rPr lang="cs-CZ" sz="2200" dirty="0"/>
              <a:t>http://ec.europa.eu/</a:t>
            </a:r>
            <a:r>
              <a:rPr lang="cs-CZ" sz="2200" dirty="0" err="1"/>
              <a:t>europeaid</a:t>
            </a:r>
            <a:r>
              <a:rPr lang="cs-CZ" sz="2200" dirty="0"/>
              <a:t>/</a:t>
            </a:r>
            <a:r>
              <a:rPr lang="cs-CZ" sz="2200" dirty="0" err="1"/>
              <a:t>perdiem_en</a:t>
            </a:r>
            <a:r>
              <a:rPr lang="cs-CZ" sz="2200" dirty="0"/>
              <a:t>)</a:t>
            </a:r>
            <a:r>
              <a:rPr lang="cs-CZ" altLang="cs-CZ" sz="2200" dirty="0"/>
              <a:t> nebo paušál 75 EUR, zahrnují </a:t>
            </a:r>
            <a:r>
              <a:rPr lang="cs-CZ" sz="2200" dirty="0"/>
              <a:t>náklady na ubytování, stravné, </a:t>
            </a:r>
            <a:br>
              <a:rPr lang="cs-CZ" sz="2200" dirty="0"/>
            </a:br>
            <a:r>
              <a:rPr lang="cs-CZ" sz="2200" dirty="0"/>
              <a:t>a cestovné v ČR a výdaj za dopravu experta do ČR a zpět</a:t>
            </a:r>
          </a:p>
          <a:p>
            <a:pPr>
              <a:lnSpc>
                <a:spcPct val="80000"/>
              </a:lnSpc>
              <a:spcBef>
                <a:spcPts val="0"/>
              </a:spcBef>
              <a:spcAft>
                <a:spcPts val="0"/>
              </a:spcAft>
              <a:buFont typeface="Wingdings" panose="05000000000000000000" pitchFamily="2" charset="2"/>
              <a:buChar char="ü"/>
              <a:defRPr/>
            </a:pPr>
            <a:endParaRPr lang="cs-CZ" altLang="cs-CZ" sz="900" dirty="0"/>
          </a:p>
          <a:p>
            <a:pPr marL="0" indent="0">
              <a:lnSpc>
                <a:spcPct val="80000"/>
              </a:lnSpc>
              <a:spcBef>
                <a:spcPts val="0"/>
              </a:spcBef>
              <a:spcAft>
                <a:spcPts val="0"/>
              </a:spcAft>
              <a:buNone/>
              <a:defRPr/>
            </a:pPr>
            <a:endParaRPr lang="cs-CZ" altLang="cs-CZ" sz="900" dirty="0"/>
          </a:p>
          <a:p>
            <a:pPr marL="0" indent="0">
              <a:buNone/>
              <a:defRPr/>
            </a:pPr>
            <a:endParaRPr lang="cs-CZ" sz="900" b="1" dirty="0"/>
          </a:p>
          <a:p>
            <a:pPr>
              <a:lnSpc>
                <a:spcPct val="80000"/>
              </a:lnSpc>
              <a:defRPr/>
            </a:pPr>
            <a:endParaRPr lang="cs-CZ" altLang="cs-CZ" sz="900" dirty="0"/>
          </a:p>
          <a:p>
            <a:pPr>
              <a:lnSpc>
                <a:spcPct val="80000"/>
              </a:lnSpc>
            </a:pPr>
            <a:endParaRPr lang="cs-CZ" altLang="cs-CZ" dirty="0"/>
          </a:p>
          <a:p>
            <a:pPr lvl="1" algn="just"/>
            <a:endParaRPr lang="cs-CZ" sz="1800" dirty="0"/>
          </a:p>
          <a:p>
            <a:pPr marL="0" indent="0" algn="just">
              <a:lnSpc>
                <a:spcPct val="100000"/>
              </a:lnSpc>
              <a:spcBef>
                <a:spcPts val="0"/>
              </a:spcBef>
              <a:spcAft>
                <a:spcPts val="0"/>
              </a:spcAft>
              <a:buNone/>
            </a:pPr>
            <a:endParaRPr lang="cs-CZ" altLang="cs-CZ" sz="2000" b="1" dirty="0"/>
          </a:p>
          <a:p>
            <a:pPr>
              <a:lnSpc>
                <a:spcPct val="80000"/>
              </a:lnSpc>
            </a:pPr>
            <a:endParaRPr lang="cs-CZ" altLang="cs-CZ"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81618"/>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1.1.2 Cestovné</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F3A8969E-F324-40A3-BE62-54F3690F54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fontScale="77500" lnSpcReduction="20000"/>
          </a:bodyPr>
          <a:lstStyle/>
          <a:p>
            <a:pPr algn="just">
              <a:defRPr/>
            </a:pPr>
            <a:r>
              <a:rPr lang="cs-CZ" sz="2200" dirty="0"/>
              <a:t>Nové nebo použité vybavení/zařízení hmotné povahy a výdaje na nehmotný majetek</a:t>
            </a:r>
          </a:p>
          <a:p>
            <a:pPr algn="just"/>
            <a:r>
              <a:rPr lang="cs-CZ" sz="2200" b="1" dirty="0"/>
              <a:t>Podmínky pro nákup použitého zařízení:</a:t>
            </a:r>
          </a:p>
          <a:p>
            <a:pPr lvl="1" algn="just"/>
            <a:r>
              <a:rPr lang="cs-CZ" sz="2200" dirty="0"/>
              <a:t>Použité zboží nebylo v průběhu uplynulých 5 let získáno prostřednictvím podpory z veřejných rozpočtů</a:t>
            </a:r>
          </a:p>
          <a:p>
            <a:pPr lvl="1" algn="just"/>
            <a:r>
              <a:rPr lang="cs-CZ" sz="2200" dirty="0"/>
              <a:t>Kupní cena nepřesáhla jeho tržní cenu a byla nižší než cena obdobného, avšak nového zboží.</a:t>
            </a:r>
          </a:p>
          <a:p>
            <a:pPr lvl="1" algn="just"/>
            <a:endParaRPr lang="cs-CZ" sz="2200" b="1" dirty="0"/>
          </a:p>
          <a:p>
            <a:pPr algn="just">
              <a:lnSpc>
                <a:spcPct val="80000"/>
              </a:lnSpc>
              <a:defRPr/>
            </a:pPr>
            <a:r>
              <a:rPr lang="cs-CZ" altLang="cs-CZ" sz="2200" b="1" dirty="0"/>
              <a:t>Investiční výdaje =</a:t>
            </a:r>
            <a:r>
              <a:rPr lang="cs-CZ" altLang="cs-CZ" sz="2200" dirty="0"/>
              <a:t> odpisovaný hmotný majetek (pořizovací hodnota vyšší než 40 tis. Kč) a nehmotný majetek (pořizovací cena vyšší než 60 tis. Kč)</a:t>
            </a:r>
          </a:p>
          <a:p>
            <a:pPr algn="just">
              <a:lnSpc>
                <a:spcPct val="80000"/>
              </a:lnSpc>
              <a:defRPr/>
            </a:pPr>
            <a:r>
              <a:rPr lang="cs-CZ" altLang="cs-CZ" sz="2200" b="1" dirty="0"/>
              <a:t>Neinvestiční výdaje = </a:t>
            </a:r>
            <a:r>
              <a:rPr lang="cs-CZ" altLang="cs-CZ" sz="2200" dirty="0"/>
              <a:t>neodpisovaný hmotný (pořizovací hodnota nižší než 40 tis. Kč) a nehmotný majetek (pořizovací cena nižší než 60 tis. Kč)</a:t>
            </a:r>
          </a:p>
          <a:p>
            <a:pPr algn="just">
              <a:lnSpc>
                <a:spcPct val="80000"/>
              </a:lnSpc>
              <a:defRPr/>
            </a:pPr>
            <a:r>
              <a:rPr lang="cs-CZ" altLang="cs-CZ" sz="2200" b="1" dirty="0"/>
              <a:t>Zařízení a vybavení pro členy RT</a:t>
            </a:r>
            <a:r>
              <a:rPr lang="cs-CZ" altLang="cs-CZ" sz="2200" dirty="0"/>
              <a:t>, kteří přímo pracují s CS nebo zajišťují výstup k přímému využití CS</a:t>
            </a:r>
          </a:p>
          <a:p>
            <a:pPr algn="just">
              <a:lnSpc>
                <a:spcPct val="80000"/>
              </a:lnSpc>
              <a:defRPr/>
            </a:pPr>
            <a:r>
              <a:rPr lang="cs-CZ" altLang="cs-CZ" sz="2200" b="1" dirty="0"/>
              <a:t>Nákup vybavení pro RT</a:t>
            </a:r>
            <a:r>
              <a:rPr lang="cs-CZ" altLang="cs-CZ" sz="2200" dirty="0"/>
              <a:t>, např.  nákup výpočetní techniky - pro pracovníky RT lze pořídit pouze takový počet  kusů zařízení </a:t>
            </a:r>
            <a:br>
              <a:rPr lang="cs-CZ" altLang="cs-CZ" sz="2200" dirty="0"/>
            </a:br>
            <a:r>
              <a:rPr lang="cs-CZ" altLang="cs-CZ" sz="2200" dirty="0"/>
              <a:t>a vybavení, který odpovídá výši úvazku členů RT = 1 ks na 1 úvazek; pokud je úvazek nižší, lze uplatnit pouze část pořizovací ceny, vztahující se k danému úvazku (0,5 úvazek = 0,5 ceny výpočetní techniky), úvazky jednotlivých členů RT je možné sčítat</a:t>
            </a:r>
          </a:p>
          <a:p>
            <a:pPr algn="just">
              <a:lnSpc>
                <a:spcPct val="80000"/>
              </a:lnSpc>
              <a:defRPr/>
            </a:pPr>
            <a:r>
              <a:rPr lang="cs-CZ" sz="2200" dirty="0"/>
              <a:t>Nově zařazen do této skupiny výdajů i </a:t>
            </a:r>
            <a:r>
              <a:rPr lang="cs-CZ" sz="2200" b="1" dirty="0"/>
              <a:t>nábytek</a:t>
            </a:r>
            <a:r>
              <a:rPr lang="cs-CZ" sz="2200" dirty="0"/>
              <a:t> (rozdíl oproti OP LZZ)</a:t>
            </a:r>
          </a:p>
          <a:p>
            <a:pPr algn="just">
              <a:lnSpc>
                <a:spcPct val="80000"/>
              </a:lnSpc>
              <a:defRPr/>
            </a:pPr>
            <a:r>
              <a:rPr lang="cs-CZ" sz="2200" dirty="0"/>
              <a:t>Pokud jakýkoliv nákup zařízení a vybavení patří na základě vymezení nepřímých nákladů (dle kapitoly 6.4.16) mezi nepřímé náklady, nelze tyto výdaje řadit mezi přímé způsobilé  náklady</a:t>
            </a:r>
          </a:p>
          <a:p>
            <a:pPr algn="just">
              <a:lnSpc>
                <a:spcPct val="80000"/>
              </a:lnSpc>
              <a:defRPr/>
            </a:pPr>
            <a:r>
              <a:rPr lang="cs-CZ" sz="2200" b="1" dirty="0"/>
              <a:t>V případě služeb obecného hospodářského zájmu (aktivita 1.1 Sociální služby a aktivita 1.2 písm. j) Sociální bydlení) nejsou způsobilým výdajem výdaje investičního charakteru spojené s nákupem dlouhodobého (hmotného i nehmotného) majetku. Uznatelným výdajem jsou pouze odpisy dlouhodobého hmotného a nehmotného majetku používaného pro účely projektu.</a:t>
            </a:r>
          </a:p>
          <a:p>
            <a:pPr algn="just">
              <a:lnSpc>
                <a:spcPct val="80000"/>
              </a:lnSpc>
              <a:spcBef>
                <a:spcPts val="0"/>
              </a:spcBef>
              <a:spcAft>
                <a:spcPts val="0"/>
              </a:spcAft>
              <a:buFont typeface="Wingdings" panose="05000000000000000000" pitchFamily="2" charset="2"/>
              <a:buChar char="ü"/>
              <a:defRPr/>
            </a:pPr>
            <a:endParaRPr lang="cs-CZ" altLang="cs-CZ" sz="2100" dirty="0"/>
          </a:p>
          <a:p>
            <a:pPr marL="0" indent="0">
              <a:lnSpc>
                <a:spcPct val="80000"/>
              </a:lnSpc>
              <a:spcBef>
                <a:spcPts val="0"/>
              </a:spcBef>
              <a:spcAft>
                <a:spcPts val="0"/>
              </a:spcAft>
              <a:buNone/>
              <a:defRPr/>
            </a:pPr>
            <a:endParaRPr lang="cs-CZ" altLang="cs-CZ" sz="2100" dirty="0"/>
          </a:p>
          <a:p>
            <a:pPr marL="0" indent="0">
              <a:buNone/>
              <a:defRPr/>
            </a:pPr>
            <a:endParaRPr lang="cs-CZ" sz="12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1.1.3 Nákup zařízení a vybavení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DC34B19C-0377-4AD4-B674-2BABE21A6A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lgn="just">
              <a:buNone/>
              <a:defRPr/>
            </a:pPr>
            <a:r>
              <a:rPr lang="cs-CZ" sz="2400" b="1" dirty="0"/>
              <a:t>1.1.4 Nájem či leasing zařízení a vybavení, budov</a:t>
            </a:r>
          </a:p>
          <a:p>
            <a:pPr lvl="1" algn="just">
              <a:lnSpc>
                <a:spcPct val="100000"/>
              </a:lnSpc>
              <a:spcBef>
                <a:spcPts val="0"/>
              </a:spcBef>
              <a:spcAft>
                <a:spcPts val="0"/>
              </a:spcAft>
              <a:defRPr/>
            </a:pPr>
            <a:r>
              <a:rPr lang="cs-CZ" b="1" dirty="0"/>
              <a:t>Operativní leasing = </a:t>
            </a:r>
            <a:r>
              <a:rPr lang="cs-CZ" dirty="0"/>
              <a:t>nájemné (splátky) leasingu, smlouva o nájmu nebo operativním leasingu</a:t>
            </a:r>
          </a:p>
          <a:p>
            <a:pPr lvl="1" algn="just">
              <a:lnSpc>
                <a:spcPct val="100000"/>
              </a:lnSpc>
              <a:spcBef>
                <a:spcPts val="0"/>
              </a:spcBef>
              <a:spcAft>
                <a:spcPts val="0"/>
              </a:spcAft>
              <a:defRPr/>
            </a:pPr>
            <a:r>
              <a:rPr lang="cs-CZ" b="1" dirty="0"/>
              <a:t>Finanční leasing = </a:t>
            </a:r>
            <a:r>
              <a:rPr lang="cs-CZ" dirty="0"/>
              <a:t>způsobilé jsou pouze splátky leasingu, vztahující se k období trvání projektu (daně a finanční činnost pronajímatele související s leasingovou smlouvou nejsou způsobilými výdaji)</a:t>
            </a:r>
          </a:p>
          <a:p>
            <a:pPr algn="just">
              <a:lnSpc>
                <a:spcPct val="100000"/>
              </a:lnSpc>
              <a:spcBef>
                <a:spcPts val="0"/>
              </a:spcBef>
              <a:spcAft>
                <a:spcPts val="0"/>
              </a:spcAft>
              <a:defRPr/>
            </a:pPr>
            <a:endParaRPr lang="cs-CZ" sz="2400" b="1" dirty="0"/>
          </a:p>
          <a:p>
            <a:pPr marL="0" indent="0" algn="just">
              <a:buNone/>
              <a:defRPr/>
            </a:pPr>
            <a:r>
              <a:rPr lang="cs-CZ" sz="2400" b="1" dirty="0"/>
              <a:t>1.1.5 Odpisy (daňové)</a:t>
            </a:r>
          </a:p>
          <a:p>
            <a:pPr lvl="1" algn="just">
              <a:lnSpc>
                <a:spcPct val="100000"/>
              </a:lnSpc>
              <a:spcBef>
                <a:spcPts val="0"/>
              </a:spcBef>
              <a:spcAft>
                <a:spcPts val="0"/>
              </a:spcAft>
            </a:pPr>
            <a:r>
              <a:rPr lang="cs-CZ" dirty="0"/>
              <a:t>Dlouhodobého hmotného a nehmotného majetku používaného pro účely projektu, které využívá CS</a:t>
            </a:r>
          </a:p>
          <a:p>
            <a:pPr lvl="1" algn="just">
              <a:lnSpc>
                <a:spcPct val="100000"/>
              </a:lnSpc>
              <a:spcBef>
                <a:spcPts val="0"/>
              </a:spcBef>
              <a:spcAft>
                <a:spcPts val="0"/>
              </a:spcAft>
            </a:pPr>
            <a:r>
              <a:rPr lang="cs-CZ" dirty="0"/>
              <a:t>Jsou způsobilým výdajem po dobu trvání projektu za předpokladu, že nákup takového majetku není součástí způsobilých výdajů na projekt</a:t>
            </a:r>
          </a:p>
          <a:p>
            <a:pPr marL="0" indent="0" algn="just">
              <a:lnSpc>
                <a:spcPct val="100000"/>
              </a:lnSpc>
              <a:spcBef>
                <a:spcPts val="0"/>
              </a:spcBef>
              <a:spcAft>
                <a:spcPts val="0"/>
              </a:spcAft>
              <a:buNone/>
            </a:pPr>
            <a:endParaRPr lang="cs-CZ" sz="1400" dirty="0"/>
          </a:p>
          <a:p>
            <a:pPr marL="0" indent="0">
              <a:buNone/>
              <a:defRPr/>
            </a:pPr>
            <a:endParaRPr lang="cs-CZ" sz="1600" b="1" dirty="0"/>
          </a:p>
          <a:p>
            <a:pPr marL="0" indent="0">
              <a:lnSpc>
                <a:spcPct val="80000"/>
              </a:lnSpc>
              <a:spcBef>
                <a:spcPts val="0"/>
              </a:spcBef>
              <a:spcAft>
                <a:spcPts val="0"/>
              </a:spcAft>
              <a:buNone/>
              <a:defRPr/>
            </a:pPr>
            <a:endParaRPr lang="cs-CZ" altLang="cs-CZ" sz="1200" dirty="0"/>
          </a:p>
          <a:p>
            <a:pPr marL="0" indent="0">
              <a:buNone/>
              <a:defRPr/>
            </a:pPr>
            <a:endParaRPr lang="cs-CZ" sz="12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680284" y="169586"/>
            <a:ext cx="7216965" cy="846731"/>
          </a:xfrm>
          <a:prstGeom prst="rect">
            <a:avLst/>
          </a:prstGeom>
          <a:noFill/>
          <a:scene3d>
            <a:camera prst="orthographicFront"/>
            <a:lightRig rig="threePt" dir="t"/>
          </a:scene3d>
          <a:sp3d prstMaterial="metal"/>
        </p:spPr>
        <p:txBody>
          <a:bodyPr vert="horz" lIns="91440" tIns="45720" rIns="91440" bIns="45720" rtlCol="0" anchor="ctr">
            <a:no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2800" b="1" spc="-150" dirty="0">
                <a:solidFill>
                  <a:schemeClr val="accent1">
                    <a:lumMod val="75000"/>
                  </a:schemeClr>
                </a:solidFill>
              </a:rPr>
              <a:t>Věcná způsobilost výdajů</a:t>
            </a:r>
          </a:p>
          <a:p>
            <a:pPr algn="r"/>
            <a:r>
              <a:rPr lang="cs-CZ" sz="2600" b="1" spc="-150" dirty="0">
                <a:solidFill>
                  <a:schemeClr val="accent1">
                    <a:lumMod val="75000"/>
                  </a:schemeClr>
                </a:solidFill>
              </a:rPr>
              <a:t>1.1.4 Nájem či leasing zařízení a vybavení, budov,  1.1.5 Odpisy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156107B8-7038-45FF-9A82-27F91370F9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964940" cy="4564010"/>
          </a:xfrm>
        </p:spPr>
        <p:txBody>
          <a:bodyPr>
            <a:normAutofit/>
          </a:bodyPr>
          <a:lstStyle/>
          <a:p>
            <a:pPr marL="0" indent="0" algn="just">
              <a:lnSpc>
                <a:spcPct val="100000"/>
              </a:lnSpc>
              <a:spcBef>
                <a:spcPts val="0"/>
              </a:spcBef>
              <a:buNone/>
            </a:pPr>
            <a:r>
              <a:rPr lang="cs-CZ" sz="2000" b="1" dirty="0"/>
              <a:t>1.1.6 Drobné stavební úpravy</a:t>
            </a:r>
          </a:p>
          <a:p>
            <a:pPr algn="just">
              <a:lnSpc>
                <a:spcPct val="100000"/>
              </a:lnSpc>
              <a:spcBef>
                <a:spcPts val="0"/>
              </a:spcBef>
            </a:pPr>
            <a:r>
              <a:rPr lang="cs-CZ" sz="2000" dirty="0"/>
              <a:t>Cena všech dokončených stavebních úprav v jednom zdaňovacím období, která nepřesáhne v úhrnu </a:t>
            </a:r>
            <a:r>
              <a:rPr lang="cs-CZ" sz="2000" b="1" dirty="0"/>
              <a:t>40.000 Kč </a:t>
            </a:r>
            <a:r>
              <a:rPr lang="cs-CZ" sz="2000" dirty="0"/>
              <a:t>na každou jednotlivou účetní položku majetku</a:t>
            </a:r>
          </a:p>
          <a:p>
            <a:pPr algn="just">
              <a:lnSpc>
                <a:spcPct val="100000"/>
              </a:lnSpc>
              <a:spcBef>
                <a:spcPts val="0"/>
              </a:spcBef>
              <a:spcAft>
                <a:spcPts val="0"/>
              </a:spcAft>
            </a:pPr>
            <a:r>
              <a:rPr lang="cs-CZ" sz="2000" dirty="0"/>
              <a:t>Např. úprava pracovního místa, které usnadní přístup osobám zdravotně postiženým</a:t>
            </a:r>
            <a:endParaRPr lang="cs-CZ" sz="1400" dirty="0"/>
          </a:p>
          <a:p>
            <a:pPr marL="0" indent="0" algn="just">
              <a:buNone/>
              <a:defRPr/>
            </a:pPr>
            <a:endParaRPr lang="cs-CZ" sz="2000" b="1" dirty="0"/>
          </a:p>
          <a:p>
            <a:pPr marL="0" indent="0" algn="just">
              <a:buNone/>
              <a:defRPr/>
            </a:pPr>
            <a:r>
              <a:rPr lang="cs-CZ" sz="2000" b="1" dirty="0"/>
              <a:t>1.1.7 Nákup služeb</a:t>
            </a:r>
          </a:p>
          <a:p>
            <a:pPr algn="just">
              <a:lnSpc>
                <a:spcPct val="100000"/>
              </a:lnSpc>
              <a:spcBef>
                <a:spcPts val="0"/>
              </a:spcBef>
            </a:pPr>
            <a:r>
              <a:rPr lang="cs-CZ" altLang="cs-CZ" sz="2000" dirty="0"/>
              <a:t>Dodání služby musí být nezbytné k realizaci projektu a musí vytvářet novou hodnotu </a:t>
            </a:r>
          </a:p>
          <a:p>
            <a:pPr lvl="1" algn="just">
              <a:lnSpc>
                <a:spcPct val="100000"/>
              </a:lnSpc>
              <a:spcBef>
                <a:spcPts val="0"/>
              </a:spcBef>
            </a:pPr>
            <a:r>
              <a:rPr lang="cs-CZ" sz="1800" dirty="0"/>
              <a:t>zpracování analýz, průzkumů, studií</a:t>
            </a:r>
          </a:p>
          <a:p>
            <a:pPr lvl="1" algn="just">
              <a:lnSpc>
                <a:spcPct val="100000"/>
              </a:lnSpc>
              <a:spcBef>
                <a:spcPts val="0"/>
              </a:spcBef>
            </a:pPr>
            <a:r>
              <a:rPr lang="cs-CZ" sz="1800" dirty="0"/>
              <a:t>lektorské služby</a:t>
            </a:r>
          </a:p>
          <a:p>
            <a:pPr lvl="1" algn="just">
              <a:lnSpc>
                <a:spcPct val="100000"/>
              </a:lnSpc>
              <a:spcBef>
                <a:spcPts val="0"/>
              </a:spcBef>
            </a:pPr>
            <a:r>
              <a:rPr lang="cs-CZ" sz="1800" dirty="0"/>
              <a:t>školení a kurzy</a:t>
            </a:r>
          </a:p>
          <a:p>
            <a:pPr lvl="1" algn="just">
              <a:lnSpc>
                <a:spcPct val="100000"/>
              </a:lnSpc>
              <a:spcBef>
                <a:spcPts val="0"/>
              </a:spcBef>
            </a:pPr>
            <a:r>
              <a:rPr lang="cs-CZ" sz="1800" dirty="0"/>
              <a:t>vytvoření nových publikací, školicích materiálů nebo manuálů, CD/DVD…</a:t>
            </a:r>
          </a:p>
          <a:p>
            <a:pPr lvl="1" algn="just">
              <a:lnSpc>
                <a:spcPct val="100000"/>
              </a:lnSpc>
              <a:spcBef>
                <a:spcPts val="0"/>
              </a:spcBef>
            </a:pPr>
            <a:r>
              <a:rPr lang="cs-CZ" sz="1800" dirty="0"/>
              <a:t>pronájem prostor pro práci s CS (např. pronájem učebny)</a:t>
            </a:r>
          </a:p>
          <a:p>
            <a:pPr algn="just">
              <a:lnSpc>
                <a:spcPct val="100000"/>
              </a:lnSpc>
              <a:spcBef>
                <a:spcPts val="0"/>
              </a:spcBef>
              <a:spcAft>
                <a:spcPts val="0"/>
              </a:spcAft>
            </a:pPr>
            <a:endParaRPr lang="cs-CZ" sz="2000" dirty="0"/>
          </a:p>
          <a:p>
            <a:pPr marL="0" indent="0">
              <a:buNone/>
              <a:defRPr/>
            </a:pPr>
            <a:endParaRPr lang="cs-CZ" sz="1600" b="1" dirty="0"/>
          </a:p>
          <a:p>
            <a:pPr marL="0" indent="0">
              <a:lnSpc>
                <a:spcPct val="80000"/>
              </a:lnSpc>
              <a:spcBef>
                <a:spcPts val="0"/>
              </a:spcBef>
              <a:spcAft>
                <a:spcPts val="0"/>
              </a:spcAft>
              <a:buNone/>
              <a:defRPr/>
            </a:pPr>
            <a:endParaRPr lang="cs-CZ" altLang="cs-CZ" sz="1200" dirty="0"/>
          </a:p>
          <a:p>
            <a:pPr marL="0" indent="0">
              <a:buNone/>
              <a:defRPr/>
            </a:pPr>
            <a:endParaRPr lang="cs-CZ" sz="12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81618"/>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1.1.6 Drobné stavební úpravy , 1.1.7 Nákup služeb </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A3F69DB5-DB11-4B88-893C-CBA5062CDC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algn="just">
              <a:lnSpc>
                <a:spcPct val="150000"/>
              </a:lnSpc>
              <a:spcBef>
                <a:spcPts val="0"/>
              </a:spcBef>
              <a:spcAft>
                <a:spcPts val="0"/>
              </a:spcAft>
              <a:defRPr/>
            </a:pPr>
            <a:r>
              <a:rPr lang="cs-CZ" sz="2000" b="1" dirty="0"/>
              <a:t>mzdy</a:t>
            </a:r>
            <a:r>
              <a:rPr lang="cs-CZ" sz="2000" dirty="0"/>
              <a:t> zaměstnanců z CS (PS, DPČ, DPP ne) – max. limit stanovený pro měsíc práce zaměstnance je ve výši trojnásobku minimální mzdy za měsíc při 40hodinové týdenní pracovní době</a:t>
            </a:r>
          </a:p>
          <a:p>
            <a:pPr algn="just">
              <a:lnSpc>
                <a:spcPct val="150000"/>
              </a:lnSpc>
              <a:spcBef>
                <a:spcPts val="0"/>
              </a:spcBef>
              <a:spcAft>
                <a:spcPts val="0"/>
              </a:spcAft>
              <a:defRPr/>
            </a:pPr>
            <a:r>
              <a:rPr lang="cs-CZ" sz="2000" b="1" dirty="0"/>
              <a:t>cestovné, ubytování a stravné </a:t>
            </a:r>
            <a:r>
              <a:rPr lang="cs-CZ" sz="2000" dirty="0"/>
              <a:t>při služebních cestách pro CS</a:t>
            </a:r>
          </a:p>
          <a:p>
            <a:pPr algn="just">
              <a:lnSpc>
                <a:spcPct val="150000"/>
              </a:lnSpc>
              <a:spcBef>
                <a:spcPts val="0"/>
              </a:spcBef>
              <a:spcAft>
                <a:spcPts val="0"/>
              </a:spcAft>
              <a:defRPr/>
            </a:pPr>
            <a:r>
              <a:rPr lang="cs-CZ" sz="2000" b="1" dirty="0"/>
              <a:t>příspěvek na péči o dítě a další závislé osoby </a:t>
            </a:r>
            <a:r>
              <a:rPr lang="cs-CZ" sz="2000" dirty="0"/>
              <a:t>– poskytuje se po dobu trvání školení nebo při nástupu nezaměstnané osoby do nového zaměstnání (v tomto případě se poskytuje po dobu max. 6 </a:t>
            </a:r>
            <a:r>
              <a:rPr lang="cs-CZ" sz="2000" dirty="0" err="1"/>
              <a:t>měs</a:t>
            </a:r>
            <a:r>
              <a:rPr lang="cs-CZ" sz="2000" dirty="0"/>
              <a:t>.)</a:t>
            </a:r>
          </a:p>
          <a:p>
            <a:pPr algn="just">
              <a:lnSpc>
                <a:spcPct val="150000"/>
              </a:lnSpc>
              <a:spcBef>
                <a:spcPts val="0"/>
              </a:spcBef>
              <a:spcAft>
                <a:spcPts val="0"/>
              </a:spcAft>
              <a:defRPr/>
            </a:pPr>
            <a:r>
              <a:rPr lang="cs-CZ" sz="2000" b="1" dirty="0"/>
              <a:t>příspěvek na zapracování </a:t>
            </a:r>
            <a:r>
              <a:rPr lang="cs-CZ" sz="2000" dirty="0"/>
              <a:t>(dle zákona č. 435/2004 Sb., zákon o zaměstnanosti) – poskytuje se po dobu max. 3 </a:t>
            </a:r>
            <a:r>
              <a:rPr lang="cs-CZ" sz="2000" dirty="0" err="1"/>
              <a:t>měs</a:t>
            </a:r>
            <a:r>
              <a:rPr lang="cs-CZ" sz="2000" dirty="0"/>
              <a:t>., nejvýše do poloviny minimální mzdy</a:t>
            </a:r>
          </a:p>
          <a:p>
            <a:pPr algn="just">
              <a:lnSpc>
                <a:spcPct val="150000"/>
              </a:lnSpc>
              <a:spcBef>
                <a:spcPts val="0"/>
              </a:spcBef>
              <a:spcAft>
                <a:spcPts val="0"/>
              </a:spcAft>
              <a:defRPr/>
            </a:pPr>
            <a:r>
              <a:rPr lang="cs-CZ" sz="2000" b="1" dirty="0"/>
              <a:t>jiné nezbytné náklady </a:t>
            </a:r>
            <a:r>
              <a:rPr lang="cs-CZ" sz="2000" dirty="0"/>
              <a:t>pro CS pro realizování jejich aktivit (prohlídka zdravotní způsobilosti pro výkon práce, výpis z rejstříku trestů)</a:t>
            </a:r>
          </a:p>
          <a:p>
            <a:pPr marL="0" indent="0">
              <a:lnSpc>
                <a:spcPct val="100000"/>
              </a:lnSpc>
              <a:spcBef>
                <a:spcPts val="0"/>
              </a:spcBef>
              <a:spcAft>
                <a:spcPts val="0"/>
              </a:spcAft>
              <a:buNone/>
              <a:defRPr/>
            </a:pPr>
            <a:endParaRPr lang="cs-CZ" sz="1400" dirty="0"/>
          </a:p>
          <a:p>
            <a:endParaRPr lang="cs-CZ" altLang="cs-CZ" sz="1400" dirty="0"/>
          </a:p>
          <a:p>
            <a:endParaRPr lang="cs-CZ" altLang="cs-CZ" sz="2000" dirty="0"/>
          </a:p>
          <a:p>
            <a:pPr marL="0" indent="0">
              <a:buNone/>
            </a:pPr>
            <a:endParaRPr lang="cs-CZ" sz="2000" dirty="0"/>
          </a:p>
          <a:p>
            <a:pPr algn="just">
              <a:lnSpc>
                <a:spcPct val="100000"/>
              </a:lnSpc>
              <a:spcBef>
                <a:spcPts val="0"/>
              </a:spcBef>
              <a:spcAft>
                <a:spcPts val="0"/>
              </a:spcAft>
            </a:pPr>
            <a:endParaRPr lang="cs-CZ" sz="1400" dirty="0"/>
          </a:p>
          <a:p>
            <a:pPr marL="0" indent="0">
              <a:buNone/>
              <a:defRPr/>
            </a:pPr>
            <a:endParaRPr lang="cs-CZ" sz="1600" b="1" dirty="0"/>
          </a:p>
          <a:p>
            <a:pPr marL="0" indent="0">
              <a:lnSpc>
                <a:spcPct val="80000"/>
              </a:lnSpc>
              <a:spcBef>
                <a:spcPts val="0"/>
              </a:spcBef>
              <a:spcAft>
                <a:spcPts val="0"/>
              </a:spcAft>
              <a:buNone/>
              <a:defRPr/>
            </a:pPr>
            <a:endParaRPr lang="cs-CZ" altLang="cs-CZ" sz="1200" dirty="0"/>
          </a:p>
          <a:p>
            <a:pPr marL="0" indent="0">
              <a:buNone/>
              <a:defRPr/>
            </a:pPr>
            <a:endParaRPr lang="cs-CZ" sz="12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1.1.8 Přímá podpora pro CS</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CB7C9058-39DA-4968-B844-2172FE2F4A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fontScale="92500" lnSpcReduction="20000"/>
          </a:bodyPr>
          <a:lstStyle/>
          <a:p>
            <a:pPr marL="0" indent="0">
              <a:lnSpc>
                <a:spcPct val="150000"/>
              </a:lnSpc>
              <a:spcBef>
                <a:spcPts val="0"/>
              </a:spcBef>
              <a:buNone/>
              <a:defRPr/>
            </a:pPr>
            <a:r>
              <a:rPr lang="cs-CZ" sz="2400" b="1" spc="-150" dirty="0"/>
              <a:t>Daň z přidané hodnoty</a:t>
            </a:r>
            <a:endParaRPr lang="cs-CZ" sz="2400" b="1" dirty="0"/>
          </a:p>
          <a:p>
            <a:pPr algn="just">
              <a:lnSpc>
                <a:spcPct val="150000"/>
              </a:lnSpc>
              <a:spcBef>
                <a:spcPts val="0"/>
              </a:spcBef>
              <a:defRPr/>
            </a:pPr>
            <a:r>
              <a:rPr lang="cs-CZ" sz="2400" b="1" dirty="0"/>
              <a:t>Určení způsobilosti DPH se liší pro plátce a neplátce DPH:</a:t>
            </a:r>
          </a:p>
          <a:p>
            <a:pPr lvl="1" algn="just">
              <a:lnSpc>
                <a:spcPct val="150000"/>
              </a:lnSpc>
              <a:spcBef>
                <a:spcPts val="0"/>
              </a:spcBef>
              <a:defRPr/>
            </a:pPr>
            <a:r>
              <a:rPr lang="cs-CZ" b="1" dirty="0"/>
              <a:t>Plátce DPH </a:t>
            </a:r>
            <a:r>
              <a:rPr lang="cs-CZ" dirty="0"/>
              <a:t>- způsobilým výdajem je ta část DPH, u které podle zákona o PDH nemá plátce nárok na odpočet daně na vstupu (reprezentace). Pokud plátce DPH přijatá zdanitelná plnění použije jak pro uskutečnění své ekonomické činnosti, tak pro účely s ní nesouvisející, je způsobilou buď poměrná část DPH, nebo část DPH v krácené výši (odpovídající rozsahu použití nesouvisejícího s ekonomickou činností). Dále je způsobilým výdajem DPH v plné výši, pokud plátce nemá možnost nárokovat si odpočet daně na vstupu, protože plnění nepoužije pro svou ekonomickou činnost.</a:t>
            </a:r>
          </a:p>
          <a:p>
            <a:pPr lvl="1" algn="just">
              <a:lnSpc>
                <a:spcPct val="150000"/>
              </a:lnSpc>
              <a:spcBef>
                <a:spcPts val="0"/>
              </a:spcBef>
              <a:defRPr/>
            </a:pPr>
            <a:r>
              <a:rPr lang="cs-CZ" b="1" dirty="0"/>
              <a:t>Neplátce DPH </a:t>
            </a:r>
            <a:r>
              <a:rPr lang="cs-CZ" dirty="0"/>
              <a:t>- daň z přidané hodnoty je způsobilým výdajem</a:t>
            </a:r>
          </a:p>
          <a:p>
            <a:endParaRPr lang="cs-CZ" altLang="cs-CZ" sz="1400" dirty="0"/>
          </a:p>
          <a:p>
            <a:endParaRPr lang="cs-CZ" altLang="cs-CZ" sz="2000" dirty="0"/>
          </a:p>
          <a:p>
            <a:pPr marL="0" indent="0">
              <a:buNone/>
            </a:pPr>
            <a:endParaRPr lang="cs-CZ" sz="2000" dirty="0"/>
          </a:p>
          <a:p>
            <a:pPr algn="just">
              <a:lnSpc>
                <a:spcPct val="100000"/>
              </a:lnSpc>
              <a:spcBef>
                <a:spcPts val="0"/>
              </a:spcBef>
              <a:spcAft>
                <a:spcPts val="0"/>
              </a:spcAft>
            </a:pPr>
            <a:endParaRPr lang="cs-CZ" sz="1400" dirty="0"/>
          </a:p>
          <a:p>
            <a:pPr marL="0" indent="0">
              <a:buNone/>
              <a:defRPr/>
            </a:pPr>
            <a:endParaRPr lang="cs-CZ" sz="1600" b="1" dirty="0"/>
          </a:p>
          <a:p>
            <a:pPr marL="0" indent="0">
              <a:lnSpc>
                <a:spcPct val="80000"/>
              </a:lnSpc>
              <a:spcBef>
                <a:spcPts val="0"/>
              </a:spcBef>
              <a:spcAft>
                <a:spcPts val="0"/>
              </a:spcAft>
              <a:buNone/>
              <a:defRPr/>
            </a:pPr>
            <a:endParaRPr lang="cs-CZ" altLang="cs-CZ" sz="1200" dirty="0"/>
          </a:p>
          <a:p>
            <a:pPr marL="0" indent="0">
              <a:buNone/>
              <a:defRPr/>
            </a:pPr>
            <a:endParaRPr lang="cs-CZ" sz="12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523874" y="183636"/>
            <a:ext cx="7373375"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Další způsobilé výdaje</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CB7C9058-39DA-4968-B844-2172FE2F4A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7822078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fontScale="85000" lnSpcReduction="20000"/>
          </a:bodyPr>
          <a:lstStyle/>
          <a:p>
            <a:pPr marL="0" indent="0">
              <a:lnSpc>
                <a:spcPct val="150000"/>
              </a:lnSpc>
              <a:spcBef>
                <a:spcPts val="0"/>
              </a:spcBef>
              <a:spcAft>
                <a:spcPts val="0"/>
              </a:spcAft>
              <a:buNone/>
              <a:defRPr/>
            </a:pPr>
            <a:r>
              <a:rPr lang="cs-CZ" sz="2300" b="1" dirty="0"/>
              <a:t>Finanční výdaje, správní a jiné poplatky</a:t>
            </a:r>
          </a:p>
          <a:p>
            <a:pPr algn="just">
              <a:lnSpc>
                <a:spcPct val="150000"/>
              </a:lnSpc>
              <a:spcBef>
                <a:spcPts val="0"/>
              </a:spcBef>
              <a:defRPr/>
            </a:pPr>
            <a:r>
              <a:rPr lang="cs-CZ" sz="2300" dirty="0"/>
              <a:t>podmínka nevyhnutelnosti a přímé vazby na projekt</a:t>
            </a:r>
          </a:p>
          <a:p>
            <a:pPr algn="just">
              <a:lnSpc>
                <a:spcPct val="150000"/>
              </a:lnSpc>
              <a:spcBef>
                <a:spcPts val="0"/>
              </a:spcBef>
              <a:defRPr/>
            </a:pPr>
            <a:r>
              <a:rPr lang="cs-CZ" sz="2300" b="1" dirty="0"/>
              <a:t>úroky z dlužných částek, pokuty a penále – vždy nezpůsobilý výdaj</a:t>
            </a:r>
          </a:p>
          <a:p>
            <a:pPr algn="just">
              <a:lnSpc>
                <a:spcPct val="150000"/>
              </a:lnSpc>
              <a:spcBef>
                <a:spcPts val="0"/>
              </a:spcBef>
              <a:defRPr/>
            </a:pPr>
            <a:endParaRPr lang="cs-CZ" sz="2300" b="1" dirty="0"/>
          </a:p>
          <a:p>
            <a:pPr marL="0" indent="0" algn="just">
              <a:lnSpc>
                <a:spcPct val="150000"/>
              </a:lnSpc>
              <a:spcBef>
                <a:spcPts val="0"/>
              </a:spcBef>
              <a:buNone/>
              <a:defRPr/>
            </a:pPr>
            <a:r>
              <a:rPr lang="cs-CZ" sz="2300" b="1" spc="-150" dirty="0"/>
              <a:t>Věcné příspěvky</a:t>
            </a:r>
            <a:endParaRPr lang="cs-CZ" sz="2300" b="1" dirty="0"/>
          </a:p>
          <a:p>
            <a:pPr algn="just">
              <a:lnSpc>
                <a:spcPct val="150000"/>
              </a:lnSpc>
              <a:spcBef>
                <a:spcPts val="0"/>
              </a:spcBef>
              <a:spcAft>
                <a:spcPts val="0"/>
              </a:spcAft>
              <a:defRPr/>
            </a:pPr>
            <a:r>
              <a:rPr lang="cs-CZ" sz="2300" dirty="0"/>
              <a:t>poskytnutí neplacené dobrovolné činnosti</a:t>
            </a:r>
          </a:p>
          <a:p>
            <a:pPr algn="just">
              <a:lnSpc>
                <a:spcPct val="150000"/>
              </a:lnSpc>
              <a:spcBef>
                <a:spcPts val="0"/>
              </a:spcBef>
              <a:spcAft>
                <a:spcPts val="0"/>
              </a:spcAft>
              <a:defRPr/>
            </a:pPr>
            <a:r>
              <a:rPr lang="cs-CZ" sz="2300" dirty="0"/>
              <a:t>způsobilé pouze do výše spolufinancování projektu příjemcem</a:t>
            </a:r>
          </a:p>
          <a:p>
            <a:pPr algn="just">
              <a:lnSpc>
                <a:spcPct val="150000"/>
              </a:lnSpc>
              <a:spcBef>
                <a:spcPts val="0"/>
              </a:spcBef>
              <a:spcAft>
                <a:spcPts val="0"/>
              </a:spcAft>
              <a:defRPr/>
            </a:pPr>
            <a:r>
              <a:rPr lang="cs-CZ" sz="2300" dirty="0"/>
              <a:t>Hodnota této práce se určuje na základě ověřeného objemu vynaložené pracovní doby a sazby používané při odměňování za rovnocennou práci. Tato sazba může vycházet z výše sazby za obdobnou pracovní pozici </a:t>
            </a:r>
            <a:br>
              <a:rPr lang="cs-CZ" sz="2300" dirty="0"/>
            </a:br>
            <a:r>
              <a:rPr lang="cs-CZ" sz="2300" dirty="0"/>
              <a:t>v organizaci příjemce nebo partnera s finančním příspěvkem, anebo lze využít Informační systém o průměrném výdělku (ISPV). Informační systém je dostupný na stránkách </a:t>
            </a:r>
            <a:r>
              <a:rPr lang="cs-CZ" sz="2300" dirty="0">
                <a:hlinkClick r:id="rId4"/>
              </a:rPr>
              <a:t>www.mpsv.cz/</a:t>
            </a:r>
            <a:r>
              <a:rPr lang="cs-CZ" sz="2300" dirty="0" err="1">
                <a:hlinkClick r:id="rId4"/>
              </a:rPr>
              <a:t>ISPV.php</a:t>
            </a:r>
            <a:r>
              <a:rPr lang="cs-CZ" sz="2300" dirty="0"/>
              <a:t>.</a:t>
            </a:r>
          </a:p>
          <a:p>
            <a:pPr>
              <a:lnSpc>
                <a:spcPct val="150000"/>
              </a:lnSpc>
              <a:spcBef>
                <a:spcPts val="0"/>
              </a:spcBef>
              <a:spcAft>
                <a:spcPts val="0"/>
              </a:spcAft>
              <a:defRPr/>
            </a:pPr>
            <a:endParaRPr lang="cs-CZ" sz="2000" dirty="0"/>
          </a:p>
          <a:p>
            <a:pPr marL="0" indent="0">
              <a:lnSpc>
                <a:spcPct val="100000"/>
              </a:lnSpc>
              <a:spcBef>
                <a:spcPts val="0"/>
              </a:spcBef>
              <a:spcAft>
                <a:spcPts val="0"/>
              </a:spcAft>
              <a:buNone/>
              <a:defRPr/>
            </a:pPr>
            <a:endParaRPr lang="cs-CZ" sz="1400" dirty="0"/>
          </a:p>
          <a:p>
            <a:endParaRPr lang="cs-CZ" altLang="cs-CZ" sz="1400" dirty="0"/>
          </a:p>
          <a:p>
            <a:endParaRPr lang="cs-CZ" altLang="cs-CZ" sz="2000" dirty="0"/>
          </a:p>
          <a:p>
            <a:pPr marL="0" indent="0">
              <a:buNone/>
            </a:pPr>
            <a:endParaRPr lang="cs-CZ" sz="2000" dirty="0"/>
          </a:p>
          <a:p>
            <a:pPr algn="just">
              <a:lnSpc>
                <a:spcPct val="100000"/>
              </a:lnSpc>
              <a:spcBef>
                <a:spcPts val="0"/>
              </a:spcBef>
              <a:spcAft>
                <a:spcPts val="0"/>
              </a:spcAft>
            </a:pPr>
            <a:endParaRPr lang="cs-CZ" sz="1400" dirty="0"/>
          </a:p>
          <a:p>
            <a:pPr marL="0" indent="0">
              <a:buNone/>
              <a:defRPr/>
            </a:pPr>
            <a:endParaRPr lang="cs-CZ" sz="1600" b="1" dirty="0"/>
          </a:p>
          <a:p>
            <a:pPr marL="0" indent="0">
              <a:lnSpc>
                <a:spcPct val="80000"/>
              </a:lnSpc>
              <a:spcBef>
                <a:spcPts val="0"/>
              </a:spcBef>
              <a:spcAft>
                <a:spcPts val="0"/>
              </a:spcAft>
              <a:buNone/>
              <a:defRPr/>
            </a:pPr>
            <a:endParaRPr lang="cs-CZ" altLang="cs-CZ" sz="1200" dirty="0"/>
          </a:p>
          <a:p>
            <a:pPr marL="0" indent="0">
              <a:buNone/>
              <a:defRPr/>
            </a:pPr>
            <a:endParaRPr lang="cs-CZ" sz="12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286761" y="147540"/>
            <a:ext cx="7610489" cy="846731"/>
          </a:xfrm>
          <a:prstGeom prst="rect">
            <a:avLst/>
          </a:prstGeom>
          <a:noFill/>
          <a:scene3d>
            <a:camera prst="orthographicFront"/>
            <a:lightRig rig="threePt" dir="t"/>
          </a:scene3d>
          <a:sp3d prstMaterial="metal"/>
        </p:spPr>
        <p:txBody>
          <a:bodyPr vert="horz" lIns="91440" tIns="45720" rIns="91440" bIns="45720" rtlCol="0" anchor="ctr">
            <a:no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000" b="1" spc="-150" dirty="0">
                <a:solidFill>
                  <a:schemeClr val="accent1">
                    <a:lumMod val="75000"/>
                  </a:schemeClr>
                </a:solidFill>
              </a:rPr>
              <a:t>Věcná způsobilost výdajů</a:t>
            </a:r>
          </a:p>
          <a:p>
            <a:pPr algn="r"/>
            <a:r>
              <a:rPr lang="cs-CZ" sz="3000" b="1" spc="-150" dirty="0">
                <a:solidFill>
                  <a:schemeClr val="accent1">
                    <a:lumMod val="75000"/>
                  </a:schemeClr>
                </a:solidFill>
              </a:rPr>
              <a:t>Další způsobilé výdaje</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CB7C9058-39DA-4968-B844-2172FE2F4A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8978484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algn="just">
              <a:lnSpc>
                <a:spcPct val="100000"/>
              </a:lnSpc>
            </a:pPr>
            <a:r>
              <a:rPr lang="cs-CZ" sz="2000" b="1" dirty="0"/>
              <a:t>Pro projekty platí omezení, že podíl investičních výdajů v rámci celkových způsobilých výdajů nesmí být vyšší než 50 %</a:t>
            </a:r>
          </a:p>
          <a:p>
            <a:pPr algn="just">
              <a:lnSpc>
                <a:spcPct val="100000"/>
              </a:lnSpc>
            </a:pPr>
            <a:r>
              <a:rPr lang="cs-CZ" sz="2000" b="1" dirty="0"/>
              <a:t>Doporučujeme  nastavit  limit procenta investic na 30 - 50 % v závislosti na případnou návaznost na IROP </a:t>
            </a:r>
            <a:endParaRPr lang="cs-CZ" sz="2000" dirty="0"/>
          </a:p>
          <a:p>
            <a:pPr marL="0" indent="0" algn="just">
              <a:lnSpc>
                <a:spcPct val="100000"/>
              </a:lnSpc>
              <a:buNone/>
            </a:pPr>
            <a:endParaRPr lang="cs-CZ" sz="1400" dirty="0"/>
          </a:p>
          <a:p>
            <a:pPr marL="0" indent="0" algn="just">
              <a:lnSpc>
                <a:spcPct val="100000"/>
              </a:lnSpc>
              <a:spcBef>
                <a:spcPts val="0"/>
              </a:spcBef>
              <a:spcAft>
                <a:spcPts val="0"/>
              </a:spcAft>
              <a:buNone/>
              <a:defRPr/>
            </a:pPr>
            <a:endParaRPr lang="cs-CZ" sz="1400" dirty="0"/>
          </a:p>
          <a:p>
            <a:endParaRPr lang="cs-CZ" altLang="cs-CZ" sz="1400" dirty="0"/>
          </a:p>
          <a:p>
            <a:endParaRPr lang="cs-CZ" altLang="cs-CZ" sz="2000" dirty="0"/>
          </a:p>
          <a:p>
            <a:pPr marL="0" indent="0">
              <a:buNone/>
            </a:pPr>
            <a:endParaRPr lang="cs-CZ" sz="2000" dirty="0"/>
          </a:p>
          <a:p>
            <a:pPr algn="just">
              <a:lnSpc>
                <a:spcPct val="100000"/>
              </a:lnSpc>
              <a:spcBef>
                <a:spcPts val="0"/>
              </a:spcBef>
              <a:spcAft>
                <a:spcPts val="0"/>
              </a:spcAft>
            </a:pPr>
            <a:endParaRPr lang="cs-CZ" sz="1400" dirty="0"/>
          </a:p>
          <a:p>
            <a:pPr marL="0" indent="0">
              <a:buNone/>
              <a:defRPr/>
            </a:pPr>
            <a:endParaRPr lang="cs-CZ" sz="1600" b="1" dirty="0"/>
          </a:p>
          <a:p>
            <a:pPr marL="0" indent="0">
              <a:lnSpc>
                <a:spcPct val="80000"/>
              </a:lnSpc>
              <a:spcBef>
                <a:spcPts val="0"/>
              </a:spcBef>
              <a:spcAft>
                <a:spcPts val="0"/>
              </a:spcAft>
              <a:buNone/>
              <a:defRPr/>
            </a:pPr>
            <a:endParaRPr lang="cs-CZ" altLang="cs-CZ" sz="1200" dirty="0"/>
          </a:p>
          <a:p>
            <a:pPr marL="0" indent="0">
              <a:buNone/>
              <a:defRPr/>
            </a:pPr>
            <a:endParaRPr lang="cs-CZ" sz="12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Investiční výdaje</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66482579-44C3-48DE-8470-9589C1DF0D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072896"/>
            <a:ext cx="11964940" cy="4742545"/>
          </a:xfrm>
        </p:spPr>
        <p:txBody>
          <a:bodyPr>
            <a:normAutofit/>
          </a:bodyPr>
          <a:lstStyle/>
          <a:p>
            <a:pPr marL="0" indent="0" algn="just">
              <a:buNone/>
            </a:pPr>
            <a:r>
              <a:rPr lang="cs-CZ" sz="1700" b="1" dirty="0"/>
              <a:t>Křížové financování </a:t>
            </a:r>
          </a:p>
          <a:p>
            <a:pPr algn="just">
              <a:spcBef>
                <a:spcPts val="0"/>
              </a:spcBef>
            </a:pPr>
            <a:r>
              <a:rPr lang="cs-CZ" sz="1700" dirty="0"/>
              <a:t>Křížové financování nebude v rámci výzvy uplatňováno.</a:t>
            </a:r>
          </a:p>
          <a:p>
            <a:pPr marL="0" indent="0" algn="just">
              <a:buNone/>
            </a:pPr>
            <a:r>
              <a:rPr lang="cs-CZ" sz="1700" b="1" dirty="0"/>
              <a:t>Nepřímé náklady</a:t>
            </a:r>
          </a:p>
          <a:p>
            <a:pPr algn="just">
              <a:spcBef>
                <a:spcPts val="0"/>
              </a:spcBef>
            </a:pPr>
            <a:r>
              <a:rPr lang="cs-CZ" sz="1700" b="1" dirty="0"/>
              <a:t>Nepřímé náklady mohou dosahovat maximálně 25 % přímých způsobilých nákladů projektu.</a:t>
            </a:r>
          </a:p>
          <a:p>
            <a:pPr algn="just">
              <a:spcBef>
                <a:spcPts val="0"/>
              </a:spcBef>
              <a:spcAft>
                <a:spcPts val="600"/>
              </a:spcAft>
            </a:pPr>
            <a:r>
              <a:rPr lang="cs-CZ" sz="1700" dirty="0"/>
              <a:t>Prokazují se % poměrem vůči skutečně vynaloženým způsobilým přímým nákladům v rámci </a:t>
            </a:r>
            <a:r>
              <a:rPr lang="cs-CZ" sz="1700" dirty="0" err="1"/>
              <a:t>ZoR</a:t>
            </a:r>
            <a:r>
              <a:rPr lang="cs-CZ" sz="1700" dirty="0"/>
              <a:t> s </a:t>
            </a:r>
            <a:r>
              <a:rPr lang="cs-CZ" sz="1700" dirty="0" err="1"/>
              <a:t>ŽoP</a:t>
            </a:r>
            <a:r>
              <a:rPr lang="cs-CZ" sz="1700" dirty="0"/>
              <a:t>. </a:t>
            </a:r>
          </a:p>
          <a:p>
            <a:pPr algn="just">
              <a:spcBef>
                <a:spcPts val="0"/>
              </a:spcBef>
              <a:spcAft>
                <a:spcPts val="600"/>
              </a:spcAft>
            </a:pPr>
            <a:r>
              <a:rPr lang="cs-CZ" sz="1700" dirty="0"/>
              <a:t>Každá platba příjemci v sobě zahrnuje prostředky na přímé i nepřímé náklady dle stanoveného poměru. </a:t>
            </a:r>
          </a:p>
          <a:p>
            <a:pPr algn="just">
              <a:spcBef>
                <a:spcPts val="0"/>
              </a:spcBef>
              <a:spcAft>
                <a:spcPts val="600"/>
              </a:spcAft>
            </a:pPr>
            <a:r>
              <a:rPr lang="cs-CZ" sz="1700" dirty="0"/>
              <a:t>Na základě závěrečného vyúčtování se může % NN změnit směrem dolů. </a:t>
            </a:r>
          </a:p>
          <a:p>
            <a:pPr algn="just">
              <a:spcBef>
                <a:spcPts val="0"/>
              </a:spcBef>
              <a:buNone/>
            </a:pPr>
            <a:endParaRPr lang="cs-CZ" sz="1700" b="1" dirty="0"/>
          </a:p>
          <a:p>
            <a:pPr algn="just">
              <a:buNone/>
            </a:pPr>
            <a:r>
              <a:rPr lang="cs-CZ" sz="1700" dirty="0"/>
              <a:t>Projekty podpořené ve výzvách MAS aplikují </a:t>
            </a:r>
            <a:r>
              <a:rPr lang="cs-CZ" sz="1700" b="1" dirty="0"/>
              <a:t>nepřímé náklady ve výši 25 %.</a:t>
            </a:r>
            <a:r>
              <a:rPr lang="cs-CZ" sz="1700" dirty="0"/>
              <a:t>  Zároveň platí, že pro projekty, u nichž podstatná  většina nákladů vznikne formou nákupu služeb od externích dodavatelů, jsou způsobilá procenta nepřímých nákladů snížena. Podíly pro nepřímé náklady jsou sníženy pro projekty s objemem nákupu služeb v těchto intencích:</a:t>
            </a:r>
          </a:p>
          <a:p>
            <a:pPr>
              <a:buNone/>
            </a:pPr>
            <a:endParaRPr lang="cs-CZ" sz="1700" b="1" dirty="0"/>
          </a:p>
          <a:p>
            <a:pPr>
              <a:buNone/>
            </a:pPr>
            <a:endParaRPr lang="cs-CZ" sz="1700" dirty="0"/>
          </a:p>
          <a:p>
            <a:pPr>
              <a:buNone/>
            </a:pPr>
            <a:endParaRPr lang="cs-CZ" sz="1700" dirty="0"/>
          </a:p>
          <a:p>
            <a:endParaRPr lang="cs-CZ" sz="1700" dirty="0"/>
          </a:p>
          <a:p>
            <a:endParaRPr lang="cs-CZ" sz="16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Křížové financování a nepřímé náklady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graphicFrame>
        <p:nvGraphicFramePr>
          <p:cNvPr id="13" name="Tabulka 12"/>
          <p:cNvGraphicFramePr>
            <a:graphicFrameLocks noGrp="1"/>
          </p:cNvGraphicFramePr>
          <p:nvPr>
            <p:extLst>
              <p:ext uri="{D42A27DB-BD31-4B8C-83A1-F6EECF244321}">
                <p14:modId xmlns:p14="http://schemas.microsoft.com/office/powerpoint/2010/main" val="1573307996"/>
              </p:ext>
            </p:extLst>
          </p:nvPr>
        </p:nvGraphicFramePr>
        <p:xfrm>
          <a:off x="58056" y="4201959"/>
          <a:ext cx="12098108" cy="1640666"/>
        </p:xfrm>
        <a:graphic>
          <a:graphicData uri="http://schemas.openxmlformats.org/drawingml/2006/table">
            <a:tbl>
              <a:tblPr firstRow="1" bandRow="1">
                <a:tableStyleId>{5C22544A-7EE6-4342-B048-85BDC9FD1C3A}</a:tableStyleId>
              </a:tblPr>
              <a:tblGrid>
                <a:gridCol w="6081486">
                  <a:extLst>
                    <a:ext uri="{9D8B030D-6E8A-4147-A177-3AD203B41FA5}">
                      <a16:colId xmlns:a16="http://schemas.microsoft.com/office/drawing/2014/main" val="20000"/>
                    </a:ext>
                  </a:extLst>
                </a:gridCol>
                <a:gridCol w="6016622">
                  <a:extLst>
                    <a:ext uri="{9D8B030D-6E8A-4147-A177-3AD203B41FA5}">
                      <a16:colId xmlns:a16="http://schemas.microsoft.com/office/drawing/2014/main" val="20001"/>
                    </a:ext>
                  </a:extLst>
                </a:gridCol>
              </a:tblGrid>
              <a:tr h="0">
                <a:tc>
                  <a:txBody>
                    <a:bodyPr/>
                    <a:lstStyle/>
                    <a:p>
                      <a:r>
                        <a:rPr lang="cs-CZ" sz="1500" b="1" dirty="0"/>
                        <a:t>Podíl nákupu služeb na celkových přímých způsobilých nákladech projektu</a:t>
                      </a:r>
                      <a:endParaRPr lang="cs-CZ" sz="1500" dirty="0"/>
                    </a:p>
                  </a:txBody>
                  <a:tcPr/>
                </a:tc>
                <a:tc>
                  <a:txBody>
                    <a:bodyPr/>
                    <a:lstStyle/>
                    <a:p>
                      <a:pPr>
                        <a:buNone/>
                      </a:pPr>
                      <a:r>
                        <a:rPr lang="cs-CZ" sz="1500" b="1" dirty="0"/>
                        <a:t>Snížení podílu nepřímých nákladů oproti výše uvedenému procentu (25%)</a:t>
                      </a:r>
                    </a:p>
                    <a:p>
                      <a:endParaRPr lang="cs-CZ" sz="1500" dirty="0"/>
                    </a:p>
                  </a:txBody>
                  <a:tcPr/>
                </a:tc>
                <a:extLst>
                  <a:ext uri="{0D108BD9-81ED-4DB2-BD59-A6C34878D82A}">
                    <a16:rowId xmlns:a16="http://schemas.microsoft.com/office/drawing/2014/main" val="10000"/>
                  </a:ext>
                </a:extLst>
              </a:tr>
              <a:tr h="286199">
                <a:tc>
                  <a:txBody>
                    <a:bodyPr/>
                    <a:lstStyle/>
                    <a:p>
                      <a:r>
                        <a:rPr lang="cs-CZ" sz="1600" dirty="0"/>
                        <a:t>Do 60 % včetně </a:t>
                      </a:r>
                    </a:p>
                  </a:txBody>
                  <a:tcPr/>
                </a:tc>
                <a:tc>
                  <a:txBody>
                    <a:bodyPr/>
                    <a:lstStyle/>
                    <a:p>
                      <a:r>
                        <a:rPr lang="cs-CZ" sz="1600" dirty="0"/>
                        <a:t>25 % </a:t>
                      </a:r>
                    </a:p>
                  </a:txBody>
                  <a:tcPr/>
                </a:tc>
                <a:extLst>
                  <a:ext uri="{0D108BD9-81ED-4DB2-BD59-A6C34878D82A}">
                    <a16:rowId xmlns:a16="http://schemas.microsoft.com/office/drawing/2014/main" val="10001"/>
                  </a:ext>
                </a:extLst>
              </a:tr>
              <a:tr h="2861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a:t>Více než 60 % a méně než 90 %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a:t>Snížení na 3/5 (60 %) základního podílu na 15 % </a:t>
                      </a:r>
                    </a:p>
                  </a:txBody>
                  <a:tcPr/>
                </a:tc>
                <a:extLst>
                  <a:ext uri="{0D108BD9-81ED-4DB2-BD59-A6C34878D82A}">
                    <a16:rowId xmlns:a16="http://schemas.microsoft.com/office/drawing/2014/main" val="10002"/>
                  </a:ext>
                </a:extLst>
              </a:tr>
              <a:tr h="4214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a:t>90 % a výše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a:t>Snížení na 1/5 (20 %) základního podílu, tj. 5 % </a:t>
                      </a:r>
                    </a:p>
                  </a:txBody>
                  <a:tcPr/>
                </a:tc>
                <a:extLst>
                  <a:ext uri="{0D108BD9-81ED-4DB2-BD59-A6C34878D82A}">
                    <a16:rowId xmlns:a16="http://schemas.microsoft.com/office/drawing/2014/main" val="10003"/>
                  </a:ext>
                </a:extLst>
              </a:tr>
            </a:tbl>
          </a:graphicData>
        </a:graphic>
      </p:graphicFrame>
      <p:pic>
        <p:nvPicPr>
          <p:cNvPr id="15" name="Obrázek 14">
            <a:extLst>
              <a:ext uri="{FF2B5EF4-FFF2-40B4-BE49-F238E27FC236}">
                <a16:creationId xmlns:a16="http://schemas.microsoft.com/office/drawing/2014/main" id="{900721F3-B0F4-4A95-BA53-DA8B12C7EB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651682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965582"/>
            <a:ext cx="11767725" cy="4971921"/>
          </a:xfrm>
        </p:spPr>
        <p:txBody>
          <a:bodyPr>
            <a:normAutofit fontScale="25000" lnSpcReduction="20000"/>
          </a:bodyPr>
          <a:lstStyle/>
          <a:p>
            <a:pPr marL="0" indent="0">
              <a:buNone/>
            </a:pPr>
            <a:endParaRPr lang="cs-CZ" sz="6000" dirty="0"/>
          </a:p>
          <a:p>
            <a:pPr algn="just"/>
            <a:r>
              <a:rPr lang="cs-CZ" sz="10500" dirty="0"/>
              <a:t>Cílem výzvy je zajistit kvalitní a dostupné sociální služby, další činnosti a programy </a:t>
            </a:r>
            <a:br>
              <a:rPr lang="cs-CZ" sz="10500" dirty="0"/>
            </a:br>
            <a:r>
              <a:rPr lang="cs-CZ" sz="10500" dirty="0"/>
              <a:t>v oblasti sociálního začleňování a zajištění činnosti a fungování komunitních center na území MAS Moravská brána. Jedná se o stabilizaci a rozšiřování nabídky i kapacit služeb stávajících poskytovatelů sociálních služeb, tak i podporu nově vznikajících služeb u nových poskytovatelů. Cílem výzvy je také prevence sociálního vyloučení, zlepšení podmínek a situace osob vyloučených nebo ohrožených sociálním vyloučením a jejich začleňování zpět do společnosti. Jedná se o podporu vybraných registrovaných sociálních služeb v souladu se zákonem č. 108/2006 Sb., podporu programů a činností v oblasti sociálního začleňování nad rámec základních činností sociálních služeb podle zákona č. 108/2006 Sb., o sociálních službách. Zvláštní pozornost je věnována i komunitním centrům, jejichž činnost bude také podporována. </a:t>
            </a:r>
          </a:p>
          <a:p>
            <a:pPr marL="0" indent="0" algn="just">
              <a:buNone/>
            </a:pPr>
            <a:endParaRPr lang="cs-CZ" sz="10500" dirty="0"/>
          </a:p>
          <a:p>
            <a:pPr algn="just"/>
            <a:endParaRPr lang="cs-CZ" sz="6800" dirty="0"/>
          </a:p>
          <a:p>
            <a:pPr marL="0" indent="0">
              <a:buNone/>
            </a:pPr>
            <a:r>
              <a:rPr lang="cs-CZ" sz="6000" dirty="0"/>
              <a:t> </a:t>
            </a:r>
          </a:p>
          <a:p>
            <a:pPr marL="0" indent="0">
              <a:buNone/>
            </a:pPr>
            <a:endParaRPr lang="cs-CZ" sz="2400" dirty="0"/>
          </a:p>
        </p:txBody>
      </p:sp>
      <p:sp>
        <p:nvSpPr>
          <p:cNvPr id="14" name="Obdélník 13"/>
          <p:cNvSpPr/>
          <p:nvPr/>
        </p:nvSpPr>
        <p:spPr>
          <a:xfrm>
            <a:off x="0" y="-224546"/>
            <a:ext cx="12192000" cy="1248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5024579" y="283997"/>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6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5500" b="1" spc="-150" dirty="0">
                <a:solidFill>
                  <a:schemeClr val="accent1">
                    <a:lumMod val="75000"/>
                  </a:schemeClr>
                </a:solidFill>
              </a:rPr>
              <a:t>Představení výzvy</a:t>
            </a:r>
          </a:p>
          <a:p>
            <a:pPr algn="r"/>
            <a:r>
              <a:rPr lang="cs-CZ" sz="5500" b="1" dirty="0">
                <a:solidFill>
                  <a:srgbClr val="0070C0"/>
                </a:solidFill>
              </a:rPr>
              <a:t>Cíl a zaměření výzvy</a:t>
            </a:r>
          </a:p>
          <a:p>
            <a:pPr algn="r"/>
            <a:endParaRPr lang="cs-CZ" sz="3200" b="1" spc="-150" dirty="0">
              <a:solidFill>
                <a:schemeClr val="accent1">
                  <a:lumMod val="75000"/>
                </a:schemeClr>
              </a:solidFill>
            </a:endParaRPr>
          </a:p>
          <a:p>
            <a:pPr algn="r"/>
            <a:endParaRPr lang="cs-CZ" sz="3200" b="1" spc="-150" dirty="0">
              <a:solidFill>
                <a:schemeClr val="accent1">
                  <a:lumMod val="75000"/>
                </a:schemeClr>
              </a:solidFill>
            </a:endParaRPr>
          </a:p>
        </p:txBody>
      </p:sp>
      <p:cxnSp>
        <p:nvCxnSpPr>
          <p:cNvPr id="19" name="Přímá spojnice 18"/>
          <p:cNvCxnSpPr/>
          <p:nvPr/>
        </p:nvCxnSpPr>
        <p:spPr>
          <a:xfrm>
            <a:off x="0" y="1023638"/>
            <a:ext cx="12192000" cy="0"/>
          </a:xfrm>
          <a:prstGeom prst="line">
            <a:avLst/>
          </a:prstGeom>
          <a:ln/>
        </p:spPr>
        <p:style>
          <a:lnRef idx="2">
            <a:schemeClr val="accent1"/>
          </a:lnRef>
          <a:fillRef idx="0">
            <a:schemeClr val="accent1"/>
          </a:fillRef>
          <a:effectRef idx="1">
            <a:schemeClr val="accent1"/>
          </a:effectRef>
          <a:fontRef idx="minor">
            <a:schemeClr val="tx1"/>
          </a:fontRef>
        </p:style>
      </p:cxnSp>
      <p:pic>
        <p:nvPicPr>
          <p:cNvPr id="10" name="Obrázek 9">
            <a:extLst>
              <a:ext uri="{FF2B5EF4-FFF2-40B4-BE49-F238E27FC236}">
                <a16:creationId xmlns:a16="http://schemas.microsoft.com/office/drawing/2014/main" id="{E1AD2EF2-A9DA-48C6-85B8-19935A9E8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8151"/>
            <a:ext cx="4341928" cy="900000"/>
          </a:xfrm>
          <a:prstGeom prst="rect">
            <a:avLst/>
          </a:prstGeom>
        </p:spPr>
      </p:pic>
    </p:spTree>
    <p:extLst>
      <p:ext uri="{BB962C8B-B14F-4D97-AF65-F5344CB8AC3E}">
        <p14:creationId xmlns:p14="http://schemas.microsoft.com/office/powerpoint/2010/main" val="34625305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072896"/>
            <a:ext cx="11964940" cy="4742545"/>
          </a:xfrm>
        </p:spPr>
        <p:txBody>
          <a:bodyPr>
            <a:normAutofit fontScale="85000" lnSpcReduction="20000"/>
          </a:bodyPr>
          <a:lstStyle/>
          <a:p>
            <a:pPr>
              <a:buNone/>
            </a:pPr>
            <a:endParaRPr lang="cs-CZ" sz="2400" b="1" dirty="0">
              <a:solidFill>
                <a:srgbClr val="0070C0"/>
              </a:solidFill>
            </a:endParaRPr>
          </a:p>
          <a:p>
            <a:pPr algn="just"/>
            <a:r>
              <a:rPr lang="cs-CZ" sz="2100" dirty="0"/>
              <a:t>Administrativa, řízení projektu, účetnictví, personalistika, komunikační a informační opatření (publicita projektu), občerstvení a stravování a podpůrné procesy pro provoz projektu</a:t>
            </a:r>
          </a:p>
          <a:p>
            <a:pPr algn="just">
              <a:buNone/>
            </a:pPr>
            <a:r>
              <a:rPr lang="cs-CZ" sz="2100" dirty="0"/>
              <a:t>	Pozn.: pro zařazení do nepřímých nákladů </a:t>
            </a:r>
            <a:r>
              <a:rPr lang="cs-CZ" sz="2100" b="1" dirty="0"/>
              <a:t>je rozhodující, že daný pracovník: </a:t>
            </a:r>
          </a:p>
          <a:p>
            <a:pPr lvl="1" algn="just"/>
            <a:r>
              <a:rPr lang="cs-CZ" sz="2100" dirty="0"/>
              <a:t>nepracuje přímo s cílovou skupinou projektu  - do práce s cílovou skupinou patří i komunikace (osobní i jiná) </a:t>
            </a:r>
            <a:br>
              <a:rPr lang="cs-CZ" sz="2100" dirty="0"/>
            </a:br>
            <a:r>
              <a:rPr lang="cs-CZ" sz="2100" dirty="0"/>
              <a:t>s potenciálními účastníky projektu (tj. osobami, které patří do cílové skupiny, ale dosud se do projektu nezapojili) nebo </a:t>
            </a:r>
          </a:p>
          <a:p>
            <a:pPr lvl="1" algn="just"/>
            <a:r>
              <a:rPr lang="cs-CZ" sz="2100" dirty="0"/>
              <a:t>nezajišťuje výstup, který je určen k přímému využití cílovou skupinou projektu (či nezajišťuje evaluace). </a:t>
            </a:r>
          </a:p>
          <a:p>
            <a:pPr algn="just"/>
            <a:r>
              <a:rPr lang="cs-CZ" sz="2100" dirty="0"/>
              <a:t>Cestovné náhrady spojené s pracovními cestami realizačního týmu (vnitrostátní pracovní cesty)</a:t>
            </a:r>
          </a:p>
          <a:p>
            <a:pPr algn="just"/>
            <a:r>
              <a:rPr lang="cs-CZ" sz="2100" dirty="0"/>
              <a:t>Spotřební materiál, zařízení a vybavení (papíry, kancelářský materiál, čistící prostředky, zařízení a vybavení RT, jejichž osobni náklady jsou hrazeny z NN)</a:t>
            </a:r>
          </a:p>
          <a:p>
            <a:pPr algn="just"/>
            <a:r>
              <a:rPr lang="cs-CZ" sz="2100" dirty="0"/>
              <a:t>Prostory pro realizaci projektu (využívané pro administraci projektu, energie, vodné a stočné)</a:t>
            </a:r>
          </a:p>
          <a:p>
            <a:pPr algn="just"/>
            <a:r>
              <a:rPr lang="cs-CZ" sz="2100" dirty="0"/>
              <a:t>Ostatní provozní výdaje (internet, telefon, poštovné, bankovní poplatky, pojistné smlouvy, správní poplatky, které nemají přímou vazbu na práci s CS)</a:t>
            </a:r>
          </a:p>
          <a:p>
            <a:pPr>
              <a:buNone/>
            </a:pPr>
            <a:endParaRPr lang="cs-CZ" sz="1400" dirty="0"/>
          </a:p>
          <a:p>
            <a:pPr>
              <a:buNone/>
            </a:pPr>
            <a:endParaRPr lang="cs-CZ" sz="1400" dirty="0"/>
          </a:p>
          <a:p>
            <a:endParaRPr lang="cs-CZ" sz="1400" b="1" dirty="0"/>
          </a:p>
          <a:p>
            <a:pPr>
              <a:buNone/>
            </a:pPr>
            <a:r>
              <a:rPr lang="cs-CZ" sz="1400" dirty="0"/>
              <a:t>	</a:t>
            </a:r>
            <a:endParaRPr lang="cs-CZ" sz="16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253810"/>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Nepřímé náklady</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C6B9E6E9-5F9D-41A2-8D0B-D0CD35A4D7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7203178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205682"/>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Příklady – přímé x nepřímé náklady</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C6B9E6E9-5F9D-41A2-8D0B-D0CD35A4D7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
        <p:nvSpPr>
          <p:cNvPr id="5" name="Zástupný symbol pro obsah 4">
            <a:extLst>
              <a:ext uri="{FF2B5EF4-FFF2-40B4-BE49-F238E27FC236}">
                <a16:creationId xmlns:a16="http://schemas.microsoft.com/office/drawing/2014/main" id="{C8FBBEDF-B1B6-468F-9392-FAD74E59CE89}"/>
              </a:ext>
            </a:extLst>
          </p:cNvPr>
          <p:cNvSpPr>
            <a:spLocks noGrp="1"/>
          </p:cNvSpPr>
          <p:nvPr>
            <p:ph idx="1"/>
          </p:nvPr>
        </p:nvSpPr>
        <p:spPr>
          <a:xfrm>
            <a:off x="320842" y="1179110"/>
            <a:ext cx="11421979" cy="4642973"/>
          </a:xfrm>
        </p:spPr>
        <p:txBody>
          <a:bodyPr>
            <a:normAutofit fontScale="70000" lnSpcReduction="20000"/>
          </a:bodyPr>
          <a:lstStyle/>
          <a:p>
            <a:pPr marL="0" indent="0" algn="just">
              <a:lnSpc>
                <a:spcPct val="150000"/>
              </a:lnSpc>
              <a:buNone/>
            </a:pPr>
            <a:r>
              <a:rPr lang="cs-CZ" b="1" dirty="0"/>
              <a:t>Nákup vozidla</a:t>
            </a:r>
          </a:p>
          <a:p>
            <a:pPr algn="just">
              <a:lnSpc>
                <a:spcPct val="150000"/>
              </a:lnSpc>
              <a:spcBef>
                <a:spcPts val="0"/>
              </a:spcBef>
            </a:pPr>
            <a:r>
              <a:rPr lang="cs-CZ" b="1" dirty="0"/>
              <a:t>Náklady související s provozem </a:t>
            </a:r>
            <a:r>
              <a:rPr lang="cs-CZ" dirty="0"/>
              <a:t>(pohonné hmoty, povinné ručení) – nepřímý náklad</a:t>
            </a:r>
          </a:p>
          <a:p>
            <a:pPr algn="just">
              <a:lnSpc>
                <a:spcPct val="150000"/>
              </a:lnSpc>
              <a:spcBef>
                <a:spcPts val="0"/>
              </a:spcBef>
            </a:pPr>
            <a:r>
              <a:rPr lang="cs-CZ" b="1" dirty="0"/>
              <a:t>Používání vozu k dojíždění za klienty </a:t>
            </a:r>
            <a:r>
              <a:rPr lang="cs-CZ" dirty="0"/>
              <a:t>– přímý (Výdaj musí být nezbytný pro projekt a dosažení cíle)</a:t>
            </a:r>
          </a:p>
          <a:p>
            <a:pPr algn="just">
              <a:lnSpc>
                <a:spcPct val="150000"/>
              </a:lnSpc>
              <a:spcBef>
                <a:spcPts val="0"/>
              </a:spcBef>
            </a:pPr>
            <a:r>
              <a:rPr lang="cs-CZ" b="1" dirty="0"/>
              <a:t>Hrazení odpisů/operativní leasing/finanční leasing (aktivity 1.1)</a:t>
            </a:r>
          </a:p>
          <a:p>
            <a:pPr algn="just">
              <a:lnSpc>
                <a:spcPct val="150000"/>
              </a:lnSpc>
              <a:spcBef>
                <a:spcPts val="0"/>
              </a:spcBef>
            </a:pPr>
            <a:r>
              <a:rPr lang="cs-CZ" b="1" dirty="0"/>
              <a:t>Zdůvodnění potřebnosti v žádosti o podporu</a:t>
            </a:r>
          </a:p>
          <a:p>
            <a:pPr marL="0" indent="0" algn="just">
              <a:buNone/>
            </a:pPr>
            <a:endParaRPr lang="cs-CZ" b="1" dirty="0"/>
          </a:p>
          <a:p>
            <a:pPr marL="0" indent="0" algn="just">
              <a:buNone/>
            </a:pPr>
            <a:r>
              <a:rPr lang="cs-CZ" b="1" dirty="0"/>
              <a:t>Cestovné</a:t>
            </a:r>
          </a:p>
          <a:p>
            <a:pPr marL="0" indent="0" algn="just">
              <a:buNone/>
            </a:pPr>
            <a:r>
              <a:rPr lang="cs-CZ" b="1" dirty="0"/>
              <a:t>Cestovné pro CS </a:t>
            </a:r>
            <a:r>
              <a:rPr lang="cs-CZ" dirty="0"/>
              <a:t>– přímý náklad (Přímá podpora) X </a:t>
            </a:r>
            <a:r>
              <a:rPr lang="cs-CZ" b="1" dirty="0"/>
              <a:t>cestovné pracovníků RT </a:t>
            </a:r>
            <a:r>
              <a:rPr lang="cs-CZ" dirty="0"/>
              <a:t>(např. sociální pracovníci, terénní pracovníci) – nepřímý náklad</a:t>
            </a:r>
          </a:p>
          <a:p>
            <a:pPr marL="0" indent="0" algn="just">
              <a:buNone/>
            </a:pPr>
            <a:endParaRPr lang="cs-CZ" b="1" dirty="0"/>
          </a:p>
          <a:p>
            <a:pPr marL="0" indent="0" algn="just">
              <a:buNone/>
            </a:pPr>
            <a:r>
              <a:rPr lang="cs-CZ" b="1" dirty="0"/>
              <a:t>Pronájem místností</a:t>
            </a:r>
          </a:p>
          <a:p>
            <a:pPr marL="0" indent="0" algn="just">
              <a:buNone/>
            </a:pPr>
            <a:r>
              <a:rPr lang="cs-CZ" b="1" dirty="0"/>
              <a:t>Pronájem místností pro práci s CS </a:t>
            </a:r>
            <a:r>
              <a:rPr lang="cs-CZ" dirty="0"/>
              <a:t>– přímý náklad (Nákup služeb) X </a:t>
            </a:r>
            <a:r>
              <a:rPr lang="cs-CZ" b="1" dirty="0"/>
              <a:t>pronájem místností  pro RT </a:t>
            </a:r>
            <a:r>
              <a:rPr lang="cs-CZ" dirty="0"/>
              <a:t>– nepřímý náklad </a:t>
            </a:r>
          </a:p>
          <a:p>
            <a:pPr algn="just">
              <a:lnSpc>
                <a:spcPct val="150000"/>
              </a:lnSpc>
              <a:spcBef>
                <a:spcPts val="0"/>
              </a:spcBef>
            </a:pPr>
            <a:endParaRPr lang="cs-CZ" sz="900" b="1" dirty="0"/>
          </a:p>
          <a:p>
            <a:pPr>
              <a:buNone/>
            </a:pPr>
            <a:endParaRPr lang="cs-CZ" sz="900" dirty="0"/>
          </a:p>
          <a:p>
            <a:pPr marL="0" indent="0">
              <a:buNone/>
            </a:pPr>
            <a:endParaRPr lang="cs-CZ" dirty="0"/>
          </a:p>
        </p:txBody>
      </p:sp>
    </p:spTree>
    <p:extLst>
      <p:ext uri="{BB962C8B-B14F-4D97-AF65-F5344CB8AC3E}">
        <p14:creationId xmlns:p14="http://schemas.microsoft.com/office/powerpoint/2010/main" val="12208354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fontScale="62500" lnSpcReduction="20000"/>
          </a:bodyPr>
          <a:lstStyle/>
          <a:p>
            <a:pPr marL="0" indent="0" algn="just">
              <a:lnSpc>
                <a:spcPct val="100000"/>
              </a:lnSpc>
              <a:spcBef>
                <a:spcPts val="0"/>
              </a:spcBef>
              <a:buNone/>
            </a:pPr>
            <a:r>
              <a:rPr lang="cs-CZ" b="1" dirty="0"/>
              <a:t>Příjmy projektu = </a:t>
            </a:r>
            <a:r>
              <a:rPr lang="cs-CZ" dirty="0"/>
              <a:t>příjmy vygenerované projektem v době jeho realizace </a:t>
            </a:r>
          </a:p>
          <a:p>
            <a:pPr marL="0" indent="0" algn="just">
              <a:lnSpc>
                <a:spcPct val="100000"/>
              </a:lnSpc>
              <a:spcBef>
                <a:spcPts val="0"/>
              </a:spcBef>
              <a:buNone/>
            </a:pPr>
            <a:endParaRPr lang="cs-CZ" sz="1600" dirty="0"/>
          </a:p>
          <a:p>
            <a:pPr marL="0" indent="0" algn="just">
              <a:lnSpc>
                <a:spcPct val="100000"/>
              </a:lnSpc>
              <a:spcBef>
                <a:spcPts val="0"/>
              </a:spcBef>
              <a:buNone/>
            </a:pPr>
            <a:r>
              <a:rPr lang="cs-CZ" dirty="0"/>
              <a:t>Například: </a:t>
            </a:r>
          </a:p>
          <a:p>
            <a:pPr marL="360363" indent="-360363" algn="just">
              <a:lnSpc>
                <a:spcPct val="100000"/>
              </a:lnSpc>
              <a:spcBef>
                <a:spcPts val="0"/>
              </a:spcBef>
            </a:pPr>
            <a:r>
              <a:rPr lang="cs-CZ" dirty="0"/>
              <a:t>Příjmy za poskytované služby (poplatky za školení). </a:t>
            </a:r>
          </a:p>
          <a:p>
            <a:pPr marL="360363" indent="-360363" algn="just">
              <a:lnSpc>
                <a:spcPct val="100000"/>
              </a:lnSpc>
              <a:spcBef>
                <a:spcPts val="0"/>
              </a:spcBef>
            </a:pPr>
            <a:r>
              <a:rPr lang="cs-CZ" dirty="0"/>
              <a:t>Příjmy za prodej výrobků, které vznikly v rámci projektu (tj. výrobků, na jejichž vznik byly vynaloženy výdaje projektu).</a:t>
            </a:r>
          </a:p>
          <a:p>
            <a:pPr marL="360363" indent="-360363" algn="just">
              <a:lnSpc>
                <a:spcPct val="100000"/>
              </a:lnSpc>
              <a:spcBef>
                <a:spcPts val="0"/>
              </a:spcBef>
            </a:pPr>
            <a:r>
              <a:rPr lang="cs-CZ" dirty="0"/>
              <a:t>Příjmy za pronájem (prostor, zařízení, softwaru, ad.) financovaných z projektu.</a:t>
            </a:r>
          </a:p>
          <a:p>
            <a:pPr marL="360363" indent="-360363" algn="just">
              <a:lnSpc>
                <a:spcPct val="100000"/>
              </a:lnSpc>
              <a:spcBef>
                <a:spcPts val="0"/>
              </a:spcBef>
            </a:pPr>
            <a:endParaRPr lang="cs-CZ" dirty="0"/>
          </a:p>
          <a:p>
            <a:pPr marL="0" indent="0" algn="just">
              <a:lnSpc>
                <a:spcPct val="100000"/>
              </a:lnSpc>
              <a:spcBef>
                <a:spcPts val="0"/>
              </a:spcBef>
              <a:buNone/>
            </a:pPr>
            <a:r>
              <a:rPr lang="cs-CZ" b="1" dirty="0"/>
              <a:t>Příjmem projektu nikdy nejsou:  </a:t>
            </a:r>
          </a:p>
          <a:p>
            <a:pPr marL="360363" indent="-360363" algn="just">
              <a:lnSpc>
                <a:spcPct val="100000"/>
              </a:lnSpc>
              <a:spcBef>
                <a:spcPts val="0"/>
              </a:spcBef>
            </a:pPr>
            <a:r>
              <a:rPr lang="cs-CZ" dirty="0"/>
              <a:t>úroky vygenerované na bankovních účtech příjemce, na které byla poskytnuta podpora z OPZ;  platby, které příjemce/partner obdrží ze smluvních pokut v důsledku porušení smlouvy mezi příjemcem/partnerem a třetí osobou či osobami; </a:t>
            </a:r>
          </a:p>
          <a:p>
            <a:pPr marL="360363" indent="-360363" algn="just">
              <a:lnSpc>
                <a:spcPct val="100000"/>
              </a:lnSpc>
              <a:spcBef>
                <a:spcPts val="0"/>
              </a:spcBef>
            </a:pPr>
            <a:r>
              <a:rPr lang="cs-CZ" dirty="0"/>
              <a:t>platby, které vznikají v důsledku toho, že třetí osoba vybraná podle pravidel pro zadávání zakázek svou nabídku stáhne (peněžní jistota). </a:t>
            </a:r>
          </a:p>
          <a:p>
            <a:pPr marL="360363" indent="-360363" algn="just">
              <a:lnSpc>
                <a:spcPct val="100000"/>
              </a:lnSpc>
              <a:spcBef>
                <a:spcPts val="0"/>
              </a:spcBef>
            </a:pPr>
            <a:endParaRPr lang="cs-CZ" sz="1800" b="1" dirty="0"/>
          </a:p>
          <a:p>
            <a:pPr marL="360363" indent="-360363" algn="just">
              <a:lnSpc>
                <a:spcPct val="100000"/>
              </a:lnSpc>
              <a:spcBef>
                <a:spcPts val="0"/>
              </a:spcBef>
            </a:pPr>
            <a:r>
              <a:rPr lang="cs-CZ" b="1" dirty="0"/>
              <a:t>Do žádosti o podporu </a:t>
            </a:r>
            <a:r>
              <a:rPr lang="cs-CZ" dirty="0"/>
              <a:t>se uvádí pouze „</a:t>
            </a:r>
            <a:r>
              <a:rPr lang="cs-CZ" b="1" dirty="0"/>
              <a:t>předpokládané čisté příjmy</a:t>
            </a:r>
            <a:r>
              <a:rPr lang="cs-CZ" dirty="0"/>
              <a:t>“ do řádku „Jiné peněžní příjmy“ - o tyto příjmy bude snížena poskytnutá dotace.</a:t>
            </a:r>
          </a:p>
          <a:p>
            <a:pPr marL="360363" indent="-360363" algn="just">
              <a:lnSpc>
                <a:spcPct val="100000"/>
              </a:lnSpc>
              <a:spcBef>
                <a:spcPts val="0"/>
              </a:spcBef>
            </a:pPr>
            <a:r>
              <a:rPr lang="cs-CZ" b="1" dirty="0"/>
              <a:t>Čistým příjmem </a:t>
            </a:r>
            <a:r>
              <a:rPr lang="cs-CZ" dirty="0"/>
              <a:t>je ta částka příjmů, která převyšuje částku vlastního financování způsobilých výdajů projektu (např. příspěvky převyšující spolufinancování).</a:t>
            </a:r>
          </a:p>
          <a:p>
            <a:pPr marL="360363" indent="-360363" algn="just">
              <a:lnSpc>
                <a:spcPct val="100000"/>
              </a:lnSpc>
              <a:spcBef>
                <a:spcPts val="0"/>
              </a:spcBef>
            </a:pPr>
            <a:r>
              <a:rPr lang="cs-CZ" b="1" dirty="0"/>
              <a:t>Nepředpokládané i předpokládané čisté příjmy </a:t>
            </a:r>
            <a:r>
              <a:rPr lang="cs-CZ" dirty="0"/>
              <a:t>se budou reportovat průběžně ve Zprávách o realizaci projektu (ZOR).</a:t>
            </a:r>
          </a:p>
          <a:p>
            <a:pPr marL="0" indent="0" algn="just">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Příjmy projektu</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DE2CC0CB-07A5-4F10-8A46-8DAD56D5D6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169062" y="2319773"/>
            <a:ext cx="11726608" cy="923330"/>
          </a:xfrm>
          <a:prstGeom prst="rect">
            <a:avLst/>
          </a:prstGeom>
        </p:spPr>
        <p:txBody>
          <a:bodyPr wrap="none">
            <a:spAutoFit/>
          </a:bodyPr>
          <a:lstStyle/>
          <a:p>
            <a:pPr algn="ctr"/>
            <a:r>
              <a:rPr lang="cs-CZ" sz="5400" b="1" spc="-150" dirty="0">
                <a:solidFill>
                  <a:schemeClr val="accent1">
                    <a:lumMod val="75000"/>
                  </a:schemeClr>
                </a:solidFill>
              </a:rPr>
              <a:t>PROCES HODNOCENÍ A VÝBĚRU PROJEKTŮ</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28" y="4443874"/>
            <a:ext cx="8559808" cy="1411200"/>
          </a:xfrm>
          <a:prstGeom prst="rect">
            <a:avLst/>
          </a:prstGeom>
        </p:spPr>
      </p:pic>
    </p:spTree>
    <p:extLst>
      <p:ext uri="{BB962C8B-B14F-4D97-AF65-F5344CB8AC3E}">
        <p14:creationId xmlns:p14="http://schemas.microsoft.com/office/powerpoint/2010/main" val="22066758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buNone/>
            </a:pPr>
            <a:endParaRPr lang="cs-CZ" dirty="0"/>
          </a:p>
          <a:p>
            <a:pPr algn="just"/>
            <a:r>
              <a:rPr lang="cs-CZ" sz="2000" dirty="0"/>
              <a:t>Problematika hodnocení přijatelnosti a formálních náležitostí, věcného hodnocení a výběru projektů </a:t>
            </a:r>
          </a:p>
          <a:p>
            <a:pPr lvl="1" algn="just"/>
            <a:r>
              <a:rPr lang="cs-CZ" sz="2000" dirty="0"/>
              <a:t>Viz příloha č. 1 výzvy MAS Informace o způsobu hodnocení a výběru projektů</a:t>
            </a:r>
          </a:p>
          <a:p>
            <a:pPr lvl="1" algn="just"/>
            <a:r>
              <a:rPr lang="cs-CZ" sz="2000" dirty="0"/>
              <a:t>Viz Specifická část pravidel pro žadatele a příjemce v rámci OPZ </a:t>
            </a:r>
          </a:p>
          <a:p>
            <a:pPr algn="just"/>
            <a:r>
              <a:rPr lang="cs-CZ" sz="2000" dirty="0"/>
              <a:t>Proces hodnocení a výběru projektů zajišťuje MAS MORAVSKÁ BRÁNA, </a:t>
            </a:r>
            <a:r>
              <a:rPr lang="cs-CZ" sz="2000" dirty="0" err="1"/>
              <a:t>z.s</a:t>
            </a:r>
            <a:r>
              <a:rPr lang="cs-CZ" sz="2000" dirty="0"/>
              <a:t>.</a:t>
            </a:r>
          </a:p>
          <a:p>
            <a:pPr algn="just"/>
            <a:r>
              <a:rPr lang="cs-CZ" sz="2000" dirty="0"/>
              <a:t>Žádosti předložené jiným způsobem a v jiném termínu než umožňuje výzva, nejsou akceptovány </a:t>
            </a:r>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Proces hodnocení a výběru projektů</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614A59B5-BCAF-4DE3-AB3B-192490FEF5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4606643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buNone/>
            </a:pPr>
            <a:endParaRPr lang="cs-CZ" sz="2200" dirty="0"/>
          </a:p>
          <a:p>
            <a:r>
              <a:rPr lang="cs-CZ" sz="2200" dirty="0"/>
              <a:t>První fáze hodnocení projektů </a:t>
            </a:r>
          </a:p>
          <a:p>
            <a:r>
              <a:rPr lang="cs-CZ" sz="2200" dirty="0"/>
              <a:t>Posouzení základních věcných a administrativních požadavků </a:t>
            </a:r>
          </a:p>
          <a:p>
            <a:r>
              <a:rPr lang="pt-BR" sz="2200" dirty="0"/>
              <a:t>Provádějí pracovníci MAS </a:t>
            </a:r>
            <a:r>
              <a:rPr lang="cs-CZ" sz="2200" dirty="0"/>
              <a:t>MORAVSKÁ BRÁNA, </a:t>
            </a:r>
            <a:r>
              <a:rPr lang="cs-CZ" sz="2200" dirty="0" err="1"/>
              <a:t>z.s</a:t>
            </a:r>
            <a:r>
              <a:rPr lang="cs-CZ" sz="2200" dirty="0"/>
              <a:t>.</a:t>
            </a:r>
            <a:endParaRPr lang="pt-BR" sz="2200" dirty="0"/>
          </a:p>
          <a:p>
            <a:r>
              <a:rPr lang="cs-CZ" sz="2200" dirty="0"/>
              <a:t>Lhůta max. </a:t>
            </a:r>
            <a:r>
              <a:rPr lang="cs-CZ" sz="2200" b="1" dirty="0"/>
              <a:t>30 pracovních dnů </a:t>
            </a:r>
            <a:r>
              <a:rPr lang="cs-CZ" sz="2200" dirty="0"/>
              <a:t>od ukončení příjmu žádostí o podporu </a:t>
            </a:r>
          </a:p>
          <a:p>
            <a:r>
              <a:rPr lang="cs-CZ" sz="2200" dirty="0"/>
              <a:t>Kritéria přijatelnosti jsou neopravitelná </a:t>
            </a:r>
          </a:p>
          <a:p>
            <a:r>
              <a:rPr lang="cs-CZ" sz="2200" dirty="0"/>
              <a:t>Kritéria formálních náležitostí jsou opravitelná – žadatel vyzván 1 x k opravě nebo doplnění ve lhůtě do 5 pracovních dní </a:t>
            </a:r>
          </a:p>
          <a:p>
            <a:r>
              <a:rPr lang="cs-CZ" sz="2200" dirty="0"/>
              <a:t>Hodnotí se podle kontrolních otázek uvedených pro každé kritérium (ANO/NE) </a:t>
            </a:r>
          </a:p>
          <a:p>
            <a:pPr mar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514850" y="258007"/>
            <a:ext cx="7382399"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Proces hodnocení a výběru projektů</a:t>
            </a:r>
          </a:p>
          <a:p>
            <a:pPr algn="r"/>
            <a:r>
              <a:rPr lang="cs-CZ" sz="3200" b="1" dirty="0">
                <a:solidFill>
                  <a:srgbClr val="0070C0"/>
                </a:solidFill>
              </a:rPr>
              <a:t>Hodnocení přijatelnosti a formálních náležitostí </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ECB068DE-35EF-4446-AF7B-626E052FDB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3968833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2"/>
            <a:ext cx="11670189" cy="4715145"/>
          </a:xfrm>
        </p:spPr>
        <p:txBody>
          <a:bodyPr numCol="2">
            <a:normAutofit/>
          </a:bodyPr>
          <a:lstStyle/>
          <a:p>
            <a:pPr marL="0" indent="0" algn="just">
              <a:buNone/>
            </a:pPr>
            <a:r>
              <a:rPr lang="cs-CZ" sz="2200" b="1" dirty="0"/>
              <a:t>Kritéria hodnocení přijatelnosti </a:t>
            </a:r>
            <a:endParaRPr lang="cs-CZ" sz="2200" dirty="0"/>
          </a:p>
          <a:p>
            <a:pPr algn="just"/>
            <a:r>
              <a:rPr lang="cs-CZ" sz="2200" dirty="0"/>
              <a:t>Oprávněnost žadatele </a:t>
            </a:r>
          </a:p>
          <a:p>
            <a:pPr algn="just"/>
            <a:r>
              <a:rPr lang="cs-CZ" sz="2200" dirty="0"/>
              <a:t>Partnerství </a:t>
            </a:r>
          </a:p>
          <a:p>
            <a:pPr algn="just"/>
            <a:r>
              <a:rPr lang="cs-CZ" sz="2200" dirty="0"/>
              <a:t>Cílové skupiny </a:t>
            </a:r>
          </a:p>
          <a:p>
            <a:pPr algn="just"/>
            <a:r>
              <a:rPr lang="cs-CZ" sz="2200" dirty="0"/>
              <a:t>Celkové způsobilé výdaje </a:t>
            </a:r>
          </a:p>
          <a:p>
            <a:pPr algn="just"/>
            <a:r>
              <a:rPr lang="cs-CZ" sz="2200" dirty="0"/>
              <a:t>Aktivity </a:t>
            </a:r>
          </a:p>
          <a:p>
            <a:pPr algn="just"/>
            <a:r>
              <a:rPr lang="cs-CZ" sz="2200" dirty="0"/>
              <a:t>Horizontální principy </a:t>
            </a:r>
          </a:p>
          <a:p>
            <a:pPr algn="just"/>
            <a:r>
              <a:rPr lang="cs-CZ" sz="2200" dirty="0"/>
              <a:t>Trestní bezúhonnost </a:t>
            </a:r>
          </a:p>
          <a:p>
            <a:pPr algn="just"/>
            <a:r>
              <a:rPr lang="cs-CZ" sz="2200" dirty="0"/>
              <a:t>Soulad projektu s SCLLD </a:t>
            </a:r>
          </a:p>
          <a:p>
            <a:pPr algn="just"/>
            <a:r>
              <a:rPr lang="cs-CZ" sz="2200" dirty="0"/>
              <a:t>Ověření administrativní, finanční a provozní kapacity žadatele </a:t>
            </a:r>
            <a:endParaRPr lang="cs-CZ" sz="2200" b="1" dirty="0"/>
          </a:p>
          <a:p>
            <a:pPr marL="0" indent="0" algn="just">
              <a:buNone/>
            </a:pPr>
            <a:r>
              <a:rPr lang="cs-CZ" sz="2200" b="1" dirty="0"/>
              <a:t>Kritéria formálních náležitostí</a:t>
            </a:r>
          </a:p>
          <a:p>
            <a:pPr algn="just"/>
            <a:r>
              <a:rPr lang="cs-CZ" sz="2200" dirty="0"/>
              <a:t>Úplnost a forma žádosti</a:t>
            </a:r>
          </a:p>
          <a:p>
            <a:pPr algn="just"/>
            <a:r>
              <a:rPr lang="cs-CZ" sz="2200" dirty="0"/>
              <a:t>Podpis žádosti</a:t>
            </a:r>
          </a:p>
          <a:p>
            <a:pPr marL="0" indent="0" algn="just">
              <a:buNone/>
            </a:pPr>
            <a:endParaRPr lang="cs-CZ" sz="2200" b="1" dirty="0"/>
          </a:p>
          <a:p>
            <a:pPr marL="0" indent="0" algn="just">
              <a:buNone/>
            </a:pPr>
            <a:r>
              <a:rPr lang="cs-CZ" sz="2200" b="1" dirty="0"/>
              <a:t>Podání žádosti o přezkum </a:t>
            </a:r>
            <a:endParaRPr lang="cs-CZ" sz="2200" dirty="0"/>
          </a:p>
          <a:p>
            <a:pPr algn="just"/>
            <a:r>
              <a:rPr lang="cs-CZ" sz="2200" dirty="0"/>
              <a:t>MAS zasílá informaci o výsledku hodnocení -&gt; lhůta 15 kalendářních dní ode dne doručení informace na podání Žádosti o přezkum u negativně hodnocených Žádostí o podporu </a:t>
            </a:r>
          </a:p>
          <a:p>
            <a:pPr mar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05272" y="157554"/>
            <a:ext cx="7491977"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Proces hodnocení a výběru projektů</a:t>
            </a:r>
          </a:p>
          <a:p>
            <a:pPr algn="r"/>
            <a:r>
              <a:rPr lang="cs-CZ" sz="3200" b="1" dirty="0">
                <a:solidFill>
                  <a:srgbClr val="0070C0"/>
                </a:solidFill>
              </a:rPr>
              <a:t>Hodnocení přijatelnosti a formálních náležitostí </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2D1DFDC-B14D-4865-97D2-C131D4B815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0328391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buNone/>
            </a:pPr>
            <a:endParaRPr lang="cs-CZ" sz="2400" dirty="0"/>
          </a:p>
          <a:p>
            <a:pPr algn="just"/>
            <a:r>
              <a:rPr lang="cs-CZ" sz="2400" dirty="0"/>
              <a:t>Druhá fáze hodnocení projektů </a:t>
            </a:r>
          </a:p>
          <a:p>
            <a:pPr algn="just"/>
            <a:r>
              <a:rPr lang="cs-CZ" sz="2400" dirty="0"/>
              <a:t>Hodnocení kvality </a:t>
            </a:r>
          </a:p>
          <a:p>
            <a:pPr algn="just"/>
            <a:r>
              <a:rPr lang="pt-BR" sz="2400" dirty="0"/>
              <a:t>Provádí Výběrová komise MAS </a:t>
            </a:r>
            <a:r>
              <a:rPr lang="cs-CZ" sz="2400" dirty="0"/>
              <a:t>MORAVSKÁ BRÁNA, </a:t>
            </a:r>
            <a:r>
              <a:rPr lang="cs-CZ" sz="2400" dirty="0" err="1"/>
              <a:t>z.s</a:t>
            </a:r>
            <a:r>
              <a:rPr lang="cs-CZ" sz="2400" dirty="0"/>
              <a:t>.</a:t>
            </a:r>
            <a:endParaRPr lang="pt-BR" sz="2400" dirty="0"/>
          </a:p>
          <a:p>
            <a:pPr algn="just"/>
            <a:r>
              <a:rPr lang="cs-CZ" sz="2400" dirty="0"/>
              <a:t>Pouze žádosti o podporu, které uspěly v 1. fázi hodnocení </a:t>
            </a:r>
          </a:p>
          <a:p>
            <a:pPr algn="just"/>
            <a:r>
              <a:rPr lang="cs-CZ" sz="2400" dirty="0"/>
              <a:t>Lhůta max. </a:t>
            </a:r>
            <a:r>
              <a:rPr lang="cs-CZ" sz="2400" b="1" dirty="0"/>
              <a:t>50 pracovních dnů </a:t>
            </a:r>
            <a:r>
              <a:rPr lang="cs-CZ" sz="2400" dirty="0"/>
              <a:t>od ukončení hodnocení FN a P </a:t>
            </a:r>
          </a:p>
          <a:p>
            <a:pPr algn="just"/>
            <a:r>
              <a:rPr lang="cs-CZ" sz="2400" dirty="0"/>
              <a:t>Mohou být výběrovou komisí vymezeny podmínky pro úpravu projektů ze strany žadatele, za kterých by měl být projekt podpořen </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Proces hodnocení a výběru projektů</a:t>
            </a:r>
          </a:p>
          <a:p>
            <a:pPr algn="r"/>
            <a:r>
              <a:rPr lang="cs-CZ" sz="3200" b="1" spc="-150" dirty="0">
                <a:solidFill>
                  <a:schemeClr val="accent1">
                    <a:lumMod val="75000"/>
                  </a:schemeClr>
                </a:solidFill>
              </a:rPr>
              <a:t>Věcné hodnocení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F7AEC57-CD7C-4918-9599-24A16D4B08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4362891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buNone/>
            </a:pPr>
            <a:endParaRPr lang="cs-CZ" sz="2000" dirty="0"/>
          </a:p>
          <a:p>
            <a:pPr marL="0" indent="0">
              <a:buNone/>
            </a:pPr>
            <a:r>
              <a:rPr lang="cs-CZ" sz="2400" b="1" dirty="0"/>
              <a:t>Kritéria věcného hodnocení</a:t>
            </a:r>
          </a:p>
          <a:p>
            <a:pPr marL="0" indent="0">
              <a:buNone/>
            </a:pPr>
            <a:endParaRPr lang="cs-CZ" dirty="0">
              <a:solidFill>
                <a:srgbClr val="FF0000"/>
              </a:solidFill>
            </a:endParaRP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Proces hodnocení a výběru projektů</a:t>
            </a:r>
          </a:p>
          <a:p>
            <a:pPr algn="r"/>
            <a:r>
              <a:rPr lang="cs-CZ" sz="3200" b="1" spc="-150" dirty="0">
                <a:solidFill>
                  <a:schemeClr val="accent1">
                    <a:lumMod val="75000"/>
                  </a:schemeClr>
                </a:solidFill>
              </a:rPr>
              <a:t>Věcné hodnocení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graphicFrame>
        <p:nvGraphicFramePr>
          <p:cNvPr id="2" name="Tabulka 1">
            <a:extLst>
              <a:ext uri="{FF2B5EF4-FFF2-40B4-BE49-F238E27FC236}">
                <a16:creationId xmlns:a16="http://schemas.microsoft.com/office/drawing/2014/main" id="{8DB68E48-9CCD-44F9-9411-CBC08C919EAA}"/>
              </a:ext>
            </a:extLst>
          </p:cNvPr>
          <p:cNvGraphicFramePr>
            <a:graphicFrameLocks noGrp="1"/>
          </p:cNvGraphicFramePr>
          <p:nvPr>
            <p:extLst>
              <p:ext uri="{D42A27DB-BD31-4B8C-83A1-F6EECF244321}">
                <p14:modId xmlns:p14="http://schemas.microsoft.com/office/powerpoint/2010/main" val="712696132"/>
              </p:ext>
            </p:extLst>
          </p:nvPr>
        </p:nvGraphicFramePr>
        <p:xfrm>
          <a:off x="642938" y="2243137"/>
          <a:ext cx="10068521" cy="3467134"/>
        </p:xfrm>
        <a:graphic>
          <a:graphicData uri="http://schemas.openxmlformats.org/drawingml/2006/table">
            <a:tbl>
              <a:tblPr firstRow="1" bandRow="1">
                <a:tableStyleId>{5C22544A-7EE6-4342-B048-85BDC9FD1C3A}</a:tableStyleId>
              </a:tblPr>
              <a:tblGrid>
                <a:gridCol w="4551052">
                  <a:extLst>
                    <a:ext uri="{9D8B030D-6E8A-4147-A177-3AD203B41FA5}">
                      <a16:colId xmlns:a16="http://schemas.microsoft.com/office/drawing/2014/main" val="1402731690"/>
                    </a:ext>
                  </a:extLst>
                </a:gridCol>
                <a:gridCol w="5517469">
                  <a:extLst>
                    <a:ext uri="{9D8B030D-6E8A-4147-A177-3AD203B41FA5}">
                      <a16:colId xmlns:a16="http://schemas.microsoft.com/office/drawing/2014/main" val="1821155007"/>
                    </a:ext>
                  </a:extLst>
                </a:gridCol>
              </a:tblGrid>
              <a:tr h="483017">
                <a:tc>
                  <a:txBody>
                    <a:bodyPr/>
                    <a:lstStyle/>
                    <a:p>
                      <a:r>
                        <a:rPr lang="cs-CZ" sz="2200" dirty="0"/>
                        <a:t>Skupina kritérií (max. počet bodů)</a:t>
                      </a:r>
                    </a:p>
                  </a:txBody>
                  <a:tcPr/>
                </a:tc>
                <a:tc>
                  <a:txBody>
                    <a:bodyPr/>
                    <a:lstStyle/>
                    <a:p>
                      <a:r>
                        <a:rPr lang="cs-CZ" sz="2200" dirty="0"/>
                        <a:t>Název kritéria (max. počet bodů)</a:t>
                      </a:r>
                    </a:p>
                  </a:txBody>
                  <a:tcPr/>
                </a:tc>
                <a:extLst>
                  <a:ext uri="{0D108BD9-81ED-4DB2-BD59-A6C34878D82A}">
                    <a16:rowId xmlns:a16="http://schemas.microsoft.com/office/drawing/2014/main" val="3571610529"/>
                  </a:ext>
                </a:extLst>
              </a:tr>
              <a:tr h="483017">
                <a:tc>
                  <a:txBody>
                    <a:bodyPr/>
                    <a:lstStyle/>
                    <a:p>
                      <a:r>
                        <a:rPr lang="cs-CZ" sz="2200" dirty="0"/>
                        <a:t>I. Potřebnost (35)</a:t>
                      </a:r>
                    </a:p>
                  </a:txBody>
                  <a:tcPr/>
                </a:tc>
                <a:tc>
                  <a:txBody>
                    <a:bodyPr/>
                    <a:lstStyle/>
                    <a:p>
                      <a:r>
                        <a:rPr lang="cs-CZ" sz="2200" dirty="0"/>
                        <a:t>Vymezení problému a cílové skupiny (35)</a:t>
                      </a:r>
                    </a:p>
                  </a:txBody>
                  <a:tcPr/>
                </a:tc>
                <a:extLst>
                  <a:ext uri="{0D108BD9-81ED-4DB2-BD59-A6C34878D82A}">
                    <a16:rowId xmlns:a16="http://schemas.microsoft.com/office/drawing/2014/main" val="3018693369"/>
                  </a:ext>
                </a:extLst>
              </a:tr>
              <a:tr h="833700">
                <a:tc>
                  <a:txBody>
                    <a:bodyPr/>
                    <a:lstStyle/>
                    <a:p>
                      <a:r>
                        <a:rPr lang="cs-CZ" sz="2200" dirty="0"/>
                        <a:t>II. Účelnost (30)</a:t>
                      </a:r>
                    </a:p>
                  </a:txBody>
                  <a:tcPr/>
                </a:tc>
                <a:tc>
                  <a:txBody>
                    <a:bodyPr/>
                    <a:lstStyle/>
                    <a:p>
                      <a:r>
                        <a:rPr lang="cs-CZ" sz="2200" dirty="0"/>
                        <a:t>Cíle a konzistentnost projektu (25)</a:t>
                      </a:r>
                    </a:p>
                    <a:p>
                      <a:r>
                        <a:rPr lang="cs-CZ" sz="2200" dirty="0"/>
                        <a:t>Způsob ověření dosažení cíle projektu (5)</a:t>
                      </a:r>
                    </a:p>
                  </a:txBody>
                  <a:tcPr/>
                </a:tc>
                <a:extLst>
                  <a:ext uri="{0D108BD9-81ED-4DB2-BD59-A6C34878D82A}">
                    <a16:rowId xmlns:a16="http://schemas.microsoft.com/office/drawing/2014/main" val="3475974604"/>
                  </a:ext>
                </a:extLst>
              </a:tr>
              <a:tr h="833700">
                <a:tc>
                  <a:txBody>
                    <a:bodyPr/>
                    <a:lstStyle/>
                    <a:p>
                      <a:r>
                        <a:rPr lang="cs-CZ" sz="2200" dirty="0"/>
                        <a:t>III. Efektivnost a hospodárnost (20)</a:t>
                      </a:r>
                    </a:p>
                  </a:txBody>
                  <a:tcPr/>
                </a:tc>
                <a:tc>
                  <a:txBody>
                    <a:bodyPr/>
                    <a:lstStyle/>
                    <a:p>
                      <a:r>
                        <a:rPr lang="cs-CZ" sz="2200" dirty="0"/>
                        <a:t>Efektivita projektu, rozpočet (15)</a:t>
                      </a:r>
                    </a:p>
                    <a:p>
                      <a:r>
                        <a:rPr lang="cs-CZ" sz="2200" dirty="0"/>
                        <a:t>Adekvátnost indikátorů (5)</a:t>
                      </a:r>
                    </a:p>
                  </a:txBody>
                  <a:tcPr/>
                </a:tc>
                <a:extLst>
                  <a:ext uri="{0D108BD9-81ED-4DB2-BD59-A6C34878D82A}">
                    <a16:rowId xmlns:a16="http://schemas.microsoft.com/office/drawing/2014/main" val="1619373035"/>
                  </a:ext>
                </a:extLst>
              </a:tr>
              <a:tr h="833700">
                <a:tc>
                  <a:txBody>
                    <a:bodyPr/>
                    <a:lstStyle/>
                    <a:p>
                      <a:r>
                        <a:rPr lang="cs-CZ" sz="2200" dirty="0"/>
                        <a:t>IV. Proveditelnost (15)</a:t>
                      </a:r>
                    </a:p>
                  </a:txBody>
                  <a:tcPr/>
                </a:tc>
                <a:tc>
                  <a:txBody>
                    <a:bodyPr/>
                    <a:lstStyle/>
                    <a:p>
                      <a:r>
                        <a:rPr lang="cs-CZ" sz="2200" dirty="0"/>
                        <a:t>Způsob realizace aktivit a jejich návaznost (10)</a:t>
                      </a:r>
                    </a:p>
                    <a:p>
                      <a:r>
                        <a:rPr lang="cs-CZ" sz="2200" dirty="0"/>
                        <a:t>Způsob zapojení cílové skupiny (5)</a:t>
                      </a:r>
                    </a:p>
                  </a:txBody>
                  <a:tcPr/>
                </a:tc>
                <a:extLst>
                  <a:ext uri="{0D108BD9-81ED-4DB2-BD59-A6C34878D82A}">
                    <a16:rowId xmlns:a16="http://schemas.microsoft.com/office/drawing/2014/main" val="3100486862"/>
                  </a:ext>
                </a:extLst>
              </a:tr>
            </a:tbl>
          </a:graphicData>
        </a:graphic>
      </p:graphicFrame>
      <p:pic>
        <p:nvPicPr>
          <p:cNvPr id="13" name="Obrázek 12">
            <a:extLst>
              <a:ext uri="{FF2B5EF4-FFF2-40B4-BE49-F238E27FC236}">
                <a16:creationId xmlns:a16="http://schemas.microsoft.com/office/drawing/2014/main" id="{63756A65-3D88-439A-AD85-40982D59F7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4394062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lnSpcReduction="10000"/>
          </a:bodyPr>
          <a:lstStyle/>
          <a:p>
            <a:pPr marL="0" indent="0">
              <a:buNone/>
            </a:pPr>
            <a:endParaRPr lang="cs-CZ" sz="2200" dirty="0"/>
          </a:p>
          <a:p>
            <a:pPr algn="just"/>
            <a:r>
              <a:rPr lang="cs-CZ" sz="2400" dirty="0"/>
              <a:t>Výběrová komise odpovídá u každého kritéria na Hlavní otázku (+ pomocné podotázky) </a:t>
            </a:r>
          </a:p>
          <a:p>
            <a:pPr algn="just"/>
            <a:endParaRPr lang="cs-CZ" sz="2400" dirty="0"/>
          </a:p>
          <a:p>
            <a:pPr algn="just"/>
            <a:r>
              <a:rPr lang="cs-CZ" sz="2400" dirty="0"/>
              <a:t>Využívá 4 deskriptory: </a:t>
            </a:r>
          </a:p>
          <a:p>
            <a:pPr marL="0" indent="0" algn="just">
              <a:buNone/>
            </a:pPr>
            <a:r>
              <a:rPr lang="cs-CZ" sz="2400" dirty="0"/>
              <a:t>1. Velmi dobře 		100 % max. dosažitelného počtu bodů v kritériu </a:t>
            </a:r>
          </a:p>
          <a:p>
            <a:pPr marL="0" indent="0" algn="just">
              <a:buNone/>
            </a:pPr>
            <a:r>
              <a:rPr lang="cs-CZ" sz="2400" dirty="0"/>
              <a:t>2. Dobře 		75 % max. dosažitelného počtu bodů v kritériu </a:t>
            </a:r>
          </a:p>
          <a:p>
            <a:pPr marL="0" indent="0" algn="just">
              <a:buNone/>
            </a:pPr>
            <a:r>
              <a:rPr lang="cs-CZ" sz="2400" dirty="0"/>
              <a:t>3. Dostatečně 		50 % max. dosažitelného počtu bodů v kritériu </a:t>
            </a:r>
          </a:p>
          <a:p>
            <a:pPr marL="0" indent="0" algn="just">
              <a:buNone/>
            </a:pPr>
            <a:r>
              <a:rPr lang="cs-CZ" sz="2400" dirty="0"/>
              <a:t>4. Nedostatečně 		25 % max. dosažitelného počtu bodů v kritériu </a:t>
            </a:r>
          </a:p>
          <a:p>
            <a:pPr marL="0" indent="0" algn="just">
              <a:buNone/>
            </a:pPr>
            <a:endParaRPr lang="cs-CZ" sz="2400" dirty="0"/>
          </a:p>
          <a:p>
            <a:pPr algn="just"/>
            <a:r>
              <a:rPr lang="cs-CZ" sz="2400" dirty="0"/>
              <a:t>Deskriptor 4 je eliminační – získání tohoto deskriptoru nejméně u jednoho kritéria </a:t>
            </a:r>
            <a:r>
              <a:rPr lang="cs-CZ" sz="2400" b="1" dirty="0"/>
              <a:t>-&gt; </a:t>
            </a:r>
            <a:r>
              <a:rPr lang="cs-CZ" sz="2400" dirty="0"/>
              <a:t>Žádost o podporu nesplnila podmínky věcného hodnocení </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Proces hodnocení a výběru projektů</a:t>
            </a:r>
          </a:p>
          <a:p>
            <a:pPr algn="r"/>
            <a:r>
              <a:rPr lang="cs-CZ" sz="3200" b="1" spc="-150" dirty="0">
                <a:solidFill>
                  <a:schemeClr val="accent1">
                    <a:lumMod val="75000"/>
                  </a:schemeClr>
                </a:solidFill>
              </a:rPr>
              <a:t>Věcné hodnocení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1915A144-8C87-49AE-B2A7-B6DFD5C8F5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75844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361766"/>
          </a:xfrm>
        </p:spPr>
        <p:txBody>
          <a:bodyPr>
            <a:normAutofit fontScale="92500" lnSpcReduction="10000"/>
          </a:bodyPr>
          <a:lstStyle/>
          <a:p>
            <a:pPr marL="0" indent="0">
              <a:buNone/>
            </a:pPr>
            <a:endParaRPr lang="cs-CZ" sz="2400" b="1" dirty="0">
              <a:solidFill>
                <a:srgbClr val="0070C0"/>
              </a:solidFill>
            </a:endParaRPr>
          </a:p>
          <a:p>
            <a:r>
              <a:rPr lang="cs-CZ" sz="2200" dirty="0"/>
              <a:t>Finanční alokace výzvy (rozhodná pro výběr projektů k financování): 	</a:t>
            </a:r>
            <a:r>
              <a:rPr lang="cs-CZ" sz="2200" b="1" dirty="0"/>
              <a:t>2 930 460 CZK</a:t>
            </a:r>
          </a:p>
          <a:p>
            <a:r>
              <a:rPr lang="cs-CZ" sz="2200" dirty="0"/>
              <a:t>Minimální výše celkových způsobilých výdajů:   </a:t>
            </a:r>
            <a:r>
              <a:rPr lang="cs-CZ" sz="2200" b="1" dirty="0"/>
              <a:t>400 000 CZK</a:t>
            </a:r>
            <a:endParaRPr lang="cs-CZ" sz="2200" b="1" dirty="0">
              <a:solidFill>
                <a:srgbClr val="FF0000"/>
              </a:solidFill>
            </a:endParaRPr>
          </a:p>
          <a:p>
            <a:endParaRPr lang="cs-CZ" sz="2200" dirty="0"/>
          </a:p>
          <a:p>
            <a:r>
              <a:rPr lang="cs-CZ" sz="2200" dirty="0"/>
              <a:t>Maximální délka podpory:   </a:t>
            </a:r>
            <a:r>
              <a:rPr lang="cs-CZ" sz="2200" b="1" dirty="0"/>
              <a:t>36 měsíců</a:t>
            </a:r>
          </a:p>
          <a:p>
            <a:r>
              <a:rPr lang="cs-CZ" sz="2200" dirty="0"/>
              <a:t>Nejzazší datum pro ukončení fyzické realizace projektu:   </a:t>
            </a:r>
            <a:r>
              <a:rPr lang="cs-CZ" sz="2200" b="1" dirty="0"/>
              <a:t>31. 12. 2022</a:t>
            </a:r>
          </a:p>
          <a:p>
            <a:pPr marL="0" indent="0">
              <a:buNone/>
            </a:pPr>
            <a:endParaRPr lang="cs-CZ" sz="2200" dirty="0"/>
          </a:p>
          <a:p>
            <a:pPr marL="0" indent="0">
              <a:buNone/>
            </a:pPr>
            <a:r>
              <a:rPr lang="cs-CZ" sz="2200" dirty="0"/>
              <a:t>Forma podpory:	</a:t>
            </a:r>
            <a:r>
              <a:rPr lang="cs-CZ" sz="2200" b="1" dirty="0"/>
              <a:t>ex ante/ ex post</a:t>
            </a:r>
          </a:p>
          <a:p>
            <a:pPr marL="0" indent="0">
              <a:buNone/>
            </a:pPr>
            <a:endParaRPr lang="cs-CZ" sz="2200" dirty="0"/>
          </a:p>
          <a:p>
            <a:pPr marL="0" indent="0">
              <a:buNone/>
            </a:pPr>
            <a:r>
              <a:rPr lang="cs-CZ" sz="2200" b="1" dirty="0"/>
              <a:t>Nepřímé náklady</a:t>
            </a:r>
          </a:p>
          <a:p>
            <a:r>
              <a:rPr lang="cs-CZ" sz="2200" dirty="0"/>
              <a:t>Nepřímé náklady mohou dosahovat maximálně 25% přímých způsobilých nákladů projektu</a:t>
            </a:r>
          </a:p>
          <a:p>
            <a:pPr marL="0" indent="0">
              <a:buNone/>
            </a:pPr>
            <a:endParaRPr lang="cs-CZ" sz="24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93138"/>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Představení výzvy</a:t>
            </a:r>
          </a:p>
          <a:p>
            <a:pPr algn="r"/>
            <a:r>
              <a:rPr lang="cs-CZ" sz="3200" b="1" spc="-150" dirty="0">
                <a:solidFill>
                  <a:schemeClr val="accent1">
                    <a:lumMod val="75000"/>
                  </a:schemeClr>
                </a:solidFill>
              </a:rPr>
              <a:t>Termíny a finanční alokace výzvy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18872309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lnSpcReduction="10000"/>
          </a:bodyPr>
          <a:lstStyle/>
          <a:p>
            <a:pPr marL="0" lvl="0" indent="0">
              <a:buNone/>
            </a:pPr>
            <a:endParaRPr lang="cs-CZ" sz="2000" dirty="0"/>
          </a:p>
          <a:p>
            <a:pPr algn="just"/>
            <a:r>
              <a:rPr lang="cs-CZ" sz="2400" dirty="0"/>
              <a:t>Max. počet bodů věcného hodnocení - 100 </a:t>
            </a:r>
          </a:p>
          <a:p>
            <a:pPr algn="just"/>
            <a:endParaRPr lang="cs-CZ" sz="2400" dirty="0"/>
          </a:p>
          <a:p>
            <a:pPr algn="just"/>
            <a:r>
              <a:rPr lang="cs-CZ" sz="2400" dirty="0"/>
              <a:t>Žádost musí získat min. 50 bodů, aby splnila podmínky věcného hodnocení a všechny hlavní otázky musí být hodnoceny deskriptory 1 – 3</a:t>
            </a:r>
          </a:p>
          <a:p>
            <a:pPr marL="0" indent="0" algn="just">
              <a:buNone/>
            </a:pPr>
            <a:r>
              <a:rPr lang="cs-CZ" sz="2400" dirty="0"/>
              <a:t> </a:t>
            </a:r>
          </a:p>
          <a:p>
            <a:pPr algn="just"/>
            <a:r>
              <a:rPr lang="cs-CZ" sz="2400" b="1" dirty="0"/>
              <a:t>Žádost o přezkum: </a:t>
            </a:r>
            <a:r>
              <a:rPr lang="cs-CZ" sz="2400" dirty="0"/>
              <a:t>MAS zasílá informaci o výsledku hodnocení -&gt; lhůta 15 kalendářních dní ode dne doručení informace na podání Žádosti o přezkum u negativně hodnocených Žádostí o podporu </a:t>
            </a:r>
          </a:p>
          <a:p>
            <a:pPr marL="0" indent="0" algn="just">
              <a:buNone/>
            </a:pPr>
            <a:endParaRPr lang="cs-CZ" sz="2400" dirty="0"/>
          </a:p>
          <a:p>
            <a:pPr algn="just"/>
            <a:r>
              <a:rPr lang="cs-CZ" sz="2400" dirty="0"/>
              <a:t>MAS současně upozorňuje, že tento závěr ještě předává k závěrečnému ověření způsobilosti projektů a ke kontrole administrativních postupů na ŘO OPZ </a:t>
            </a:r>
          </a:p>
          <a:p>
            <a:pPr mar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Proces hodnocení a výběru projektů</a:t>
            </a:r>
          </a:p>
          <a:p>
            <a:pPr algn="r"/>
            <a:r>
              <a:rPr lang="cs-CZ" sz="3200" b="1" spc="-150" dirty="0">
                <a:solidFill>
                  <a:schemeClr val="accent1">
                    <a:lumMod val="75000"/>
                  </a:schemeClr>
                </a:solidFill>
              </a:rPr>
              <a:t>Věcné hodnocení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EDFD2953-C0D1-4E0F-A51B-7A5AD90DD3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spTree>
    <p:extLst>
      <p:ext uri="{BB962C8B-B14F-4D97-AF65-F5344CB8AC3E}">
        <p14:creationId xmlns:p14="http://schemas.microsoft.com/office/powerpoint/2010/main" val="1760826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algn="just"/>
            <a:r>
              <a:rPr lang="cs-CZ" sz="2100" dirty="0"/>
              <a:t>Provádí Rada spolku MAS MORAVSKÁ BRÁNA, </a:t>
            </a:r>
            <a:r>
              <a:rPr lang="cs-CZ" sz="2100" dirty="0" err="1"/>
              <a:t>z.s</a:t>
            </a:r>
            <a:r>
              <a:rPr lang="cs-CZ" sz="2100" dirty="0"/>
              <a:t>. do 30 pracovních dní od ukončení věcného hodnocení</a:t>
            </a:r>
          </a:p>
          <a:p>
            <a:pPr algn="just"/>
            <a:r>
              <a:rPr lang="cs-CZ" sz="2100" dirty="0"/>
              <a:t>Rada spolku stanoví pořadí projektů a provede výběr Žádostí o dotaci dle bodového hodnocení </a:t>
            </a:r>
            <a:br>
              <a:rPr lang="cs-CZ" sz="2100" dirty="0"/>
            </a:br>
            <a:r>
              <a:rPr lang="cs-CZ" sz="2100" dirty="0"/>
              <a:t>a aktuálních finančních prostředků alokovaných na danou výzvu v souladu s nastavenými postupy MAS</a:t>
            </a:r>
          </a:p>
          <a:p>
            <a:pPr algn="just"/>
            <a:r>
              <a:rPr lang="cs-CZ" sz="2100" dirty="0"/>
              <a:t>Rada spolku nemůže měnit pořadí projektů, které je dáno bodovým ohodnocením získaným v rámci věcného hodnocení a nelze jej měnit jiným způsobem než nedoporučením projektu k podpoře </a:t>
            </a:r>
          </a:p>
          <a:p>
            <a:pPr algn="just"/>
            <a:r>
              <a:rPr lang="cs-CZ" sz="2100" b="1" dirty="0"/>
              <a:t>Žádost o přezkum: </a:t>
            </a:r>
            <a:r>
              <a:rPr lang="cs-CZ" sz="2100" dirty="0"/>
              <a:t>MAS zasílá informaci o výsledku hodnocení -&gt; lhůta 15 kalendářních dní ode dne doručení informace na podání Žádosti o přezkum u negativně hodnocených Žádostí o podporu </a:t>
            </a:r>
          </a:p>
          <a:p>
            <a:pPr algn="just"/>
            <a:r>
              <a:rPr lang="cs-CZ" sz="2100" dirty="0"/>
              <a:t>Rada spolku může na základě doporučení a návrhů výběrové komise MAS nebo na základě porovnání projednávaných žádosti o podporu mezi sebou rozhodnout o stanovení podmínek poskytnutí podpory na projekt</a:t>
            </a:r>
          </a:p>
          <a:p>
            <a:pPr algn="just"/>
            <a:r>
              <a:rPr lang="cs-CZ" sz="2100" dirty="0"/>
              <a:t>MAS současně upozorňuje, že tento závěr ještě předává k závěrečnému ověření způsobilosti projektů </a:t>
            </a:r>
            <a:br>
              <a:rPr lang="cs-CZ" sz="2100" dirty="0"/>
            </a:br>
            <a:r>
              <a:rPr lang="cs-CZ" sz="2100" dirty="0"/>
              <a:t>a ke kontrole administrativních postupů na ŘO OPZ </a:t>
            </a:r>
          </a:p>
          <a:p>
            <a:pPr mar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Proces hodnocení a výběru projektů</a:t>
            </a:r>
          </a:p>
          <a:p>
            <a:pPr algn="r"/>
            <a:r>
              <a:rPr lang="cs-CZ" sz="3200" b="1" dirty="0">
                <a:solidFill>
                  <a:srgbClr val="0070C0"/>
                </a:solidFill>
              </a:rPr>
              <a:t>Výběr projektů (ze strany MAS)</a:t>
            </a:r>
            <a:endParaRPr lang="cs-CZ" sz="3200" dirty="0"/>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EDFD2953-C0D1-4E0F-A51B-7A5AD90DD3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7550981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064969"/>
            <a:ext cx="11670189" cy="4762664"/>
          </a:xfrm>
        </p:spPr>
        <p:txBody>
          <a:bodyPr>
            <a:noAutofit/>
          </a:bodyPr>
          <a:lstStyle/>
          <a:p>
            <a:r>
              <a:rPr lang="pl-PL" sz="1700" b="1" dirty="0"/>
              <a:t>Hodnocení FN a P: 	</a:t>
            </a:r>
            <a:r>
              <a:rPr lang="pl-PL" sz="1700" dirty="0"/>
              <a:t>do 30 pracovních dní ze strany MAS </a:t>
            </a:r>
          </a:p>
          <a:p>
            <a:pPr marL="0" indent="0">
              <a:buNone/>
            </a:pPr>
            <a:r>
              <a:rPr lang="cs-CZ" sz="1700" dirty="0"/>
              <a:t>	Odvolání: 	do 15 kalendářních dní ze strany žadatele </a:t>
            </a:r>
          </a:p>
          <a:p>
            <a:r>
              <a:rPr lang="pl-PL" sz="1700" b="1" dirty="0"/>
              <a:t>Věcné hodnocení: 	</a:t>
            </a:r>
            <a:r>
              <a:rPr lang="pl-PL" sz="1700" dirty="0"/>
              <a:t>do 50 pracovních dní ze strany MAS </a:t>
            </a:r>
          </a:p>
          <a:p>
            <a:pPr marL="0" indent="0">
              <a:buNone/>
            </a:pPr>
            <a:r>
              <a:rPr lang="cs-CZ" sz="1700" dirty="0"/>
              <a:t>	Odvolání: 	do 15 kalendářních dní ze strany žadatele</a:t>
            </a:r>
          </a:p>
          <a:p>
            <a:pPr marL="0" indent="0"/>
            <a:r>
              <a:rPr lang="cs-CZ" sz="1700" dirty="0"/>
              <a:t> </a:t>
            </a:r>
            <a:r>
              <a:rPr lang="cs-CZ" sz="1700" b="1" dirty="0"/>
              <a:t>Výběr projektů ze strany rozhodovacího orgánu MAS (rady spolku)                                                                                               </a:t>
            </a:r>
          </a:p>
          <a:p>
            <a:pPr marL="0" indent="0">
              <a:buNone/>
            </a:pPr>
            <a:r>
              <a:rPr lang="cs-CZ" sz="1700" b="1" dirty="0"/>
              <a:t>                                               </a:t>
            </a:r>
            <a:r>
              <a:rPr lang="pl-PL" sz="1700" dirty="0"/>
              <a:t>do 30 pracovních dní ze strany MAS </a:t>
            </a:r>
            <a:r>
              <a:rPr lang="cs-CZ" sz="1700" dirty="0"/>
              <a:t>od dokončení věcného hodnocení                               </a:t>
            </a:r>
          </a:p>
          <a:p>
            <a:pPr marL="0" indent="0">
              <a:buNone/>
            </a:pPr>
            <a:r>
              <a:rPr lang="cs-CZ" sz="1700" dirty="0"/>
              <a:t>               Odvolání:              do 15 kalendářních dní ze strany žadatele</a:t>
            </a:r>
            <a:endParaRPr lang="cs-CZ" sz="1700" b="1" dirty="0"/>
          </a:p>
          <a:p>
            <a:r>
              <a:rPr lang="cs-CZ" sz="1700" b="1" dirty="0"/>
              <a:t>Závěrečné ověření způsobilosti: </a:t>
            </a:r>
            <a:endParaRPr lang="cs-CZ" sz="1700" dirty="0"/>
          </a:p>
          <a:p>
            <a:pPr marL="0" indent="0">
              <a:buNone/>
            </a:pPr>
            <a:r>
              <a:rPr lang="cs-CZ" sz="1700" dirty="0"/>
              <a:t>	ŘO provádí neprodleně dle administrativních kapacit </a:t>
            </a:r>
          </a:p>
          <a:p>
            <a:r>
              <a:rPr lang="cs-CZ" sz="1700" b="1" dirty="0"/>
              <a:t>Vydání právního aktu u doporučených žádostí: </a:t>
            </a:r>
            <a:endParaRPr lang="cs-CZ" sz="1700" dirty="0"/>
          </a:p>
          <a:p>
            <a:pPr marL="0" indent="0">
              <a:buNone/>
            </a:pPr>
            <a:r>
              <a:rPr lang="pl-PL" sz="1700" dirty="0"/>
              <a:t>	do 3 měsíců ze strany ŘO OPZ </a:t>
            </a:r>
          </a:p>
          <a:p>
            <a:pPr>
              <a:lnSpc>
                <a:spcPct val="100000"/>
              </a:lnSpc>
              <a:buClr>
                <a:srgbClr val="1287C3"/>
              </a:buClr>
              <a:buSzPct val="145000"/>
            </a:pPr>
            <a:r>
              <a:rPr lang="cs-CZ" altLang="cs-CZ" sz="1700" b="1" dirty="0"/>
              <a:t>Odeslání první zálohové platby: </a:t>
            </a:r>
            <a:r>
              <a:rPr lang="cs-CZ" altLang="cs-CZ" sz="1700" dirty="0"/>
              <a:t>do 20 pracovních dní od vydání právního aktu (u ex ante) </a:t>
            </a:r>
          </a:p>
          <a:p>
            <a:pPr>
              <a:lnSpc>
                <a:spcPct val="100000"/>
              </a:lnSpc>
              <a:buClr>
                <a:srgbClr val="1287C3"/>
              </a:buClr>
              <a:buSzPct val="145000"/>
            </a:pPr>
            <a:r>
              <a:rPr lang="cs-CZ" altLang="cs-CZ" sz="1700" dirty="0"/>
              <a:t>Další zálohové platby v půlročním intervalu – vždy se Zprávou o realizaci projektu (u ex ante)</a:t>
            </a:r>
          </a:p>
          <a:p>
            <a:pPr marL="0" indent="0">
              <a:buNone/>
            </a:pPr>
            <a:endParaRPr lang="pl-PL" sz="14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271858"/>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Proces hodnocení a výběru projektů</a:t>
            </a:r>
          </a:p>
          <a:p>
            <a:pPr algn="r"/>
            <a:r>
              <a:rPr lang="cs-CZ" sz="3200" b="1" dirty="0">
                <a:solidFill>
                  <a:srgbClr val="0070C0"/>
                </a:solidFill>
              </a:rPr>
              <a:t>Shrnutí a lhůty</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8744913F-C0D4-4634-83F2-ADA6A61B19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pic>
        <p:nvPicPr>
          <p:cNvPr id="10" name="Obrázek 9">
            <a:extLst>
              <a:ext uri="{FF2B5EF4-FFF2-40B4-BE49-F238E27FC236}">
                <a16:creationId xmlns:a16="http://schemas.microsoft.com/office/drawing/2014/main" id="{CFC2D811-BE1A-4984-9ADD-91FF9D731B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8572756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1556884" y="2319773"/>
            <a:ext cx="8950977" cy="923330"/>
          </a:xfrm>
          <a:prstGeom prst="rect">
            <a:avLst/>
          </a:prstGeom>
        </p:spPr>
        <p:txBody>
          <a:bodyPr wrap="none">
            <a:spAutoFit/>
          </a:bodyPr>
          <a:lstStyle/>
          <a:p>
            <a:pPr algn="ctr"/>
            <a:r>
              <a:rPr lang="cs-CZ" sz="5400" b="1" spc="-150" dirty="0">
                <a:solidFill>
                  <a:schemeClr val="accent1">
                    <a:lumMod val="75000"/>
                  </a:schemeClr>
                </a:solidFill>
              </a:rPr>
              <a:t>PŘÍPRAVA ŽÁDOSTI O PODPORU</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29" y="4443874"/>
            <a:ext cx="8297773" cy="1368000"/>
          </a:xfrm>
          <a:prstGeom prst="rect">
            <a:avLst/>
          </a:prstGeom>
        </p:spPr>
      </p:pic>
    </p:spTree>
    <p:extLst>
      <p:ext uri="{BB962C8B-B14F-4D97-AF65-F5344CB8AC3E}">
        <p14:creationId xmlns:p14="http://schemas.microsoft.com/office/powerpoint/2010/main" val="34097116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064969"/>
            <a:ext cx="11848826" cy="4762664"/>
          </a:xfrm>
        </p:spPr>
        <p:txBody>
          <a:bodyPr>
            <a:noAutofit/>
          </a:bodyPr>
          <a:lstStyle/>
          <a:p>
            <a:pPr marL="0" indent="0">
              <a:buNone/>
            </a:pPr>
            <a:r>
              <a:rPr lang="cs-CZ" sz="1800" b="1" u="sng" cap="all" dirty="0"/>
              <a:t>PROJEKTOVÝ ZÁMĚR</a:t>
            </a:r>
          </a:p>
          <a:p>
            <a:pPr marL="900000" indent="-342900" hangingPunct="0">
              <a:lnSpc>
                <a:spcPct val="100000"/>
              </a:lnSpc>
              <a:buFont typeface="+mj-lt"/>
              <a:buAutoNum type="arabicPeriod"/>
            </a:pPr>
            <a:r>
              <a:rPr lang="cs-CZ" sz="1800" b="1" cap="all" dirty="0"/>
              <a:t>Co chceme a můžeme změnit? </a:t>
            </a:r>
          </a:p>
          <a:p>
            <a:pPr marL="900000" indent="-342900" hangingPunct="0">
              <a:lnSpc>
                <a:spcPct val="100000"/>
              </a:lnSpc>
              <a:buFont typeface="+mj-lt"/>
              <a:buAutoNum type="arabicPeriod"/>
            </a:pPr>
            <a:r>
              <a:rPr lang="cs-CZ" sz="1800" b="1" cap="all" dirty="0"/>
              <a:t>Jak toho chceme dosáhnout?</a:t>
            </a:r>
          </a:p>
          <a:p>
            <a:pPr marL="900000" indent="-342900" hangingPunct="0">
              <a:lnSpc>
                <a:spcPct val="100000"/>
              </a:lnSpc>
              <a:spcAft>
                <a:spcPts val="1200"/>
              </a:spcAft>
              <a:buFont typeface="+mj-lt"/>
              <a:buAutoNum type="arabicPeriod"/>
            </a:pPr>
            <a:r>
              <a:rPr lang="cs-CZ" sz="1800" b="1" cap="all" dirty="0"/>
              <a:t>Jak ověříme, že jsme byli úspěšní?</a:t>
            </a:r>
          </a:p>
          <a:p>
            <a:pPr marL="0" indent="0">
              <a:buNone/>
            </a:pPr>
            <a:r>
              <a:rPr lang="cs-CZ" sz="1800" b="1" u="sng" cap="all" dirty="0"/>
              <a:t>1. Co chceme a můžeme změnit? </a:t>
            </a:r>
          </a:p>
          <a:p>
            <a:pPr lvl="1">
              <a:lnSpc>
                <a:spcPct val="100000"/>
              </a:lnSpc>
              <a:spcBef>
                <a:spcPts val="0"/>
              </a:spcBef>
            </a:pPr>
            <a:r>
              <a:rPr lang="cs-CZ" sz="1800" dirty="0"/>
              <a:t>Definování konkrétních problémů (</a:t>
            </a:r>
            <a:r>
              <a:rPr lang="cs-CZ" sz="1800" b="1" dirty="0"/>
              <a:t>identifikování potřeb</a:t>
            </a:r>
            <a:r>
              <a:rPr lang="cs-CZ" sz="1800" dirty="0"/>
              <a:t> </a:t>
            </a:r>
            <a:r>
              <a:rPr lang="cs-CZ" sz="1800" b="1" dirty="0"/>
              <a:t>cílové skupiny</a:t>
            </a:r>
            <a:r>
              <a:rPr lang="cs-CZ" sz="1800" dirty="0"/>
              <a:t>),  které chceme a jsme schopni projektem změnit.</a:t>
            </a:r>
          </a:p>
          <a:p>
            <a:pPr marL="0" indent="0" hangingPunct="0">
              <a:lnSpc>
                <a:spcPct val="100000"/>
              </a:lnSpc>
              <a:buNone/>
            </a:pPr>
            <a:r>
              <a:rPr lang="cs-CZ" sz="1800" b="1" dirty="0"/>
              <a:t>Doporučení:</a:t>
            </a:r>
          </a:p>
          <a:p>
            <a:pPr lvl="0" algn="just" hangingPunct="0">
              <a:lnSpc>
                <a:spcPct val="100000"/>
              </a:lnSpc>
              <a:spcBef>
                <a:spcPts val="0"/>
              </a:spcBef>
              <a:spcAft>
                <a:spcPts val="0"/>
              </a:spcAft>
            </a:pPr>
            <a:r>
              <a:rPr lang="cs-CZ" sz="1800" dirty="0"/>
              <a:t>jedna z nejdůležitějších částí žádosti, neodbývejte ji,</a:t>
            </a:r>
          </a:p>
          <a:p>
            <a:pPr lvl="0" algn="just" hangingPunct="0">
              <a:lnSpc>
                <a:spcPct val="100000"/>
              </a:lnSpc>
              <a:spcBef>
                <a:spcPts val="0"/>
              </a:spcBef>
              <a:spcAft>
                <a:spcPts val="0"/>
              </a:spcAft>
            </a:pPr>
            <a:r>
              <a:rPr lang="cs-CZ" sz="1800" dirty="0"/>
              <a:t>nemudrujte, nefilosofujte, nebásněte, buďte konkrétní a exaktní: čísla, data,</a:t>
            </a:r>
          </a:p>
          <a:p>
            <a:pPr lvl="0" hangingPunct="0">
              <a:lnSpc>
                <a:spcPct val="100000"/>
              </a:lnSpc>
              <a:spcBef>
                <a:spcPts val="0"/>
              </a:spcBef>
              <a:spcAft>
                <a:spcPts val="0"/>
              </a:spcAft>
            </a:pPr>
            <a:r>
              <a:rPr lang="cs-CZ" sz="1800" dirty="0"/>
              <a:t>soustřeďte se na ty potřeby, které korespondují s cíli a aktivitami projektu, a tuto vazbu prokažte,</a:t>
            </a:r>
          </a:p>
          <a:p>
            <a:pPr lvl="0" algn="just" hangingPunct="0">
              <a:lnSpc>
                <a:spcPct val="100000"/>
              </a:lnSpc>
              <a:spcBef>
                <a:spcPts val="0"/>
              </a:spcBef>
              <a:spcAft>
                <a:spcPts val="0"/>
              </a:spcAft>
            </a:pPr>
            <a:r>
              <a:rPr lang="cs-CZ" sz="1800" dirty="0"/>
              <a:t>držte se cílové skupiny/cílových skupin,</a:t>
            </a:r>
          </a:p>
          <a:p>
            <a:pPr lvl="0" algn="just" hangingPunct="0">
              <a:lnSpc>
                <a:spcPct val="100000"/>
              </a:lnSpc>
              <a:spcBef>
                <a:spcPts val="0"/>
              </a:spcBef>
              <a:spcAft>
                <a:spcPts val="0"/>
              </a:spcAft>
            </a:pPr>
            <a:r>
              <a:rPr lang="cs-CZ" sz="1800" dirty="0"/>
              <a:t>odvolejte se na analytické materiály, dejte je do přílohy,</a:t>
            </a:r>
          </a:p>
          <a:p>
            <a:pPr lvl="0" algn="just" hangingPunct="0">
              <a:lnSpc>
                <a:spcPct val="100000"/>
              </a:lnSpc>
              <a:spcBef>
                <a:spcPts val="0"/>
              </a:spcBef>
              <a:spcAft>
                <a:spcPts val="0"/>
              </a:spcAft>
            </a:pPr>
            <a:r>
              <a:rPr lang="cs-CZ" sz="1800" dirty="0"/>
              <a:t>odvolejte se na strategické dokumenty, dejte je do přílohy.</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dirty="0">
                <a:solidFill>
                  <a:schemeClr val="accent1">
                    <a:lumMod val="75000"/>
                  </a:schemeClr>
                </a:solidFill>
              </a:rPr>
              <a:t>Příprava žádosti o podporu</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Obrázek 14">
            <a:extLst>
              <a:ext uri="{FF2B5EF4-FFF2-40B4-BE49-F238E27FC236}">
                <a16:creationId xmlns:a16="http://schemas.microsoft.com/office/drawing/2014/main" id="{9E99AF98-C4DE-4B92-A408-7AD979D5C8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8572756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064969"/>
            <a:ext cx="11670189" cy="4762664"/>
          </a:xfrm>
        </p:spPr>
        <p:txBody>
          <a:bodyPr>
            <a:noAutofit/>
          </a:bodyPr>
          <a:lstStyle/>
          <a:p>
            <a:pPr marL="0" indent="0" algn="just">
              <a:buNone/>
            </a:pPr>
            <a:r>
              <a:rPr lang="cs-CZ" sz="1800" b="1" u="sng" cap="all" dirty="0"/>
              <a:t>1. Co chceme a můžeme změnit? </a:t>
            </a:r>
          </a:p>
          <a:p>
            <a:pPr lvl="1" algn="just">
              <a:lnSpc>
                <a:spcPct val="100000"/>
              </a:lnSpc>
              <a:spcBef>
                <a:spcPts val="0"/>
              </a:spcBef>
            </a:pPr>
            <a:r>
              <a:rPr lang="cs-CZ" sz="1800" dirty="0"/>
              <a:t>Součástí definice problému je vždy také </a:t>
            </a:r>
            <a:r>
              <a:rPr lang="cs-CZ" sz="1800" b="1" dirty="0"/>
              <a:t>specifikace cílové skupiny projektu</a:t>
            </a:r>
            <a:r>
              <a:rPr lang="cs-CZ" sz="1800" dirty="0"/>
              <a:t>, tj. osob, kterých se problém týká.</a:t>
            </a:r>
          </a:p>
          <a:p>
            <a:pPr marL="0" lvl="1" indent="0" algn="just">
              <a:lnSpc>
                <a:spcPts val="2880"/>
              </a:lnSpc>
              <a:spcBef>
                <a:spcPts val="600"/>
              </a:spcBef>
              <a:spcAft>
                <a:spcPts val="600"/>
              </a:spcAft>
              <a:buSzPct val="100000"/>
              <a:buNone/>
            </a:pPr>
            <a:r>
              <a:rPr lang="cs-CZ" sz="1800" b="1" dirty="0"/>
              <a:t>Doporučení:</a:t>
            </a:r>
            <a:endParaRPr lang="cs-CZ" sz="1800" dirty="0"/>
          </a:p>
          <a:p>
            <a:pPr algn="just" hangingPunct="0">
              <a:lnSpc>
                <a:spcPct val="100000"/>
              </a:lnSpc>
              <a:spcBef>
                <a:spcPts val="0"/>
              </a:spcBef>
              <a:spcAft>
                <a:spcPts val="0"/>
              </a:spcAft>
            </a:pPr>
            <a:r>
              <a:rPr lang="cs-CZ" sz="1800" dirty="0"/>
              <a:t>vymezení a charakteristika CS: vymezená věkem, pohlavím, etnicitou, územím, kulturou, socioekonomickým postavením, jinak definovanou skupinovou příslušností, jako je např. dlouhodobá nezaměstnanost,</a:t>
            </a:r>
          </a:p>
          <a:p>
            <a:pPr algn="just" hangingPunct="0">
              <a:lnSpc>
                <a:spcPct val="100000"/>
              </a:lnSpc>
              <a:spcBef>
                <a:spcPts val="0"/>
              </a:spcBef>
              <a:spcAft>
                <a:spcPts val="0"/>
              </a:spcAft>
            </a:pPr>
            <a:r>
              <a:rPr lang="cs-CZ" sz="1800" dirty="0"/>
              <a:t>čím ostřeji vymezená, tím lépe (bezbřehost napovídá, že nevíte pořádně, co chcete, a tak chcete dělat všechno pro všechny),</a:t>
            </a:r>
          </a:p>
          <a:p>
            <a:pPr algn="just" hangingPunct="0">
              <a:lnSpc>
                <a:spcPct val="100000"/>
              </a:lnSpc>
              <a:spcBef>
                <a:spcPts val="0"/>
              </a:spcBef>
              <a:spcAft>
                <a:spcPts val="0"/>
              </a:spcAft>
            </a:pPr>
            <a:r>
              <a:rPr lang="cs-CZ" sz="1800" dirty="0"/>
              <a:t>projekt může mít více CS, pak ale u každé je třeba zvlášť popsat potřeby,</a:t>
            </a:r>
          </a:p>
          <a:p>
            <a:pPr algn="just" hangingPunct="0">
              <a:lnSpc>
                <a:spcPct val="100000"/>
              </a:lnSpc>
              <a:spcBef>
                <a:spcPts val="0"/>
              </a:spcBef>
              <a:spcAft>
                <a:spcPts val="0"/>
              </a:spcAft>
            </a:pPr>
            <a:r>
              <a:rPr lang="cs-CZ" sz="1800" dirty="0"/>
              <a:t>charakteristika selektivní: znaky, trendy, problémy, jež chcete řešit v projektu vazba na potřeby CS,</a:t>
            </a:r>
          </a:p>
          <a:p>
            <a:pPr algn="just" hangingPunct="0">
              <a:lnSpc>
                <a:spcPct val="100000"/>
              </a:lnSpc>
              <a:spcBef>
                <a:spcPts val="0"/>
              </a:spcBef>
              <a:spcAft>
                <a:spcPts val="0"/>
              </a:spcAft>
            </a:pPr>
            <a:r>
              <a:rPr lang="cs-CZ" sz="1800" dirty="0"/>
              <a:t>projekt musí prokazatelně korespondovat s potřebami CS, na kterou je zaměřen = ideálně vyjmenujte potřeby CS a ke každé přiřaďte aktivitu projektu, kterou chcete danou potřebu naplnit,</a:t>
            </a:r>
          </a:p>
          <a:p>
            <a:pPr algn="just" hangingPunct="0">
              <a:lnSpc>
                <a:spcPct val="100000"/>
              </a:lnSpc>
              <a:spcBef>
                <a:spcPts val="0"/>
              </a:spcBef>
              <a:spcAft>
                <a:spcPts val="0"/>
              </a:spcAft>
            </a:pPr>
            <a:r>
              <a:rPr lang="cs-CZ" sz="1800" dirty="0"/>
              <a:t>jmenujte jen ty potřeby CS, které projektem hodláte naplňovat (ostatní potřeby můžete také zmínit, ale s vysvětlením, proč je projekt neřeší, případně že je řešíte v projektu jiném).</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dirty="0">
                <a:solidFill>
                  <a:schemeClr val="accent1">
                    <a:lumMod val="75000"/>
                  </a:schemeClr>
                </a:solidFill>
              </a:rPr>
              <a:t>Příprava žádosti o podporu</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0" name="Obrázek 9">
            <a:extLst>
              <a:ext uri="{FF2B5EF4-FFF2-40B4-BE49-F238E27FC236}">
                <a16:creationId xmlns:a16="http://schemas.microsoft.com/office/drawing/2014/main" id="{4AC3353F-2462-4414-98A8-2941033256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8572756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064969"/>
            <a:ext cx="11670189" cy="4762664"/>
          </a:xfrm>
        </p:spPr>
        <p:txBody>
          <a:bodyPr>
            <a:noAutofit/>
          </a:bodyPr>
          <a:lstStyle/>
          <a:p>
            <a:pPr marL="0" indent="0">
              <a:spcAft>
                <a:spcPts val="1200"/>
              </a:spcAft>
              <a:buNone/>
            </a:pPr>
            <a:r>
              <a:rPr lang="cs-CZ" sz="1800" b="1" u="sng" cap="all" dirty="0"/>
              <a:t>1</a:t>
            </a:r>
            <a:r>
              <a:rPr lang="cs-CZ" sz="1900" b="1" u="sng" cap="all" dirty="0"/>
              <a:t>. Co chceme a můžeme změnit? </a:t>
            </a:r>
          </a:p>
          <a:p>
            <a:pPr lvl="1">
              <a:lnSpc>
                <a:spcPct val="100000"/>
              </a:lnSpc>
              <a:spcBef>
                <a:spcPts val="0"/>
              </a:spcBef>
              <a:spcAft>
                <a:spcPts val="0"/>
              </a:spcAft>
            </a:pPr>
            <a:r>
              <a:rPr lang="cs-CZ" sz="1900" b="1" dirty="0"/>
              <a:t>Cíl projektu musí být:</a:t>
            </a:r>
          </a:p>
          <a:p>
            <a:pPr marL="414000" lvl="1" indent="0">
              <a:lnSpc>
                <a:spcPct val="100000"/>
              </a:lnSpc>
              <a:spcBef>
                <a:spcPts val="0"/>
              </a:spcBef>
              <a:buNone/>
            </a:pPr>
            <a:r>
              <a:rPr lang="cs-CZ" sz="1900" dirty="0"/>
              <a:t>	</a:t>
            </a:r>
            <a:r>
              <a:rPr lang="cs-CZ" sz="1900" b="1" dirty="0"/>
              <a:t>1)</a:t>
            </a:r>
            <a:r>
              <a:rPr lang="cs-CZ" sz="1900" dirty="0"/>
              <a:t> </a:t>
            </a:r>
            <a:r>
              <a:rPr lang="cs-CZ" sz="1900" b="1" dirty="0"/>
              <a:t>reálně dosažitelný </a:t>
            </a:r>
            <a:r>
              <a:rPr lang="cs-CZ" sz="1900" dirty="0"/>
              <a:t>v daném čase a za daných podmínek,</a:t>
            </a:r>
          </a:p>
          <a:p>
            <a:pPr marL="414000" lvl="1" indent="0">
              <a:lnSpc>
                <a:spcPct val="100000"/>
              </a:lnSpc>
              <a:spcBef>
                <a:spcPts val="0"/>
              </a:spcBef>
              <a:buNone/>
            </a:pPr>
            <a:r>
              <a:rPr lang="cs-CZ" sz="1900" dirty="0"/>
              <a:t>	</a:t>
            </a:r>
            <a:r>
              <a:rPr lang="cs-CZ" sz="1900" b="1" dirty="0"/>
              <a:t>2) měřitelný</a:t>
            </a:r>
            <a:r>
              <a:rPr lang="cs-CZ" sz="1900" dirty="0"/>
              <a:t>, aby bylo možné po ukončení projektu prokázat jeho naplnění pomocí kvantifikovaných údajů.</a:t>
            </a:r>
          </a:p>
          <a:p>
            <a:pPr lvl="1">
              <a:lnSpc>
                <a:spcPct val="100000"/>
              </a:lnSpc>
              <a:spcBef>
                <a:spcPts val="0"/>
              </a:spcBef>
            </a:pPr>
            <a:r>
              <a:rPr lang="cs-CZ" sz="1900" b="1" dirty="0"/>
              <a:t>Cíle projektu dělíme na:</a:t>
            </a:r>
          </a:p>
          <a:p>
            <a:pPr marL="0" indent="0" hangingPunct="0">
              <a:lnSpc>
                <a:spcPct val="100000"/>
              </a:lnSpc>
              <a:spcBef>
                <a:spcPts val="0"/>
              </a:spcBef>
              <a:spcAft>
                <a:spcPts val="0"/>
              </a:spcAft>
              <a:buNone/>
            </a:pPr>
            <a:r>
              <a:rPr lang="cs-CZ" sz="1900" b="1" dirty="0"/>
              <a:t>	1) Hlavní </a:t>
            </a:r>
            <a:r>
              <a:rPr lang="cs-CZ" sz="1900" dirty="0"/>
              <a:t>= “globální změna“, ke které projekt přispívá - formulován obecněji, </a:t>
            </a:r>
          </a:p>
          <a:p>
            <a:pPr marL="0" lvl="0" indent="0" hangingPunct="0">
              <a:lnSpc>
                <a:spcPct val="100000"/>
              </a:lnSpc>
              <a:spcBef>
                <a:spcPts val="0"/>
              </a:spcBef>
              <a:spcAft>
                <a:spcPts val="0"/>
              </a:spcAft>
              <a:buNone/>
            </a:pPr>
            <a:r>
              <a:rPr lang="cs-CZ" sz="1900" dirty="0"/>
              <a:t>	</a:t>
            </a:r>
            <a:r>
              <a:rPr lang="cs-CZ" sz="1900" b="1" dirty="0"/>
              <a:t>2) Specifické </a:t>
            </a:r>
            <a:r>
              <a:rPr lang="cs-CZ" sz="1900" dirty="0"/>
              <a:t>= konkrétní změny, které projekt přinese (SMART).</a:t>
            </a:r>
          </a:p>
          <a:p>
            <a:pPr marL="0" lvl="0" indent="0" hangingPunct="0">
              <a:lnSpc>
                <a:spcPct val="100000"/>
              </a:lnSpc>
              <a:spcBef>
                <a:spcPts val="0"/>
              </a:spcBef>
              <a:spcAft>
                <a:spcPts val="0"/>
              </a:spcAft>
              <a:buNone/>
            </a:pPr>
            <a:endParaRPr lang="cs-CZ" sz="1900" dirty="0"/>
          </a:p>
          <a:p>
            <a:pPr marL="0" lvl="1" indent="0">
              <a:lnSpc>
                <a:spcPts val="2880"/>
              </a:lnSpc>
              <a:spcBef>
                <a:spcPts val="600"/>
              </a:spcBef>
              <a:spcAft>
                <a:spcPts val="600"/>
              </a:spcAft>
              <a:buSzPct val="100000"/>
              <a:buNone/>
            </a:pPr>
            <a:r>
              <a:rPr lang="cs-CZ" sz="1900" b="1" dirty="0"/>
              <a:t>Doporučení:</a:t>
            </a:r>
            <a:endParaRPr lang="cs-CZ" sz="1900" dirty="0"/>
          </a:p>
          <a:p>
            <a:pPr lvl="0" algn="just" hangingPunct="0">
              <a:lnSpc>
                <a:spcPct val="100000"/>
              </a:lnSpc>
              <a:spcBef>
                <a:spcPts val="0"/>
              </a:spcBef>
              <a:spcAft>
                <a:spcPts val="0"/>
              </a:spcAft>
            </a:pPr>
            <a:r>
              <a:rPr lang="cs-CZ" sz="1900" dirty="0"/>
              <a:t>při vytyčování cílů vycházejte z potřeb (inverzně: problémů), které jste si předem definovali: splnění vytyčeného cíle = naplnění definované potřeby (= odstranění popsaného problému),</a:t>
            </a:r>
          </a:p>
          <a:p>
            <a:pPr lvl="0" algn="just" hangingPunct="0">
              <a:lnSpc>
                <a:spcPct val="100000"/>
              </a:lnSpc>
              <a:spcBef>
                <a:spcPts val="0"/>
              </a:spcBef>
              <a:spcAft>
                <a:spcPts val="0"/>
              </a:spcAft>
            </a:pPr>
            <a:r>
              <a:rPr lang="cs-CZ" sz="1900" dirty="0"/>
              <a:t>dbejte na dosažitelnost cílů (již při vytyčování cílů musíte mít představu o aktivitách),</a:t>
            </a:r>
          </a:p>
          <a:p>
            <a:pPr lvl="0" algn="just" hangingPunct="0">
              <a:lnSpc>
                <a:spcPct val="100000"/>
              </a:lnSpc>
              <a:spcBef>
                <a:spcPts val="0"/>
              </a:spcBef>
              <a:spcAft>
                <a:spcPts val="0"/>
              </a:spcAft>
            </a:pPr>
            <a:r>
              <a:rPr lang="cs-CZ" sz="1900" dirty="0"/>
              <a:t>dbejte na měřitelnost cílů (při formulaci cílů se ptejte, zda splnění takto formulovaného cíle lze nějak prokázat/změřit).</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dirty="0">
                <a:solidFill>
                  <a:schemeClr val="accent1">
                    <a:lumMod val="75000"/>
                  </a:schemeClr>
                </a:solidFill>
              </a:rPr>
              <a:t>Příprava žádosti o podporu</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0" name="Obrázek 9">
            <a:extLst>
              <a:ext uri="{FF2B5EF4-FFF2-40B4-BE49-F238E27FC236}">
                <a16:creationId xmlns:a16="http://schemas.microsoft.com/office/drawing/2014/main" id="{1908FB00-794F-463A-841F-82E9E10B53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8572756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064969"/>
            <a:ext cx="11670189" cy="4762664"/>
          </a:xfrm>
        </p:spPr>
        <p:txBody>
          <a:bodyPr>
            <a:noAutofit/>
          </a:bodyPr>
          <a:lstStyle/>
          <a:p>
            <a:pPr marL="0" lvl="0" indent="0" algn="just">
              <a:buNone/>
            </a:pPr>
            <a:r>
              <a:rPr lang="cs-CZ" sz="2000" b="1" u="sng" cap="all" dirty="0"/>
              <a:t>2. Jak toho chceme dosáhnout?</a:t>
            </a:r>
          </a:p>
          <a:p>
            <a:pPr lvl="1" algn="just">
              <a:lnSpc>
                <a:spcPct val="100000"/>
              </a:lnSpc>
              <a:spcBef>
                <a:spcPts val="0"/>
              </a:spcBef>
              <a:spcAft>
                <a:spcPts val="600"/>
              </a:spcAft>
            </a:pPr>
            <a:r>
              <a:rPr lang="cs-CZ" sz="2000" dirty="0"/>
              <a:t>V rámci přípravy projektu je nutné </a:t>
            </a:r>
            <a:r>
              <a:rPr lang="cs-CZ" sz="2000" b="1" dirty="0"/>
              <a:t>definovat aktivity </a:t>
            </a:r>
            <a:r>
              <a:rPr lang="cs-CZ" sz="2000" dirty="0"/>
              <a:t>(strategii), kterými bude projekt realizován.</a:t>
            </a:r>
          </a:p>
          <a:p>
            <a:pPr lvl="1" algn="just">
              <a:lnSpc>
                <a:spcPct val="100000"/>
              </a:lnSpc>
              <a:spcBef>
                <a:spcPts val="0"/>
              </a:spcBef>
              <a:spcAft>
                <a:spcPts val="600"/>
              </a:spcAft>
            </a:pPr>
            <a:r>
              <a:rPr lang="cs-CZ" sz="2000" b="1" dirty="0"/>
              <a:t>Aktivity </a:t>
            </a:r>
            <a:r>
              <a:rPr lang="cs-CZ" sz="2000" dirty="0"/>
              <a:t>mají být prostředkem k dosažení cíle projektu, mezi cíli a klíčovými aktivitami musí být propojení. </a:t>
            </a:r>
          </a:p>
          <a:p>
            <a:pPr marL="0" lvl="1" indent="0" algn="just">
              <a:lnSpc>
                <a:spcPts val="2880"/>
              </a:lnSpc>
              <a:spcBef>
                <a:spcPts val="600"/>
              </a:spcBef>
              <a:spcAft>
                <a:spcPts val="600"/>
              </a:spcAft>
              <a:buSzPct val="100000"/>
              <a:buNone/>
            </a:pPr>
            <a:r>
              <a:rPr lang="cs-CZ" sz="2000" b="1" dirty="0"/>
              <a:t>Doporučení:</a:t>
            </a:r>
            <a:endParaRPr lang="cs-CZ" sz="2000" dirty="0"/>
          </a:p>
          <a:p>
            <a:pPr algn="just" hangingPunct="0">
              <a:lnSpc>
                <a:spcPct val="100000"/>
              </a:lnSpc>
              <a:spcBef>
                <a:spcPts val="0"/>
              </a:spcBef>
              <a:spcAft>
                <a:spcPts val="0"/>
              </a:spcAft>
            </a:pPr>
            <a:r>
              <a:rPr lang="cs-CZ" sz="2000" dirty="0"/>
              <a:t>vedou k plnění cílů, jsou prostředkem, nástrojem, ne cílem samotným,</a:t>
            </a:r>
          </a:p>
          <a:p>
            <a:pPr algn="just" hangingPunct="0">
              <a:lnSpc>
                <a:spcPct val="100000"/>
              </a:lnSpc>
              <a:spcBef>
                <a:spcPts val="0"/>
              </a:spcBef>
              <a:spcAft>
                <a:spcPts val="0"/>
              </a:spcAft>
            </a:pPr>
            <a:r>
              <a:rPr lang="cs-CZ" sz="2000" dirty="0"/>
              <a:t>udržujte vazbu </a:t>
            </a:r>
            <a:r>
              <a:rPr lang="cs-CZ" sz="2000" b="1" dirty="0"/>
              <a:t>potřeby – cíle – aktivity</a:t>
            </a:r>
            <a:r>
              <a:rPr lang="cs-CZ" sz="2000" dirty="0"/>
              <a:t>,</a:t>
            </a:r>
          </a:p>
          <a:p>
            <a:pPr algn="just" hangingPunct="0">
              <a:lnSpc>
                <a:spcPct val="100000"/>
              </a:lnSpc>
              <a:spcBef>
                <a:spcPts val="0"/>
              </a:spcBef>
              <a:spcAft>
                <a:spcPts val="0"/>
              </a:spcAft>
            </a:pPr>
            <a:r>
              <a:rPr lang="cs-CZ" sz="2000" dirty="0"/>
              <a:t>v projektu nemají co dělat aktivity, u kterých neprokážete, že slouží k naplnění cílů,  ať už přímo nebo podpůrně,</a:t>
            </a:r>
          </a:p>
          <a:p>
            <a:pPr algn="just" hangingPunct="0">
              <a:lnSpc>
                <a:spcPct val="100000"/>
              </a:lnSpc>
              <a:spcBef>
                <a:spcPts val="0"/>
              </a:spcBef>
              <a:spcAft>
                <a:spcPts val="0"/>
              </a:spcAft>
            </a:pPr>
            <a:r>
              <a:rPr lang="cs-CZ" sz="2000" dirty="0"/>
              <a:t>tvoří tělo projektu,</a:t>
            </a:r>
          </a:p>
          <a:p>
            <a:pPr algn="just" hangingPunct="0">
              <a:lnSpc>
                <a:spcPct val="100000"/>
              </a:lnSpc>
              <a:spcBef>
                <a:spcPts val="0"/>
              </a:spcBef>
              <a:spcAft>
                <a:spcPts val="0"/>
              </a:spcAft>
            </a:pPr>
            <a:r>
              <a:rPr lang="cs-CZ" sz="2000" dirty="0"/>
              <a:t>to, co se bude vlastně s cílovou skupinou a pro cílovou skupinu dělat, </a:t>
            </a:r>
          </a:p>
          <a:p>
            <a:pPr algn="just" hangingPunct="0">
              <a:lnSpc>
                <a:spcPct val="100000"/>
              </a:lnSpc>
              <a:spcBef>
                <a:spcPts val="0"/>
              </a:spcBef>
              <a:spcAft>
                <a:spcPts val="0"/>
              </a:spcAft>
            </a:pPr>
            <a:r>
              <a:rPr lang="cs-CZ" sz="2000" dirty="0"/>
              <a:t>konkrétní rozpis prací: kdo, kdy, co, jak, s kým, kde, jak často bude dělat, </a:t>
            </a:r>
          </a:p>
          <a:p>
            <a:pPr algn="just" hangingPunct="0">
              <a:lnSpc>
                <a:spcPct val="100000"/>
              </a:lnSpc>
              <a:spcBef>
                <a:spcPts val="0"/>
              </a:spcBef>
              <a:spcAft>
                <a:spcPts val="0"/>
              </a:spcAft>
            </a:pPr>
            <a:r>
              <a:rPr lang="cs-CZ" sz="2000" dirty="0"/>
              <a:t>shluky podobných dílčích aktivit = </a:t>
            </a:r>
            <a:r>
              <a:rPr lang="cs-CZ" sz="2000" b="1" dirty="0"/>
              <a:t>klíčové aktivity</a:t>
            </a:r>
            <a:r>
              <a:rPr lang="cs-CZ" sz="2000" dirty="0"/>
              <a:t> (seřaďte v žádosti chronologicky nebo v nějaké jasné logice), </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dirty="0">
                <a:solidFill>
                  <a:schemeClr val="accent1">
                    <a:lumMod val="75000"/>
                  </a:schemeClr>
                </a:solidFill>
              </a:rPr>
              <a:t>Příprava žádosti o podporu</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EA5B3CCE-FBFF-417C-98A1-A5E151156D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8572756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064969"/>
            <a:ext cx="11670189" cy="4762664"/>
          </a:xfrm>
        </p:spPr>
        <p:txBody>
          <a:bodyPr>
            <a:noAutofit/>
          </a:bodyPr>
          <a:lstStyle/>
          <a:p>
            <a:pPr marL="0" lvl="0" indent="0" algn="just">
              <a:buNone/>
            </a:pPr>
            <a:r>
              <a:rPr lang="cs-CZ" sz="1800" b="1" u="sng" cap="all" dirty="0"/>
              <a:t>3. Jak ověříme, že jsme byli úspěšní?</a:t>
            </a:r>
            <a:r>
              <a:rPr lang="cs-CZ" sz="1600" dirty="0"/>
              <a:t>.</a:t>
            </a:r>
          </a:p>
          <a:p>
            <a:pPr lvl="1" algn="just">
              <a:lnSpc>
                <a:spcPct val="100000"/>
              </a:lnSpc>
              <a:spcBef>
                <a:spcPts val="0"/>
              </a:spcBef>
            </a:pPr>
            <a:r>
              <a:rPr lang="cs-CZ" sz="1600" dirty="0"/>
              <a:t>Základním nástrojem jsou </a:t>
            </a:r>
            <a:r>
              <a:rPr lang="cs-CZ" sz="1600" b="1" dirty="0"/>
              <a:t>indikátory</a:t>
            </a:r>
            <a:r>
              <a:rPr lang="cs-CZ" sz="1600" dirty="0"/>
              <a:t> OPZ.</a:t>
            </a:r>
          </a:p>
          <a:p>
            <a:pPr lvl="1" algn="just">
              <a:lnSpc>
                <a:spcPct val="100000"/>
              </a:lnSpc>
              <a:spcBef>
                <a:spcPts val="0"/>
              </a:spcBef>
            </a:pPr>
            <a:r>
              <a:rPr lang="cs-CZ" sz="1600" b="1" dirty="0"/>
              <a:t>U indikátorů se setkáváme s dělením na: </a:t>
            </a:r>
            <a:endParaRPr lang="cs-CZ" sz="1600" dirty="0"/>
          </a:p>
          <a:p>
            <a:pPr marL="414000" lvl="1" indent="0" algn="just">
              <a:lnSpc>
                <a:spcPct val="100000"/>
              </a:lnSpc>
              <a:spcBef>
                <a:spcPts val="0"/>
              </a:spcBef>
              <a:buNone/>
            </a:pPr>
            <a:r>
              <a:rPr lang="cs-CZ" sz="1600" dirty="0"/>
              <a:t>	</a:t>
            </a:r>
            <a:r>
              <a:rPr lang="cs-CZ" sz="1600" b="1" dirty="0"/>
              <a:t>1) Výstupy </a:t>
            </a:r>
            <a:r>
              <a:rPr lang="cs-CZ" sz="1600" dirty="0"/>
              <a:t>= indikátory se závazkem,</a:t>
            </a:r>
          </a:p>
          <a:p>
            <a:pPr marL="414000" lvl="1" indent="0" algn="just">
              <a:lnSpc>
                <a:spcPct val="100000"/>
              </a:lnSpc>
              <a:spcBef>
                <a:spcPts val="0"/>
              </a:spcBef>
              <a:spcAft>
                <a:spcPts val="0"/>
              </a:spcAft>
              <a:buNone/>
            </a:pPr>
            <a:r>
              <a:rPr lang="cs-CZ" sz="1600" b="1" dirty="0"/>
              <a:t>	2) Výsledky </a:t>
            </a:r>
            <a:r>
              <a:rPr lang="cs-CZ" sz="1600" dirty="0"/>
              <a:t>= indikátory bez závazku, ale je nutné je sledovat.</a:t>
            </a:r>
          </a:p>
          <a:p>
            <a:pPr marL="0" lvl="1" indent="0" algn="just">
              <a:lnSpc>
                <a:spcPct val="100000"/>
              </a:lnSpc>
              <a:spcBef>
                <a:spcPts val="600"/>
              </a:spcBef>
              <a:spcAft>
                <a:spcPts val="600"/>
              </a:spcAft>
              <a:buSzPct val="100000"/>
              <a:buNone/>
            </a:pPr>
            <a:r>
              <a:rPr lang="cs-CZ" sz="1600" b="1" dirty="0"/>
              <a:t>Doporučení:</a:t>
            </a:r>
            <a:endParaRPr lang="cs-CZ" sz="1600" dirty="0"/>
          </a:p>
          <a:p>
            <a:pPr algn="just" hangingPunct="0">
              <a:lnSpc>
                <a:spcPct val="100000"/>
              </a:lnSpc>
              <a:spcBef>
                <a:spcPts val="0"/>
              </a:spcBef>
              <a:spcAft>
                <a:spcPts val="0"/>
              </a:spcAft>
            </a:pPr>
            <a:r>
              <a:rPr lang="cs-CZ" sz="1600" dirty="0"/>
              <a:t>každá aktivita musí mít nějaký konkrétní, měřitelný a dokladovatelný výstup,</a:t>
            </a:r>
          </a:p>
          <a:p>
            <a:pPr algn="just" hangingPunct="0">
              <a:lnSpc>
                <a:spcPct val="100000"/>
              </a:lnSpc>
              <a:spcBef>
                <a:spcPts val="0"/>
              </a:spcBef>
              <a:spcAft>
                <a:spcPts val="1200"/>
              </a:spcAft>
            </a:pPr>
            <a:r>
              <a:rPr lang="cs-CZ" sz="1600" dirty="0"/>
              <a:t>indikátory jsou ukazatele úspěchu, naplnění cíle, a to v předem stanovené míře, např. 5 rekvalifikovaných osob – doloženo smlouvami </a:t>
            </a:r>
            <a:br>
              <a:rPr lang="cs-CZ" sz="1600" dirty="0"/>
            </a:br>
            <a:r>
              <a:rPr lang="cs-CZ" sz="1600" dirty="0"/>
              <a:t>s účastníky a prezenčními listinami.</a:t>
            </a:r>
          </a:p>
          <a:p>
            <a:pPr lvl="1" algn="just">
              <a:lnSpc>
                <a:spcPct val="100000"/>
              </a:lnSpc>
              <a:spcBef>
                <a:spcPts val="0"/>
              </a:spcBef>
              <a:spcAft>
                <a:spcPts val="1200"/>
              </a:spcAft>
            </a:pPr>
            <a:r>
              <a:rPr lang="cs-CZ" sz="1600" dirty="0"/>
              <a:t>V rámci přípravy projektu je dále nutné promýšlet veškerá možná </a:t>
            </a:r>
            <a:r>
              <a:rPr lang="cs-CZ" sz="1600" b="1" dirty="0"/>
              <a:t>rizika</a:t>
            </a:r>
            <a:r>
              <a:rPr lang="cs-CZ" sz="1600" dirty="0"/>
              <a:t>.</a:t>
            </a:r>
          </a:p>
          <a:p>
            <a:pPr marL="0" lvl="1" indent="0" algn="just">
              <a:lnSpc>
                <a:spcPct val="100000"/>
              </a:lnSpc>
              <a:spcBef>
                <a:spcPts val="600"/>
              </a:spcBef>
              <a:spcAft>
                <a:spcPts val="600"/>
              </a:spcAft>
              <a:buSzPct val="100000"/>
              <a:buNone/>
            </a:pPr>
            <a:r>
              <a:rPr lang="cs-CZ" sz="1600" b="1" dirty="0"/>
              <a:t>Doporučení:</a:t>
            </a:r>
          </a:p>
          <a:p>
            <a:pPr lvl="0" algn="just" hangingPunct="0">
              <a:lnSpc>
                <a:spcPct val="100000"/>
              </a:lnSpc>
              <a:spcBef>
                <a:spcPts val="0"/>
              </a:spcBef>
              <a:spcAft>
                <a:spcPts val="0"/>
              </a:spcAft>
            </a:pPr>
            <a:r>
              <a:rPr lang="cs-CZ" sz="1600" dirty="0"/>
              <a:t>pojmenujte rizika úspěšné realizace projektu,</a:t>
            </a:r>
          </a:p>
          <a:p>
            <a:pPr lvl="0" algn="just" hangingPunct="0">
              <a:lnSpc>
                <a:spcPct val="100000"/>
              </a:lnSpc>
              <a:spcBef>
                <a:spcPts val="0"/>
              </a:spcBef>
              <a:spcAft>
                <a:spcPts val="0"/>
              </a:spcAft>
            </a:pPr>
            <a:r>
              <a:rPr lang="cs-CZ" sz="1600" dirty="0"/>
              <a:t>popište způsoby eliminace těchto rizik či záložní strategie v případě, že se rizika naplní,</a:t>
            </a:r>
          </a:p>
          <a:p>
            <a:pPr lvl="0" algn="just" hangingPunct="0">
              <a:lnSpc>
                <a:spcPct val="100000"/>
              </a:lnSpc>
              <a:spcBef>
                <a:spcPts val="0"/>
              </a:spcBef>
              <a:spcAft>
                <a:spcPts val="0"/>
              </a:spcAft>
            </a:pPr>
            <a:r>
              <a:rPr lang="cs-CZ" sz="1600" b="1" dirty="0"/>
              <a:t>rozlište: rizika na straně cílové skupiny </a:t>
            </a:r>
            <a:r>
              <a:rPr lang="cs-CZ" sz="1600" dirty="0"/>
              <a:t>(např. demotivace, fluktuace, nepřipravenost),</a:t>
            </a:r>
          </a:p>
          <a:p>
            <a:pPr marL="414000" lvl="1" indent="0" algn="just" hangingPunct="0">
              <a:lnSpc>
                <a:spcPct val="100000"/>
              </a:lnSpc>
              <a:spcBef>
                <a:spcPts val="0"/>
              </a:spcBef>
              <a:spcAft>
                <a:spcPts val="0"/>
              </a:spcAft>
              <a:buNone/>
            </a:pPr>
            <a:r>
              <a:rPr lang="cs-CZ" sz="1600" dirty="0"/>
              <a:t>	      </a:t>
            </a:r>
            <a:r>
              <a:rPr lang="cs-CZ" sz="1600" b="1" dirty="0"/>
              <a:t>rizika na straně realizátora </a:t>
            </a:r>
            <a:r>
              <a:rPr lang="cs-CZ" sz="1600" dirty="0"/>
              <a:t>(např. málo kreativní tým, nízká kvalifikace, neznalost terénu, fluktuace),</a:t>
            </a:r>
          </a:p>
          <a:p>
            <a:pPr marL="414000" lvl="1" indent="0" algn="just" hangingPunct="0">
              <a:lnSpc>
                <a:spcPct val="100000"/>
              </a:lnSpc>
              <a:spcBef>
                <a:spcPts val="0"/>
              </a:spcBef>
              <a:spcAft>
                <a:spcPts val="0"/>
              </a:spcAft>
              <a:buNone/>
            </a:pPr>
            <a:r>
              <a:rPr lang="cs-CZ" sz="1600" dirty="0"/>
              <a:t>	      </a:t>
            </a:r>
            <a:r>
              <a:rPr lang="cs-CZ" sz="1600" b="1" dirty="0"/>
              <a:t>vnější rizika </a:t>
            </a:r>
            <a:r>
              <a:rPr lang="cs-CZ" sz="1600" dirty="0"/>
              <a:t>(např. ekonomická krize, komunální volby).</a:t>
            </a:r>
          </a:p>
          <a:p>
            <a:pPr lvl="1">
              <a:lnSpc>
                <a:spcPct val="100000"/>
              </a:lnSpc>
              <a:spcBef>
                <a:spcPts val="0"/>
              </a:spcBef>
            </a:pPr>
            <a:endParaRPr lang="cs-CZ" sz="16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dirty="0">
                <a:solidFill>
                  <a:schemeClr val="accent1">
                    <a:lumMod val="75000"/>
                  </a:schemeClr>
                </a:solidFill>
              </a:rPr>
              <a:t>Příprava žádosti o podporu</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48196787-F3D2-49B6-A51E-2ABADFC4C3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8572756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064969"/>
            <a:ext cx="11670189" cy="4762664"/>
          </a:xfrm>
        </p:spPr>
        <p:txBody>
          <a:bodyPr>
            <a:noAutofit/>
          </a:bodyPr>
          <a:lstStyle/>
          <a:p>
            <a:pPr marL="0" indent="0">
              <a:lnSpc>
                <a:spcPct val="100000"/>
              </a:lnSpc>
              <a:spcBef>
                <a:spcPts val="0"/>
              </a:spcBef>
              <a:buNone/>
            </a:pPr>
            <a:r>
              <a:rPr lang="cs-CZ" sz="2100" dirty="0"/>
              <a:t>Nástroj, který ve velmi koncentrované podobě </a:t>
            </a:r>
            <a:r>
              <a:rPr lang="cs-CZ" sz="2100" b="1" dirty="0"/>
              <a:t>obsahuje</a:t>
            </a:r>
            <a:r>
              <a:rPr lang="cs-CZ" sz="2100" dirty="0"/>
              <a:t> </a:t>
            </a:r>
            <a:r>
              <a:rPr lang="cs-CZ" sz="2100" b="1" dirty="0"/>
              <a:t>základní informace o projektu</a:t>
            </a:r>
            <a:r>
              <a:rPr lang="cs-CZ" sz="2100" dirty="0"/>
              <a:t> a zároveň </a:t>
            </a:r>
            <a:r>
              <a:rPr lang="cs-CZ" sz="2100" b="1" dirty="0"/>
              <a:t>ověřuje logiku projektu</a:t>
            </a:r>
            <a:r>
              <a:rPr lang="cs-CZ" sz="2100" dirty="0"/>
              <a:t> (vazbu mezi činnostmi, výstupy a cíli projektu).</a:t>
            </a:r>
          </a:p>
          <a:p>
            <a:pPr marL="0" indent="0" hangingPunct="0">
              <a:buNone/>
            </a:pPr>
            <a:r>
              <a:rPr lang="cs-CZ" sz="2100" b="1" u="sng" cap="all" dirty="0"/>
              <a:t>Logický rámec umožňuje: </a:t>
            </a:r>
            <a:endParaRPr lang="cs-CZ" sz="2100" u="sng" cap="all" dirty="0"/>
          </a:p>
          <a:p>
            <a:pPr lvl="0" hangingPunct="0">
              <a:lnSpc>
                <a:spcPct val="100000"/>
              </a:lnSpc>
              <a:spcBef>
                <a:spcPts val="0"/>
              </a:spcBef>
              <a:spcAft>
                <a:spcPts val="300"/>
              </a:spcAft>
            </a:pPr>
            <a:r>
              <a:rPr lang="cs-CZ" sz="2100" dirty="0"/>
              <a:t>organizaci a systemizaci celkového myšlení o projektu, </a:t>
            </a:r>
          </a:p>
          <a:p>
            <a:pPr lvl="0" hangingPunct="0">
              <a:lnSpc>
                <a:spcPct val="100000"/>
              </a:lnSpc>
              <a:spcBef>
                <a:spcPts val="0"/>
              </a:spcBef>
              <a:spcAft>
                <a:spcPts val="300"/>
              </a:spcAft>
            </a:pPr>
            <a:r>
              <a:rPr lang="cs-CZ" sz="2100" dirty="0"/>
              <a:t>upřesnění vztahů mezi cílem, účelem, výstupem a aktivitami projektu, </a:t>
            </a:r>
          </a:p>
          <a:p>
            <a:pPr lvl="0" hangingPunct="0">
              <a:lnSpc>
                <a:spcPct val="100000"/>
              </a:lnSpc>
              <a:spcBef>
                <a:spcPts val="0"/>
              </a:spcBef>
              <a:spcAft>
                <a:spcPts val="300"/>
              </a:spcAft>
            </a:pPr>
            <a:r>
              <a:rPr lang="cs-CZ" sz="2100" dirty="0"/>
              <a:t>jasné stanovení výkonnostních ukazatelů a kritérií, </a:t>
            </a:r>
          </a:p>
          <a:p>
            <a:pPr lvl="0" hangingPunct="0">
              <a:lnSpc>
                <a:spcPct val="100000"/>
              </a:lnSpc>
              <a:spcBef>
                <a:spcPts val="0"/>
              </a:spcBef>
              <a:spcAft>
                <a:spcPts val="300"/>
              </a:spcAft>
            </a:pPr>
            <a:r>
              <a:rPr lang="cs-CZ" sz="2100" dirty="0"/>
              <a:t>provádění kontroly dosažení cílů, účelu, realizaci výstupů a aktivit projektu, </a:t>
            </a:r>
          </a:p>
          <a:p>
            <a:pPr lvl="0" hangingPunct="0">
              <a:lnSpc>
                <a:spcPct val="100000"/>
              </a:lnSpc>
              <a:spcBef>
                <a:spcPts val="0"/>
              </a:spcBef>
              <a:spcAft>
                <a:spcPts val="300"/>
              </a:spcAft>
            </a:pPr>
            <a:r>
              <a:rPr lang="cs-CZ" sz="2100" dirty="0"/>
              <a:t>udržovat rychlý a srozumitelný přehled o obsahu, rozsahu a zaměření projektu.</a:t>
            </a:r>
          </a:p>
          <a:p>
            <a:pPr marL="0" indent="0" hangingPunct="0">
              <a:buNone/>
            </a:pPr>
            <a:r>
              <a:rPr lang="cs-CZ" sz="2100" b="1" dirty="0"/>
              <a:t>Doporučení:</a:t>
            </a:r>
          </a:p>
          <a:p>
            <a:pPr lvl="0" hangingPunct="0">
              <a:lnSpc>
                <a:spcPct val="100000"/>
              </a:lnSpc>
              <a:spcBef>
                <a:spcPts val="0"/>
              </a:spcBef>
              <a:spcAft>
                <a:spcPts val="0"/>
              </a:spcAft>
            </a:pPr>
            <a:r>
              <a:rPr lang="cs-CZ" sz="2100" dirty="0"/>
              <a:t>sestavuje se před samotným psaním projektu,</a:t>
            </a:r>
          </a:p>
          <a:p>
            <a:pPr lvl="0" hangingPunct="0">
              <a:lnSpc>
                <a:spcPct val="100000"/>
              </a:lnSpc>
              <a:spcBef>
                <a:spcPts val="0"/>
              </a:spcBef>
              <a:spcAft>
                <a:spcPts val="0"/>
              </a:spcAft>
            </a:pPr>
            <a:r>
              <a:rPr lang="cs-CZ" sz="2100" dirty="0"/>
              <a:t>sepsání žádosti je pak mnohem jednodušší a hlavně je žádost správně strukturovaná a přehledná</a:t>
            </a:r>
            <a:r>
              <a:rPr lang="cs-CZ" sz="1800" dirty="0"/>
              <a:t>.</a:t>
            </a:r>
          </a:p>
          <a:p>
            <a:pPr lvl="1">
              <a:lnSpc>
                <a:spcPct val="100000"/>
              </a:lnSpc>
              <a:spcBef>
                <a:spcPts val="0"/>
              </a:spcBef>
            </a:pPr>
            <a:endParaRPr lang="cs-CZ" sz="16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95172" y="22926"/>
            <a:ext cx="7402077" cy="981360"/>
          </a:xfrm>
          <a:prstGeom prst="rect">
            <a:avLst/>
          </a:prstGeom>
          <a:noFill/>
          <a:scene3d>
            <a:camera prst="orthographicFront"/>
            <a:lightRig rig="threePt" dir="t"/>
          </a:scene3d>
          <a:sp3d prstMaterial="metal"/>
        </p:spPr>
        <p:txBody>
          <a:bodyPr vert="horz" lIns="91440" tIns="45720" rIns="91440" bIns="45720" rtlCol="0" anchor="ctr">
            <a:normAutofit fontScale="6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cs-CZ" sz="3200" dirty="0">
              <a:solidFill>
                <a:schemeClr val="accent1">
                  <a:lumMod val="75000"/>
                </a:schemeClr>
              </a:solidFill>
            </a:endParaRPr>
          </a:p>
          <a:p>
            <a:pPr algn="r"/>
            <a:r>
              <a:rPr lang="cs-CZ" sz="4800" b="1" dirty="0">
                <a:solidFill>
                  <a:schemeClr val="accent1">
                    <a:lumMod val="75000"/>
                  </a:schemeClr>
                </a:solidFill>
              </a:rPr>
              <a:t>Příprava žádosti o podporu</a:t>
            </a:r>
            <a:endParaRPr lang="cs-CZ" sz="4800" b="1" spc="-150" dirty="0">
              <a:solidFill>
                <a:schemeClr val="accent1">
                  <a:lumMod val="75000"/>
                </a:schemeClr>
              </a:solidFill>
            </a:endParaRPr>
          </a:p>
          <a:p>
            <a:pPr algn="r"/>
            <a:r>
              <a:rPr lang="cs-CZ" sz="4800" b="1" dirty="0">
                <a:solidFill>
                  <a:schemeClr val="accent1">
                    <a:lumMod val="75000"/>
                  </a:schemeClr>
                </a:solidFill>
              </a:rPr>
              <a:t>Logický rámec projektové žádosti</a:t>
            </a:r>
            <a:endParaRPr lang="cs-CZ" sz="48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0AEF20DF-D406-448D-B402-010DC18B94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857275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numCol="1">
            <a:normAutofit fontScale="92500" lnSpcReduction="20000"/>
          </a:bodyPr>
          <a:lstStyle/>
          <a:p>
            <a:pPr marL="0" indent="0">
              <a:buNone/>
            </a:pPr>
            <a:endParaRPr lang="cs-CZ" sz="2000" dirty="0"/>
          </a:p>
          <a:p>
            <a:pPr marL="0" indent="0"/>
            <a:r>
              <a:rPr lang="cs-CZ" sz="2000" dirty="0"/>
              <a:t>Místní akční skupina</a:t>
            </a:r>
          </a:p>
          <a:p>
            <a:pPr marL="0" indent="0"/>
            <a:r>
              <a:rPr lang="cs-CZ" sz="2000" dirty="0"/>
              <a:t>Obce</a:t>
            </a:r>
          </a:p>
          <a:p>
            <a:pPr marL="0" indent="0"/>
            <a:r>
              <a:rPr lang="cs-CZ" sz="2000" dirty="0"/>
              <a:t>Dobrovolné svazky obcí</a:t>
            </a:r>
          </a:p>
          <a:p>
            <a:pPr marL="0" indent="0"/>
            <a:r>
              <a:rPr lang="cs-CZ" sz="2000" dirty="0"/>
              <a:t>Organizace zřizované obcemi</a:t>
            </a:r>
          </a:p>
          <a:p>
            <a:pPr marL="0" indent="0"/>
            <a:r>
              <a:rPr lang="cs-CZ" sz="2000" dirty="0"/>
              <a:t>Organizace zřizované kraji</a:t>
            </a:r>
          </a:p>
          <a:p>
            <a:pPr marL="0" indent="0"/>
            <a:r>
              <a:rPr lang="cs-CZ" sz="2000" dirty="0"/>
              <a:t>Příspěvkové organizace</a:t>
            </a:r>
          </a:p>
          <a:p>
            <a:pPr marL="0" indent="0"/>
            <a:r>
              <a:rPr lang="cs-CZ" sz="2000" dirty="0"/>
              <a:t>Nestátní neziskové organizace</a:t>
            </a:r>
          </a:p>
          <a:p>
            <a:pPr marL="0" indent="0"/>
            <a:r>
              <a:rPr lang="cs-CZ" sz="2000" dirty="0"/>
              <a:t>Obchodní korporace</a:t>
            </a:r>
          </a:p>
          <a:p>
            <a:pPr marL="0" indent="0"/>
            <a:r>
              <a:rPr lang="cs-CZ" sz="2000" dirty="0"/>
              <a:t>OSVČ</a:t>
            </a:r>
          </a:p>
          <a:p>
            <a:pPr marL="0" indent="0"/>
            <a:r>
              <a:rPr lang="cs-CZ" sz="2000" dirty="0"/>
              <a:t>Poradenské a vzdělávací instituce</a:t>
            </a:r>
          </a:p>
          <a:p>
            <a:pPr marL="0" indent="0"/>
            <a:r>
              <a:rPr lang="cs-CZ" sz="2000" dirty="0"/>
              <a:t>Poskytovatelé sociálních služeb</a:t>
            </a:r>
          </a:p>
          <a:p>
            <a:pPr marL="0" indent="0">
              <a:buNone/>
            </a:pPr>
            <a:br>
              <a:rPr lang="cs-CZ" sz="2000" dirty="0"/>
            </a:br>
            <a:endParaRPr lang="cs-CZ" sz="2000" dirty="0"/>
          </a:p>
          <a:p>
            <a:pPr marL="0" indent="0">
              <a:buNone/>
            </a:pPr>
            <a:endParaRPr lang="cs-CZ" sz="2000" b="1" dirty="0">
              <a:solidFill>
                <a:srgbClr val="0070C0"/>
              </a:solidFill>
            </a:endParaRP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754277" y="6183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Představení výzvy</a:t>
            </a:r>
          </a:p>
          <a:p>
            <a:pPr algn="r"/>
            <a:r>
              <a:rPr lang="cs-CZ" sz="3200" b="1" dirty="0">
                <a:solidFill>
                  <a:srgbClr val="0070C0"/>
                </a:solidFill>
              </a:rPr>
              <a:t>Oprávnění žadatelé</a:t>
            </a:r>
          </a:p>
          <a:p>
            <a:pPr algn="r"/>
            <a:endParaRPr lang="cs-CZ" sz="3200" b="1" spc="-150" dirty="0">
              <a:solidFill>
                <a:schemeClr val="accent1">
                  <a:lumMod val="75000"/>
                </a:schemeClr>
              </a:solidFill>
            </a:endParaRPr>
          </a:p>
          <a:p>
            <a:pPr algn="r"/>
            <a:endParaRPr lang="cs-CZ" sz="3200" b="1" dirty="0">
              <a:solidFill>
                <a:srgbClr val="0070C0"/>
              </a:solidFill>
            </a:endParaRP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7A67814-349C-41CF-AA72-0FEBE5D5BE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
        <p:nvSpPr>
          <p:cNvPr id="5" name="TextovéPole 4">
            <a:extLst>
              <a:ext uri="{FF2B5EF4-FFF2-40B4-BE49-F238E27FC236}">
                <a16:creationId xmlns:a16="http://schemas.microsoft.com/office/drawing/2014/main" id="{004824DA-1DE4-4A2E-B481-A05A93F9497A}"/>
              </a:ext>
            </a:extLst>
          </p:cNvPr>
          <p:cNvSpPr txBox="1"/>
          <p:nvPr/>
        </p:nvSpPr>
        <p:spPr>
          <a:xfrm>
            <a:off x="4754277" y="1885105"/>
            <a:ext cx="7210663" cy="1477328"/>
          </a:xfrm>
          <a:prstGeom prst="rect">
            <a:avLst/>
          </a:prstGeom>
          <a:noFill/>
        </p:spPr>
        <p:txBody>
          <a:bodyPr wrap="square" rtlCol="0">
            <a:spAutoFit/>
          </a:bodyPr>
          <a:lstStyle/>
          <a:p>
            <a:pPr algn="just"/>
            <a:r>
              <a:rPr lang="cs-CZ" b="1" dirty="0"/>
              <a:t>Pozn.: Pro projekty zaměřené na poskytování sociálních služeb (aktivita 1.1 Sociální služby) jsou oprávněnými žadateli pouze poskytovatelé sociálních služeb registrovaní podle zákona č. 108/2006 Sb., o sociálních službách (mohou však nabývat zde uvedených forem)</a:t>
            </a:r>
          </a:p>
          <a:p>
            <a:endParaRPr lang="cs-CZ" dirty="0"/>
          </a:p>
        </p:txBody>
      </p:sp>
    </p:spTree>
    <p:extLst>
      <p:ext uri="{BB962C8B-B14F-4D97-AF65-F5344CB8AC3E}">
        <p14:creationId xmlns:p14="http://schemas.microsoft.com/office/powerpoint/2010/main" val="913320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3175952" y="2319773"/>
            <a:ext cx="5712847" cy="923330"/>
          </a:xfrm>
          <a:prstGeom prst="rect">
            <a:avLst/>
          </a:prstGeom>
        </p:spPr>
        <p:txBody>
          <a:bodyPr wrap="none">
            <a:spAutoFit/>
          </a:bodyPr>
          <a:lstStyle/>
          <a:p>
            <a:pPr algn="ctr"/>
            <a:r>
              <a:rPr lang="cs-CZ" sz="5400" b="1" spc="-150" dirty="0">
                <a:solidFill>
                  <a:schemeClr val="accent1">
                    <a:lumMod val="75000"/>
                  </a:schemeClr>
                </a:solidFill>
              </a:rPr>
              <a:t>POVINNÁ PUBLICITA</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28" y="4443874"/>
            <a:ext cx="8559808" cy="1411200"/>
          </a:xfrm>
          <a:prstGeom prst="rect">
            <a:avLst/>
          </a:prstGeom>
        </p:spPr>
      </p:pic>
    </p:spTree>
    <p:extLst>
      <p:ext uri="{BB962C8B-B14F-4D97-AF65-F5344CB8AC3E}">
        <p14:creationId xmlns:p14="http://schemas.microsoft.com/office/powerpoint/2010/main" val="11932213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fontScale="85000" lnSpcReduction="20000"/>
          </a:bodyPr>
          <a:lstStyle/>
          <a:p>
            <a:pPr algn="just"/>
            <a:r>
              <a:rPr lang="cs-CZ" sz="2100" dirty="0"/>
              <a:t>Alespoň 1 povinný plakát min. A3 s informacemi o projektu – je možno využít el. šablonu z </a:t>
            </a:r>
            <a:r>
              <a:rPr lang="cs-CZ" sz="2100" u="sng" dirty="0">
                <a:solidFill>
                  <a:srgbClr val="0070C0"/>
                </a:solidFill>
                <a:hlinkClick r:id="rId4"/>
              </a:rPr>
              <a:t>https://www.esfcr.cz/sablony-a-vzory-pro-vizualni-identitu-opz</a:t>
            </a:r>
            <a:endParaRPr lang="cs-CZ" sz="2100" u="sng" dirty="0">
              <a:solidFill>
                <a:srgbClr val="0070C0"/>
              </a:solidFill>
            </a:endParaRPr>
          </a:p>
          <a:p>
            <a:pPr marL="0" indent="0" algn="just">
              <a:buNone/>
            </a:pPr>
            <a:r>
              <a:rPr lang="cs-CZ" sz="2100" u="sng" dirty="0">
                <a:solidFill>
                  <a:srgbClr val="0070C0"/>
                </a:solidFill>
              </a:rPr>
              <a:t>   </a:t>
            </a:r>
            <a:endParaRPr lang="cs-CZ" sz="2100" dirty="0"/>
          </a:p>
          <a:p>
            <a:pPr algn="just"/>
            <a:r>
              <a:rPr lang="cs-CZ" sz="2100" dirty="0"/>
              <a:t>Po celou dobu realizace projektu</a:t>
            </a:r>
          </a:p>
          <a:p>
            <a:pPr marL="0" indent="0" algn="just">
              <a:buNone/>
            </a:pPr>
            <a:r>
              <a:rPr lang="cs-CZ" sz="2100" dirty="0"/>
              <a:t> </a:t>
            </a:r>
          </a:p>
          <a:p>
            <a:pPr algn="just"/>
            <a:r>
              <a:rPr lang="cs-CZ" sz="2100" dirty="0"/>
              <a:t>V místě realizace projektu snadno viditelném pro veřejnost, např. vstupní prostory budovy </a:t>
            </a:r>
          </a:p>
          <a:p>
            <a:pPr lvl="1" algn="just"/>
            <a:r>
              <a:rPr lang="cs-CZ" sz="2100" dirty="0"/>
              <a:t>Pokud je projekt realizován na více místech, bude umístěn na všech těchto místech </a:t>
            </a:r>
          </a:p>
          <a:p>
            <a:pPr lvl="1" algn="just"/>
            <a:r>
              <a:rPr lang="cs-CZ" sz="2100" dirty="0"/>
              <a:t>Pokud nelze plakát umístit v místě realizace projektu, bude umístěn v sídle příjemce 	</a:t>
            </a:r>
          </a:p>
          <a:p>
            <a:pPr lvl="1" algn="just"/>
            <a:r>
              <a:rPr lang="cs-CZ" sz="2100" dirty="0"/>
              <a:t>Pokud příjemce realizuje více projektů OPZ v jednom místě, je možné pro všechny tyto projekty umístit pouze jeden plakát </a:t>
            </a:r>
          </a:p>
          <a:p>
            <a:pPr lvl="1" algn="just"/>
            <a:endParaRPr lang="cs-CZ" sz="2100" dirty="0"/>
          </a:p>
          <a:p>
            <a:pPr algn="just"/>
            <a:r>
              <a:rPr lang="cs-CZ" sz="2100" dirty="0"/>
              <a:t>Povinnost zveřejnění na internetové stránce (pokud existuje) stručný popis projektu, jeho cílů a výsledků, vč. informace </a:t>
            </a:r>
            <a:br>
              <a:rPr lang="cs-CZ" sz="2100" dirty="0"/>
            </a:br>
            <a:r>
              <a:rPr lang="cs-CZ" sz="2100" dirty="0"/>
              <a:t>o poskytnutí finanční podpory EU pro projekt. Informace je vhodné při realizaci projektu dle potřeby aktualizovat </a:t>
            </a:r>
          </a:p>
          <a:p>
            <a:pPr marL="0" indent="0" algn="just">
              <a:buNone/>
            </a:pPr>
            <a:endParaRPr lang="cs-CZ" sz="2100" dirty="0"/>
          </a:p>
          <a:p>
            <a:pPr algn="just"/>
            <a:r>
              <a:rPr lang="cs-CZ" sz="2100" b="1" dirty="0"/>
              <a:t>Pravidla pro informování a komunikaci a vizuální identitu OPZ je uvedena v Obecných pravidlech pro žadatele </a:t>
            </a:r>
            <a:br>
              <a:rPr lang="cs-CZ" sz="2100" b="1" dirty="0"/>
            </a:br>
            <a:r>
              <a:rPr lang="cs-CZ" sz="2100" b="1" dirty="0"/>
              <a:t>a příjemce v rámci OPZ – kapitola 19.  </a:t>
            </a:r>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Povinná publicita</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16E65E2E-0F9F-4E39-868A-86218C20CC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spTree>
    <p:extLst>
      <p:ext uri="{BB962C8B-B14F-4D97-AF65-F5344CB8AC3E}">
        <p14:creationId xmlns:p14="http://schemas.microsoft.com/office/powerpoint/2010/main" val="21141106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2064211" y="2319773"/>
            <a:ext cx="7936340" cy="923330"/>
          </a:xfrm>
          <a:prstGeom prst="rect">
            <a:avLst/>
          </a:prstGeom>
        </p:spPr>
        <p:txBody>
          <a:bodyPr wrap="none">
            <a:spAutoFit/>
          </a:bodyPr>
          <a:lstStyle/>
          <a:p>
            <a:pPr algn="ctr"/>
            <a:r>
              <a:rPr lang="cs-CZ" sz="5400" b="1" spc="-150" dirty="0">
                <a:solidFill>
                  <a:schemeClr val="accent1">
                    <a:lumMod val="75000"/>
                  </a:schemeClr>
                </a:solidFill>
              </a:rPr>
              <a:t>PODÁNÍ ŽÁDOSTI – IS KP14+ </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28" y="4443874"/>
            <a:ext cx="8559808" cy="1411200"/>
          </a:xfrm>
          <a:prstGeom prst="rect">
            <a:avLst/>
          </a:prstGeom>
        </p:spPr>
      </p:pic>
    </p:spTree>
    <p:extLst>
      <p:ext uri="{BB962C8B-B14F-4D97-AF65-F5344CB8AC3E}">
        <p14:creationId xmlns:p14="http://schemas.microsoft.com/office/powerpoint/2010/main" val="23449595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900333"/>
            <a:ext cx="11670189" cy="5012787"/>
          </a:xfrm>
        </p:spPr>
        <p:txBody>
          <a:bodyPr>
            <a:normAutofit fontScale="25000" lnSpcReduction="20000"/>
          </a:bodyPr>
          <a:lstStyle/>
          <a:p>
            <a:pPr>
              <a:buNone/>
            </a:pPr>
            <a:endParaRPr lang="cs-CZ" sz="2100" dirty="0"/>
          </a:p>
          <a:p>
            <a:pPr marL="0" indent="0" algn="just">
              <a:buNone/>
            </a:pPr>
            <a:r>
              <a:rPr lang="cs-CZ" sz="4800" b="1" u="sng" dirty="0"/>
              <a:t>PORTÁL IS KP14+</a:t>
            </a:r>
          </a:p>
          <a:p>
            <a:pPr algn="just">
              <a:lnSpc>
                <a:spcPct val="100000"/>
              </a:lnSpc>
              <a:spcBef>
                <a:spcPts val="0"/>
              </a:spcBef>
              <a:spcAft>
                <a:spcPts val="0"/>
              </a:spcAft>
            </a:pPr>
            <a:r>
              <a:rPr lang="cs-CZ" sz="4800" b="1" dirty="0"/>
              <a:t>Produkční </a:t>
            </a:r>
            <a:r>
              <a:rPr lang="cs-CZ" sz="4800" dirty="0"/>
              <a:t>(ostré) </a:t>
            </a:r>
            <a:r>
              <a:rPr lang="cs-CZ" sz="4800" b="1" dirty="0"/>
              <a:t>prostředí </a:t>
            </a:r>
            <a:r>
              <a:rPr lang="cs-CZ" sz="4800" dirty="0"/>
              <a:t>(slouží pro realizaci OP, zadávají se pouze ostrá data)</a:t>
            </a:r>
          </a:p>
          <a:p>
            <a:pPr lvl="1" algn="just">
              <a:spcBef>
                <a:spcPts val="0"/>
              </a:spcBef>
              <a:spcAft>
                <a:spcPts val="0"/>
              </a:spcAft>
            </a:pPr>
            <a:r>
              <a:rPr lang="cs-CZ" sz="4800" b="1" u="sng" dirty="0">
                <a:solidFill>
                  <a:schemeClr val="tx1">
                    <a:lumMod val="60000"/>
                    <a:lumOff val="40000"/>
                  </a:schemeClr>
                </a:solidFill>
                <a:hlinkClick r:id="rId4"/>
              </a:rPr>
              <a:t>https://mseu.mssf.cz</a:t>
            </a:r>
            <a:r>
              <a:rPr lang="cs-CZ" sz="4800" b="1" u="sng" dirty="0">
                <a:solidFill>
                  <a:schemeClr val="tx1">
                    <a:lumMod val="60000"/>
                    <a:lumOff val="40000"/>
                  </a:schemeClr>
                </a:solidFill>
              </a:rPr>
              <a:t>  </a:t>
            </a:r>
            <a:endParaRPr lang="cs-CZ" sz="4800" b="1" u="sng" dirty="0"/>
          </a:p>
          <a:p>
            <a:pPr algn="just">
              <a:spcBef>
                <a:spcPts val="0"/>
              </a:spcBef>
              <a:spcAft>
                <a:spcPts val="0"/>
              </a:spcAft>
            </a:pPr>
            <a:r>
              <a:rPr lang="cs-CZ" sz="4800" b="1" dirty="0"/>
              <a:t>Technická podpora IS KP14+ </a:t>
            </a:r>
            <a:r>
              <a:rPr lang="cs-CZ" sz="4800" dirty="0"/>
              <a:t>v rámci OPZ </a:t>
            </a:r>
          </a:p>
          <a:p>
            <a:pPr lvl="1" algn="just">
              <a:spcBef>
                <a:spcPts val="0"/>
              </a:spcBef>
              <a:spcAft>
                <a:spcPts val="600"/>
              </a:spcAft>
            </a:pPr>
            <a:r>
              <a:rPr lang="cs-CZ" sz="4800" b="1" u="sng" dirty="0">
                <a:hlinkClick r:id="rId5"/>
              </a:rPr>
              <a:t>iskp@mpsv.cz</a:t>
            </a:r>
            <a:endParaRPr lang="cs-CZ" sz="4800" b="1" u="sng" dirty="0"/>
          </a:p>
          <a:p>
            <a:pPr lvl="1" algn="just">
              <a:lnSpc>
                <a:spcPct val="100000"/>
              </a:lnSpc>
              <a:spcBef>
                <a:spcPts val="0"/>
              </a:spcBef>
              <a:spcAft>
                <a:spcPts val="600"/>
              </a:spcAft>
            </a:pPr>
            <a:r>
              <a:rPr lang="cs-CZ" sz="4800" b="1" u="sng" dirty="0"/>
              <a:t>Provozní doba:</a:t>
            </a:r>
            <a:r>
              <a:rPr lang="cs-CZ" sz="4800" b="1" dirty="0"/>
              <a:t> </a:t>
            </a:r>
            <a:r>
              <a:rPr lang="cs-CZ" sz="4800" dirty="0"/>
              <a:t>v pracovních dnech od 8:00 do 16:00 hod.</a:t>
            </a:r>
            <a:r>
              <a:rPr lang="cs-CZ" sz="4800" b="1" dirty="0"/>
              <a:t> </a:t>
            </a:r>
            <a:r>
              <a:rPr lang="cs-CZ" sz="4800" dirty="0"/>
              <a:t>Reakci na váš požadavek je garantovaná do 4 hodin v rámci provozní doby technické podpory od obdržení požadavku. Dotazy zaslané mimo provozní dobu budou řešeny nejpozději následující pracovní den.</a:t>
            </a:r>
          </a:p>
          <a:p>
            <a:pPr algn="just"/>
            <a:r>
              <a:rPr lang="cs-CZ" sz="4800" dirty="0"/>
              <a:t>Součást monitorovacího systému pro využívání Evropských strukturálních a investičních fondů v ČR v programovém období 2014 – 2020 </a:t>
            </a:r>
          </a:p>
          <a:p>
            <a:pPr algn="just"/>
            <a:r>
              <a:rPr lang="cs-CZ" sz="4800" dirty="0"/>
              <a:t>On-line aplikace: </a:t>
            </a:r>
          </a:p>
          <a:p>
            <a:pPr lvl="1" algn="just"/>
            <a:r>
              <a:rPr lang="cs-CZ" sz="4800" dirty="0"/>
              <a:t>Nevyžaduje instalaci do PC </a:t>
            </a:r>
          </a:p>
          <a:p>
            <a:pPr lvl="1" algn="just"/>
            <a:r>
              <a:rPr lang="pt-BR" sz="4800" dirty="0"/>
              <a:t>Vyžaduje registraci s platnou emailovou adresou a telefonním číslem </a:t>
            </a:r>
          </a:p>
          <a:p>
            <a:pPr marL="0" indent="0" algn="just">
              <a:buNone/>
            </a:pPr>
            <a:r>
              <a:rPr lang="cs-CZ" sz="4800" b="1" u="sng" dirty="0"/>
              <a:t>EDUKAČNÍ VIDEA:</a:t>
            </a:r>
          </a:p>
          <a:p>
            <a:pPr marL="0" indent="0" algn="just">
              <a:buNone/>
            </a:pPr>
            <a:r>
              <a:rPr lang="cs-CZ" sz="4800" dirty="0"/>
              <a:t>	</a:t>
            </a:r>
            <a:r>
              <a:rPr lang="cs-CZ" sz="4800" u="sng" dirty="0">
                <a:solidFill>
                  <a:srgbClr val="0070C0"/>
                </a:solidFill>
              </a:rPr>
              <a:t>http://strukturalni-fondy.cz/cs/jak-na-projekt/Elektronicka-zadost/Edukacni-videa </a:t>
            </a:r>
          </a:p>
          <a:p>
            <a:pPr marL="0" indent="0" algn="just">
              <a:buNone/>
            </a:pPr>
            <a:endParaRPr lang="cs-CZ" sz="4800" u="sng" dirty="0">
              <a:solidFill>
                <a:srgbClr val="0070C0"/>
              </a:solidFill>
            </a:endParaRPr>
          </a:p>
          <a:p>
            <a:pPr marL="0" lvl="1" indent="0" algn="just">
              <a:lnSpc>
                <a:spcPct val="100000"/>
              </a:lnSpc>
              <a:spcBef>
                <a:spcPts val="0"/>
              </a:spcBef>
              <a:spcAft>
                <a:spcPts val="600"/>
              </a:spcAft>
              <a:buSzPct val="100000"/>
              <a:buNone/>
            </a:pPr>
            <a:r>
              <a:rPr lang="cs-CZ" sz="4800" b="1" u="sng" dirty="0"/>
              <a:t>PŘÍRUČKY OPZ</a:t>
            </a:r>
          </a:p>
          <a:p>
            <a:pPr lvl="1" indent="-685800" algn="just">
              <a:lnSpc>
                <a:spcPct val="100000"/>
              </a:lnSpc>
              <a:spcBef>
                <a:spcPts val="0"/>
              </a:spcBef>
              <a:spcAft>
                <a:spcPts val="600"/>
              </a:spcAft>
              <a:buSzPct val="100000"/>
            </a:pPr>
            <a:r>
              <a:rPr lang="cs-CZ" sz="4800" b="1" u="sng" dirty="0">
                <a:solidFill>
                  <a:schemeClr val="tx1">
                    <a:lumMod val="60000"/>
                    <a:lumOff val="40000"/>
                  </a:schemeClr>
                </a:solidFill>
                <a:hlinkClick r:id="rId6"/>
              </a:rPr>
              <a:t>http://www.esfcr.cz/dokumenty-opz</a:t>
            </a:r>
            <a:endParaRPr lang="cs-CZ" sz="4800" b="1" u="sng" dirty="0">
              <a:solidFill>
                <a:schemeClr val="tx1">
                  <a:lumMod val="60000"/>
                  <a:lumOff val="40000"/>
                </a:schemeClr>
              </a:solidFill>
            </a:endParaRPr>
          </a:p>
          <a:p>
            <a:pPr algn="just"/>
            <a:r>
              <a:rPr lang="cs-CZ" sz="4800" b="1" dirty="0"/>
              <a:t>Pokyny k vyplnění žádosti v IS KP14+ </a:t>
            </a:r>
          </a:p>
          <a:p>
            <a:pPr lvl="1" algn="just"/>
            <a:r>
              <a:rPr lang="cs-CZ" sz="4800" dirty="0">
                <a:hlinkClick r:id="rId7"/>
              </a:rPr>
              <a:t>https://www.esfcr.cz/formulare-a-pokyny-potrebne-v-ramci-pripravy-zadosti-o-</a:t>
            </a:r>
            <a:r>
              <a:rPr lang="cs-CZ" sz="4800" u="sng" dirty="0">
                <a:solidFill>
                  <a:srgbClr val="0070C0"/>
                </a:solidFill>
              </a:rPr>
              <a:t>podporu-opz/-/dokument/797956 </a:t>
            </a:r>
          </a:p>
          <a:p>
            <a:pPr marL="457200" lvl="1" indent="0" algn="just">
              <a:spcBef>
                <a:spcPts val="0"/>
              </a:spcBef>
              <a:spcAft>
                <a:spcPts val="600"/>
              </a:spcAft>
              <a:buNone/>
            </a:pPr>
            <a:endParaRPr lang="cs-CZ" sz="4800" u="sng" dirty="0">
              <a:solidFill>
                <a:srgbClr val="0070C0"/>
              </a:solidFill>
            </a:endParaRPr>
          </a:p>
          <a:p>
            <a:pPr marL="0" lvl="1" indent="0" algn="just">
              <a:lnSpc>
                <a:spcPct val="100000"/>
              </a:lnSpc>
              <a:spcBef>
                <a:spcPts val="0"/>
              </a:spcBef>
              <a:spcAft>
                <a:spcPts val="600"/>
              </a:spcAft>
              <a:buSzPct val="100000"/>
              <a:buNone/>
            </a:pPr>
            <a:r>
              <a:rPr lang="cs-CZ" sz="4800" b="1" u="sng" dirty="0"/>
              <a:t>TEXTACE VÝZVY ŘO OPZ PRO MAS Č. 047</a:t>
            </a:r>
          </a:p>
          <a:p>
            <a:pPr lvl="1" algn="just">
              <a:spcBef>
                <a:spcPts val="0"/>
              </a:spcBef>
              <a:spcAft>
                <a:spcPts val="600"/>
              </a:spcAft>
            </a:pPr>
            <a:r>
              <a:rPr lang="cs-CZ" sz="4800" b="1" u="sng" dirty="0">
                <a:hlinkClick r:id="rId8"/>
              </a:rPr>
              <a:t>https://www.esfcr.cz/2-3-opz-komunitne-vedeny-mistni-rozvoj</a:t>
            </a:r>
            <a:endParaRPr lang="cs-CZ" sz="4800" b="1" u="sng" dirty="0"/>
          </a:p>
          <a:p>
            <a:pPr marL="0" lvl="1" indent="0" algn="just">
              <a:lnSpc>
                <a:spcPct val="100000"/>
              </a:lnSpc>
              <a:spcBef>
                <a:spcPts val="0"/>
              </a:spcBef>
              <a:spcAft>
                <a:spcPts val="600"/>
              </a:spcAft>
              <a:buSzPct val="100000"/>
              <a:buNone/>
            </a:pPr>
            <a:r>
              <a:rPr lang="cs-CZ" sz="4800" b="1" u="sng" dirty="0"/>
              <a:t>TEXTACE VÝZEV MAS</a:t>
            </a:r>
          </a:p>
          <a:p>
            <a:pPr lvl="1" algn="just">
              <a:spcBef>
                <a:spcPts val="0"/>
              </a:spcBef>
              <a:spcAft>
                <a:spcPts val="600"/>
              </a:spcAft>
            </a:pPr>
            <a:r>
              <a:rPr lang="cs-CZ" sz="4800" b="1" u="sng" dirty="0">
                <a:hlinkClick r:id="rId9"/>
              </a:rPr>
              <a:t>https://www.esfcr.cz/vyzvy-mas-opz</a:t>
            </a:r>
            <a:r>
              <a:rPr lang="cs-CZ" sz="4800" b="1" dirty="0"/>
              <a:t>                                                                                 </a:t>
            </a:r>
            <a:r>
              <a:rPr lang="cs-CZ" sz="4800" b="1" u="sng" dirty="0"/>
              <a:t>Pozn.: </a:t>
            </a:r>
            <a:r>
              <a:rPr lang="cs-CZ" sz="4800" b="1" dirty="0"/>
              <a:t>k práci v IS KP14+ budou nápomocni pracovníci kanceláře MAS !!!</a:t>
            </a:r>
          </a:p>
          <a:p>
            <a:pPr lvl="1">
              <a:spcBef>
                <a:spcPts val="0"/>
              </a:spcBef>
              <a:spcAft>
                <a:spcPts val="600"/>
              </a:spcAft>
            </a:pPr>
            <a:endParaRPr lang="cs-CZ" sz="4800" b="1" u="sng" dirty="0"/>
          </a:p>
          <a:p>
            <a:pPr lvl="1">
              <a:spcBef>
                <a:spcPts val="0"/>
              </a:spcBef>
              <a:spcAft>
                <a:spcPts val="600"/>
              </a:spcAft>
            </a:pPr>
            <a:endParaRPr lang="cs-CZ" sz="4800" u="sng" dirty="0">
              <a:solidFill>
                <a:srgbClr val="0070C0"/>
              </a:solidFill>
            </a:endParaRPr>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222A3D6B-3941-450A-B4BA-F8058E38192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spTree>
    <p:extLst>
      <p:ext uri="{BB962C8B-B14F-4D97-AF65-F5344CB8AC3E}">
        <p14:creationId xmlns:p14="http://schemas.microsoft.com/office/powerpoint/2010/main" val="15621338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1" y="1263623"/>
            <a:ext cx="11550412" cy="4271545"/>
          </a:xfrm>
        </p:spPr>
        <p:txBody>
          <a:bodyPr>
            <a:normAutofit/>
          </a:bodyPr>
          <a:lstStyle/>
          <a:p>
            <a:pPr marL="0" lvl="0" indent="0">
              <a:buNone/>
            </a:pPr>
            <a:r>
              <a:rPr lang="cs-CZ" b="1" dirty="0"/>
              <a:t>Podání projektové žádost v OPZ</a:t>
            </a:r>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13" name="Zástupný symbol pro obsah 2"/>
          <p:cNvSpPr txBox="1">
            <a:spLocks/>
          </p:cNvSpPr>
          <p:nvPr/>
        </p:nvSpPr>
        <p:spPr>
          <a:xfrm>
            <a:off x="481964" y="1916832"/>
            <a:ext cx="7897525" cy="432048"/>
          </a:xfrm>
          <a:prstGeom prst="rect">
            <a:avLst/>
          </a:prstGeom>
          <a:solidFill>
            <a:schemeClr val="accent2">
              <a:lumMod val="20000"/>
              <a:lumOff val="80000"/>
            </a:schemeClr>
          </a:solidFill>
        </p:spPr>
        <p:txBody>
          <a:bodyPr vert="horz" lIns="91440" tIns="45720" rIns="91440" bIns="45720" rtlCol="0">
            <a:normAutofit fontScale="92500"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s-CZ" sz="2800" b="1" i="0" u="none" strike="noStrike" kern="1200" cap="none" spc="0" normalizeH="0" baseline="0" noProof="0">
                <a:ln>
                  <a:noFill/>
                </a:ln>
                <a:solidFill>
                  <a:schemeClr val="tx1"/>
                </a:solidFill>
                <a:effectLst/>
                <a:uLnTx/>
                <a:uFillTx/>
                <a:latin typeface="+mn-lt"/>
                <a:ea typeface="+mn-ea"/>
                <a:cs typeface="+mn-cs"/>
              </a:rPr>
              <a:t>    Zřízení elektronického podpisu a datové schránky</a:t>
            </a:r>
            <a:endParaRPr kumimoji="0" lang="cs-CZ"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15" name="Obdélník 14"/>
          <p:cNvSpPr/>
          <p:nvPr/>
        </p:nvSpPr>
        <p:spPr>
          <a:xfrm>
            <a:off x="890657" y="2708920"/>
            <a:ext cx="7488832" cy="461665"/>
          </a:xfrm>
          <a:prstGeom prst="rect">
            <a:avLst/>
          </a:prstGeom>
          <a:solidFill>
            <a:schemeClr val="accent2">
              <a:lumMod val="40000"/>
              <a:lumOff val="60000"/>
            </a:schemeClr>
          </a:solidFill>
        </p:spPr>
        <p:txBody>
          <a:bodyPr wrap="square">
            <a:spAutoFit/>
          </a:bodyPr>
          <a:lstStyle/>
          <a:p>
            <a:r>
              <a:rPr lang="cs-CZ" sz="2400" b="1" dirty="0"/>
              <a:t> Registrace do systému IS KP14+</a:t>
            </a:r>
          </a:p>
        </p:txBody>
      </p:sp>
      <p:sp>
        <p:nvSpPr>
          <p:cNvPr id="16" name="Obdélník 15"/>
          <p:cNvSpPr/>
          <p:nvPr/>
        </p:nvSpPr>
        <p:spPr>
          <a:xfrm>
            <a:off x="1466380" y="3573016"/>
            <a:ext cx="6912768" cy="461665"/>
          </a:xfrm>
          <a:prstGeom prst="rect">
            <a:avLst/>
          </a:prstGeom>
          <a:solidFill>
            <a:schemeClr val="accent2">
              <a:lumMod val="60000"/>
              <a:lumOff val="40000"/>
            </a:schemeClr>
          </a:solidFill>
        </p:spPr>
        <p:txBody>
          <a:bodyPr wrap="square">
            <a:spAutoFit/>
          </a:bodyPr>
          <a:lstStyle/>
          <a:p>
            <a:r>
              <a:rPr lang="cs-CZ" sz="2400" b="1" dirty="0"/>
              <a:t>Vyplnění žádosti o podporu</a:t>
            </a:r>
          </a:p>
        </p:txBody>
      </p:sp>
      <p:sp>
        <p:nvSpPr>
          <p:cNvPr id="18" name="Obdélník 17"/>
          <p:cNvSpPr/>
          <p:nvPr/>
        </p:nvSpPr>
        <p:spPr>
          <a:xfrm>
            <a:off x="1898428" y="4432837"/>
            <a:ext cx="6480720" cy="461665"/>
          </a:xfrm>
          <a:prstGeom prst="rect">
            <a:avLst/>
          </a:prstGeom>
          <a:solidFill>
            <a:schemeClr val="accent2">
              <a:lumMod val="75000"/>
            </a:schemeClr>
          </a:solidFill>
        </p:spPr>
        <p:txBody>
          <a:bodyPr wrap="square">
            <a:spAutoFit/>
          </a:bodyPr>
          <a:lstStyle/>
          <a:p>
            <a:r>
              <a:rPr lang="cs-CZ" sz="2400" b="1" dirty="0"/>
              <a:t>Finalizace žádosti o podporu</a:t>
            </a:r>
          </a:p>
        </p:txBody>
      </p:sp>
      <p:sp>
        <p:nvSpPr>
          <p:cNvPr id="21" name="Obdélník 20"/>
          <p:cNvSpPr/>
          <p:nvPr/>
        </p:nvSpPr>
        <p:spPr>
          <a:xfrm>
            <a:off x="2355702" y="5302272"/>
            <a:ext cx="6023787" cy="461665"/>
          </a:xfrm>
          <a:prstGeom prst="rect">
            <a:avLst/>
          </a:prstGeom>
          <a:solidFill>
            <a:schemeClr val="accent2">
              <a:lumMod val="50000"/>
            </a:schemeClr>
          </a:solidFill>
          <a:ln>
            <a:solidFill>
              <a:schemeClr val="accent2">
                <a:lumMod val="50000"/>
              </a:schemeClr>
            </a:solidFill>
          </a:ln>
        </p:spPr>
        <p:txBody>
          <a:bodyPr wrap="square">
            <a:spAutoFit/>
          </a:bodyPr>
          <a:lstStyle/>
          <a:p>
            <a:r>
              <a:rPr lang="cs-CZ" sz="2400" b="1" dirty="0">
                <a:solidFill>
                  <a:schemeClr val="bg1"/>
                </a:solidFill>
              </a:rPr>
              <a:t>Podepsání a odeslání žádosti o podporu</a:t>
            </a:r>
          </a:p>
        </p:txBody>
      </p:sp>
      <p:cxnSp>
        <p:nvCxnSpPr>
          <p:cNvPr id="22" name="Přímá spojnice se šipkou 9"/>
          <p:cNvCxnSpPr/>
          <p:nvPr/>
        </p:nvCxnSpPr>
        <p:spPr>
          <a:xfrm>
            <a:off x="8676456" y="1988840"/>
            <a:ext cx="0" cy="3327176"/>
          </a:xfrm>
          <a:prstGeom prst="straightConnector1">
            <a:avLst/>
          </a:prstGeom>
          <a:ln w="38100" cap="rnd">
            <a:tailEnd type="arrow"/>
          </a:ln>
        </p:spPr>
        <p:style>
          <a:lnRef idx="1">
            <a:schemeClr val="accent1"/>
          </a:lnRef>
          <a:fillRef idx="0">
            <a:schemeClr val="accent1"/>
          </a:fillRef>
          <a:effectRef idx="0">
            <a:schemeClr val="accent1"/>
          </a:effectRef>
          <a:fontRef idx="minor">
            <a:schemeClr val="tx1"/>
          </a:fontRef>
        </p:style>
      </p:cxnSp>
      <p:pic>
        <p:nvPicPr>
          <p:cNvPr id="20" name="Obrázek 19">
            <a:extLst>
              <a:ext uri="{FF2B5EF4-FFF2-40B4-BE49-F238E27FC236}">
                <a16:creationId xmlns:a16="http://schemas.microsoft.com/office/drawing/2014/main" id="{50CD30B5-7181-4D27-B91E-B4780F26FE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spTree>
    <p:extLst>
      <p:ext uri="{BB962C8B-B14F-4D97-AF65-F5344CB8AC3E}">
        <p14:creationId xmlns:p14="http://schemas.microsoft.com/office/powerpoint/2010/main" val="15621338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lnSpcReduction="10000"/>
          </a:bodyPr>
          <a:lstStyle/>
          <a:p>
            <a:pPr marL="0" indent="0">
              <a:buNone/>
            </a:pPr>
            <a:r>
              <a:rPr lang="cs-CZ" sz="2000" b="1" dirty="0"/>
              <a:t>Postup pro podání projektové žádosti v OPZ</a:t>
            </a:r>
          </a:p>
          <a:p>
            <a:pPr marL="0" indent="0">
              <a:buNone/>
            </a:pPr>
            <a:endParaRPr lang="cs-CZ" sz="2000" dirty="0"/>
          </a:p>
          <a:p>
            <a:pPr algn="just"/>
            <a:r>
              <a:rPr lang="cs-CZ" sz="2000" dirty="0"/>
              <a:t>Registrace do systému IS KP14+:</a:t>
            </a:r>
          </a:p>
          <a:p>
            <a:pPr marL="457200" lvl="1" indent="0" algn="just">
              <a:buNone/>
            </a:pPr>
            <a:r>
              <a:rPr lang="cs-CZ" sz="2000" dirty="0"/>
              <a:t>	 </a:t>
            </a:r>
            <a:r>
              <a:rPr lang="cs-CZ" sz="2000" u="sng" dirty="0">
                <a:solidFill>
                  <a:srgbClr val="0070C0"/>
                </a:solidFill>
              </a:rPr>
              <a:t>https://mseu.mssf.cz/ </a:t>
            </a:r>
            <a:r>
              <a:rPr lang="cs-CZ" sz="2000" dirty="0"/>
              <a:t>(Jen v prohlížeči </a:t>
            </a:r>
            <a:r>
              <a:rPr lang="cs-CZ" sz="2000" b="1" dirty="0"/>
              <a:t>Microsoft </a:t>
            </a:r>
            <a:r>
              <a:rPr lang="cs-CZ" sz="2000" b="1" dirty="0" err="1"/>
              <a:t>explorer</a:t>
            </a:r>
            <a:r>
              <a:rPr lang="cs-CZ" sz="2000" b="1" dirty="0"/>
              <a:t> </a:t>
            </a:r>
            <a:r>
              <a:rPr lang="cs-CZ" sz="2000" dirty="0"/>
              <a:t>nebo </a:t>
            </a:r>
            <a:r>
              <a:rPr lang="cs-CZ" sz="2000" b="1" dirty="0" err="1"/>
              <a:t>Mozilla</a:t>
            </a:r>
            <a:r>
              <a:rPr lang="cs-CZ" sz="2000" b="1" dirty="0"/>
              <a:t> </a:t>
            </a:r>
            <a:r>
              <a:rPr lang="cs-CZ" sz="2000" b="1" dirty="0" err="1"/>
              <a:t>firefox</a:t>
            </a:r>
            <a:r>
              <a:rPr lang="cs-CZ" sz="2000" dirty="0"/>
              <a:t>) </a:t>
            </a:r>
          </a:p>
          <a:p>
            <a:pPr algn="just"/>
            <a:r>
              <a:rPr lang="cs-CZ" sz="2000" dirty="0"/>
              <a:t>Vyplnění elektronické verze žádosti </a:t>
            </a:r>
          </a:p>
          <a:p>
            <a:pPr algn="just"/>
            <a:r>
              <a:rPr lang="cs-CZ" sz="2000" dirty="0"/>
              <a:t>Finalizace elektronické verze žádosti </a:t>
            </a:r>
          </a:p>
          <a:p>
            <a:pPr algn="just"/>
            <a:r>
              <a:rPr lang="cs-CZ" sz="2000" dirty="0"/>
              <a:t>Podepsání a odeslání elektronické verze žádosti </a:t>
            </a:r>
          </a:p>
          <a:p>
            <a:pPr algn="just"/>
            <a:endParaRPr lang="cs-CZ" sz="2000" dirty="0"/>
          </a:p>
          <a:p>
            <a:pPr algn="just"/>
            <a:r>
              <a:rPr lang="cs-CZ" sz="2000" dirty="0"/>
              <a:t>Veškeré žádosti se zasílají jen v elektronické podobě prostřednictvím IS KP14+ </a:t>
            </a:r>
          </a:p>
          <a:p>
            <a:pPr algn="just"/>
            <a:endParaRPr lang="cs-CZ" sz="2000" dirty="0"/>
          </a:p>
          <a:p>
            <a:pPr algn="just"/>
            <a:r>
              <a:rPr lang="cs-CZ" sz="2000" dirty="0"/>
              <a:t>Zřízení elektronického podpisu před podáním/odesláním žádosti (doporučujeme již před provedením registrace do systému IS KP14+)!!!</a:t>
            </a:r>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C45216BB-1E95-463C-98C5-D07F4B12CD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spTree>
    <p:extLst>
      <p:ext uri="{BB962C8B-B14F-4D97-AF65-F5344CB8AC3E}">
        <p14:creationId xmlns:p14="http://schemas.microsoft.com/office/powerpoint/2010/main" val="41124282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buNone/>
            </a:pPr>
            <a:endParaRPr lang="cs-CZ" sz="2000" dirty="0"/>
          </a:p>
          <a:p>
            <a:r>
              <a:rPr lang="cs-CZ" sz="2400" dirty="0"/>
              <a:t>Elektronický podpis = kvalifikovaný certifikát </a:t>
            </a:r>
          </a:p>
          <a:p>
            <a:r>
              <a:rPr lang="cs-CZ" sz="2400" dirty="0"/>
              <a:t>Platnost 1 rok </a:t>
            </a:r>
          </a:p>
          <a:p>
            <a:r>
              <a:rPr lang="cs-CZ" sz="2400" dirty="0"/>
              <a:t>Poskytovatelé: </a:t>
            </a:r>
          </a:p>
          <a:p>
            <a:pPr marL="0" indent="0">
              <a:buNone/>
            </a:pPr>
            <a:r>
              <a:rPr lang="cs-CZ" sz="2400" dirty="0"/>
              <a:t>	</a:t>
            </a:r>
            <a:r>
              <a:rPr lang="cs-CZ" sz="2400" dirty="0" err="1"/>
              <a:t>PostSignum</a:t>
            </a:r>
            <a:r>
              <a:rPr lang="cs-CZ" sz="2400" dirty="0"/>
              <a:t> České pošty (Czech Point) </a:t>
            </a:r>
          </a:p>
          <a:p>
            <a:pPr marL="0" indent="0">
              <a:buNone/>
            </a:pPr>
            <a:r>
              <a:rPr lang="cs-CZ" sz="2400" dirty="0"/>
              <a:t>	První certifikační autorita </a:t>
            </a:r>
          </a:p>
          <a:p>
            <a:pPr marL="0" indent="0">
              <a:buNone/>
            </a:pPr>
            <a:r>
              <a:rPr lang="cs-CZ" sz="2400" dirty="0"/>
              <a:t>	</a:t>
            </a:r>
            <a:r>
              <a:rPr lang="cs-CZ" sz="2400" dirty="0" err="1"/>
              <a:t>Eidentity</a:t>
            </a:r>
            <a:r>
              <a:rPr lang="cs-CZ" sz="2400" dirty="0"/>
              <a:t> </a:t>
            </a:r>
          </a:p>
          <a:p>
            <a:pPr marL="0" lvl="0" indent="0">
              <a:buNone/>
            </a:pPr>
            <a:endParaRPr lang="cs-CZ"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Elektronický podpis</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FE14C7D8-6227-4D96-8A3B-709DD44F1A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spTree>
    <p:extLst>
      <p:ext uri="{BB962C8B-B14F-4D97-AF65-F5344CB8AC3E}">
        <p14:creationId xmlns:p14="http://schemas.microsoft.com/office/powerpoint/2010/main" val="7860631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lvl="0" indent="0">
              <a:buNone/>
            </a:pPr>
            <a:endParaRPr lang="cs-CZ" dirty="0"/>
          </a:p>
        </p:txBody>
      </p:sp>
      <p:sp>
        <p:nvSpPr>
          <p:cNvPr id="14" name="Obdélník 13"/>
          <p:cNvSpPr/>
          <p:nvPr/>
        </p:nvSpPr>
        <p:spPr>
          <a:xfrm>
            <a:off x="0" y="-90434"/>
            <a:ext cx="12192000" cy="10269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Titulní obrazovka</a:t>
            </a:r>
          </a:p>
        </p:txBody>
      </p:sp>
      <p:cxnSp>
        <p:nvCxnSpPr>
          <p:cNvPr id="19" name="Přímá spojnice 18"/>
          <p:cNvCxnSpPr/>
          <p:nvPr/>
        </p:nvCxnSpPr>
        <p:spPr>
          <a:xfrm>
            <a:off x="0" y="992371"/>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Picture 4">
            <a:extLst>
              <a:ext uri="{FF2B5EF4-FFF2-40B4-BE49-F238E27FC236}">
                <a16:creationId xmlns:a16="http://schemas.microsoft.com/office/drawing/2014/main" id="{A261E244-C6D7-496B-ADDF-D65A7FC332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309" y="1015058"/>
            <a:ext cx="9938611" cy="4921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Obrázek 14">
            <a:extLst>
              <a:ext uri="{FF2B5EF4-FFF2-40B4-BE49-F238E27FC236}">
                <a16:creationId xmlns:a16="http://schemas.microsoft.com/office/drawing/2014/main" id="{1C689625-A71A-43CC-B2D6-2D94E9BB43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spTree>
    <p:extLst>
      <p:ext uri="{BB962C8B-B14F-4D97-AF65-F5344CB8AC3E}">
        <p14:creationId xmlns:p14="http://schemas.microsoft.com/office/powerpoint/2010/main" val="7860631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0269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HW a SW požadavky</a:t>
            </a:r>
          </a:p>
        </p:txBody>
      </p:sp>
      <p:cxnSp>
        <p:nvCxnSpPr>
          <p:cNvPr id="19" name="Přímá spojnice 18"/>
          <p:cNvCxnSpPr/>
          <p:nvPr/>
        </p:nvCxnSpPr>
        <p:spPr>
          <a:xfrm>
            <a:off x="0" y="992371"/>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Obrázek 14">
            <a:extLst>
              <a:ext uri="{FF2B5EF4-FFF2-40B4-BE49-F238E27FC236}">
                <a16:creationId xmlns:a16="http://schemas.microsoft.com/office/drawing/2014/main" id="{1C689625-A71A-43CC-B2D6-2D94E9BB43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pic>
        <p:nvPicPr>
          <p:cNvPr id="16" name="Zástupný symbol pro obsah 6">
            <a:extLst>
              <a:ext uri="{FF2B5EF4-FFF2-40B4-BE49-F238E27FC236}">
                <a16:creationId xmlns:a16="http://schemas.microsoft.com/office/drawing/2014/main" id="{6B50B100-D665-4A0E-8D73-5834D7DD7202}"/>
              </a:ext>
            </a:extLst>
          </p:cNvPr>
          <p:cNvPicPr>
            <a:picLocks noGrp="1"/>
          </p:cNvPicPr>
          <p:nvPr>
            <p:ph idx="1"/>
          </p:nvPr>
        </p:nvPicPr>
        <p:blipFill rotWithShape="1">
          <a:blip r:embed="rId5"/>
          <a:srcRect l="4100" t="9876" b="6643"/>
          <a:stretch/>
        </p:blipFill>
        <p:spPr bwMode="auto">
          <a:xfrm>
            <a:off x="1204447" y="1066142"/>
            <a:ext cx="9458864" cy="4786744"/>
          </a:xfrm>
          <a:prstGeom prst="rect">
            <a:avLst/>
          </a:prstGeom>
          <a:ln>
            <a:noFill/>
          </a:ln>
          <a:extLst>
            <a:ext uri="{53640926-AAD7-44D8-BBD7-CCE9431645EC}">
              <a14:shadowObscured xmlns:a14="http://schemas.microsoft.com/office/drawing/2010/main"/>
            </a:ext>
          </a:extLst>
        </p:spPr>
      </p:pic>
      <p:sp>
        <p:nvSpPr>
          <p:cNvPr id="18" name="Obdélník 17">
            <a:extLst>
              <a:ext uri="{FF2B5EF4-FFF2-40B4-BE49-F238E27FC236}">
                <a16:creationId xmlns:a16="http://schemas.microsoft.com/office/drawing/2014/main" id="{ADCFE84E-08A6-408C-AC0D-5593E06F6FD3}"/>
              </a:ext>
            </a:extLst>
          </p:cNvPr>
          <p:cNvSpPr/>
          <p:nvPr/>
        </p:nvSpPr>
        <p:spPr>
          <a:xfrm>
            <a:off x="1528689" y="3835244"/>
            <a:ext cx="1284849" cy="2443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567710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0269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Registrace</a:t>
            </a:r>
          </a:p>
        </p:txBody>
      </p:sp>
      <p:cxnSp>
        <p:nvCxnSpPr>
          <p:cNvPr id="19" name="Přímá spojnice 18"/>
          <p:cNvCxnSpPr/>
          <p:nvPr/>
        </p:nvCxnSpPr>
        <p:spPr>
          <a:xfrm>
            <a:off x="0" y="977857"/>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Obrázek 14">
            <a:extLst>
              <a:ext uri="{FF2B5EF4-FFF2-40B4-BE49-F238E27FC236}">
                <a16:creationId xmlns:a16="http://schemas.microsoft.com/office/drawing/2014/main" id="{1C689625-A71A-43CC-B2D6-2D94E9BB43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pic>
        <p:nvPicPr>
          <p:cNvPr id="13" name="Obrázek 12">
            <a:extLst>
              <a:ext uri="{FF2B5EF4-FFF2-40B4-BE49-F238E27FC236}">
                <a16:creationId xmlns:a16="http://schemas.microsoft.com/office/drawing/2014/main" id="{3BF2BAC2-6CFF-490D-94A4-68C53C2B3B44}"/>
              </a:ext>
            </a:extLst>
          </p:cNvPr>
          <p:cNvPicPr/>
          <p:nvPr/>
        </p:nvPicPr>
        <p:blipFill rotWithShape="1">
          <a:blip r:embed="rId5"/>
          <a:srcRect l="68082" t="31816" r="15498" b="37681"/>
          <a:stretch/>
        </p:blipFill>
        <p:spPr bwMode="auto">
          <a:xfrm>
            <a:off x="491053" y="2149576"/>
            <a:ext cx="1815788" cy="1858633"/>
          </a:xfrm>
          <a:prstGeom prst="rect">
            <a:avLst/>
          </a:prstGeom>
          <a:ln>
            <a:solidFill>
              <a:schemeClr val="tx1"/>
            </a:solidFill>
          </a:ln>
          <a:extLst>
            <a:ext uri="{53640926-AAD7-44D8-BBD7-CCE9431645EC}">
              <a14:shadowObscured xmlns:a14="http://schemas.microsoft.com/office/drawing/2010/main"/>
            </a:ext>
          </a:extLst>
        </p:spPr>
      </p:pic>
      <p:pic>
        <p:nvPicPr>
          <p:cNvPr id="20" name="Picture 3">
            <a:extLst>
              <a:ext uri="{FF2B5EF4-FFF2-40B4-BE49-F238E27FC236}">
                <a16:creationId xmlns:a16="http://schemas.microsoft.com/office/drawing/2014/main" id="{EE616058-3E06-4997-8DD7-032E201B6DB2}"/>
              </a:ext>
            </a:extLst>
          </p:cNvPr>
          <p:cNvPicPr>
            <a:picLocks noGrp="1" noChangeAspect="1" noChangeArrowheads="1"/>
          </p:cNvPicPr>
          <p:nvPr>
            <p:ph idx="1"/>
          </p:nvPr>
        </p:nvPicPr>
        <p:blipFill rotWithShape="1">
          <a:blip r:embed="rId6">
            <a:extLst>
              <a:ext uri="{28A0092B-C50C-407E-A947-70E740481C1C}">
                <a14:useLocalDpi xmlns:a14="http://schemas.microsoft.com/office/drawing/2010/main" val="0"/>
              </a:ext>
            </a:extLst>
          </a:blip>
          <a:srcRect l="29456" t="31618" r="17403" b="16670"/>
          <a:stretch/>
        </p:blipFill>
        <p:spPr bwMode="auto">
          <a:xfrm>
            <a:off x="3021186" y="1018325"/>
            <a:ext cx="8876063" cy="48585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1" name="Šipka doprava 5">
            <a:extLst>
              <a:ext uri="{FF2B5EF4-FFF2-40B4-BE49-F238E27FC236}">
                <a16:creationId xmlns:a16="http://schemas.microsoft.com/office/drawing/2014/main" id="{D56D5DA3-3448-4BF2-A51D-6F0D8F5FAD22}"/>
              </a:ext>
            </a:extLst>
          </p:cNvPr>
          <p:cNvSpPr/>
          <p:nvPr/>
        </p:nvSpPr>
        <p:spPr>
          <a:xfrm>
            <a:off x="2429051" y="2886967"/>
            <a:ext cx="469925" cy="38647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683489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682495"/>
            <a:ext cx="11670189" cy="4145137"/>
          </a:xfrm>
        </p:spPr>
        <p:txBody>
          <a:bodyPr numCol="2">
            <a:normAutofit/>
          </a:bodyPr>
          <a:lstStyle/>
          <a:p>
            <a:pPr marL="0" indent="0">
              <a:buNone/>
            </a:pPr>
            <a:endParaRPr lang="cs-CZ" sz="2000" b="1" dirty="0">
              <a:solidFill>
                <a:srgbClr val="0070C0"/>
              </a:solidFill>
            </a:endParaRPr>
          </a:p>
          <a:p>
            <a:pPr marL="0" indent="0">
              <a:buNone/>
            </a:pPr>
            <a:endParaRPr lang="cs-CZ" sz="2000" b="1" dirty="0">
              <a:solidFill>
                <a:srgbClr val="0070C0"/>
              </a:solidFill>
            </a:endParaRPr>
          </a:p>
          <a:p>
            <a:pPr marL="0" indent="0">
              <a:buNone/>
            </a:pPr>
            <a:endParaRPr lang="cs-CZ" sz="2000" b="1" dirty="0">
              <a:solidFill>
                <a:srgbClr val="0070C0"/>
              </a:solidFill>
            </a:endParaRP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668254" y="417014"/>
            <a:ext cx="7098630" cy="86400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4300" b="1" spc="-150" dirty="0">
                <a:solidFill>
                  <a:schemeClr val="accent1">
                    <a:lumMod val="75000"/>
                  </a:schemeClr>
                </a:solidFill>
              </a:rPr>
              <a:t>Představení výzvy</a:t>
            </a:r>
          </a:p>
          <a:p>
            <a:r>
              <a:rPr lang="cs-CZ" sz="4300" b="1" dirty="0">
                <a:solidFill>
                  <a:srgbClr val="0070C0"/>
                </a:solidFill>
              </a:rPr>
              <a:t>Míra podpory – rozpad zdrojů financování</a:t>
            </a:r>
            <a:endParaRPr lang="cs-CZ" sz="4300" dirty="0"/>
          </a:p>
          <a:p>
            <a:pPr algn="r"/>
            <a:endParaRPr lang="cs-CZ" sz="3200" b="1" dirty="0">
              <a:solidFill>
                <a:srgbClr val="0070C0"/>
              </a:solidFill>
            </a:endParaRP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graphicFrame>
        <p:nvGraphicFramePr>
          <p:cNvPr id="13" name="Tabulka 12"/>
          <p:cNvGraphicFramePr>
            <a:graphicFrameLocks noGrp="1"/>
          </p:cNvGraphicFramePr>
          <p:nvPr>
            <p:extLst>
              <p:ext uri="{D42A27DB-BD31-4B8C-83A1-F6EECF244321}">
                <p14:modId xmlns:p14="http://schemas.microsoft.com/office/powerpoint/2010/main" val="1194224548"/>
              </p:ext>
            </p:extLst>
          </p:nvPr>
        </p:nvGraphicFramePr>
        <p:xfrm>
          <a:off x="304800" y="1082027"/>
          <a:ext cx="11660141" cy="4675569"/>
        </p:xfrm>
        <a:graphic>
          <a:graphicData uri="http://schemas.openxmlformats.org/drawingml/2006/table">
            <a:tbl>
              <a:tblPr firstRow="1" firstCol="1" bandRow="1">
                <a:tableStyleId>{5C22544A-7EE6-4342-B048-85BDC9FD1C3A}</a:tableStyleId>
              </a:tblPr>
              <a:tblGrid>
                <a:gridCol w="7615311">
                  <a:extLst>
                    <a:ext uri="{9D8B030D-6E8A-4147-A177-3AD203B41FA5}">
                      <a16:colId xmlns:a16="http://schemas.microsoft.com/office/drawing/2014/main" val="20000"/>
                    </a:ext>
                  </a:extLst>
                </a:gridCol>
                <a:gridCol w="1167618">
                  <a:extLst>
                    <a:ext uri="{9D8B030D-6E8A-4147-A177-3AD203B41FA5}">
                      <a16:colId xmlns:a16="http://schemas.microsoft.com/office/drawing/2014/main" val="20001"/>
                    </a:ext>
                  </a:extLst>
                </a:gridCol>
                <a:gridCol w="1289985">
                  <a:extLst>
                    <a:ext uri="{9D8B030D-6E8A-4147-A177-3AD203B41FA5}">
                      <a16:colId xmlns:a16="http://schemas.microsoft.com/office/drawing/2014/main" val="20003"/>
                    </a:ext>
                  </a:extLst>
                </a:gridCol>
                <a:gridCol w="1587227">
                  <a:extLst>
                    <a:ext uri="{9D8B030D-6E8A-4147-A177-3AD203B41FA5}">
                      <a16:colId xmlns:a16="http://schemas.microsoft.com/office/drawing/2014/main" val="20004"/>
                    </a:ext>
                  </a:extLst>
                </a:gridCol>
              </a:tblGrid>
              <a:tr h="276697">
                <a:tc>
                  <a:txBody>
                    <a:bodyPr/>
                    <a:lstStyle/>
                    <a:p>
                      <a:pPr algn="l">
                        <a:lnSpc>
                          <a:spcPct val="115000"/>
                        </a:lnSpc>
                        <a:spcAft>
                          <a:spcPts val="0"/>
                        </a:spcAft>
                      </a:pPr>
                      <a:r>
                        <a:rPr lang="cs-CZ" sz="1700" dirty="0">
                          <a:effectLst/>
                          <a:latin typeface="+mj-lt"/>
                          <a:ea typeface="Arial"/>
                          <a:cs typeface="Times New Roman"/>
                        </a:rPr>
                        <a:t>Typ</a:t>
                      </a:r>
                      <a:r>
                        <a:rPr lang="cs-CZ" sz="1700" baseline="0" dirty="0">
                          <a:effectLst/>
                          <a:latin typeface="+mj-lt"/>
                          <a:ea typeface="Arial"/>
                          <a:cs typeface="Times New Roman"/>
                        </a:rPr>
                        <a:t> příjemce dle pravidel spolufinancování</a:t>
                      </a:r>
                      <a:endParaRPr lang="cs-CZ" sz="1700" dirty="0">
                        <a:effectLst/>
                        <a:latin typeface="+mj-lt"/>
                        <a:ea typeface="Arial"/>
                        <a:cs typeface="Times New Roman"/>
                      </a:endParaRPr>
                    </a:p>
                  </a:txBody>
                  <a:tcPr marL="44450" marR="44450" marT="0" marB="0" anchor="b"/>
                </a:tc>
                <a:tc>
                  <a:txBody>
                    <a:bodyPr/>
                    <a:lstStyle/>
                    <a:p>
                      <a:pPr algn="ctr">
                        <a:lnSpc>
                          <a:spcPct val="115000"/>
                        </a:lnSpc>
                        <a:spcAft>
                          <a:spcPts val="0"/>
                        </a:spcAft>
                      </a:pPr>
                      <a:r>
                        <a:rPr lang="cs-CZ" sz="1700" dirty="0">
                          <a:effectLst/>
                          <a:latin typeface="+mj-lt"/>
                        </a:rPr>
                        <a:t>EU podíl</a:t>
                      </a:r>
                      <a:endParaRPr lang="cs-CZ" sz="1700" dirty="0">
                        <a:effectLst/>
                        <a:latin typeface="+mj-lt"/>
                        <a:ea typeface="Arial"/>
                        <a:cs typeface="Times New Roman"/>
                      </a:endParaRPr>
                    </a:p>
                  </a:txBody>
                  <a:tcPr marL="44450" marR="44450" marT="0" marB="0" anchor="b"/>
                </a:tc>
                <a:tc>
                  <a:txBody>
                    <a:bodyPr/>
                    <a:lstStyle/>
                    <a:p>
                      <a:pPr algn="ctr">
                        <a:lnSpc>
                          <a:spcPct val="115000"/>
                        </a:lnSpc>
                        <a:spcAft>
                          <a:spcPts val="0"/>
                        </a:spcAft>
                      </a:pPr>
                      <a:r>
                        <a:rPr lang="cs-CZ" sz="1700" dirty="0">
                          <a:effectLst/>
                          <a:latin typeface="+mj-lt"/>
                        </a:rPr>
                        <a:t>Příjemce</a:t>
                      </a:r>
                      <a:endParaRPr lang="cs-CZ" sz="1700" dirty="0">
                        <a:effectLst/>
                        <a:latin typeface="+mj-lt"/>
                        <a:ea typeface="Arial"/>
                        <a:cs typeface="Times New Roman"/>
                      </a:endParaRPr>
                    </a:p>
                  </a:txBody>
                  <a:tcPr marL="44450" marR="44450" marT="0" marB="0" anchor="b"/>
                </a:tc>
                <a:tc>
                  <a:txBody>
                    <a:bodyPr/>
                    <a:lstStyle/>
                    <a:p>
                      <a:pPr algn="ctr">
                        <a:lnSpc>
                          <a:spcPct val="115000"/>
                        </a:lnSpc>
                        <a:spcAft>
                          <a:spcPts val="0"/>
                        </a:spcAft>
                      </a:pPr>
                      <a:r>
                        <a:rPr lang="cs-CZ" sz="1700" dirty="0">
                          <a:effectLst/>
                          <a:latin typeface="+mj-lt"/>
                        </a:rPr>
                        <a:t>Státní rozpočet </a:t>
                      </a:r>
                      <a:endParaRPr lang="cs-CZ" sz="1700" dirty="0">
                        <a:effectLst/>
                        <a:latin typeface="+mj-lt"/>
                        <a:ea typeface="Arial"/>
                        <a:cs typeface="Times New Roman"/>
                      </a:endParaRPr>
                    </a:p>
                  </a:txBody>
                  <a:tcPr marL="44450" marR="44450" marT="0" marB="0" anchor="b"/>
                </a:tc>
                <a:extLst>
                  <a:ext uri="{0D108BD9-81ED-4DB2-BD59-A6C34878D82A}">
                    <a16:rowId xmlns:a16="http://schemas.microsoft.com/office/drawing/2014/main" val="10000"/>
                  </a:ext>
                </a:extLst>
              </a:tr>
              <a:tr h="490706">
                <a:tc>
                  <a:txBody>
                    <a:bodyPr/>
                    <a:lstStyle/>
                    <a:p>
                      <a:pPr algn="l">
                        <a:lnSpc>
                          <a:spcPct val="115000"/>
                        </a:lnSpc>
                        <a:spcAft>
                          <a:spcPts val="0"/>
                        </a:spcAft>
                      </a:pPr>
                      <a:r>
                        <a:rPr lang="cs-CZ" sz="1500" dirty="0">
                          <a:effectLst/>
                        </a:rPr>
                        <a:t>Obce, příspěvkové organizace zřizované kraji a obcemi </a:t>
                      </a:r>
                      <a:br>
                        <a:rPr lang="cs-CZ" sz="1500" dirty="0">
                          <a:effectLst/>
                        </a:rPr>
                      </a:br>
                      <a:r>
                        <a:rPr lang="cs-CZ" sz="1500" dirty="0">
                          <a:effectLst/>
                        </a:rPr>
                        <a:t>(s výjimkou škol a školských zařízení), dobrovolné svazky obcí</a:t>
                      </a:r>
                      <a:endParaRPr lang="cs-CZ" sz="1500" dirty="0">
                        <a:effectLst/>
                        <a:latin typeface="Arial"/>
                        <a:ea typeface="Arial"/>
                        <a:cs typeface="Times New Roman"/>
                      </a:endParaRPr>
                    </a:p>
                  </a:txBody>
                  <a:tcPr marL="44450" marR="44450" marT="0" marB="0" anchor="b"/>
                </a:tc>
                <a:tc>
                  <a:txBody>
                    <a:bodyPr/>
                    <a:lstStyle/>
                    <a:p>
                      <a:pPr algn="ctr">
                        <a:lnSpc>
                          <a:spcPct val="115000"/>
                        </a:lnSpc>
                        <a:spcAft>
                          <a:spcPts val="0"/>
                        </a:spcAft>
                      </a:pPr>
                      <a:r>
                        <a:rPr lang="cs-CZ" sz="2000" b="1" dirty="0">
                          <a:effectLst/>
                        </a:rPr>
                        <a:t>85 %</a:t>
                      </a:r>
                      <a:endParaRPr lang="cs-CZ" sz="2000" b="1" dirty="0">
                        <a:effectLst/>
                        <a:latin typeface="Arial"/>
                        <a:ea typeface="Arial"/>
                        <a:cs typeface="Times New Roman"/>
                      </a:endParaRPr>
                    </a:p>
                  </a:txBody>
                  <a:tcPr marL="44450" marR="44450" marT="0" marB="0" anchor="b"/>
                </a:tc>
                <a:tc>
                  <a:txBody>
                    <a:bodyPr/>
                    <a:lstStyle/>
                    <a:p>
                      <a:pPr algn="ctr">
                        <a:lnSpc>
                          <a:spcPct val="115000"/>
                        </a:lnSpc>
                        <a:spcAft>
                          <a:spcPts val="0"/>
                        </a:spcAft>
                      </a:pPr>
                      <a:r>
                        <a:rPr lang="cs-CZ" sz="2000" b="1" dirty="0">
                          <a:effectLst/>
                        </a:rPr>
                        <a:t>5 %</a:t>
                      </a:r>
                      <a:endParaRPr lang="cs-CZ" sz="2000" b="1" dirty="0">
                        <a:effectLst/>
                        <a:latin typeface="Arial"/>
                        <a:ea typeface="Arial"/>
                        <a:cs typeface="Times New Roman"/>
                      </a:endParaRPr>
                    </a:p>
                  </a:txBody>
                  <a:tcPr marL="44450" marR="44450" marT="0" marB="0" anchor="b"/>
                </a:tc>
                <a:tc>
                  <a:txBody>
                    <a:bodyPr/>
                    <a:lstStyle/>
                    <a:p>
                      <a:pPr algn="ctr">
                        <a:lnSpc>
                          <a:spcPct val="115000"/>
                        </a:lnSpc>
                        <a:spcAft>
                          <a:spcPts val="0"/>
                        </a:spcAft>
                      </a:pPr>
                      <a:r>
                        <a:rPr lang="cs-CZ" sz="2000" b="1" dirty="0">
                          <a:effectLst/>
                        </a:rPr>
                        <a:t>10 %</a:t>
                      </a:r>
                      <a:endParaRPr lang="cs-CZ" sz="2000" b="1" dirty="0">
                        <a:effectLst/>
                        <a:latin typeface="Arial"/>
                        <a:ea typeface="Arial"/>
                        <a:cs typeface="Times New Roman"/>
                      </a:endParaRPr>
                    </a:p>
                  </a:txBody>
                  <a:tcPr marL="44450" marR="44450" marT="0" marB="0" anchor="b"/>
                </a:tc>
                <a:extLst>
                  <a:ext uri="{0D108BD9-81ED-4DB2-BD59-A6C34878D82A}">
                    <a16:rowId xmlns:a16="http://schemas.microsoft.com/office/drawing/2014/main" val="10002"/>
                  </a:ext>
                </a:extLst>
              </a:tr>
              <a:tr h="1983949">
                <a:tc>
                  <a:txBody>
                    <a:bodyPr/>
                    <a:lstStyle/>
                    <a:p>
                      <a:r>
                        <a:rPr lang="cs-CZ" sz="1500" dirty="0">
                          <a:effectLst/>
                        </a:rPr>
                        <a:t>Soukromoprávní subjekty vykonávající veřejně prospěšnou činnost:</a:t>
                      </a:r>
                    </a:p>
                    <a:p>
                      <a:pPr>
                        <a:buFont typeface="Arial" pitchFamily="34" charset="0"/>
                        <a:buChar char="•"/>
                      </a:pPr>
                      <a:r>
                        <a:rPr lang="cs-CZ" sz="1500" b="1" kern="1200" dirty="0">
                          <a:solidFill>
                            <a:schemeClr val="lt1"/>
                          </a:solidFill>
                          <a:latin typeface="+mn-lt"/>
                          <a:ea typeface="+mn-ea"/>
                          <a:cs typeface="+mn-cs"/>
                        </a:rPr>
                        <a:t>Obecně prospěšné společnosti</a:t>
                      </a:r>
                    </a:p>
                    <a:p>
                      <a:pPr>
                        <a:buFont typeface="Arial" pitchFamily="34" charset="0"/>
                        <a:buChar char="•"/>
                      </a:pPr>
                      <a:r>
                        <a:rPr lang="cs-CZ" sz="1500" b="1" kern="1200" dirty="0">
                          <a:solidFill>
                            <a:schemeClr val="lt1"/>
                          </a:solidFill>
                          <a:latin typeface="+mn-lt"/>
                          <a:ea typeface="+mn-ea"/>
                          <a:cs typeface="+mn-cs"/>
                        </a:rPr>
                        <a:t>Spolky</a:t>
                      </a:r>
                    </a:p>
                    <a:p>
                      <a:pPr>
                        <a:buFont typeface="Arial" pitchFamily="34" charset="0"/>
                        <a:buChar char="•"/>
                      </a:pPr>
                      <a:r>
                        <a:rPr lang="cs-CZ" sz="1500" b="1" kern="1200" dirty="0">
                          <a:solidFill>
                            <a:schemeClr val="lt1"/>
                          </a:solidFill>
                          <a:latin typeface="+mn-lt"/>
                          <a:ea typeface="+mn-ea"/>
                          <a:cs typeface="+mn-cs"/>
                        </a:rPr>
                        <a:t>Ústavy</a:t>
                      </a:r>
                    </a:p>
                    <a:p>
                      <a:pPr>
                        <a:buFont typeface="Arial" pitchFamily="34" charset="0"/>
                        <a:buChar char="•"/>
                      </a:pPr>
                      <a:r>
                        <a:rPr lang="cs-CZ" sz="1500" b="1" kern="1200" dirty="0">
                          <a:solidFill>
                            <a:schemeClr val="lt1"/>
                          </a:solidFill>
                          <a:latin typeface="+mn-lt"/>
                          <a:ea typeface="+mn-ea"/>
                          <a:cs typeface="+mn-cs"/>
                        </a:rPr>
                        <a:t>Církve a náboženské společnosti</a:t>
                      </a:r>
                    </a:p>
                    <a:p>
                      <a:pPr>
                        <a:buFont typeface="Arial" pitchFamily="34" charset="0"/>
                        <a:buChar char="•"/>
                      </a:pPr>
                      <a:r>
                        <a:rPr lang="cs-CZ" sz="1500" b="1" kern="1200" dirty="0">
                          <a:solidFill>
                            <a:schemeClr val="lt1"/>
                          </a:solidFill>
                          <a:latin typeface="+mn-lt"/>
                          <a:ea typeface="+mn-ea"/>
                          <a:cs typeface="+mn-cs"/>
                        </a:rPr>
                        <a:t>Nadace a nadační fondy</a:t>
                      </a:r>
                    </a:p>
                    <a:p>
                      <a:pPr>
                        <a:buFont typeface="Arial" pitchFamily="34" charset="0"/>
                        <a:buChar char="•"/>
                      </a:pPr>
                      <a:r>
                        <a:rPr lang="cs-CZ" sz="1500" b="1" kern="1200" dirty="0">
                          <a:solidFill>
                            <a:schemeClr val="lt1"/>
                          </a:solidFill>
                          <a:latin typeface="+mn-lt"/>
                          <a:ea typeface="+mn-ea"/>
                          <a:cs typeface="+mn-cs"/>
                        </a:rPr>
                        <a:t>Místní akční skupiny</a:t>
                      </a:r>
                    </a:p>
                    <a:p>
                      <a:pPr>
                        <a:buFont typeface="Arial" pitchFamily="34" charset="0"/>
                        <a:buChar char="•"/>
                      </a:pPr>
                      <a:r>
                        <a:rPr lang="cs-CZ" sz="1500" b="1" kern="1200" dirty="0">
                          <a:solidFill>
                            <a:schemeClr val="lt1"/>
                          </a:solidFill>
                          <a:latin typeface="+mn-lt"/>
                          <a:ea typeface="+mn-ea"/>
                          <a:cs typeface="+mn-cs"/>
                        </a:rPr>
                        <a:t>Hospodářská komora, Agrární komora </a:t>
                      </a:r>
                    </a:p>
                    <a:p>
                      <a:pPr>
                        <a:buFont typeface="Arial" pitchFamily="34" charset="0"/>
                        <a:buChar char="•"/>
                      </a:pPr>
                      <a:r>
                        <a:rPr lang="cs-CZ" sz="1500" b="1" kern="1200" dirty="0">
                          <a:solidFill>
                            <a:schemeClr val="lt1"/>
                          </a:solidFill>
                          <a:latin typeface="+mn-lt"/>
                          <a:ea typeface="+mn-ea"/>
                          <a:cs typeface="+mn-cs"/>
                        </a:rPr>
                        <a:t>Svazy, asociace </a:t>
                      </a:r>
                      <a:endParaRPr lang="cs-CZ" sz="1500" dirty="0">
                        <a:effectLst/>
                        <a:latin typeface="Arial"/>
                        <a:ea typeface="Arial"/>
                        <a:cs typeface="Times New Roman"/>
                      </a:endParaRPr>
                    </a:p>
                  </a:txBody>
                  <a:tcPr marL="44450" marR="44450" marT="0" marB="0" anchor="b"/>
                </a:tc>
                <a:tc>
                  <a:txBody>
                    <a:bodyPr/>
                    <a:lstStyle/>
                    <a:p>
                      <a:pPr algn="ctr">
                        <a:lnSpc>
                          <a:spcPct val="115000"/>
                        </a:lnSpc>
                        <a:spcAft>
                          <a:spcPts val="0"/>
                        </a:spcAft>
                      </a:pPr>
                      <a:r>
                        <a:rPr lang="cs-CZ" sz="2000" b="1" dirty="0">
                          <a:effectLst/>
                        </a:rPr>
                        <a:t>85 %</a:t>
                      </a:r>
                      <a:endParaRPr lang="cs-CZ" sz="2000" b="1" dirty="0">
                        <a:effectLst/>
                        <a:latin typeface="Arial"/>
                        <a:ea typeface="Arial"/>
                        <a:cs typeface="Times New Roman"/>
                      </a:endParaRPr>
                    </a:p>
                  </a:txBody>
                  <a:tcPr marL="44450" marR="44450" marT="0" marB="0" anchor="b"/>
                </a:tc>
                <a:tc>
                  <a:txBody>
                    <a:bodyPr/>
                    <a:lstStyle/>
                    <a:p>
                      <a:pPr algn="ctr">
                        <a:lnSpc>
                          <a:spcPct val="115000"/>
                        </a:lnSpc>
                        <a:spcAft>
                          <a:spcPts val="0"/>
                        </a:spcAft>
                      </a:pPr>
                      <a:r>
                        <a:rPr lang="cs-CZ" sz="2000" b="1" dirty="0">
                          <a:effectLst/>
                        </a:rPr>
                        <a:t>   0 % </a:t>
                      </a:r>
                      <a:endParaRPr lang="cs-CZ" sz="2000" b="1" dirty="0">
                        <a:effectLst/>
                        <a:latin typeface="Arial"/>
                        <a:ea typeface="Arial"/>
                        <a:cs typeface="Times New Roman"/>
                      </a:endParaRPr>
                    </a:p>
                  </a:txBody>
                  <a:tcPr marL="44450" marR="44450" marT="0" marB="0" anchor="b"/>
                </a:tc>
                <a:tc>
                  <a:txBody>
                    <a:bodyPr/>
                    <a:lstStyle/>
                    <a:p>
                      <a:pPr algn="ctr">
                        <a:lnSpc>
                          <a:spcPct val="115000"/>
                        </a:lnSpc>
                        <a:spcAft>
                          <a:spcPts val="0"/>
                        </a:spcAft>
                      </a:pPr>
                      <a:r>
                        <a:rPr lang="cs-CZ" sz="2000" b="1" dirty="0">
                          <a:effectLst/>
                        </a:rPr>
                        <a:t>15 %</a:t>
                      </a:r>
                      <a:endParaRPr lang="cs-CZ" sz="2000" b="1" dirty="0">
                        <a:effectLst/>
                        <a:latin typeface="Arial"/>
                        <a:ea typeface="Arial"/>
                        <a:cs typeface="Times New Roman"/>
                      </a:endParaRPr>
                    </a:p>
                  </a:txBody>
                  <a:tcPr marL="44450" marR="44450" marT="0" marB="0" anchor="b"/>
                </a:tc>
                <a:extLst>
                  <a:ext uri="{0D108BD9-81ED-4DB2-BD59-A6C34878D82A}">
                    <a16:rowId xmlns:a16="http://schemas.microsoft.com/office/drawing/2014/main" val="10003"/>
                  </a:ext>
                </a:extLst>
              </a:tr>
              <a:tr h="1543071">
                <a:tc>
                  <a:txBody>
                    <a:bodyPr/>
                    <a:lstStyle/>
                    <a:p>
                      <a:r>
                        <a:rPr lang="cs-CZ" sz="1500" b="1" kern="1200" dirty="0">
                          <a:solidFill>
                            <a:schemeClr val="lt1"/>
                          </a:solidFill>
                          <a:latin typeface="+mn-lt"/>
                          <a:ea typeface="+mn-ea"/>
                          <a:cs typeface="+mn-cs"/>
                        </a:rPr>
                        <a:t>Ostatní subjekty neobsažené ve výše uvedených kategoriích:</a:t>
                      </a:r>
                    </a:p>
                    <a:p>
                      <a:pPr>
                        <a:buFont typeface="Arial" pitchFamily="34" charset="0"/>
                        <a:buChar char="•"/>
                      </a:pPr>
                      <a:r>
                        <a:rPr lang="cs-CZ" sz="1500" b="1" kern="1200" dirty="0">
                          <a:solidFill>
                            <a:schemeClr val="lt1"/>
                          </a:solidFill>
                          <a:latin typeface="+mn-lt"/>
                          <a:ea typeface="+mn-ea"/>
                          <a:cs typeface="+mn-cs"/>
                        </a:rPr>
                        <a:t>Obchodní společnosti: veřejná obchodní společnost,</a:t>
                      </a:r>
                      <a:r>
                        <a:rPr lang="cs-CZ" sz="1500" b="1" kern="1200" baseline="0" dirty="0">
                          <a:solidFill>
                            <a:schemeClr val="lt1"/>
                          </a:solidFill>
                          <a:latin typeface="+mn-lt"/>
                          <a:ea typeface="+mn-ea"/>
                          <a:cs typeface="+mn-cs"/>
                        </a:rPr>
                        <a:t> </a:t>
                      </a:r>
                      <a:r>
                        <a:rPr lang="cs-CZ" sz="1500" b="1" kern="1200" dirty="0">
                          <a:solidFill>
                            <a:schemeClr val="lt1"/>
                          </a:solidFill>
                          <a:latin typeface="+mn-lt"/>
                          <a:ea typeface="+mn-ea"/>
                          <a:cs typeface="+mn-cs"/>
                        </a:rPr>
                        <a:t>komanditní</a:t>
                      </a:r>
                      <a:r>
                        <a:rPr lang="cs-CZ" sz="1500" b="1" kern="1200" baseline="0" dirty="0">
                          <a:solidFill>
                            <a:schemeClr val="lt1"/>
                          </a:solidFill>
                          <a:latin typeface="+mn-lt"/>
                          <a:ea typeface="+mn-ea"/>
                          <a:cs typeface="+mn-cs"/>
                        </a:rPr>
                        <a:t> </a:t>
                      </a:r>
                      <a:r>
                        <a:rPr lang="cs-CZ" sz="1500" b="1" kern="1200" dirty="0">
                          <a:solidFill>
                            <a:schemeClr val="lt1"/>
                          </a:solidFill>
                          <a:latin typeface="+mn-lt"/>
                          <a:ea typeface="+mn-ea"/>
                          <a:cs typeface="+mn-cs"/>
                        </a:rPr>
                        <a:t>společnost,</a:t>
                      </a:r>
                      <a:r>
                        <a:rPr lang="cs-CZ" sz="1500" b="1" kern="1200" baseline="0" dirty="0">
                          <a:solidFill>
                            <a:schemeClr val="lt1"/>
                          </a:solidFill>
                          <a:latin typeface="+mn-lt"/>
                          <a:ea typeface="+mn-ea"/>
                          <a:cs typeface="+mn-cs"/>
                        </a:rPr>
                        <a:t> </a:t>
                      </a:r>
                      <a:r>
                        <a:rPr lang="cs-CZ" sz="1500" b="1" kern="1200" dirty="0" err="1">
                          <a:solidFill>
                            <a:schemeClr val="lt1"/>
                          </a:solidFill>
                          <a:latin typeface="+mn-lt"/>
                          <a:ea typeface="+mn-ea"/>
                          <a:cs typeface="+mn-cs"/>
                        </a:rPr>
                        <a:t>společnost</a:t>
                      </a:r>
                      <a:r>
                        <a:rPr lang="cs-CZ" sz="1500" b="1" kern="1200" dirty="0">
                          <a:solidFill>
                            <a:schemeClr val="lt1"/>
                          </a:solidFill>
                          <a:latin typeface="+mn-lt"/>
                          <a:ea typeface="+mn-ea"/>
                          <a:cs typeface="+mn-cs"/>
                        </a:rPr>
                        <a:t> s ručením omezeným,</a:t>
                      </a:r>
                      <a:r>
                        <a:rPr lang="cs-CZ" sz="1500" b="1" kern="1200" baseline="0" dirty="0">
                          <a:solidFill>
                            <a:schemeClr val="lt1"/>
                          </a:solidFill>
                          <a:latin typeface="+mn-lt"/>
                          <a:ea typeface="+mn-ea"/>
                          <a:cs typeface="+mn-cs"/>
                        </a:rPr>
                        <a:t> </a:t>
                      </a:r>
                      <a:r>
                        <a:rPr lang="cs-CZ" sz="1500" b="1" kern="1200" dirty="0">
                          <a:solidFill>
                            <a:schemeClr val="lt1"/>
                          </a:solidFill>
                          <a:latin typeface="+mn-lt"/>
                          <a:ea typeface="+mn-ea"/>
                          <a:cs typeface="+mn-cs"/>
                        </a:rPr>
                        <a:t>akciová společnost,</a:t>
                      </a:r>
                      <a:r>
                        <a:rPr lang="cs-CZ" sz="1500" b="1" kern="1200" baseline="0" dirty="0">
                          <a:solidFill>
                            <a:schemeClr val="lt1"/>
                          </a:solidFill>
                          <a:latin typeface="+mn-lt"/>
                          <a:ea typeface="+mn-ea"/>
                          <a:cs typeface="+mn-cs"/>
                        </a:rPr>
                        <a:t> </a:t>
                      </a:r>
                      <a:r>
                        <a:rPr lang="cs-CZ" sz="1500" b="1" kern="1200" dirty="0">
                          <a:solidFill>
                            <a:schemeClr val="lt1"/>
                          </a:solidFill>
                          <a:latin typeface="+mn-lt"/>
                          <a:ea typeface="+mn-ea"/>
                          <a:cs typeface="+mn-cs"/>
                        </a:rPr>
                        <a:t>evropská společnost,</a:t>
                      </a:r>
                      <a:r>
                        <a:rPr lang="cs-CZ" sz="1500" b="1" kern="1200" baseline="0" dirty="0">
                          <a:solidFill>
                            <a:schemeClr val="lt1"/>
                          </a:solidFill>
                          <a:latin typeface="+mn-lt"/>
                          <a:ea typeface="+mn-ea"/>
                          <a:cs typeface="+mn-cs"/>
                        </a:rPr>
                        <a:t> </a:t>
                      </a:r>
                      <a:r>
                        <a:rPr lang="cs-CZ" sz="1500" b="1" kern="1200" dirty="0">
                          <a:solidFill>
                            <a:schemeClr val="lt1"/>
                          </a:solidFill>
                          <a:latin typeface="+mn-lt"/>
                          <a:ea typeface="+mn-ea"/>
                          <a:cs typeface="+mn-cs"/>
                        </a:rPr>
                        <a:t>evropské hospodářské zájmové sdružení</a:t>
                      </a:r>
                    </a:p>
                    <a:p>
                      <a:pPr>
                        <a:buFont typeface="Arial" pitchFamily="34" charset="0"/>
                        <a:buChar char="•"/>
                      </a:pPr>
                      <a:r>
                        <a:rPr lang="cs-CZ" sz="1500" b="1" kern="1200" dirty="0">
                          <a:solidFill>
                            <a:schemeClr val="lt1"/>
                          </a:solidFill>
                          <a:latin typeface="+mn-lt"/>
                          <a:ea typeface="+mn-ea"/>
                          <a:cs typeface="+mn-cs"/>
                        </a:rPr>
                        <a:t>Státní podniky</a:t>
                      </a:r>
                    </a:p>
                    <a:p>
                      <a:pPr>
                        <a:buFont typeface="Arial" pitchFamily="34" charset="0"/>
                        <a:buChar char="•"/>
                      </a:pPr>
                      <a:r>
                        <a:rPr lang="cs-CZ" sz="1500" b="1" kern="1200" dirty="0">
                          <a:solidFill>
                            <a:schemeClr val="lt1"/>
                          </a:solidFill>
                          <a:latin typeface="+mn-lt"/>
                          <a:ea typeface="+mn-ea"/>
                          <a:cs typeface="+mn-cs"/>
                        </a:rPr>
                        <a:t>Družstva:</a:t>
                      </a:r>
                      <a:r>
                        <a:rPr lang="cs-CZ" sz="1500" b="1" kern="1200" baseline="0" dirty="0">
                          <a:solidFill>
                            <a:schemeClr val="lt1"/>
                          </a:solidFill>
                          <a:latin typeface="+mn-lt"/>
                          <a:ea typeface="+mn-ea"/>
                          <a:cs typeface="+mn-cs"/>
                        </a:rPr>
                        <a:t> </a:t>
                      </a:r>
                      <a:r>
                        <a:rPr lang="cs-CZ" sz="1500" b="1" kern="1200" dirty="0">
                          <a:solidFill>
                            <a:schemeClr val="lt1"/>
                          </a:solidFill>
                          <a:latin typeface="+mn-lt"/>
                          <a:ea typeface="+mn-ea"/>
                          <a:cs typeface="+mn-cs"/>
                        </a:rPr>
                        <a:t>družstvo,</a:t>
                      </a:r>
                      <a:r>
                        <a:rPr lang="cs-CZ" sz="1500" b="1" kern="1200" baseline="0" dirty="0">
                          <a:solidFill>
                            <a:schemeClr val="lt1"/>
                          </a:solidFill>
                          <a:latin typeface="+mn-lt"/>
                          <a:ea typeface="+mn-ea"/>
                          <a:cs typeface="+mn-cs"/>
                        </a:rPr>
                        <a:t> </a:t>
                      </a:r>
                      <a:r>
                        <a:rPr lang="cs-CZ" sz="1500" b="1" kern="1200" dirty="0">
                          <a:solidFill>
                            <a:schemeClr val="lt1"/>
                          </a:solidFill>
                          <a:latin typeface="+mn-lt"/>
                          <a:ea typeface="+mn-ea"/>
                          <a:cs typeface="+mn-cs"/>
                        </a:rPr>
                        <a:t>sociální družstvo,</a:t>
                      </a:r>
                      <a:r>
                        <a:rPr lang="cs-CZ" sz="1500" b="1" kern="1200" baseline="0" dirty="0">
                          <a:solidFill>
                            <a:schemeClr val="lt1"/>
                          </a:solidFill>
                          <a:latin typeface="+mn-lt"/>
                          <a:ea typeface="+mn-ea"/>
                          <a:cs typeface="+mn-cs"/>
                        </a:rPr>
                        <a:t> </a:t>
                      </a:r>
                      <a:r>
                        <a:rPr lang="cs-CZ" sz="1500" b="1" kern="1200" dirty="0">
                          <a:solidFill>
                            <a:schemeClr val="lt1"/>
                          </a:solidFill>
                          <a:latin typeface="+mn-lt"/>
                          <a:ea typeface="+mn-ea"/>
                          <a:cs typeface="+mn-cs"/>
                        </a:rPr>
                        <a:t>evropská družstevní společnost</a:t>
                      </a:r>
                    </a:p>
                    <a:p>
                      <a:r>
                        <a:rPr lang="cs-CZ" sz="1500" b="1" kern="1200" dirty="0">
                          <a:solidFill>
                            <a:schemeClr val="lt1"/>
                          </a:solidFill>
                          <a:latin typeface="+mn-lt"/>
                          <a:ea typeface="+mn-ea"/>
                          <a:cs typeface="+mn-cs"/>
                        </a:rPr>
                        <a:t>OSVČ</a:t>
                      </a:r>
                    </a:p>
                    <a:p>
                      <a:pPr>
                        <a:buFont typeface="Arial" pitchFamily="34" charset="0"/>
                        <a:buChar char="•"/>
                      </a:pPr>
                      <a:r>
                        <a:rPr lang="cs-CZ" sz="1500" b="1" kern="1200" dirty="0">
                          <a:solidFill>
                            <a:schemeClr val="lt1"/>
                          </a:solidFill>
                          <a:latin typeface="+mn-lt"/>
                          <a:ea typeface="+mn-ea"/>
                          <a:cs typeface="+mn-cs"/>
                        </a:rPr>
                        <a:t>Profesní komory</a:t>
                      </a:r>
                      <a:endParaRPr lang="cs-CZ" sz="1500" dirty="0">
                        <a:effectLst/>
                        <a:latin typeface="Arial"/>
                        <a:ea typeface="Arial"/>
                        <a:cs typeface="Times New Roman"/>
                      </a:endParaRPr>
                    </a:p>
                  </a:txBody>
                  <a:tcPr marL="44450" marR="44450" marT="0" marB="0" anchor="b"/>
                </a:tc>
                <a:tc>
                  <a:txBody>
                    <a:bodyPr/>
                    <a:lstStyle/>
                    <a:p>
                      <a:pPr algn="ctr">
                        <a:lnSpc>
                          <a:spcPct val="115000"/>
                        </a:lnSpc>
                        <a:spcAft>
                          <a:spcPts val="0"/>
                        </a:spcAft>
                      </a:pPr>
                      <a:r>
                        <a:rPr lang="cs-CZ" sz="2000" b="1" dirty="0">
                          <a:effectLst/>
                        </a:rPr>
                        <a:t>85%</a:t>
                      </a:r>
                      <a:endParaRPr lang="cs-CZ" sz="2000" b="1" dirty="0">
                        <a:effectLst/>
                        <a:latin typeface="Arial"/>
                        <a:ea typeface="Arial"/>
                        <a:cs typeface="Times New Roman"/>
                      </a:endParaRPr>
                    </a:p>
                  </a:txBody>
                  <a:tcPr marL="44450" marR="44450" marT="0" marB="0" anchor="b"/>
                </a:tc>
                <a:tc>
                  <a:txBody>
                    <a:bodyPr/>
                    <a:lstStyle/>
                    <a:p>
                      <a:pPr algn="ctr">
                        <a:lnSpc>
                          <a:spcPct val="115000"/>
                        </a:lnSpc>
                        <a:spcAft>
                          <a:spcPts val="0"/>
                        </a:spcAft>
                      </a:pPr>
                      <a:r>
                        <a:rPr lang="cs-CZ" sz="2000" b="1" dirty="0">
                          <a:effectLst/>
                        </a:rPr>
                        <a:t>15%</a:t>
                      </a:r>
                      <a:endParaRPr lang="cs-CZ" sz="2000" b="1" dirty="0">
                        <a:effectLst/>
                        <a:latin typeface="Arial"/>
                        <a:ea typeface="Arial"/>
                        <a:cs typeface="Times New Roman"/>
                      </a:endParaRPr>
                    </a:p>
                  </a:txBody>
                  <a:tcPr marL="44450" marR="44450" marT="0" marB="0" anchor="b"/>
                </a:tc>
                <a:tc>
                  <a:txBody>
                    <a:bodyPr/>
                    <a:lstStyle/>
                    <a:p>
                      <a:pPr algn="ctr">
                        <a:lnSpc>
                          <a:spcPct val="115000"/>
                        </a:lnSpc>
                        <a:spcAft>
                          <a:spcPts val="0"/>
                        </a:spcAft>
                      </a:pPr>
                      <a:r>
                        <a:rPr lang="cs-CZ" sz="2000" b="1" dirty="0">
                          <a:effectLst/>
                        </a:rPr>
                        <a:t>0%</a:t>
                      </a:r>
                      <a:endParaRPr lang="cs-CZ" sz="2000" b="1" dirty="0">
                        <a:effectLst/>
                        <a:latin typeface="Arial"/>
                        <a:ea typeface="Arial"/>
                        <a:cs typeface="Times New Roman"/>
                      </a:endParaRPr>
                    </a:p>
                  </a:txBody>
                  <a:tcPr marL="44450" marR="44450" marT="0" marB="0" anchor="b"/>
                </a:tc>
                <a:extLst>
                  <a:ext uri="{0D108BD9-81ED-4DB2-BD59-A6C34878D82A}">
                    <a16:rowId xmlns:a16="http://schemas.microsoft.com/office/drawing/2014/main" val="10004"/>
                  </a:ext>
                </a:extLst>
              </a:tr>
            </a:tbl>
          </a:graphicData>
        </a:graphic>
      </p:graphicFrame>
      <p:pic>
        <p:nvPicPr>
          <p:cNvPr id="16" name="Obrázek 15">
            <a:extLst>
              <a:ext uri="{FF2B5EF4-FFF2-40B4-BE49-F238E27FC236}">
                <a16:creationId xmlns:a16="http://schemas.microsoft.com/office/drawing/2014/main" id="{BC0563EF-C98A-4B09-9A38-31359A5261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913320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5"/>
            <a:ext cx="12192000" cy="9470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Základní menu</a:t>
            </a:r>
          </a:p>
        </p:txBody>
      </p:sp>
      <p:cxnSp>
        <p:nvCxnSpPr>
          <p:cNvPr id="19" name="Přímá spojnice 18"/>
          <p:cNvCxnSpPr/>
          <p:nvPr/>
        </p:nvCxnSpPr>
        <p:spPr>
          <a:xfrm>
            <a:off x="0" y="89077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28" name="Picture 2">
            <a:extLst>
              <a:ext uri="{FF2B5EF4-FFF2-40B4-BE49-F238E27FC236}">
                <a16:creationId xmlns:a16="http://schemas.microsoft.com/office/drawing/2014/main" id="{1F381136-797E-411B-9338-B323F27E70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2538" y="959700"/>
            <a:ext cx="8892480" cy="940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Obdélník 28">
            <a:extLst>
              <a:ext uri="{FF2B5EF4-FFF2-40B4-BE49-F238E27FC236}">
                <a16:creationId xmlns:a16="http://schemas.microsoft.com/office/drawing/2014/main" id="{ED661AAA-3B13-424F-A739-26CE5D433CEE}"/>
              </a:ext>
            </a:extLst>
          </p:cNvPr>
          <p:cNvSpPr/>
          <p:nvPr/>
        </p:nvSpPr>
        <p:spPr>
          <a:xfrm>
            <a:off x="1666120" y="1520428"/>
            <a:ext cx="747780" cy="3393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0" name="Picture 3">
            <a:extLst>
              <a:ext uri="{FF2B5EF4-FFF2-40B4-BE49-F238E27FC236}">
                <a16:creationId xmlns:a16="http://schemas.microsoft.com/office/drawing/2014/main" id="{5B6C8312-BC55-4D5B-A292-83B3C7B3AF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9523" y="1876219"/>
            <a:ext cx="5579378" cy="777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Obdélník 30">
            <a:extLst>
              <a:ext uri="{FF2B5EF4-FFF2-40B4-BE49-F238E27FC236}">
                <a16:creationId xmlns:a16="http://schemas.microsoft.com/office/drawing/2014/main" id="{20558DFF-69EE-4AA0-8C6A-96BC1D15276E}"/>
              </a:ext>
            </a:extLst>
          </p:cNvPr>
          <p:cNvSpPr/>
          <p:nvPr/>
        </p:nvSpPr>
        <p:spPr>
          <a:xfrm>
            <a:off x="5507197" y="1907970"/>
            <a:ext cx="2499151" cy="4249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2" name="Picture 4">
            <a:extLst>
              <a:ext uri="{FF2B5EF4-FFF2-40B4-BE49-F238E27FC236}">
                <a16:creationId xmlns:a16="http://schemas.microsoft.com/office/drawing/2014/main" id="{3FF4D307-4666-4603-94A4-17350766C4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6445" y="2791316"/>
            <a:ext cx="8172003" cy="306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3" name="Přímá spojnice se šipkou 32">
            <a:extLst>
              <a:ext uri="{FF2B5EF4-FFF2-40B4-BE49-F238E27FC236}">
                <a16:creationId xmlns:a16="http://schemas.microsoft.com/office/drawing/2014/main" id="{88191E17-9CDF-4442-93A6-1AE6CB6DF4AE}"/>
              </a:ext>
            </a:extLst>
          </p:cNvPr>
          <p:cNvCxnSpPr/>
          <p:nvPr/>
        </p:nvCxnSpPr>
        <p:spPr>
          <a:xfrm flipH="1">
            <a:off x="3638368" y="2345340"/>
            <a:ext cx="1809560" cy="1166057"/>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cxnSp>
        <p:nvCxnSpPr>
          <p:cNvPr id="16" name="Přímá spojnice se šipkou 15">
            <a:extLst>
              <a:ext uri="{FF2B5EF4-FFF2-40B4-BE49-F238E27FC236}">
                <a16:creationId xmlns:a16="http://schemas.microsoft.com/office/drawing/2014/main" id="{27B57D4A-95EF-44FE-87E4-9D35CB4EED0E}"/>
              </a:ext>
            </a:extLst>
          </p:cNvPr>
          <p:cNvCxnSpPr>
            <a:cxnSpLocks/>
          </p:cNvCxnSpPr>
          <p:nvPr/>
        </p:nvCxnSpPr>
        <p:spPr>
          <a:xfrm>
            <a:off x="2454916" y="1816094"/>
            <a:ext cx="2993012" cy="294185"/>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sp>
        <p:nvSpPr>
          <p:cNvPr id="18" name="Zástupný symbol pro obsah 2">
            <a:extLst>
              <a:ext uri="{FF2B5EF4-FFF2-40B4-BE49-F238E27FC236}">
                <a16:creationId xmlns:a16="http://schemas.microsoft.com/office/drawing/2014/main" id="{B1F7E7AF-2754-40D3-9B70-5747650AD39F}"/>
              </a:ext>
            </a:extLst>
          </p:cNvPr>
          <p:cNvSpPr>
            <a:spLocks noGrp="1"/>
          </p:cNvSpPr>
          <p:nvPr>
            <p:ph idx="1"/>
          </p:nvPr>
        </p:nvSpPr>
        <p:spPr>
          <a:xfrm>
            <a:off x="289563" y="1417662"/>
            <a:ext cx="10515600" cy="4351338"/>
          </a:xfrm>
        </p:spPr>
        <p:txBody>
          <a:bodyPr>
            <a:normAutofit/>
          </a:bodyPr>
          <a:lstStyle/>
          <a:p>
            <a:pPr marL="432000" lvl="1" indent="-432000">
              <a:lnSpc>
                <a:spcPts val="2100"/>
              </a:lnSpc>
              <a:spcBef>
                <a:spcPts val="0"/>
              </a:spcBef>
              <a:spcAft>
                <a:spcPts val="0"/>
              </a:spcAft>
              <a:buSzPct val="100000"/>
              <a:buFont typeface="Wingdings" panose="05000000000000000000" pitchFamily="2" charset="2"/>
              <a:buChar char=""/>
            </a:pPr>
            <a:endParaRPr lang="cs-CZ" sz="1800" b="1" dirty="0"/>
          </a:p>
          <a:p>
            <a:pPr marL="432000" lvl="1" indent="-432000">
              <a:lnSpc>
                <a:spcPts val="2100"/>
              </a:lnSpc>
              <a:spcBef>
                <a:spcPts val="0"/>
              </a:spcBef>
              <a:spcAft>
                <a:spcPts val="0"/>
              </a:spcAft>
              <a:buSzPct val="100000"/>
              <a:buFont typeface="Wingdings" panose="05000000000000000000" pitchFamily="2" charset="2"/>
              <a:buChar char=""/>
            </a:pPr>
            <a:r>
              <a:rPr lang="cs-CZ" sz="1800" b="1" dirty="0"/>
              <a:t>Žadatel</a:t>
            </a:r>
          </a:p>
          <a:p>
            <a:pPr marL="432000" lvl="1" indent="-432000">
              <a:lnSpc>
                <a:spcPts val="2100"/>
              </a:lnSpc>
              <a:spcBef>
                <a:spcPts val="0"/>
              </a:spcBef>
              <a:spcAft>
                <a:spcPts val="0"/>
              </a:spcAft>
              <a:buSzPct val="100000"/>
              <a:buFont typeface="Wingdings" panose="05000000000000000000" pitchFamily="2" charset="2"/>
              <a:buChar char=""/>
            </a:pPr>
            <a:r>
              <a:rPr lang="cs-CZ" sz="1800" dirty="0"/>
              <a:t>Hodnotitel</a:t>
            </a:r>
          </a:p>
          <a:p>
            <a:pPr marL="432000" lvl="1" indent="-432000">
              <a:lnSpc>
                <a:spcPts val="2100"/>
              </a:lnSpc>
              <a:spcBef>
                <a:spcPts val="0"/>
              </a:spcBef>
              <a:spcAft>
                <a:spcPts val="0"/>
              </a:spcAft>
              <a:buSzPct val="100000"/>
              <a:buFont typeface="Wingdings" panose="05000000000000000000" pitchFamily="2" charset="2"/>
              <a:buChar char=""/>
            </a:pPr>
            <a:r>
              <a:rPr lang="cs-CZ" sz="1800" dirty="0"/>
              <a:t>Nositel strategie</a:t>
            </a:r>
          </a:p>
          <a:p>
            <a:pPr marL="432000" lvl="1" indent="-432000">
              <a:lnSpc>
                <a:spcPts val="2100"/>
              </a:lnSpc>
              <a:spcBef>
                <a:spcPts val="0"/>
              </a:spcBef>
              <a:spcAft>
                <a:spcPts val="0"/>
              </a:spcAft>
              <a:buSzPct val="100000"/>
              <a:buFont typeface="Wingdings" panose="05000000000000000000" pitchFamily="2" charset="2"/>
              <a:buChar char=""/>
            </a:pPr>
            <a:r>
              <a:rPr lang="cs-CZ" sz="1800" dirty="0"/>
              <a:t>Evaluátor</a:t>
            </a:r>
          </a:p>
          <a:p>
            <a:pPr marL="0" lvl="1" indent="0">
              <a:lnSpc>
                <a:spcPts val="1400"/>
              </a:lnSpc>
              <a:spcBef>
                <a:spcPts val="0"/>
              </a:spcBef>
              <a:spcAft>
                <a:spcPts val="0"/>
              </a:spcAft>
              <a:buSzPct val="100000"/>
              <a:buNone/>
            </a:pPr>
            <a:endParaRPr lang="cs-CZ" sz="1900" dirty="0"/>
          </a:p>
        </p:txBody>
      </p:sp>
      <p:pic>
        <p:nvPicPr>
          <p:cNvPr id="20" name="Obrázek 19">
            <a:extLst>
              <a:ext uri="{FF2B5EF4-FFF2-40B4-BE49-F238E27FC236}">
                <a16:creationId xmlns:a16="http://schemas.microsoft.com/office/drawing/2014/main" id="{AD07F2B0-3A8E-4394-B071-0119D1BE079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510" y="-49645"/>
            <a:ext cx="4341927" cy="900000"/>
          </a:xfrm>
          <a:prstGeom prst="rect">
            <a:avLst/>
          </a:prstGeom>
        </p:spPr>
      </p:pic>
    </p:spTree>
    <p:extLst>
      <p:ext uri="{BB962C8B-B14F-4D97-AF65-F5344CB8AC3E}">
        <p14:creationId xmlns:p14="http://schemas.microsoft.com/office/powerpoint/2010/main" val="407209613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5"/>
            <a:ext cx="12192000" cy="10205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Vytvoření nové žádosti</a:t>
            </a:r>
          </a:p>
        </p:txBody>
      </p:sp>
      <p:cxnSp>
        <p:nvCxnSpPr>
          <p:cNvPr id="19" name="Přímá spojnice 18"/>
          <p:cNvCxnSpPr/>
          <p:nvPr/>
        </p:nvCxnSpPr>
        <p:spPr>
          <a:xfrm>
            <a:off x="0" y="977857"/>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6" name="Picture 3">
            <a:extLst>
              <a:ext uri="{FF2B5EF4-FFF2-40B4-BE49-F238E27FC236}">
                <a16:creationId xmlns:a16="http://schemas.microsoft.com/office/drawing/2014/main" id="{1771E750-E7D5-405F-85B0-C12EBF2E55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0583" y="952854"/>
            <a:ext cx="5161611" cy="52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Obdélník 17">
            <a:extLst>
              <a:ext uri="{FF2B5EF4-FFF2-40B4-BE49-F238E27FC236}">
                <a16:creationId xmlns:a16="http://schemas.microsoft.com/office/drawing/2014/main" id="{B5159B7B-DF89-4972-9A6B-AE2FDECAB4A9}"/>
              </a:ext>
            </a:extLst>
          </p:cNvPr>
          <p:cNvSpPr/>
          <p:nvPr/>
        </p:nvSpPr>
        <p:spPr>
          <a:xfrm>
            <a:off x="3942583" y="1117139"/>
            <a:ext cx="1115777" cy="2773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Zástupný symbol pro obsah 2">
            <a:extLst>
              <a:ext uri="{FF2B5EF4-FFF2-40B4-BE49-F238E27FC236}">
                <a16:creationId xmlns:a16="http://schemas.microsoft.com/office/drawing/2014/main" id="{45AE0F5F-36DC-41D3-8EA2-979BBE6687BA}"/>
              </a:ext>
            </a:extLst>
          </p:cNvPr>
          <p:cNvSpPr txBox="1">
            <a:spLocks/>
          </p:cNvSpPr>
          <p:nvPr/>
        </p:nvSpPr>
        <p:spPr>
          <a:xfrm>
            <a:off x="1953158" y="1425813"/>
            <a:ext cx="9716327" cy="11746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00"/>
              </a:lnSpc>
              <a:spcBef>
                <a:spcPts val="0"/>
              </a:spcBef>
            </a:pPr>
            <a:r>
              <a:rPr lang="cs-CZ" sz="1600" b="1" dirty="0"/>
              <a:t>Nová žádost</a:t>
            </a:r>
          </a:p>
          <a:p>
            <a:pPr>
              <a:lnSpc>
                <a:spcPts val="2200"/>
              </a:lnSpc>
              <a:spcBef>
                <a:spcPts val="0"/>
              </a:spcBef>
            </a:pPr>
            <a:r>
              <a:rPr lang="cs-CZ" sz="1600" b="1" dirty="0"/>
              <a:t>Seznam programů a výzev (uživatel vybere správný OP)</a:t>
            </a:r>
          </a:p>
          <a:p>
            <a:pPr>
              <a:lnSpc>
                <a:spcPts val="2200"/>
              </a:lnSpc>
              <a:spcBef>
                <a:spcPts val="0"/>
              </a:spcBef>
            </a:pPr>
            <a:r>
              <a:rPr lang="cs-CZ" sz="1600" b="1" dirty="0"/>
              <a:t>Otevřené výzvy (uživatel vybere Výzvu pro MAS č. 03_16_047 a klikne na modrý odkaz </a:t>
            </a:r>
            <a:r>
              <a:rPr lang="cs-CZ" sz="1600" b="1" u="sng" dirty="0"/>
              <a:t>individuální projekt)</a:t>
            </a:r>
            <a:endParaRPr lang="cs-CZ" sz="1600" b="1" dirty="0"/>
          </a:p>
        </p:txBody>
      </p:sp>
      <p:pic>
        <p:nvPicPr>
          <p:cNvPr id="23" name="Picture 3">
            <a:extLst>
              <a:ext uri="{FF2B5EF4-FFF2-40B4-BE49-F238E27FC236}">
                <a16:creationId xmlns:a16="http://schemas.microsoft.com/office/drawing/2014/main" id="{2283104E-4F82-4EFF-9110-E095BDEA8D07}"/>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7004260" y="1682267"/>
            <a:ext cx="31527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6">
            <a:extLst>
              <a:ext uri="{FF2B5EF4-FFF2-40B4-BE49-F238E27FC236}">
                <a16:creationId xmlns:a16="http://schemas.microsoft.com/office/drawing/2014/main" id="{10468DD0-54A3-4113-8BF8-F8B78FD5E5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7131" y="2315651"/>
            <a:ext cx="9386236" cy="2306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 name="Picture 7">
            <a:extLst>
              <a:ext uri="{FF2B5EF4-FFF2-40B4-BE49-F238E27FC236}">
                <a16:creationId xmlns:a16="http://schemas.microsoft.com/office/drawing/2014/main" id="{9B74CC9B-862C-48D1-B377-96E36301AD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68151" y="4630966"/>
            <a:ext cx="4893737" cy="13902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Obrázek 14">
            <a:extLst>
              <a:ext uri="{FF2B5EF4-FFF2-40B4-BE49-F238E27FC236}">
                <a16:creationId xmlns:a16="http://schemas.microsoft.com/office/drawing/2014/main" id="{BBCCB361-EDE8-4FB3-A9F2-A7650793093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spTree>
    <p:extLst>
      <p:ext uri="{BB962C8B-B14F-4D97-AF65-F5344CB8AC3E}">
        <p14:creationId xmlns:p14="http://schemas.microsoft.com/office/powerpoint/2010/main" val="36399007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0891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Vytvoření nové žádosti</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20" name="Picture 4">
            <a:extLst>
              <a:ext uri="{FF2B5EF4-FFF2-40B4-BE49-F238E27FC236}">
                <a16:creationId xmlns:a16="http://schemas.microsoft.com/office/drawing/2014/main" id="{66DAE35B-4F89-4FD8-A985-98624A44DE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78" y="1118584"/>
            <a:ext cx="7347721" cy="417211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 name="Picture 5">
            <a:extLst>
              <a:ext uri="{FF2B5EF4-FFF2-40B4-BE49-F238E27FC236}">
                <a16:creationId xmlns:a16="http://schemas.microsoft.com/office/drawing/2014/main" id="{CEACC5D4-42C1-40B0-82BA-3294632C05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4190" y="3289049"/>
            <a:ext cx="5723540" cy="271775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Zástupný symbol pro obsah 2">
            <a:extLst>
              <a:ext uri="{FF2B5EF4-FFF2-40B4-BE49-F238E27FC236}">
                <a16:creationId xmlns:a16="http://schemas.microsoft.com/office/drawing/2014/main" id="{46F942A6-440E-427F-AC27-3DB454E0B233}"/>
              </a:ext>
            </a:extLst>
          </p:cNvPr>
          <p:cNvSpPr>
            <a:spLocks noGrp="1"/>
          </p:cNvSpPr>
          <p:nvPr>
            <p:ph idx="1"/>
          </p:nvPr>
        </p:nvSpPr>
        <p:spPr>
          <a:xfrm>
            <a:off x="8197967" y="1273596"/>
            <a:ext cx="2887639" cy="1968500"/>
          </a:xfrm>
        </p:spPr>
        <p:txBody>
          <a:bodyPr>
            <a:normAutofit/>
          </a:bodyPr>
          <a:lstStyle/>
          <a:p>
            <a:pPr>
              <a:lnSpc>
                <a:spcPts val="2200"/>
              </a:lnSpc>
              <a:spcBef>
                <a:spcPts val="0"/>
              </a:spcBef>
              <a:spcAft>
                <a:spcPts val="0"/>
              </a:spcAft>
            </a:pPr>
            <a:r>
              <a:rPr lang="cs-CZ" sz="2000" b="1" dirty="0"/>
              <a:t>Výběr podvýzvy</a:t>
            </a:r>
          </a:p>
          <a:p>
            <a:pPr>
              <a:lnSpc>
                <a:spcPts val="2200"/>
              </a:lnSpc>
              <a:spcBef>
                <a:spcPts val="0"/>
              </a:spcBef>
              <a:spcAft>
                <a:spcPts val="0"/>
              </a:spcAft>
            </a:pPr>
            <a:endParaRPr lang="cs-CZ" sz="2000" b="1" dirty="0"/>
          </a:p>
          <a:p>
            <a:pPr marL="0" indent="0">
              <a:lnSpc>
                <a:spcPts val="2200"/>
              </a:lnSpc>
              <a:spcBef>
                <a:spcPts val="0"/>
              </a:spcBef>
              <a:spcAft>
                <a:spcPts val="0"/>
              </a:spcAft>
              <a:buNone/>
            </a:pPr>
            <a:endParaRPr lang="cs-CZ" sz="2000" b="1" dirty="0"/>
          </a:p>
          <a:p>
            <a:pPr>
              <a:lnSpc>
                <a:spcPts val="2200"/>
              </a:lnSpc>
              <a:spcBef>
                <a:spcPts val="0"/>
              </a:spcBef>
              <a:spcAft>
                <a:spcPts val="0"/>
              </a:spcAft>
            </a:pPr>
            <a:r>
              <a:rPr lang="cs-CZ" sz="2000" b="1" dirty="0"/>
              <a:t>Výběr výzvy MAS</a:t>
            </a:r>
          </a:p>
        </p:txBody>
      </p:sp>
      <p:pic>
        <p:nvPicPr>
          <p:cNvPr id="13" name="Obrázek 12">
            <a:extLst>
              <a:ext uri="{FF2B5EF4-FFF2-40B4-BE49-F238E27FC236}">
                <a16:creationId xmlns:a16="http://schemas.microsoft.com/office/drawing/2014/main" id="{E0D57337-1397-4847-AB11-409AB155AD0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spTree>
    <p:extLst>
      <p:ext uri="{BB962C8B-B14F-4D97-AF65-F5344CB8AC3E}">
        <p14:creationId xmlns:p14="http://schemas.microsoft.com/office/powerpoint/2010/main" val="27295047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5"/>
            <a:ext cx="12192000" cy="11263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Pravidla pro vyplňování žádosti</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4" name="Zástupný symbol pro obsah 3">
            <a:extLst>
              <a:ext uri="{FF2B5EF4-FFF2-40B4-BE49-F238E27FC236}">
                <a16:creationId xmlns:a16="http://schemas.microsoft.com/office/drawing/2014/main" id="{7410FB06-630F-4612-8CA0-6849BF21AD7D}"/>
              </a:ext>
            </a:extLst>
          </p:cNvPr>
          <p:cNvSpPr>
            <a:spLocks noGrp="1"/>
          </p:cNvSpPr>
          <p:nvPr>
            <p:ph idx="1"/>
          </p:nvPr>
        </p:nvSpPr>
        <p:spPr>
          <a:xfrm>
            <a:off x="838200" y="1184178"/>
            <a:ext cx="10515600" cy="4351338"/>
          </a:xfrm>
        </p:spPr>
        <p:txBody>
          <a:bodyPr/>
          <a:lstStyle/>
          <a:p>
            <a:pPr algn="just">
              <a:lnSpc>
                <a:spcPct val="100000"/>
              </a:lnSpc>
            </a:pPr>
            <a:r>
              <a:rPr lang="cs-CZ" sz="1600" dirty="0"/>
              <a:t>Uživatel </a:t>
            </a:r>
            <a:r>
              <a:rPr lang="cs-CZ" sz="1600" b="1" u="sng" dirty="0"/>
              <a:t>vyplňuje záložky postupně</a:t>
            </a:r>
            <a:r>
              <a:rPr lang="cs-CZ" sz="1600" dirty="0"/>
              <a:t> (!!!) podle navigačního menu v levé části obrazovky.</a:t>
            </a:r>
          </a:p>
          <a:p>
            <a:pPr algn="just">
              <a:lnSpc>
                <a:spcPct val="100000"/>
              </a:lnSpc>
            </a:pPr>
            <a:r>
              <a:rPr lang="cs-CZ" sz="1600" dirty="0"/>
              <a:t>Jednou vepsaná data se propisují do dalších záložek, či umožní zaktivnění některých neaktivních záložek.</a:t>
            </a:r>
          </a:p>
          <a:p>
            <a:pPr algn="just">
              <a:lnSpc>
                <a:spcPct val="100000"/>
              </a:lnSpc>
            </a:pPr>
            <a:r>
              <a:rPr lang="cs-CZ" sz="1600" b="1" dirty="0"/>
              <a:t>UKLÁDAT!!! </a:t>
            </a:r>
            <a:r>
              <a:rPr lang="cs-CZ" sz="1600" dirty="0"/>
              <a:t>každou vyplněnou záložku, či delší textové pole před jeho opuštěním uložte.</a:t>
            </a:r>
          </a:p>
          <a:p>
            <a:pPr algn="just">
              <a:lnSpc>
                <a:spcPct val="100000"/>
              </a:lnSpc>
            </a:pPr>
            <a:endParaRPr lang="cs-CZ" sz="1800" dirty="0"/>
          </a:p>
          <a:p>
            <a:endParaRPr lang="cs-CZ" dirty="0"/>
          </a:p>
        </p:txBody>
      </p:sp>
      <p:pic>
        <p:nvPicPr>
          <p:cNvPr id="15" name="Picture 3" descr="C:\Users\michaela.sedlackova\Desktop\datová oblast žádosti.PNG">
            <a:extLst>
              <a:ext uri="{FF2B5EF4-FFF2-40B4-BE49-F238E27FC236}">
                <a16:creationId xmlns:a16="http://schemas.microsoft.com/office/drawing/2014/main" id="{C7DB26D7-2116-4879-9AA6-F6A5BD9B71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58601" y="868729"/>
            <a:ext cx="1099454" cy="5293875"/>
          </a:xfrm>
          <a:prstGeom prst="rect">
            <a:avLst/>
          </a:prstGeom>
          <a:noFill/>
          <a:extLst>
            <a:ext uri="{909E8E84-426E-40DD-AFC4-6F175D3DCCD1}">
              <a14:hiddenFill xmlns:a14="http://schemas.microsoft.com/office/drawing/2010/main">
                <a:solidFill>
                  <a:srgbClr val="FFFFFF"/>
                </a:solidFill>
              </a14:hiddenFill>
            </a:ext>
          </a:extLst>
        </p:spPr>
      </p:pic>
      <p:sp>
        <p:nvSpPr>
          <p:cNvPr id="16" name="Zástupný symbol pro obsah 3">
            <a:extLst>
              <a:ext uri="{FF2B5EF4-FFF2-40B4-BE49-F238E27FC236}">
                <a16:creationId xmlns:a16="http://schemas.microsoft.com/office/drawing/2014/main" id="{5121D343-7C75-4394-8D2E-A6D75DD6A37F}"/>
              </a:ext>
            </a:extLst>
          </p:cNvPr>
          <p:cNvSpPr>
            <a:spLocks noGrp="1"/>
          </p:cNvSpPr>
          <p:nvPr/>
        </p:nvSpPr>
        <p:spPr>
          <a:xfrm>
            <a:off x="1000322" y="2401735"/>
            <a:ext cx="4104456" cy="57606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ts val="0"/>
              </a:spcBef>
            </a:pPr>
            <a:r>
              <a:rPr lang="cs-CZ" sz="1600" b="1" u="sng" cap="all" dirty="0">
                <a:solidFill>
                  <a:schemeClr val="tx1"/>
                </a:solidFill>
              </a:rPr>
              <a:t>Pravidlo:</a:t>
            </a:r>
          </a:p>
          <a:p>
            <a:pPr lvl="1">
              <a:lnSpc>
                <a:spcPct val="100000"/>
              </a:lnSpc>
              <a:spcBef>
                <a:spcPts val="0"/>
              </a:spcBef>
              <a:spcAft>
                <a:spcPts val="0"/>
              </a:spcAft>
            </a:pPr>
            <a:r>
              <a:rPr lang="cs-CZ" sz="1600" b="1" dirty="0">
                <a:solidFill>
                  <a:schemeClr val="tx1"/>
                </a:solidFill>
              </a:rPr>
              <a:t>Žlutě</a:t>
            </a:r>
            <a:r>
              <a:rPr lang="cs-CZ" sz="1600" dirty="0">
                <a:solidFill>
                  <a:schemeClr val="tx1"/>
                </a:solidFill>
              </a:rPr>
              <a:t> podbarvená pole = </a:t>
            </a:r>
            <a:r>
              <a:rPr lang="cs-CZ" sz="1600" b="1" dirty="0">
                <a:solidFill>
                  <a:schemeClr val="tx1"/>
                </a:solidFill>
              </a:rPr>
              <a:t>povinná</a:t>
            </a:r>
          </a:p>
          <a:p>
            <a:pPr lvl="1">
              <a:lnSpc>
                <a:spcPct val="100000"/>
              </a:lnSpc>
              <a:spcBef>
                <a:spcPts val="0"/>
              </a:spcBef>
              <a:spcAft>
                <a:spcPts val="0"/>
              </a:spcAft>
            </a:pPr>
            <a:r>
              <a:rPr lang="cs-CZ" sz="1600" b="1" dirty="0">
                <a:solidFill>
                  <a:schemeClr val="tx1"/>
                </a:solidFill>
              </a:rPr>
              <a:t>Šedivě</a:t>
            </a:r>
            <a:r>
              <a:rPr lang="cs-CZ" sz="1600" dirty="0">
                <a:solidFill>
                  <a:schemeClr val="tx1"/>
                </a:solidFill>
              </a:rPr>
              <a:t> podbarvená pole = </a:t>
            </a:r>
            <a:r>
              <a:rPr lang="cs-CZ" sz="1600" b="1" dirty="0">
                <a:solidFill>
                  <a:schemeClr val="tx1"/>
                </a:solidFill>
              </a:rPr>
              <a:t>volitelná</a:t>
            </a:r>
          </a:p>
          <a:p>
            <a:pPr lvl="1">
              <a:lnSpc>
                <a:spcPct val="100000"/>
              </a:lnSpc>
              <a:spcBef>
                <a:spcPts val="0"/>
              </a:spcBef>
              <a:spcAft>
                <a:spcPts val="0"/>
              </a:spcAft>
            </a:pPr>
            <a:r>
              <a:rPr lang="cs-CZ" sz="1600" b="1" dirty="0">
                <a:solidFill>
                  <a:schemeClr val="tx1"/>
                </a:solidFill>
              </a:rPr>
              <a:t>Bíle</a:t>
            </a:r>
            <a:r>
              <a:rPr lang="cs-CZ" sz="1600" dirty="0">
                <a:solidFill>
                  <a:schemeClr val="tx1"/>
                </a:solidFill>
              </a:rPr>
              <a:t> podbarvená pole = </a:t>
            </a:r>
            <a:r>
              <a:rPr lang="cs-CZ" sz="1600" b="1" dirty="0">
                <a:solidFill>
                  <a:schemeClr val="tx1"/>
                </a:solidFill>
              </a:rPr>
              <a:t>vyplňuje systém</a:t>
            </a:r>
          </a:p>
          <a:p>
            <a:pPr lvl="1">
              <a:lnSpc>
                <a:spcPct val="100000"/>
              </a:lnSpc>
              <a:spcBef>
                <a:spcPts val="0"/>
              </a:spcBef>
              <a:spcAft>
                <a:spcPts val="0"/>
              </a:spcAft>
            </a:pPr>
            <a:endParaRPr lang="cs-CZ" b="1" dirty="0">
              <a:solidFill>
                <a:schemeClr val="tx1"/>
              </a:solidFill>
            </a:endParaRPr>
          </a:p>
        </p:txBody>
      </p:sp>
      <p:sp>
        <p:nvSpPr>
          <p:cNvPr id="22" name="Zástupný symbol pro obsah 6">
            <a:extLst>
              <a:ext uri="{FF2B5EF4-FFF2-40B4-BE49-F238E27FC236}">
                <a16:creationId xmlns:a16="http://schemas.microsoft.com/office/drawing/2014/main" id="{4BA111C6-D1F1-4AD2-B609-5CA8B64D023E}"/>
              </a:ext>
            </a:extLst>
          </p:cNvPr>
          <p:cNvSpPr txBox="1">
            <a:spLocks/>
          </p:cNvSpPr>
          <p:nvPr/>
        </p:nvSpPr>
        <p:spPr>
          <a:xfrm>
            <a:off x="319314" y="3789040"/>
            <a:ext cx="4771301" cy="2033047"/>
          </a:xfrm>
          <a:prstGeom prst="rect">
            <a:avLst/>
          </a:prstGeom>
        </p:spPr>
        <p:txBody>
          <a:bodyPr vert="horz" lIns="0" tIns="0" rIns="0" bIns="0" rtlCol="0" anchor="ctr"/>
          <a:lstStyle>
            <a:defPPr>
              <a:defRPr lang="cs-CZ"/>
            </a:defPPr>
            <a:lvl1pPr marL="0" algn="ctr" defTabSz="914400" rtl="0" eaLnBrk="1" latinLnBrk="0" hangingPunct="1">
              <a:defRPr sz="10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lnSpc>
                <a:spcPct val="100000"/>
              </a:lnSpc>
              <a:buFont typeface="Arial" panose="020B0604020202020204" pitchFamily="34" charset="0"/>
              <a:buChar char="•"/>
            </a:pPr>
            <a:r>
              <a:rPr lang="cs-CZ" altLang="cs-CZ" sz="1600" dirty="0">
                <a:cs typeface="DejaVu Sans" charset="0"/>
              </a:rPr>
              <a:t>Seznam jednotlivých záložek žádosti</a:t>
            </a:r>
          </a:p>
          <a:p>
            <a:pPr marL="285750" indent="-285750" algn="just">
              <a:lnSpc>
                <a:spcPct val="100000"/>
              </a:lnSpc>
              <a:buFont typeface="Arial" panose="020B0604020202020204" pitchFamily="34" charset="0"/>
              <a:buChar char="•"/>
            </a:pPr>
            <a:r>
              <a:rPr lang="cs-CZ" altLang="cs-CZ" sz="1600" dirty="0">
                <a:cs typeface="DejaVu Sans" charset="0"/>
              </a:rPr>
              <a:t>Pomocí šipek možno seznam rozbalovat či zabalovat</a:t>
            </a:r>
          </a:p>
          <a:p>
            <a:pPr marL="285750" indent="-285750" algn="just">
              <a:lnSpc>
                <a:spcPct val="100000"/>
              </a:lnSpc>
              <a:buFont typeface="Arial" panose="020B0604020202020204" pitchFamily="34" charset="0"/>
              <a:buChar char="•"/>
            </a:pPr>
            <a:r>
              <a:rPr lang="cs-CZ" altLang="cs-CZ" sz="1600" dirty="0">
                <a:cs typeface="DejaVu Sans" charset="0"/>
              </a:rPr>
              <a:t>Šedivé záložky nejsou přístupné</a:t>
            </a:r>
          </a:p>
          <a:p>
            <a:pPr marL="742950" lvl="1" indent="-285750" algn="just">
              <a:buFont typeface="Arial" panose="020B0604020202020204" pitchFamily="34" charset="0"/>
              <a:buChar char="•"/>
            </a:pPr>
            <a:r>
              <a:rPr lang="cs-CZ" altLang="cs-CZ" sz="1600" dirty="0">
                <a:cs typeface="DejaVu Sans" charset="0"/>
              </a:rPr>
              <a:t>Zpřístupní se podle dat vyplňovaných během žádosti</a:t>
            </a:r>
          </a:p>
          <a:p>
            <a:pPr marL="742950" lvl="1" indent="-285750" algn="just">
              <a:buFont typeface="Arial" panose="020B0604020202020204" pitchFamily="34" charset="0"/>
              <a:buChar char="•"/>
            </a:pPr>
            <a:r>
              <a:rPr lang="cs-CZ" altLang="cs-CZ" sz="1600" dirty="0">
                <a:cs typeface="DejaVu Sans" charset="0"/>
              </a:rPr>
              <a:t>Nebo nejsou podle zadaných dat povinná </a:t>
            </a:r>
          </a:p>
          <a:p>
            <a:pPr marL="432000" indent="-432000" algn="just">
              <a:spcBef>
                <a:spcPts val="600"/>
              </a:spcBef>
              <a:spcAft>
                <a:spcPts val="600"/>
              </a:spcAft>
              <a:buClr>
                <a:schemeClr val="accent2"/>
              </a:buClr>
              <a:buSzPct val="100000"/>
              <a:buFont typeface="Wingdings" panose="05000000000000000000" pitchFamily="2" charset="2"/>
              <a:buChar char=""/>
            </a:pPr>
            <a:endParaRPr lang="cs-CZ" sz="1400" dirty="0"/>
          </a:p>
        </p:txBody>
      </p:sp>
      <p:sp>
        <p:nvSpPr>
          <p:cNvPr id="23" name="Rectangle 7">
            <a:extLst>
              <a:ext uri="{FF2B5EF4-FFF2-40B4-BE49-F238E27FC236}">
                <a16:creationId xmlns:a16="http://schemas.microsoft.com/office/drawing/2014/main" id="{4A8139D5-655C-4D41-AAC6-364C137FDCA7}"/>
              </a:ext>
            </a:extLst>
          </p:cNvPr>
          <p:cNvSpPr>
            <a:spLocks noChangeArrowheads="1"/>
          </p:cNvSpPr>
          <p:nvPr/>
        </p:nvSpPr>
        <p:spPr bwMode="auto">
          <a:xfrm>
            <a:off x="6201178" y="3570542"/>
            <a:ext cx="3465336" cy="221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27038" indent="-427038">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panose="020B0604020202020204" pitchFamily="34" charset="0"/>
                <a:ea typeface="Microsoft YaHei" panose="020B0503020204020204" pitchFamily="34" charset="-122"/>
              </a:defRPr>
            </a:lvl1pPr>
            <a:lvl2pPr marL="660400" indent="-249238">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panose="020B0604020202020204" pitchFamily="34" charset="0"/>
                <a:ea typeface="Microsoft YaHei" panose="020B0503020204020204" pitchFamily="34" charset="-122"/>
              </a:defRPr>
            </a:lvl2pPr>
            <a:lvl3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panose="020B0604020202020204" pitchFamily="34" charset="0"/>
                <a:ea typeface="Microsoft YaHei" panose="020B0503020204020204" pitchFamily="34" charset="-122"/>
              </a:defRPr>
            </a:lvl3pPr>
            <a:lvl4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panose="020B0604020202020204" pitchFamily="34" charset="0"/>
                <a:ea typeface="Microsoft YaHei" panose="020B0503020204020204" pitchFamily="34" charset="-122"/>
              </a:defRPr>
            </a:lvl4pPr>
            <a:lvl5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panose="020B0604020202020204" pitchFamily="34" charset="0"/>
                <a:ea typeface="Microsoft YaHei" panose="020B0503020204020204" pitchFamily="34" charset="-122"/>
              </a:defRPr>
            </a:lvl9pPr>
          </a:lstStyle>
          <a:p>
            <a:pPr algn="just">
              <a:lnSpc>
                <a:spcPct val="100000"/>
              </a:lnSpc>
              <a:buFont typeface="Arial" panose="020B0604020202020204" pitchFamily="34" charset="0"/>
              <a:buChar char="•"/>
            </a:pPr>
            <a:r>
              <a:rPr lang="cs-CZ" altLang="cs-CZ" sz="1600" dirty="0">
                <a:latin typeface="Corbel" panose="020B0503020204020204" pitchFamily="34" charset="0"/>
                <a:cs typeface="DejaVu Sans" charset="0"/>
              </a:rPr>
              <a:t>Možnosti vyplnění jednotlivých polí na záložkách</a:t>
            </a:r>
          </a:p>
          <a:p>
            <a:pPr marL="696912" lvl="1" indent="-285750">
              <a:lnSpc>
                <a:spcPct val="100000"/>
              </a:lnSpc>
              <a:buSzPct val="80000"/>
              <a:buFont typeface="Arial" panose="020B0604020202020204" pitchFamily="34" charset="0"/>
              <a:buChar char="•"/>
            </a:pPr>
            <a:r>
              <a:rPr lang="cs-CZ" altLang="cs-CZ" sz="1600" dirty="0">
                <a:latin typeface="Corbel" panose="020B0503020204020204" pitchFamily="34" charset="0"/>
                <a:cs typeface="DejaVu Sans" charset="0"/>
              </a:rPr>
              <a:t>Text, číslo, datum</a:t>
            </a:r>
          </a:p>
          <a:p>
            <a:pPr marL="696912" lvl="1" indent="-285750">
              <a:lnSpc>
                <a:spcPct val="100000"/>
              </a:lnSpc>
              <a:buSzPct val="80000"/>
              <a:buFont typeface="Arial" panose="020B0604020202020204" pitchFamily="34" charset="0"/>
              <a:buChar char="•"/>
            </a:pPr>
            <a:r>
              <a:rPr lang="cs-CZ" altLang="cs-CZ" sz="1600" dirty="0">
                <a:latin typeface="Corbel" panose="020B0503020204020204" pitchFamily="34" charset="0"/>
                <a:cs typeface="DejaVu Sans" charset="0"/>
              </a:rPr>
              <a:t>Výběr s rozbalovacího seznamu, kalendáře</a:t>
            </a:r>
          </a:p>
          <a:p>
            <a:pPr marL="696912" lvl="1" indent="-285750">
              <a:lnSpc>
                <a:spcPct val="100000"/>
              </a:lnSpc>
              <a:buSzPct val="80000"/>
              <a:buFont typeface="Arial" panose="020B0604020202020204" pitchFamily="34" charset="0"/>
              <a:buChar char="•"/>
            </a:pPr>
            <a:r>
              <a:rPr lang="cs-CZ" altLang="cs-CZ" sz="1600" dirty="0">
                <a:latin typeface="Corbel" panose="020B0503020204020204" pitchFamily="34" charset="0"/>
                <a:cs typeface="DejaVu Sans" charset="0"/>
              </a:rPr>
              <a:t>Checkboxy</a:t>
            </a:r>
          </a:p>
          <a:p>
            <a:pPr marL="696912" lvl="1" indent="-285750">
              <a:lnSpc>
                <a:spcPct val="100000"/>
              </a:lnSpc>
              <a:buSzPct val="80000"/>
              <a:buFont typeface="Arial" panose="020B0604020202020204" pitchFamily="34" charset="0"/>
              <a:buChar char="•"/>
            </a:pPr>
            <a:r>
              <a:rPr lang="cs-CZ" altLang="cs-CZ" sz="1600" dirty="0">
                <a:latin typeface="Corbel" panose="020B0503020204020204" pitchFamily="34" charset="0"/>
                <a:cs typeface="DejaVu Sans" charset="0"/>
              </a:rPr>
              <a:t>Výběr ze seznamu </a:t>
            </a:r>
          </a:p>
          <a:p>
            <a:pPr marL="696912" lvl="1" indent="-285750">
              <a:lnSpc>
                <a:spcPct val="100000"/>
              </a:lnSpc>
              <a:buSzPct val="80000"/>
              <a:buFont typeface="Arial" panose="020B0604020202020204" pitchFamily="34" charset="0"/>
              <a:buChar char="•"/>
            </a:pPr>
            <a:r>
              <a:rPr lang="cs-CZ" altLang="cs-CZ" sz="1600" dirty="0">
                <a:latin typeface="Corbel" panose="020B0503020204020204" pitchFamily="34" charset="0"/>
                <a:cs typeface="DejaVu Sans" charset="0"/>
              </a:rPr>
              <a:t>a přesunutí </a:t>
            </a:r>
          </a:p>
          <a:p>
            <a:pPr marL="696912" lvl="1" indent="-285750">
              <a:lnSpc>
                <a:spcPct val="100000"/>
              </a:lnSpc>
              <a:buSzPct val="80000"/>
              <a:buFont typeface="Arial" panose="020B0604020202020204" pitchFamily="34" charset="0"/>
              <a:buChar char="•"/>
            </a:pPr>
            <a:r>
              <a:rPr lang="cs-CZ" altLang="cs-CZ" sz="1600" dirty="0">
                <a:latin typeface="Corbel" panose="020B0503020204020204" pitchFamily="34" charset="0"/>
                <a:cs typeface="DejaVu Sans" charset="0"/>
              </a:rPr>
              <a:t>Nový záznam</a:t>
            </a:r>
          </a:p>
        </p:txBody>
      </p:sp>
      <p:pic>
        <p:nvPicPr>
          <p:cNvPr id="18" name="Obrázek 17">
            <a:extLst>
              <a:ext uri="{FF2B5EF4-FFF2-40B4-BE49-F238E27FC236}">
                <a16:creationId xmlns:a16="http://schemas.microsoft.com/office/drawing/2014/main" id="{C6F06626-5D85-4913-A610-AC02136F2F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spTree>
    <p:extLst>
      <p:ext uri="{BB962C8B-B14F-4D97-AF65-F5344CB8AC3E}">
        <p14:creationId xmlns:p14="http://schemas.microsoft.com/office/powerpoint/2010/main" val="17029335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5"/>
            <a:ext cx="12192000" cy="11394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603908" y="-109184"/>
            <a:ext cx="7293341" cy="1024025"/>
          </a:xfrm>
          <a:prstGeom prst="rect">
            <a:avLst/>
          </a:prstGeom>
          <a:noFill/>
          <a:scene3d>
            <a:camera prst="orthographicFront"/>
            <a:lightRig rig="threePt" dir="t"/>
          </a:scene3d>
          <a:sp3d prstMaterial="metal"/>
        </p:spPr>
        <p:txBody>
          <a:bodyPr vert="horz" lIns="91440" tIns="45720" rIns="91440" bIns="45720" rtlCol="0" anchor="ctr">
            <a:normAutofit fontScale="850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Příklady vyplňovaných záložek – identifikace operace</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20" name="Picture 6">
            <a:extLst>
              <a:ext uri="{FF2B5EF4-FFF2-40B4-BE49-F238E27FC236}">
                <a16:creationId xmlns:a16="http://schemas.microsoft.com/office/drawing/2014/main" id="{0A81A176-7BAE-4D0E-B9BD-04578B5989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4713" y="1214438"/>
            <a:ext cx="8108950" cy="4259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 name="Obdélník 20">
            <a:extLst>
              <a:ext uri="{FF2B5EF4-FFF2-40B4-BE49-F238E27FC236}">
                <a16:creationId xmlns:a16="http://schemas.microsoft.com/office/drawing/2014/main" id="{6ABB6FE8-EDA9-41EF-BE6E-D136292C17F5}"/>
              </a:ext>
            </a:extLst>
          </p:cNvPr>
          <p:cNvSpPr/>
          <p:nvPr/>
        </p:nvSpPr>
        <p:spPr>
          <a:xfrm>
            <a:off x="5804591" y="2561136"/>
            <a:ext cx="144016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Obdélník 23">
            <a:extLst>
              <a:ext uri="{FF2B5EF4-FFF2-40B4-BE49-F238E27FC236}">
                <a16:creationId xmlns:a16="http://schemas.microsoft.com/office/drawing/2014/main" id="{604FF0F7-F021-4ABD-977D-A9CCCACFCB56}"/>
              </a:ext>
            </a:extLst>
          </p:cNvPr>
          <p:cNvSpPr/>
          <p:nvPr/>
        </p:nvSpPr>
        <p:spPr>
          <a:xfrm>
            <a:off x="918578" y="4308166"/>
            <a:ext cx="242031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Zástupný symbol pro obsah 5">
            <a:extLst>
              <a:ext uri="{FF2B5EF4-FFF2-40B4-BE49-F238E27FC236}">
                <a16:creationId xmlns:a16="http://schemas.microsoft.com/office/drawing/2014/main" id="{48500F3A-EB66-415C-AD43-013256CA0E1B}"/>
              </a:ext>
            </a:extLst>
          </p:cNvPr>
          <p:cNvSpPr txBox="1">
            <a:spLocks/>
          </p:cNvSpPr>
          <p:nvPr/>
        </p:nvSpPr>
        <p:spPr>
          <a:xfrm>
            <a:off x="6849456" y="4335462"/>
            <a:ext cx="2481329" cy="681605"/>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400" b="1" dirty="0">
                <a:solidFill>
                  <a:schemeClr val="tx1"/>
                </a:solidFill>
              </a:rPr>
              <a:t>Důležitý údaj k identifikaci žádosti - HASH!!!</a:t>
            </a:r>
          </a:p>
        </p:txBody>
      </p:sp>
      <p:cxnSp>
        <p:nvCxnSpPr>
          <p:cNvPr id="27" name="Přímá spojnice se šipkou 26">
            <a:extLst>
              <a:ext uri="{FF2B5EF4-FFF2-40B4-BE49-F238E27FC236}">
                <a16:creationId xmlns:a16="http://schemas.microsoft.com/office/drawing/2014/main" id="{DC31B40C-BD1D-4ACB-9515-B62566D612BD}"/>
              </a:ext>
            </a:extLst>
          </p:cNvPr>
          <p:cNvCxnSpPr/>
          <p:nvPr/>
        </p:nvCxnSpPr>
        <p:spPr>
          <a:xfrm flipH="1" flipV="1">
            <a:off x="6607937" y="2852936"/>
            <a:ext cx="720080" cy="163031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28" name="Přímá spojnice se šipkou 27">
            <a:extLst>
              <a:ext uri="{FF2B5EF4-FFF2-40B4-BE49-F238E27FC236}">
                <a16:creationId xmlns:a16="http://schemas.microsoft.com/office/drawing/2014/main" id="{0BC45B4E-3254-44A5-B37F-E95A7E4A6D8C}"/>
              </a:ext>
            </a:extLst>
          </p:cNvPr>
          <p:cNvCxnSpPr>
            <a:cxnSpLocks/>
          </p:cNvCxnSpPr>
          <p:nvPr/>
        </p:nvCxnSpPr>
        <p:spPr>
          <a:xfrm flipH="1" flipV="1">
            <a:off x="3247441" y="4483246"/>
            <a:ext cx="445701" cy="18496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29" name="Zástupný symbol pro obsah 5">
            <a:extLst>
              <a:ext uri="{FF2B5EF4-FFF2-40B4-BE49-F238E27FC236}">
                <a16:creationId xmlns:a16="http://schemas.microsoft.com/office/drawing/2014/main" id="{8DD1CE32-6DE0-4D20-8A00-0DD074CB88B0}"/>
              </a:ext>
            </a:extLst>
          </p:cNvPr>
          <p:cNvSpPr txBox="1">
            <a:spLocks/>
          </p:cNvSpPr>
          <p:nvPr/>
        </p:nvSpPr>
        <p:spPr>
          <a:xfrm>
            <a:off x="3184119" y="4469598"/>
            <a:ext cx="4198491" cy="988491"/>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400" b="1" dirty="0">
                <a:solidFill>
                  <a:schemeClr val="tx1"/>
                </a:solidFill>
              </a:rPr>
              <a:t>POZOR na defaultní nastavení Typu podání – Automatické. Při změně na Ruční, musí žadatel podat žádost po finalizaci a podpisu ručně (tlačítkem)!</a:t>
            </a:r>
          </a:p>
        </p:txBody>
      </p:sp>
      <p:sp>
        <p:nvSpPr>
          <p:cNvPr id="30" name="Zástupný symbol pro obsah 5">
            <a:extLst>
              <a:ext uri="{FF2B5EF4-FFF2-40B4-BE49-F238E27FC236}">
                <a16:creationId xmlns:a16="http://schemas.microsoft.com/office/drawing/2014/main" id="{9862CCEF-7941-4942-8481-61D04E40CD21}"/>
              </a:ext>
            </a:extLst>
          </p:cNvPr>
          <p:cNvSpPr txBox="1">
            <a:spLocks/>
          </p:cNvSpPr>
          <p:nvPr/>
        </p:nvSpPr>
        <p:spPr>
          <a:xfrm>
            <a:off x="377463" y="4947288"/>
            <a:ext cx="4226445" cy="1080120"/>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300"/>
              </a:spcAft>
            </a:pPr>
            <a:r>
              <a:rPr lang="cs-CZ" sz="1400" b="1" dirty="0">
                <a:solidFill>
                  <a:schemeClr val="tx1"/>
                </a:solidFill>
              </a:rPr>
              <a:t>Žadatel vyplňuje žlutá povinná pole.</a:t>
            </a:r>
          </a:p>
          <a:p>
            <a:pPr>
              <a:spcAft>
                <a:spcPts val="300"/>
              </a:spcAft>
            </a:pPr>
            <a:r>
              <a:rPr lang="cs-CZ" sz="1400" b="1" dirty="0">
                <a:solidFill>
                  <a:schemeClr val="tx1"/>
                </a:solidFill>
              </a:rPr>
              <a:t>Výběr z rozbalovacího seznamu.</a:t>
            </a:r>
          </a:p>
          <a:p>
            <a:pPr>
              <a:spcAft>
                <a:spcPts val="300"/>
              </a:spcAft>
            </a:pPr>
            <a:r>
              <a:rPr lang="cs-CZ" sz="1400" b="1" dirty="0">
                <a:solidFill>
                  <a:schemeClr val="tx1"/>
                </a:solidFill>
              </a:rPr>
              <a:t>Po vyplnění ULOŽIT.</a:t>
            </a:r>
          </a:p>
        </p:txBody>
      </p:sp>
      <p:pic>
        <p:nvPicPr>
          <p:cNvPr id="18" name="Obrázek 17">
            <a:extLst>
              <a:ext uri="{FF2B5EF4-FFF2-40B4-BE49-F238E27FC236}">
                <a16:creationId xmlns:a16="http://schemas.microsoft.com/office/drawing/2014/main" id="{166A4DC4-A0BC-4028-845E-B30A0D0B598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spTree>
    <p:extLst>
      <p:ext uri="{BB962C8B-B14F-4D97-AF65-F5344CB8AC3E}">
        <p14:creationId xmlns:p14="http://schemas.microsoft.com/office/powerpoint/2010/main" val="42781523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63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Projekt</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9189BB9F-3399-40E9-A5DC-C4BB1A4BE3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707" y="1017152"/>
            <a:ext cx="6164530" cy="4921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Obdélník 21">
            <a:extLst>
              <a:ext uri="{FF2B5EF4-FFF2-40B4-BE49-F238E27FC236}">
                <a16:creationId xmlns:a16="http://schemas.microsoft.com/office/drawing/2014/main" id="{7F5EE596-8570-4346-9D34-261FC069B1E0}"/>
              </a:ext>
            </a:extLst>
          </p:cNvPr>
          <p:cNvSpPr/>
          <p:nvPr/>
        </p:nvSpPr>
        <p:spPr>
          <a:xfrm>
            <a:off x="234631" y="1280040"/>
            <a:ext cx="1296144" cy="3431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0</a:t>
            </a:r>
          </a:p>
        </p:txBody>
      </p:sp>
      <p:sp>
        <p:nvSpPr>
          <p:cNvPr id="23" name="Zástupný symbol pro obsah 5">
            <a:extLst>
              <a:ext uri="{FF2B5EF4-FFF2-40B4-BE49-F238E27FC236}">
                <a16:creationId xmlns:a16="http://schemas.microsoft.com/office/drawing/2014/main" id="{295D0990-7E6C-45CF-8413-FA9471C156AC}"/>
              </a:ext>
            </a:extLst>
          </p:cNvPr>
          <p:cNvSpPr txBox="1">
            <a:spLocks/>
          </p:cNvSpPr>
          <p:nvPr/>
        </p:nvSpPr>
        <p:spPr>
          <a:xfrm>
            <a:off x="1907043" y="1693323"/>
            <a:ext cx="1944216" cy="1368152"/>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600" b="1">
                <a:solidFill>
                  <a:schemeClr val="tx1"/>
                </a:solidFill>
              </a:rPr>
              <a:t>Důležitý údaj k ověření správnosti výběru výzvy!!!</a:t>
            </a:r>
            <a:endParaRPr lang="cs-CZ" sz="1600" b="1" dirty="0">
              <a:solidFill>
                <a:schemeClr val="tx1"/>
              </a:solidFill>
            </a:endParaRPr>
          </a:p>
        </p:txBody>
      </p:sp>
      <p:cxnSp>
        <p:nvCxnSpPr>
          <p:cNvPr id="25" name="Přímá spojnice se šipkou 24">
            <a:extLst>
              <a:ext uri="{FF2B5EF4-FFF2-40B4-BE49-F238E27FC236}">
                <a16:creationId xmlns:a16="http://schemas.microsoft.com/office/drawing/2014/main" id="{F31CABE9-AA33-43CA-889A-B503076F55C1}"/>
              </a:ext>
            </a:extLst>
          </p:cNvPr>
          <p:cNvCxnSpPr>
            <a:cxnSpLocks/>
          </p:cNvCxnSpPr>
          <p:nvPr/>
        </p:nvCxnSpPr>
        <p:spPr>
          <a:xfrm flipH="1" flipV="1">
            <a:off x="1290462" y="1395951"/>
            <a:ext cx="1166197" cy="596622"/>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31" name="Zástupný symbol pro obsah 5">
            <a:extLst>
              <a:ext uri="{FF2B5EF4-FFF2-40B4-BE49-F238E27FC236}">
                <a16:creationId xmlns:a16="http://schemas.microsoft.com/office/drawing/2014/main" id="{881CFFA0-48F6-4494-B563-8BA8CB9848B1}"/>
              </a:ext>
            </a:extLst>
          </p:cNvPr>
          <p:cNvSpPr txBox="1">
            <a:spLocks/>
          </p:cNvSpPr>
          <p:nvPr/>
        </p:nvSpPr>
        <p:spPr>
          <a:xfrm>
            <a:off x="6832091" y="952017"/>
            <a:ext cx="4769429" cy="4824536"/>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Font typeface="Arial" panose="020B0604020202020204" pitchFamily="34" charset="0"/>
              <a:buChar char="•"/>
            </a:pPr>
            <a:r>
              <a:rPr lang="cs-CZ" sz="2000" b="1" dirty="0">
                <a:solidFill>
                  <a:schemeClr val="tx1"/>
                </a:solidFill>
              </a:rPr>
              <a:t>Žádost založenou v nesprávné výzvě, není možné zkopírovat do výzvy jiné. </a:t>
            </a:r>
          </a:p>
          <a:p>
            <a:pPr algn="just"/>
            <a:endParaRPr lang="cs-CZ" sz="2000" b="1" dirty="0">
              <a:solidFill>
                <a:schemeClr val="tx1"/>
              </a:solidFill>
            </a:endParaRPr>
          </a:p>
          <a:p>
            <a:pPr marL="342900" indent="-342900" algn="just">
              <a:buFont typeface="Arial" panose="020B0604020202020204" pitchFamily="34" charset="0"/>
              <a:buChar char="•"/>
            </a:pPr>
            <a:r>
              <a:rPr lang="cs-CZ" sz="2000" b="1" dirty="0">
                <a:solidFill>
                  <a:schemeClr val="tx1"/>
                </a:solidFill>
              </a:rPr>
              <a:t>Kopii žádosti lze vytvářet </a:t>
            </a:r>
            <a:r>
              <a:rPr lang="cs-CZ" sz="2000" b="1" u="sng" dirty="0">
                <a:solidFill>
                  <a:schemeClr val="tx1"/>
                </a:solidFill>
              </a:rPr>
              <a:t>pouze</a:t>
            </a:r>
            <a:r>
              <a:rPr lang="cs-CZ" sz="2000" b="1" dirty="0">
                <a:solidFill>
                  <a:schemeClr val="tx1"/>
                </a:solidFill>
              </a:rPr>
              <a:t> v rámci jedné výzvy.</a:t>
            </a:r>
          </a:p>
          <a:p>
            <a:endParaRPr lang="cs-CZ" sz="2000" dirty="0"/>
          </a:p>
        </p:txBody>
      </p:sp>
      <p:pic>
        <p:nvPicPr>
          <p:cNvPr id="16" name="Obrázek 15">
            <a:extLst>
              <a:ext uri="{FF2B5EF4-FFF2-40B4-BE49-F238E27FC236}">
                <a16:creationId xmlns:a16="http://schemas.microsoft.com/office/drawing/2014/main" id="{75B4B95D-B340-4DE1-A444-F12CAFF043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spTree>
    <p:extLst>
      <p:ext uri="{BB962C8B-B14F-4D97-AF65-F5344CB8AC3E}">
        <p14:creationId xmlns:p14="http://schemas.microsoft.com/office/powerpoint/2010/main" val="21047438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635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Specifické cíle</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Picture 3" descr="C:\Users\michaela.sedlackova\Desktop\Specifické cíle.PNG">
            <a:extLst>
              <a:ext uri="{FF2B5EF4-FFF2-40B4-BE49-F238E27FC236}">
                <a16:creationId xmlns:a16="http://schemas.microsoft.com/office/drawing/2014/main" id="{EA2B3716-3CFB-40E4-AFA6-5F4E44380D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338" y="1171683"/>
            <a:ext cx="9327757" cy="4514633"/>
          </a:xfrm>
          <a:prstGeom prst="rect">
            <a:avLst/>
          </a:prstGeom>
          <a:noFill/>
          <a:extLst>
            <a:ext uri="{909E8E84-426E-40DD-AFC4-6F175D3DCCD1}">
              <a14:hiddenFill xmlns:a14="http://schemas.microsoft.com/office/drawing/2010/main">
                <a:solidFill>
                  <a:srgbClr val="FFFFFF"/>
                </a:solidFill>
              </a14:hiddenFill>
            </a:ext>
          </a:extLst>
        </p:spPr>
      </p:pic>
      <p:sp>
        <p:nvSpPr>
          <p:cNvPr id="16" name="Zástupný symbol pro obsah 3">
            <a:extLst>
              <a:ext uri="{FF2B5EF4-FFF2-40B4-BE49-F238E27FC236}">
                <a16:creationId xmlns:a16="http://schemas.microsoft.com/office/drawing/2014/main" id="{A1BCD3B0-1DE8-4FC1-B278-03BB6790F26F}"/>
              </a:ext>
            </a:extLst>
          </p:cNvPr>
          <p:cNvSpPr txBox="1">
            <a:spLocks/>
          </p:cNvSpPr>
          <p:nvPr/>
        </p:nvSpPr>
        <p:spPr>
          <a:xfrm>
            <a:off x="9516313" y="892062"/>
            <a:ext cx="2683489" cy="4930025"/>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2000" b="1" dirty="0">
                <a:solidFill>
                  <a:schemeClr val="tx1"/>
                </a:solidFill>
              </a:rPr>
              <a:t>Záložka je vyplněna automaticky dle nastavení výzvy, data nelze editovat.</a:t>
            </a:r>
          </a:p>
          <a:p>
            <a:r>
              <a:rPr lang="cs-CZ" sz="2000" b="1" dirty="0">
                <a:solidFill>
                  <a:schemeClr val="tx1"/>
                </a:solidFill>
              </a:rPr>
              <a:t>Automatický rozpad na méně a více rozvinuté regiony (% nastavené dle příslušné výzvy).</a:t>
            </a:r>
          </a:p>
        </p:txBody>
      </p:sp>
      <p:pic>
        <p:nvPicPr>
          <p:cNvPr id="18" name="Obrázek 17">
            <a:extLst>
              <a:ext uri="{FF2B5EF4-FFF2-40B4-BE49-F238E27FC236}">
                <a16:creationId xmlns:a16="http://schemas.microsoft.com/office/drawing/2014/main" id="{128B9737-36A6-48AF-9C93-D12B45A6B53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spTree>
    <p:extLst>
      <p:ext uri="{BB962C8B-B14F-4D97-AF65-F5344CB8AC3E}">
        <p14:creationId xmlns:p14="http://schemas.microsoft.com/office/powerpoint/2010/main" val="31326622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3"/>
            <a:ext cx="12192000" cy="11263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Specifické cíle</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Picture 2" descr="C:\Users\michaela.sedlackova\Desktop\Popis projektu.PNG">
            <a:extLst>
              <a:ext uri="{FF2B5EF4-FFF2-40B4-BE49-F238E27FC236}">
                <a16:creationId xmlns:a16="http://schemas.microsoft.com/office/drawing/2014/main" id="{0701D7AF-5AAE-451F-943D-6E24FA5135E1}"/>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232017" y="972291"/>
            <a:ext cx="4727562" cy="4957306"/>
          </a:xfrm>
          <a:prstGeom prst="rect">
            <a:avLst/>
          </a:prstGeom>
          <a:noFill/>
          <a:extLst>
            <a:ext uri="{909E8E84-426E-40DD-AFC4-6F175D3DCCD1}">
              <a14:hiddenFill xmlns:a14="http://schemas.microsoft.com/office/drawing/2010/main">
                <a:solidFill>
                  <a:srgbClr val="FFFFFF"/>
                </a:solidFill>
              </a14:hiddenFill>
            </a:ext>
          </a:extLst>
        </p:spPr>
      </p:pic>
      <p:sp>
        <p:nvSpPr>
          <p:cNvPr id="18" name="Zástupný symbol pro obsah 3">
            <a:extLst>
              <a:ext uri="{FF2B5EF4-FFF2-40B4-BE49-F238E27FC236}">
                <a16:creationId xmlns:a16="http://schemas.microsoft.com/office/drawing/2014/main" id="{FBE78BE6-6CA0-4DF3-ABCA-30F93496CF29}"/>
              </a:ext>
            </a:extLst>
          </p:cNvPr>
          <p:cNvSpPr txBox="1">
            <a:spLocks/>
          </p:cNvSpPr>
          <p:nvPr/>
        </p:nvSpPr>
        <p:spPr>
          <a:xfrm>
            <a:off x="5436096" y="1529408"/>
            <a:ext cx="3456384" cy="5067944"/>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cs-CZ" sz="1600" b="1" dirty="0">
                <a:solidFill>
                  <a:schemeClr val="tx1"/>
                </a:solidFill>
              </a:rPr>
              <a:t>Jaký problém projekt řeší? </a:t>
            </a:r>
          </a:p>
          <a:p>
            <a:pPr marL="285750" indent="-285750">
              <a:buFont typeface="Arial" panose="020B0604020202020204" pitchFamily="34" charset="0"/>
              <a:buChar char="•"/>
            </a:pPr>
            <a:r>
              <a:rPr lang="cs-CZ" sz="1600" b="1" dirty="0">
                <a:solidFill>
                  <a:schemeClr val="tx1"/>
                </a:solidFill>
              </a:rPr>
              <a:t>Jaké jsou příčiny problému?</a:t>
            </a:r>
            <a:r>
              <a:rPr lang="cs-CZ" sz="1600" dirty="0">
                <a:solidFill>
                  <a:schemeClr val="tx1"/>
                </a:solidFill>
              </a:rPr>
              <a:t> </a:t>
            </a:r>
          </a:p>
          <a:p>
            <a:pPr marL="285750" indent="-285750">
              <a:buFont typeface="Arial" panose="020B0604020202020204" pitchFamily="34" charset="0"/>
              <a:buChar char="•"/>
            </a:pPr>
            <a:r>
              <a:rPr lang="cs-CZ" sz="1600" b="1" dirty="0">
                <a:solidFill>
                  <a:schemeClr val="tx1"/>
                </a:solidFill>
              </a:rPr>
              <a:t>Co je cílem projektu? </a:t>
            </a:r>
          </a:p>
          <a:p>
            <a:pPr marL="285750" indent="-285750">
              <a:buFont typeface="Arial" panose="020B0604020202020204" pitchFamily="34" charset="0"/>
              <a:buChar char="•"/>
            </a:pPr>
            <a:r>
              <a:rPr lang="cs-CZ" sz="1600" b="1" dirty="0">
                <a:solidFill>
                  <a:schemeClr val="tx1"/>
                </a:solidFill>
              </a:rPr>
              <a:t>Jaká/é změna/y je/jsou v důsledku projektu očekávána/y? </a:t>
            </a:r>
          </a:p>
          <a:p>
            <a:pPr marL="285750" indent="-285750">
              <a:buFont typeface="Arial" panose="020B0604020202020204" pitchFamily="34" charset="0"/>
              <a:buChar char="•"/>
            </a:pPr>
            <a:r>
              <a:rPr lang="cs-CZ" sz="1600" b="1" dirty="0">
                <a:solidFill>
                  <a:schemeClr val="tx1"/>
                </a:solidFill>
              </a:rPr>
              <a:t>Jaké aktivity v projektu budou realizovány?  </a:t>
            </a:r>
          </a:p>
          <a:p>
            <a:pPr marL="285750" indent="-285750">
              <a:buFont typeface="Arial" panose="020B0604020202020204" pitchFamily="34" charset="0"/>
              <a:buChar char="•"/>
            </a:pPr>
            <a:r>
              <a:rPr lang="cs-CZ" sz="1600" b="1" dirty="0">
                <a:solidFill>
                  <a:schemeClr val="tx1"/>
                </a:solidFill>
              </a:rPr>
              <a:t>Popis realizačního týmu projektu.</a:t>
            </a:r>
          </a:p>
          <a:p>
            <a:pPr marL="285750" indent="-285750">
              <a:buFont typeface="Arial" panose="020B0604020202020204" pitchFamily="34" charset="0"/>
              <a:buChar char="•"/>
            </a:pPr>
            <a:r>
              <a:rPr lang="cs-CZ" sz="1600" b="1" dirty="0">
                <a:solidFill>
                  <a:schemeClr val="tx1"/>
                </a:solidFill>
              </a:rPr>
              <a:t>Jak bude zajištěno šíření výstupů projektu? </a:t>
            </a:r>
          </a:p>
          <a:p>
            <a:pPr marL="285750" indent="-285750">
              <a:buFont typeface="Arial" panose="020B0604020202020204" pitchFamily="34" charset="0"/>
              <a:buChar char="•"/>
            </a:pPr>
            <a:r>
              <a:rPr lang="cs-CZ" sz="1600" b="1" dirty="0">
                <a:solidFill>
                  <a:schemeClr val="tx1"/>
                </a:solidFill>
              </a:rPr>
              <a:t>V čem je navržené řešení inovativní? </a:t>
            </a:r>
          </a:p>
          <a:p>
            <a:pPr marL="285750" indent="-285750">
              <a:buFont typeface="Arial" panose="020B0604020202020204" pitchFamily="34" charset="0"/>
              <a:buChar char="•"/>
            </a:pPr>
            <a:r>
              <a:rPr lang="cs-CZ" sz="1600" b="1" dirty="0">
                <a:solidFill>
                  <a:schemeClr val="tx1"/>
                </a:solidFill>
              </a:rPr>
              <a:t>Jaká existují rizika projektu? </a:t>
            </a:r>
          </a:p>
          <a:p>
            <a:endParaRPr lang="cs-CZ" sz="1600" b="1" dirty="0"/>
          </a:p>
          <a:p>
            <a:endParaRPr lang="cs-CZ" sz="1600" b="1" dirty="0"/>
          </a:p>
          <a:p>
            <a:endParaRPr lang="cs-CZ" sz="1600" b="1" dirty="0"/>
          </a:p>
          <a:p>
            <a:endParaRPr lang="cs-CZ" sz="1600" b="1" dirty="0"/>
          </a:p>
          <a:p>
            <a:endParaRPr lang="cs-CZ" sz="1600" dirty="0"/>
          </a:p>
        </p:txBody>
      </p:sp>
      <p:pic>
        <p:nvPicPr>
          <p:cNvPr id="16" name="Obrázek 15">
            <a:extLst>
              <a:ext uri="{FF2B5EF4-FFF2-40B4-BE49-F238E27FC236}">
                <a16:creationId xmlns:a16="http://schemas.microsoft.com/office/drawing/2014/main" id="{C765C0AC-7388-4D9A-B0BE-2ABB6B5F5B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9971289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482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Indikátory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1B50B8E7-22A9-4B6B-8A88-F7EC3887DE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371" y="1118207"/>
            <a:ext cx="5298721" cy="47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Zástupný symbol pro obsah 3">
            <a:extLst>
              <a:ext uri="{FF2B5EF4-FFF2-40B4-BE49-F238E27FC236}">
                <a16:creationId xmlns:a16="http://schemas.microsoft.com/office/drawing/2014/main" id="{33CF4D0D-375C-44A9-BF73-EC4F2C072135}"/>
              </a:ext>
            </a:extLst>
          </p:cNvPr>
          <p:cNvSpPr txBox="1">
            <a:spLocks/>
          </p:cNvSpPr>
          <p:nvPr/>
        </p:nvSpPr>
        <p:spPr>
          <a:xfrm>
            <a:off x="6096000" y="1013968"/>
            <a:ext cx="6096000" cy="5166186"/>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ts val="2500"/>
              </a:lnSpc>
              <a:buFont typeface="Arial" panose="020B0604020202020204" pitchFamily="34" charset="0"/>
              <a:buChar char="•"/>
            </a:pPr>
            <a:r>
              <a:rPr lang="cs-CZ" sz="1800" b="1" dirty="0">
                <a:solidFill>
                  <a:schemeClr val="tx1"/>
                </a:solidFill>
              </a:rPr>
              <a:t>Indikátory aktuální pro danou výzvu se nabízí ze seznamu nebo ve výběru přes tlačítko Nový  záznam.</a:t>
            </a:r>
          </a:p>
          <a:p>
            <a:pPr marL="285750" indent="-285750">
              <a:lnSpc>
                <a:spcPts val="2500"/>
              </a:lnSpc>
              <a:buFont typeface="Arial" panose="020B0604020202020204" pitchFamily="34" charset="0"/>
              <a:buChar char="•"/>
            </a:pPr>
            <a:r>
              <a:rPr lang="cs-CZ" sz="1800" b="1" u="sng" dirty="0">
                <a:solidFill>
                  <a:schemeClr val="tx1"/>
                </a:solidFill>
              </a:rPr>
              <a:t>Povinná pole:</a:t>
            </a:r>
          </a:p>
          <a:p>
            <a:pPr marL="742950" lvl="1" indent="-285750">
              <a:lnSpc>
                <a:spcPts val="2500"/>
              </a:lnSpc>
              <a:buFont typeface="Arial" panose="020B0604020202020204" pitchFamily="34" charset="0"/>
              <a:buChar char="•"/>
            </a:pPr>
            <a:r>
              <a:rPr lang="cs-CZ" b="1" dirty="0"/>
              <a:t>Cílová hodnota</a:t>
            </a:r>
          </a:p>
          <a:p>
            <a:pPr marL="742950" lvl="1" indent="-285750">
              <a:lnSpc>
                <a:spcPts val="2500"/>
              </a:lnSpc>
              <a:buFont typeface="Arial" panose="020B0604020202020204" pitchFamily="34" charset="0"/>
              <a:buChar char="•"/>
            </a:pPr>
            <a:r>
              <a:rPr lang="cs-CZ" b="1" dirty="0"/>
              <a:t>Datum cílové hodnoty</a:t>
            </a:r>
          </a:p>
          <a:p>
            <a:pPr marL="742950" lvl="1" indent="-285750">
              <a:lnSpc>
                <a:spcPts val="2500"/>
              </a:lnSpc>
              <a:buFont typeface="Arial" panose="020B0604020202020204" pitchFamily="34" charset="0"/>
              <a:buChar char="•"/>
            </a:pPr>
            <a:r>
              <a:rPr lang="cs-CZ" b="1" dirty="0"/>
              <a:t>Popis hodnoty </a:t>
            </a:r>
          </a:p>
          <a:p>
            <a:pPr marL="742950" lvl="1" indent="-285750">
              <a:lnSpc>
                <a:spcPts val="2500"/>
              </a:lnSpc>
              <a:buFont typeface="Arial" panose="020B0604020202020204" pitchFamily="34" charset="0"/>
              <a:buChar char="•"/>
            </a:pPr>
            <a:r>
              <a:rPr lang="cs-CZ" b="1" dirty="0"/>
              <a:t>případně Výchozí hodnota</a:t>
            </a:r>
          </a:p>
          <a:p>
            <a:pPr marL="285750" indent="-285750">
              <a:lnSpc>
                <a:spcPts val="2500"/>
              </a:lnSpc>
              <a:buFont typeface="Arial" panose="020B0604020202020204" pitchFamily="34" charset="0"/>
              <a:buChar char="•"/>
            </a:pPr>
            <a:r>
              <a:rPr lang="cs-CZ" sz="1800" b="1" dirty="0">
                <a:solidFill>
                  <a:schemeClr val="tx1"/>
                </a:solidFill>
              </a:rPr>
              <a:t>Každý řádek (indikátor) je nutné po vyplnění uložit!</a:t>
            </a:r>
          </a:p>
          <a:p>
            <a:pPr>
              <a:lnSpc>
                <a:spcPts val="2500"/>
              </a:lnSpc>
            </a:pPr>
            <a:endParaRPr lang="cs-CZ" sz="2100" dirty="0"/>
          </a:p>
        </p:txBody>
      </p:sp>
      <p:sp>
        <p:nvSpPr>
          <p:cNvPr id="13" name="Obdélník 12">
            <a:extLst>
              <a:ext uri="{FF2B5EF4-FFF2-40B4-BE49-F238E27FC236}">
                <a16:creationId xmlns:a16="http://schemas.microsoft.com/office/drawing/2014/main" id="{7F11703A-B34E-4C9C-89D9-F41C6869F03F}"/>
              </a:ext>
            </a:extLst>
          </p:cNvPr>
          <p:cNvSpPr/>
          <p:nvPr/>
        </p:nvSpPr>
        <p:spPr>
          <a:xfrm>
            <a:off x="1078417" y="4228804"/>
            <a:ext cx="1872208" cy="3240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Obdélník 17">
            <a:extLst>
              <a:ext uri="{FF2B5EF4-FFF2-40B4-BE49-F238E27FC236}">
                <a16:creationId xmlns:a16="http://schemas.microsoft.com/office/drawing/2014/main" id="{8F9569FE-CEEC-4B02-938E-9DA7F72E5D7A}"/>
              </a:ext>
            </a:extLst>
          </p:cNvPr>
          <p:cNvSpPr/>
          <p:nvPr/>
        </p:nvSpPr>
        <p:spPr>
          <a:xfrm>
            <a:off x="235784" y="5358527"/>
            <a:ext cx="5306887" cy="5789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0" name="Obrázek 19">
            <a:extLst>
              <a:ext uri="{FF2B5EF4-FFF2-40B4-BE49-F238E27FC236}">
                <a16:creationId xmlns:a16="http://schemas.microsoft.com/office/drawing/2014/main" id="{DC700ED9-0BB1-4ED2-90AD-B5AC0EF78C8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9702033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63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Indikátory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13" name="Zástupný symbol pro obsah 2">
            <a:extLst>
              <a:ext uri="{FF2B5EF4-FFF2-40B4-BE49-F238E27FC236}">
                <a16:creationId xmlns:a16="http://schemas.microsoft.com/office/drawing/2014/main" id="{BDE41F09-C4ED-462E-8DB8-F4E208415BE9}"/>
              </a:ext>
            </a:extLst>
          </p:cNvPr>
          <p:cNvSpPr>
            <a:spLocks noGrp="1"/>
          </p:cNvSpPr>
          <p:nvPr>
            <p:ph idx="1"/>
          </p:nvPr>
        </p:nvSpPr>
        <p:spPr>
          <a:xfrm>
            <a:off x="118511" y="1110863"/>
            <a:ext cx="5817832" cy="5400600"/>
          </a:xfrm>
        </p:spPr>
        <p:txBody>
          <a:bodyPr>
            <a:normAutofit/>
          </a:bodyPr>
          <a:lstStyle/>
          <a:p>
            <a:pPr marL="0" indent="0" algn="ctr">
              <a:buNone/>
            </a:pPr>
            <a:r>
              <a:rPr lang="cs-CZ" sz="1600" b="1" u="sng" cap="all" dirty="0"/>
              <a:t>Indikátory povinné k naplnění</a:t>
            </a:r>
          </a:p>
          <a:p>
            <a:pPr algn="just">
              <a:lnSpc>
                <a:spcPct val="100000"/>
              </a:lnSpc>
              <a:spcBef>
                <a:spcPts val="0"/>
              </a:spcBef>
            </a:pPr>
            <a:r>
              <a:rPr lang="cs-CZ" sz="1600" dirty="0"/>
              <a:t>Žadatel má povinnost </a:t>
            </a:r>
            <a:r>
              <a:rPr lang="cs-CZ" sz="1600" b="1" dirty="0"/>
              <a:t>stanovit nenulovou cílovou hodnotu</a:t>
            </a:r>
            <a:r>
              <a:rPr lang="cs-CZ" sz="1600" dirty="0"/>
              <a:t> pro všechny relevantní indikátory (jakožto závazek), minimálně buď pro indikátor 6 00 00 – Celkový počet účastníků nebo 6 70 01 – Kapacita podpořených služeb a dále také pro indikátory 6 70 10 – Využívání podpořených služeb a 5 51 02 –</a:t>
            </a:r>
            <a:r>
              <a:rPr lang="cs-CZ" sz="1600" b="1" dirty="0"/>
              <a:t> </a:t>
            </a:r>
            <a:r>
              <a:rPr lang="cs-CZ" sz="1600" dirty="0"/>
              <a:t>Počet podpořených komunitních center (pokud jsou relevantní k zaměření daného projektu).</a:t>
            </a:r>
          </a:p>
          <a:p>
            <a:pPr algn="just">
              <a:lnSpc>
                <a:spcPct val="100000"/>
              </a:lnSpc>
              <a:spcBef>
                <a:spcPts val="0"/>
              </a:spcBef>
            </a:pPr>
            <a:r>
              <a:rPr lang="cs-CZ" sz="1600" dirty="0"/>
              <a:t>Žadatel v žádosti uvede </a:t>
            </a:r>
            <a:r>
              <a:rPr lang="cs-CZ" sz="1600" b="1" dirty="0"/>
              <a:t>způsob stanovení cílové hodnoty</a:t>
            </a:r>
            <a:r>
              <a:rPr lang="cs-CZ" sz="1600" dirty="0"/>
              <a:t>, jak bude naplňování indikátoru sledovat a dokládat.  </a:t>
            </a:r>
          </a:p>
          <a:p>
            <a:pPr algn="just">
              <a:lnSpc>
                <a:spcPct val="100000"/>
              </a:lnSpc>
              <a:spcBef>
                <a:spcPts val="0"/>
              </a:spcBef>
            </a:pPr>
            <a:r>
              <a:rPr lang="cs-CZ" sz="1600" dirty="0"/>
              <a:t>Při stanovení cílových hodnot </a:t>
            </a:r>
            <a:r>
              <a:rPr lang="cs-CZ" sz="1600" b="1" dirty="0"/>
              <a:t>žadatel vychází z plánovaných aktivit</a:t>
            </a:r>
            <a:r>
              <a:rPr lang="cs-CZ" sz="1600" dirty="0"/>
              <a:t>, </a:t>
            </a:r>
            <a:r>
              <a:rPr lang="cs-CZ" sz="1600" b="1" dirty="0"/>
              <a:t>zaměření projektu a jeho rozpočtu</a:t>
            </a:r>
            <a:r>
              <a:rPr lang="cs-CZ" sz="1600" dirty="0"/>
              <a:t>, nelze je libovolně měnit.</a:t>
            </a:r>
          </a:p>
          <a:p>
            <a:pPr algn="just">
              <a:lnSpc>
                <a:spcPct val="100000"/>
              </a:lnSpc>
              <a:spcBef>
                <a:spcPts val="0"/>
              </a:spcBef>
            </a:pPr>
            <a:r>
              <a:rPr lang="cs-CZ" sz="1600" dirty="0"/>
              <a:t>Jsou součástí právního aktu, </a:t>
            </a:r>
            <a:r>
              <a:rPr lang="cs-CZ" sz="1600" b="1" dirty="0"/>
              <a:t>na jejich neplnění jsou navázány sankce</a:t>
            </a:r>
            <a:r>
              <a:rPr lang="cs-CZ" sz="1600" dirty="0"/>
              <a:t> (výše sankcí viz Obecná část pravidel pro žadatele </a:t>
            </a:r>
            <a:br>
              <a:rPr lang="cs-CZ" sz="1600" dirty="0"/>
            </a:br>
            <a:r>
              <a:rPr lang="cs-CZ" sz="1600" dirty="0"/>
              <a:t>a příjemce, kap. 18.1.1).</a:t>
            </a:r>
          </a:p>
          <a:p>
            <a:pPr algn="just">
              <a:lnSpc>
                <a:spcPct val="100000"/>
              </a:lnSpc>
              <a:spcBef>
                <a:spcPts val="0"/>
              </a:spcBef>
            </a:pPr>
            <a:r>
              <a:rPr lang="cs-CZ" sz="1600" dirty="0"/>
              <a:t>Indikátor není relevantní – cílová hodnota 0.</a:t>
            </a:r>
          </a:p>
          <a:p>
            <a:pPr algn="just">
              <a:lnSpc>
                <a:spcPct val="100000"/>
              </a:lnSpc>
              <a:spcBef>
                <a:spcPts val="0"/>
              </a:spcBef>
            </a:pPr>
            <a:r>
              <a:rPr lang="cs-CZ" sz="1600" dirty="0"/>
              <a:t>Výchozí hodnota indikátorů povinných k naplnění – vždy 0.</a:t>
            </a:r>
          </a:p>
          <a:p>
            <a:endParaRPr lang="cs-CZ" sz="1600" b="1" u="sng" cap="all" dirty="0"/>
          </a:p>
        </p:txBody>
      </p:sp>
      <p:sp>
        <p:nvSpPr>
          <p:cNvPr id="18" name="Zástupný symbol pro obsah 3">
            <a:extLst>
              <a:ext uri="{FF2B5EF4-FFF2-40B4-BE49-F238E27FC236}">
                <a16:creationId xmlns:a16="http://schemas.microsoft.com/office/drawing/2014/main" id="{1F07C9DE-BCA7-444C-AE56-FEE6A59E6A76}"/>
              </a:ext>
            </a:extLst>
          </p:cNvPr>
          <p:cNvSpPr txBox="1">
            <a:spLocks/>
          </p:cNvSpPr>
          <p:nvPr/>
        </p:nvSpPr>
        <p:spPr>
          <a:xfrm>
            <a:off x="5544457" y="645719"/>
            <a:ext cx="6529032" cy="5112568"/>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cs-CZ" sz="1600" b="1" u="sng" cap="all" dirty="0">
                <a:solidFill>
                  <a:schemeClr val="tx1"/>
                </a:solidFill>
              </a:rPr>
              <a:t>Indikátory povinné k vykazování</a:t>
            </a:r>
          </a:p>
          <a:p>
            <a:pPr marL="742950" lvl="1" indent="-285750" algn="just">
              <a:buFont typeface="Arial" panose="020B0604020202020204" pitchFamily="34" charset="0"/>
              <a:buChar char="•"/>
            </a:pPr>
            <a:r>
              <a:rPr lang="cs-CZ" sz="1600" dirty="0"/>
              <a:t>Žadatel má povinnost sledovat dosažené cílové hodnoty u všech relevantních indikátorů.</a:t>
            </a:r>
          </a:p>
          <a:p>
            <a:pPr marL="742950" lvl="1" indent="-285750" algn="just">
              <a:buFont typeface="Arial" panose="020B0604020202020204" pitchFamily="34" charset="0"/>
              <a:buChar char="•"/>
            </a:pPr>
            <a:r>
              <a:rPr lang="cs-CZ" sz="1600" dirty="0"/>
              <a:t>Na neplnění indikátorů povinných k vykazování nebude navázána sankce v právním aktu.</a:t>
            </a:r>
          </a:p>
          <a:p>
            <a:pPr marL="742950" lvl="1" indent="-285750" algn="just">
              <a:buFont typeface="Arial" panose="020B0604020202020204" pitchFamily="34" charset="0"/>
              <a:buChar char="•"/>
            </a:pPr>
            <a:r>
              <a:rPr lang="cs-CZ" sz="1600" dirty="0"/>
              <a:t>Pokud je indikátor nerelevantní – cílová hodnota 0.</a:t>
            </a:r>
          </a:p>
          <a:p>
            <a:pPr marL="742950" lvl="1" indent="-285750" algn="just">
              <a:buFont typeface="Arial" panose="020B0604020202020204" pitchFamily="34" charset="0"/>
              <a:buChar char="•"/>
            </a:pPr>
            <a:r>
              <a:rPr lang="cs-CZ" sz="1600" dirty="0"/>
              <a:t>U indikátorů, které se týkají účastníků, žadatel uvede </a:t>
            </a:r>
            <a:r>
              <a:rPr lang="cs-CZ" sz="1600" u="sng" dirty="0"/>
              <a:t>vždy</a:t>
            </a:r>
            <a:r>
              <a:rPr lang="cs-CZ" sz="1600" dirty="0"/>
              <a:t> cílovou hodnotu 0 (hodnoty se načítají z monitorovacího listu podpořené osoby skrze IS ESF2014+). </a:t>
            </a:r>
          </a:p>
          <a:p>
            <a:pPr marL="742950" lvl="1" indent="-285750" algn="just">
              <a:buFont typeface="Arial" panose="020B0604020202020204" pitchFamily="34" charset="0"/>
              <a:buChar char="•"/>
            </a:pPr>
            <a:r>
              <a:rPr lang="cs-CZ" sz="1600" dirty="0"/>
              <a:t>U indikátorů, které se netýkají účastníků, </a:t>
            </a:r>
            <a:r>
              <a:rPr lang="cs-CZ" sz="1600" u="sng" dirty="0"/>
              <a:t>může</a:t>
            </a:r>
            <a:r>
              <a:rPr lang="cs-CZ" sz="1600" dirty="0"/>
              <a:t> žadatel uvést cílovou hodnotu 0 (hodnoty vykazuje příjemce prostřednictvím zpráv </a:t>
            </a:r>
            <a:br>
              <a:rPr lang="cs-CZ" sz="1600" dirty="0"/>
            </a:br>
            <a:r>
              <a:rPr lang="cs-CZ" sz="1600" dirty="0"/>
              <a:t>o realizaci projektu v ISKP14+).</a:t>
            </a:r>
          </a:p>
          <a:p>
            <a:pPr marL="742950" lvl="1" indent="-285750" algn="just">
              <a:buFont typeface="Arial" panose="020B0604020202020204" pitchFamily="34" charset="0"/>
              <a:buChar char="•"/>
            </a:pPr>
            <a:r>
              <a:rPr lang="cs-CZ" sz="1600" dirty="0"/>
              <a:t>U všech projektů je doporučováno, aby byla stanovena cílová hodnota (sledována dosažená cílová hodnota) pro minimálně jeden výsledkový indikátor.</a:t>
            </a:r>
          </a:p>
          <a:p>
            <a:pPr marL="742950" lvl="1" indent="-285750" algn="just">
              <a:buFont typeface="Arial" panose="020B0604020202020204" pitchFamily="34" charset="0"/>
              <a:buChar char="•"/>
            </a:pPr>
            <a:r>
              <a:rPr lang="cs-CZ" sz="1600" dirty="0"/>
              <a:t>Výchozí hodnota indikátorů povinných k vykazování – vždy 0.</a:t>
            </a:r>
          </a:p>
          <a:p>
            <a:pPr lvl="1"/>
            <a:endParaRPr lang="cs-CZ" sz="1400" dirty="0"/>
          </a:p>
        </p:txBody>
      </p:sp>
      <p:pic>
        <p:nvPicPr>
          <p:cNvPr id="15" name="Obrázek 14">
            <a:extLst>
              <a:ext uri="{FF2B5EF4-FFF2-40B4-BE49-F238E27FC236}">
                <a16:creationId xmlns:a16="http://schemas.microsoft.com/office/drawing/2014/main" id="{AD3D2535-7F71-417B-8891-8476F0940B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96723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numCol="2">
            <a:normAutofit/>
          </a:bodyPr>
          <a:lstStyle/>
          <a:p>
            <a:r>
              <a:rPr lang="cs-CZ" sz="2200" dirty="0"/>
              <a:t>Osoby sociálně vyloučené a osoby sociálním vyloučením ohrožené</a:t>
            </a:r>
          </a:p>
          <a:p>
            <a:r>
              <a:rPr lang="cs-CZ" sz="2200" dirty="0"/>
              <a:t>Osoby se zdravotním postižením</a:t>
            </a:r>
          </a:p>
          <a:p>
            <a:r>
              <a:rPr lang="cs-CZ" sz="2200" dirty="0"/>
              <a:t>Osoby s kombinovanými diagnózami</a:t>
            </a:r>
          </a:p>
          <a:p>
            <a:r>
              <a:rPr lang="cs-CZ" sz="2200" dirty="0"/>
              <a:t>Bezdomovci a osoby žijící v nevyhovujícím nebo nejistém ubytování </a:t>
            </a:r>
          </a:p>
          <a:p>
            <a:r>
              <a:rPr lang="cs-CZ" sz="2200" dirty="0"/>
              <a:t>Oběti trestné činnosti</a:t>
            </a:r>
          </a:p>
          <a:p>
            <a:r>
              <a:rPr lang="cs-CZ" sz="2200" dirty="0"/>
              <a:t>Osoby žijící v sociálně vyloučených lokalitách</a:t>
            </a:r>
          </a:p>
          <a:p>
            <a:r>
              <a:rPr lang="pl-PL" sz="2200" dirty="0"/>
              <a:t>Osoby pečující o malé děti </a:t>
            </a:r>
          </a:p>
          <a:p>
            <a:r>
              <a:rPr lang="cs-CZ" sz="2200" dirty="0"/>
              <a:t>Osoby pečující o jiné závislé osoby</a:t>
            </a:r>
          </a:p>
          <a:p>
            <a:endParaRPr lang="cs-CZ" sz="2200" dirty="0"/>
          </a:p>
          <a:p>
            <a:r>
              <a:rPr lang="cs-CZ" sz="2200" dirty="0"/>
              <a:t>Osoby ohrožené předlužeností</a:t>
            </a:r>
          </a:p>
          <a:p>
            <a:r>
              <a:rPr lang="cs-CZ" sz="2200" dirty="0"/>
              <a:t>Osoby ohrožené domácím násilím a závislostmi</a:t>
            </a:r>
          </a:p>
          <a:p>
            <a:r>
              <a:rPr lang="cs-CZ" sz="2200" dirty="0"/>
              <a:t>Osoby opouštějící institucionální zařízení</a:t>
            </a:r>
          </a:p>
          <a:p>
            <a:r>
              <a:rPr lang="cs-CZ" sz="2200" dirty="0"/>
              <a:t>Osoby ohrožené vícenásobnými riziky</a:t>
            </a:r>
          </a:p>
          <a:p>
            <a:r>
              <a:rPr lang="cs-CZ" sz="2200" dirty="0"/>
              <a:t>Sociální pracovníci </a:t>
            </a:r>
          </a:p>
          <a:p>
            <a:r>
              <a:rPr lang="cs-CZ" sz="2200" dirty="0"/>
              <a:t>Pracovníci v sociálních službách </a:t>
            </a:r>
          </a:p>
          <a:p>
            <a:r>
              <a:rPr lang="cs-CZ" sz="2200" dirty="0"/>
              <a:t>Neformální pečovatelé  a dobrovolníci působící </a:t>
            </a:r>
            <a:br>
              <a:rPr lang="cs-CZ" sz="2200" dirty="0"/>
            </a:br>
            <a:r>
              <a:rPr lang="cs-CZ" sz="2200" dirty="0"/>
              <a:t>v oblasti sociálních služeb a sociální integrace   </a:t>
            </a:r>
          </a:p>
          <a:p>
            <a:endParaRPr lang="cs-CZ" sz="16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253809"/>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Představení výzvy</a:t>
            </a:r>
          </a:p>
          <a:p>
            <a:pPr algn="r"/>
            <a:r>
              <a:rPr lang="cs-CZ" sz="3200" b="1" dirty="0">
                <a:solidFill>
                  <a:srgbClr val="0070C0"/>
                </a:solidFill>
              </a:rPr>
              <a:t>Cílové skupiny</a:t>
            </a:r>
            <a:endParaRPr lang="cs-CZ" sz="3200" b="1" dirty="0"/>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DDE7BDB2-0FB5-49F8-A83F-29FCD028CE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365168201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52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Horizontální principy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6E0A3BFD-21EA-4442-9E1C-FFBDC7E551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92" y="948324"/>
            <a:ext cx="10073113" cy="498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Zástupný symbol pro obsah 3">
            <a:extLst>
              <a:ext uri="{FF2B5EF4-FFF2-40B4-BE49-F238E27FC236}">
                <a16:creationId xmlns:a16="http://schemas.microsoft.com/office/drawing/2014/main" id="{A586872D-DA37-4AD8-BFB7-A094AA799702}"/>
              </a:ext>
            </a:extLst>
          </p:cNvPr>
          <p:cNvSpPr txBox="1">
            <a:spLocks/>
          </p:cNvSpPr>
          <p:nvPr/>
        </p:nvSpPr>
        <p:spPr>
          <a:xfrm>
            <a:off x="5314663" y="4427511"/>
            <a:ext cx="8064000" cy="1152128"/>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800" b="1" dirty="0">
                <a:solidFill>
                  <a:schemeClr val="tx1"/>
                </a:solidFill>
              </a:rPr>
              <a:t>Nutno vyplnit všechny tři horizontální principy výběrem ze seznamu, </a:t>
            </a:r>
          </a:p>
          <a:p>
            <a:r>
              <a:rPr lang="cs-CZ" sz="1800" b="1" dirty="0">
                <a:solidFill>
                  <a:schemeClr val="tx1"/>
                </a:solidFill>
              </a:rPr>
              <a:t>případně popisem a zdůvodněním.</a:t>
            </a:r>
          </a:p>
          <a:p>
            <a:r>
              <a:rPr lang="cs-CZ" sz="1800" b="1" dirty="0">
                <a:solidFill>
                  <a:schemeClr val="tx1"/>
                </a:solidFill>
              </a:rPr>
              <a:t>Nutno průběžně ukládat jednotlivé řádky.</a:t>
            </a:r>
          </a:p>
        </p:txBody>
      </p:sp>
      <p:sp>
        <p:nvSpPr>
          <p:cNvPr id="13" name="Obdélník 12">
            <a:extLst>
              <a:ext uri="{FF2B5EF4-FFF2-40B4-BE49-F238E27FC236}">
                <a16:creationId xmlns:a16="http://schemas.microsoft.com/office/drawing/2014/main" id="{7DA4BA6D-BFDD-4B7C-9369-FAD307BF3B49}"/>
              </a:ext>
            </a:extLst>
          </p:cNvPr>
          <p:cNvSpPr/>
          <p:nvPr/>
        </p:nvSpPr>
        <p:spPr>
          <a:xfrm flipV="1">
            <a:off x="4927043" y="2454421"/>
            <a:ext cx="5087814"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Obdélník 15">
            <a:extLst>
              <a:ext uri="{FF2B5EF4-FFF2-40B4-BE49-F238E27FC236}">
                <a16:creationId xmlns:a16="http://schemas.microsoft.com/office/drawing/2014/main" id="{EEB26807-97A0-4AB6-8528-7F3F76D916D1}"/>
              </a:ext>
            </a:extLst>
          </p:cNvPr>
          <p:cNvSpPr/>
          <p:nvPr/>
        </p:nvSpPr>
        <p:spPr>
          <a:xfrm flipV="1">
            <a:off x="46092" y="1962297"/>
            <a:ext cx="4418642" cy="4340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8" name="Obrázek 17">
            <a:extLst>
              <a:ext uri="{FF2B5EF4-FFF2-40B4-BE49-F238E27FC236}">
                <a16:creationId xmlns:a16="http://schemas.microsoft.com/office/drawing/2014/main" id="{03891001-D56E-496D-8D75-58550012E96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068948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63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Klíčové aktivity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Picture 2" descr="C:\Users\michaela.sedlackova\Desktop\Klíčová aktivita.PNG">
            <a:extLst>
              <a:ext uri="{FF2B5EF4-FFF2-40B4-BE49-F238E27FC236}">
                <a16:creationId xmlns:a16="http://schemas.microsoft.com/office/drawing/2014/main" id="{7428DB61-6BF4-4C1F-B9E8-BDFF15C700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17" y="957660"/>
            <a:ext cx="9476681" cy="4981785"/>
          </a:xfrm>
          <a:prstGeom prst="rect">
            <a:avLst/>
          </a:prstGeom>
          <a:noFill/>
          <a:extLst>
            <a:ext uri="{909E8E84-426E-40DD-AFC4-6F175D3DCCD1}">
              <a14:hiddenFill xmlns:a14="http://schemas.microsoft.com/office/drawing/2010/main">
                <a:solidFill>
                  <a:srgbClr val="FFFFFF"/>
                </a:solidFill>
              </a14:hiddenFill>
            </a:ext>
          </a:extLst>
        </p:spPr>
      </p:pic>
      <p:pic>
        <p:nvPicPr>
          <p:cNvPr id="15" name="Obrázek 14">
            <a:extLst>
              <a:ext uri="{FF2B5EF4-FFF2-40B4-BE49-F238E27FC236}">
                <a16:creationId xmlns:a16="http://schemas.microsoft.com/office/drawing/2014/main" id="{01951454-D3BF-44C4-86B3-587B90F0309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6260897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682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Cílové skupiny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Picture 2" descr="C:\Users\michaela.sedlackova\Desktop\cs.png">
            <a:extLst>
              <a:ext uri="{FF2B5EF4-FFF2-40B4-BE49-F238E27FC236}">
                <a16:creationId xmlns:a16="http://schemas.microsoft.com/office/drawing/2014/main" id="{BDBBE231-1571-4E0B-B4E4-4FBF060CFB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7301" y="952362"/>
            <a:ext cx="9256884" cy="4999077"/>
          </a:xfrm>
          <a:prstGeom prst="rect">
            <a:avLst/>
          </a:prstGeom>
          <a:noFill/>
          <a:extLst>
            <a:ext uri="{909E8E84-426E-40DD-AFC4-6F175D3DCCD1}">
              <a14:hiddenFill xmlns:a14="http://schemas.microsoft.com/office/drawing/2010/main">
                <a:solidFill>
                  <a:srgbClr val="FFFFFF"/>
                </a:solidFill>
              </a14:hiddenFill>
            </a:ext>
          </a:extLst>
        </p:spPr>
      </p:pic>
      <p:pic>
        <p:nvPicPr>
          <p:cNvPr id="13" name="Obrázek 12">
            <a:extLst>
              <a:ext uri="{FF2B5EF4-FFF2-40B4-BE49-F238E27FC236}">
                <a16:creationId xmlns:a16="http://schemas.microsoft.com/office/drawing/2014/main" id="{642E7A42-B002-402A-A1D2-56F22145C2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98538728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570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Umístění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Picture 2" descr="C:\Users\michaela.sedlackova\Desktop\Umístění.PNG">
            <a:extLst>
              <a:ext uri="{FF2B5EF4-FFF2-40B4-BE49-F238E27FC236}">
                <a16:creationId xmlns:a16="http://schemas.microsoft.com/office/drawing/2014/main" id="{6CA1E127-8F1E-4C4D-BE95-3EFD6E164B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510" y="1097813"/>
            <a:ext cx="8144272" cy="486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Obrázek 14">
            <a:extLst>
              <a:ext uri="{FF2B5EF4-FFF2-40B4-BE49-F238E27FC236}">
                <a16:creationId xmlns:a16="http://schemas.microsoft.com/office/drawing/2014/main" id="{2EC91128-1761-434E-B012-87550316E93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8857"/>
            <a:ext cx="4341927" cy="900000"/>
          </a:xfrm>
          <a:prstGeom prst="rect">
            <a:avLst/>
          </a:prstGeom>
        </p:spPr>
      </p:pic>
    </p:spTree>
    <p:extLst>
      <p:ext uri="{BB962C8B-B14F-4D97-AF65-F5344CB8AC3E}">
        <p14:creationId xmlns:p14="http://schemas.microsoft.com/office/powerpoint/2010/main" val="388741433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5"/>
            <a:ext cx="12192000" cy="1129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Subjekty projektu</a:t>
            </a:r>
          </a:p>
        </p:txBody>
      </p:sp>
      <p:cxnSp>
        <p:nvCxnSpPr>
          <p:cNvPr id="19" name="Přímá spojnice 18"/>
          <p:cNvCxnSpPr/>
          <p:nvPr/>
        </p:nvCxnSpPr>
        <p:spPr>
          <a:xfrm>
            <a:off x="0" y="987735"/>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16" name="Zástupný symbol pro obsah 5">
            <a:extLst>
              <a:ext uri="{FF2B5EF4-FFF2-40B4-BE49-F238E27FC236}">
                <a16:creationId xmlns:a16="http://schemas.microsoft.com/office/drawing/2014/main" id="{040F11FC-6D06-4144-91F6-D0DDFD5096DF}"/>
              </a:ext>
            </a:extLst>
          </p:cNvPr>
          <p:cNvSpPr txBox="1">
            <a:spLocks/>
          </p:cNvSpPr>
          <p:nvPr/>
        </p:nvSpPr>
        <p:spPr>
          <a:xfrm>
            <a:off x="6901744" y="925679"/>
            <a:ext cx="4685169" cy="5458966"/>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cs-CZ" sz="1800" b="1" dirty="0">
                <a:solidFill>
                  <a:schemeClr val="tx1"/>
                </a:solidFill>
              </a:rPr>
              <a:t>Vybrat Typ subjektu.</a:t>
            </a:r>
          </a:p>
          <a:p>
            <a:pPr marL="285750" indent="-285750" algn="just">
              <a:buFont typeface="Arial" panose="020B0604020202020204" pitchFamily="34" charset="0"/>
              <a:buChar char="•"/>
            </a:pPr>
            <a:r>
              <a:rPr lang="cs-CZ" sz="1800" b="1" dirty="0">
                <a:solidFill>
                  <a:schemeClr val="tx1"/>
                </a:solidFill>
              </a:rPr>
              <a:t>Nejdůležitější je typ </a:t>
            </a:r>
          </a:p>
          <a:p>
            <a:pPr algn="just"/>
            <a:endParaRPr lang="cs-CZ" sz="1800" dirty="0">
              <a:solidFill>
                <a:schemeClr val="tx1"/>
              </a:solidFill>
            </a:endParaRPr>
          </a:p>
          <a:p>
            <a:pPr algn="just"/>
            <a:endParaRPr lang="cs-CZ" sz="1800" dirty="0">
              <a:solidFill>
                <a:schemeClr val="tx1"/>
              </a:solidFill>
            </a:endParaRPr>
          </a:p>
          <a:p>
            <a:pPr algn="just"/>
            <a:endParaRPr lang="cs-CZ" sz="1800" dirty="0">
              <a:solidFill>
                <a:schemeClr val="tx1"/>
              </a:solidFill>
            </a:endParaRPr>
          </a:p>
          <a:p>
            <a:pPr marL="285750" indent="-285750" algn="just">
              <a:buFont typeface="Arial" panose="020B0604020202020204" pitchFamily="34" charset="0"/>
              <a:buChar char="•"/>
            </a:pPr>
            <a:r>
              <a:rPr lang="cs-CZ" sz="1800" dirty="0">
                <a:solidFill>
                  <a:schemeClr val="tx1"/>
                </a:solidFill>
              </a:rPr>
              <a:t>Po zadání subjektu typu Žadatel/příjemce se zpřístupní záložka Rozpočet.</a:t>
            </a:r>
          </a:p>
          <a:p>
            <a:pPr marL="285750" indent="-285750" algn="just">
              <a:buFont typeface="Arial" panose="020B0604020202020204" pitchFamily="34" charset="0"/>
              <a:buChar char="•"/>
            </a:pPr>
            <a:r>
              <a:rPr lang="cs-CZ" sz="1800" dirty="0">
                <a:solidFill>
                  <a:schemeClr val="tx1"/>
                </a:solidFill>
              </a:rPr>
              <a:t>Vyplnit IČ a Validovat. </a:t>
            </a:r>
          </a:p>
          <a:p>
            <a:pPr marL="742950" lvl="1" indent="-285750" algn="just">
              <a:spcAft>
                <a:spcPts val="600"/>
              </a:spcAft>
              <a:buFont typeface="Arial" panose="020B0604020202020204" pitchFamily="34" charset="0"/>
              <a:buChar char="•"/>
            </a:pPr>
            <a:r>
              <a:rPr lang="cs-CZ" dirty="0"/>
              <a:t>Po úspěšné validaci jsou data doplněna z ROS (registr osob). </a:t>
            </a:r>
          </a:p>
          <a:p>
            <a:pPr marL="742950" lvl="1" indent="-285750" algn="just">
              <a:spcAft>
                <a:spcPts val="600"/>
              </a:spcAft>
              <a:buFont typeface="Arial" panose="020B0604020202020204" pitchFamily="34" charset="0"/>
              <a:buChar char="•"/>
            </a:pPr>
            <a:r>
              <a:rPr lang="cs-CZ" dirty="0"/>
              <a:t>Pokud nelze validovat, kontaktujte technickou podporu </a:t>
            </a:r>
            <a:r>
              <a:rPr lang="cs-CZ" dirty="0">
                <a:hlinkClick r:id="rId5"/>
              </a:rPr>
              <a:t>iskp@mpsv.cz</a:t>
            </a:r>
            <a:r>
              <a:rPr lang="cs-CZ" dirty="0"/>
              <a:t>. </a:t>
            </a:r>
          </a:p>
          <a:p>
            <a:pPr marL="285750" lvl="1" indent="-285750" algn="just">
              <a:spcAft>
                <a:spcPts val="600"/>
              </a:spcAft>
              <a:buSzPct val="100000"/>
              <a:buFont typeface="Arial" panose="020B0604020202020204" pitchFamily="34" charset="0"/>
              <a:buChar char="•"/>
            </a:pPr>
            <a:r>
              <a:rPr lang="cs-CZ" dirty="0"/>
              <a:t>Počet zaměstnanců a Roční obrat – vazba na hodnocení projektu – eliminační kritérium Ověření administrativní, finanční a provozní kapacity žadatele.</a:t>
            </a:r>
          </a:p>
          <a:p>
            <a:endParaRPr lang="cs-CZ" sz="1600" dirty="0"/>
          </a:p>
        </p:txBody>
      </p:sp>
      <p:pic>
        <p:nvPicPr>
          <p:cNvPr id="18" name="Picture 2">
            <a:extLst>
              <a:ext uri="{FF2B5EF4-FFF2-40B4-BE49-F238E27FC236}">
                <a16:creationId xmlns:a16="http://schemas.microsoft.com/office/drawing/2014/main" id="{B66991F6-5EB8-420E-984C-C4B217917C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63673" y="1897271"/>
            <a:ext cx="1224135" cy="456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a:extLst>
              <a:ext uri="{FF2B5EF4-FFF2-40B4-BE49-F238E27FC236}">
                <a16:creationId xmlns:a16="http://schemas.microsoft.com/office/drawing/2014/main" id="{1C53071E-AFA8-428C-AA4E-7ED397DBD1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1884" y="1008900"/>
            <a:ext cx="5474437" cy="4810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Obdélník 20">
            <a:extLst>
              <a:ext uri="{FF2B5EF4-FFF2-40B4-BE49-F238E27FC236}">
                <a16:creationId xmlns:a16="http://schemas.microsoft.com/office/drawing/2014/main" id="{BAD03DCC-22A8-4B84-9468-1AEA79D1EA44}"/>
              </a:ext>
            </a:extLst>
          </p:cNvPr>
          <p:cNvSpPr/>
          <p:nvPr/>
        </p:nvSpPr>
        <p:spPr>
          <a:xfrm>
            <a:off x="691884" y="2657019"/>
            <a:ext cx="1429491"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Obdélník 21">
            <a:extLst>
              <a:ext uri="{FF2B5EF4-FFF2-40B4-BE49-F238E27FC236}">
                <a16:creationId xmlns:a16="http://schemas.microsoft.com/office/drawing/2014/main" id="{2AA51671-3AFE-4A09-9ACF-9C079CCB9659}"/>
              </a:ext>
            </a:extLst>
          </p:cNvPr>
          <p:cNvSpPr/>
          <p:nvPr/>
        </p:nvSpPr>
        <p:spPr>
          <a:xfrm>
            <a:off x="805450" y="3724842"/>
            <a:ext cx="1429491"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Obdélník 22">
            <a:extLst>
              <a:ext uri="{FF2B5EF4-FFF2-40B4-BE49-F238E27FC236}">
                <a16:creationId xmlns:a16="http://schemas.microsoft.com/office/drawing/2014/main" id="{405EA241-139B-4428-90BB-7841A05439BF}"/>
              </a:ext>
            </a:extLst>
          </p:cNvPr>
          <p:cNvSpPr/>
          <p:nvPr/>
        </p:nvSpPr>
        <p:spPr>
          <a:xfrm>
            <a:off x="2234941" y="3724842"/>
            <a:ext cx="677071" cy="2093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Obdélník 24">
            <a:extLst>
              <a:ext uri="{FF2B5EF4-FFF2-40B4-BE49-F238E27FC236}">
                <a16:creationId xmlns:a16="http://schemas.microsoft.com/office/drawing/2014/main" id="{A3617789-C2B5-4A7A-B7C4-68B9C81EE4A6}"/>
              </a:ext>
            </a:extLst>
          </p:cNvPr>
          <p:cNvSpPr/>
          <p:nvPr/>
        </p:nvSpPr>
        <p:spPr>
          <a:xfrm>
            <a:off x="2035074" y="4393502"/>
            <a:ext cx="2680955"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Obdélník 25">
            <a:extLst>
              <a:ext uri="{FF2B5EF4-FFF2-40B4-BE49-F238E27FC236}">
                <a16:creationId xmlns:a16="http://schemas.microsoft.com/office/drawing/2014/main" id="{758413B0-8B63-4675-A68F-45A7A5D44F14}"/>
              </a:ext>
            </a:extLst>
          </p:cNvPr>
          <p:cNvSpPr/>
          <p:nvPr/>
        </p:nvSpPr>
        <p:spPr>
          <a:xfrm>
            <a:off x="4416348" y="5311365"/>
            <a:ext cx="299681" cy="2313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 name="Obdélník 26">
            <a:extLst>
              <a:ext uri="{FF2B5EF4-FFF2-40B4-BE49-F238E27FC236}">
                <a16:creationId xmlns:a16="http://schemas.microsoft.com/office/drawing/2014/main" id="{0877090D-4A47-4A96-BA43-5425CEA5FDD4}"/>
              </a:ext>
            </a:extLst>
          </p:cNvPr>
          <p:cNvSpPr/>
          <p:nvPr/>
        </p:nvSpPr>
        <p:spPr>
          <a:xfrm>
            <a:off x="788956" y="5212889"/>
            <a:ext cx="2891969" cy="3672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2" name="Obrázek 31">
            <a:extLst>
              <a:ext uri="{FF2B5EF4-FFF2-40B4-BE49-F238E27FC236}">
                <a16:creationId xmlns:a16="http://schemas.microsoft.com/office/drawing/2014/main" id="{867B78D2-C045-4980-A607-5B81F7E6916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39886529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Osoby subjektu</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5" name="Zástupný symbol pro obsah 4">
            <a:extLst>
              <a:ext uri="{FF2B5EF4-FFF2-40B4-BE49-F238E27FC236}">
                <a16:creationId xmlns:a16="http://schemas.microsoft.com/office/drawing/2014/main" id="{7831280C-4D35-4406-9AE9-6CC7D10FB7D1}"/>
              </a:ext>
            </a:extLst>
          </p:cNvPr>
          <p:cNvSpPr>
            <a:spLocks noGrp="1"/>
          </p:cNvSpPr>
          <p:nvPr>
            <p:ph idx="1"/>
          </p:nvPr>
        </p:nvSpPr>
        <p:spPr>
          <a:xfrm>
            <a:off x="838199" y="1825625"/>
            <a:ext cx="11370547" cy="4351338"/>
          </a:xfrm>
        </p:spPr>
        <p:txBody>
          <a:bodyPr/>
          <a:lstStyle/>
          <a:p>
            <a:endParaRPr lang="cs-CZ" dirty="0"/>
          </a:p>
        </p:txBody>
      </p:sp>
      <p:pic>
        <p:nvPicPr>
          <p:cNvPr id="13" name="Picture 2">
            <a:extLst>
              <a:ext uri="{FF2B5EF4-FFF2-40B4-BE49-F238E27FC236}">
                <a16:creationId xmlns:a16="http://schemas.microsoft.com/office/drawing/2014/main" id="{A45C2C7B-725F-45D5-AD32-A63192BF18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401" y="1196751"/>
            <a:ext cx="9339667" cy="4625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Obdélník 14">
            <a:extLst>
              <a:ext uri="{FF2B5EF4-FFF2-40B4-BE49-F238E27FC236}">
                <a16:creationId xmlns:a16="http://schemas.microsoft.com/office/drawing/2014/main" id="{CD8BC854-CE01-4201-AA80-E6F5B7EB6B8C}"/>
              </a:ext>
            </a:extLst>
          </p:cNvPr>
          <p:cNvSpPr/>
          <p:nvPr/>
        </p:nvSpPr>
        <p:spPr>
          <a:xfrm>
            <a:off x="276401" y="5389171"/>
            <a:ext cx="3384376" cy="3113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a:extLst>
              <a:ext uri="{FF2B5EF4-FFF2-40B4-BE49-F238E27FC236}">
                <a16:creationId xmlns:a16="http://schemas.microsoft.com/office/drawing/2014/main" id="{287DEEDA-10B2-448E-BA1E-7337FB971B2C}"/>
              </a:ext>
            </a:extLst>
          </p:cNvPr>
          <p:cNvSpPr/>
          <p:nvPr/>
        </p:nvSpPr>
        <p:spPr>
          <a:xfrm>
            <a:off x="4358267" y="5223021"/>
            <a:ext cx="7557331" cy="830997"/>
          </a:xfrm>
          <a:prstGeom prst="rect">
            <a:avLst/>
          </a:prstGeom>
        </p:spPr>
        <p:txBody>
          <a:bodyPr wrap="square">
            <a:spAutoFit/>
          </a:bodyPr>
          <a:lstStyle/>
          <a:p>
            <a:pPr algn="just">
              <a:spcBef>
                <a:spcPts val="0"/>
              </a:spcBef>
              <a:spcAft>
                <a:spcPts val="0"/>
              </a:spcAft>
            </a:pPr>
            <a:r>
              <a:rPr lang="cs-CZ" sz="1600" b="1" dirty="0"/>
              <a:t>Nutno vložit hlavní kontaktní osobu a minimálně jednoho statutárního zástupce (rozlišit zaškrtnutím </a:t>
            </a:r>
            <a:r>
              <a:rPr lang="cs-CZ" sz="1600" b="1" dirty="0" err="1"/>
              <a:t>checkboxu</a:t>
            </a:r>
            <a:r>
              <a:rPr lang="cs-CZ" sz="1600" b="1" dirty="0"/>
              <a:t>).</a:t>
            </a:r>
          </a:p>
          <a:p>
            <a:pPr algn="just">
              <a:spcBef>
                <a:spcPts val="0"/>
              </a:spcBef>
              <a:spcAft>
                <a:spcPts val="0"/>
              </a:spcAft>
            </a:pPr>
            <a:r>
              <a:rPr lang="cs-CZ" sz="1600" b="1" dirty="0"/>
              <a:t>Každá další osoba je vložena pomocí Nový záznam.</a:t>
            </a:r>
          </a:p>
        </p:txBody>
      </p:sp>
      <p:pic>
        <p:nvPicPr>
          <p:cNvPr id="18" name="Obrázek 17">
            <a:extLst>
              <a:ext uri="{FF2B5EF4-FFF2-40B4-BE49-F238E27FC236}">
                <a16:creationId xmlns:a16="http://schemas.microsoft.com/office/drawing/2014/main" id="{1F9A56D8-E9C3-4B51-8561-7BF2CC6C8D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24578442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700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Účty subjektu, </a:t>
            </a:r>
          </a:p>
          <a:p>
            <a:pPr lvl="0" algn="r"/>
            <a:r>
              <a:rPr lang="cs-CZ" sz="3200" b="1" dirty="0">
                <a:solidFill>
                  <a:schemeClr val="accent1">
                    <a:lumMod val="75000"/>
                  </a:schemeClr>
                </a:solidFill>
              </a:rPr>
              <a:t>účetní období, kategorie intervencí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BD56AF64-5827-4AAF-99EF-CCEAF35D78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894" y="1484784"/>
            <a:ext cx="2371725"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Obdélník 17">
            <a:extLst>
              <a:ext uri="{FF2B5EF4-FFF2-40B4-BE49-F238E27FC236}">
                <a16:creationId xmlns:a16="http://schemas.microsoft.com/office/drawing/2014/main" id="{C8348EE6-ADD7-4AB2-AB01-F92C89B0FEC7}"/>
              </a:ext>
            </a:extLst>
          </p:cNvPr>
          <p:cNvSpPr/>
          <p:nvPr/>
        </p:nvSpPr>
        <p:spPr>
          <a:xfrm>
            <a:off x="467544" y="3137095"/>
            <a:ext cx="1080120" cy="7003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Obdélník 19">
            <a:extLst>
              <a:ext uri="{FF2B5EF4-FFF2-40B4-BE49-F238E27FC236}">
                <a16:creationId xmlns:a16="http://schemas.microsoft.com/office/drawing/2014/main" id="{3E7F9072-9192-4C7F-A0B5-2D60FAAFFF23}"/>
              </a:ext>
            </a:extLst>
          </p:cNvPr>
          <p:cNvSpPr/>
          <p:nvPr/>
        </p:nvSpPr>
        <p:spPr>
          <a:xfrm>
            <a:off x="344734" y="5385838"/>
            <a:ext cx="1368152" cy="3113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Zástupný symbol pro obsah 3">
            <a:extLst>
              <a:ext uri="{FF2B5EF4-FFF2-40B4-BE49-F238E27FC236}">
                <a16:creationId xmlns:a16="http://schemas.microsoft.com/office/drawing/2014/main" id="{5DEE385F-0712-439B-A8B5-294C9D26F262}"/>
              </a:ext>
            </a:extLst>
          </p:cNvPr>
          <p:cNvSpPr>
            <a:spLocks noGrp="1"/>
          </p:cNvSpPr>
          <p:nvPr>
            <p:ph idx="1"/>
          </p:nvPr>
        </p:nvSpPr>
        <p:spPr>
          <a:xfrm>
            <a:off x="2716457" y="1675497"/>
            <a:ext cx="9196649" cy="4351338"/>
          </a:xfrm>
        </p:spPr>
        <p:txBody>
          <a:bodyPr/>
          <a:lstStyle/>
          <a:p>
            <a:pPr algn="just">
              <a:lnSpc>
                <a:spcPct val="100000"/>
              </a:lnSpc>
              <a:spcBef>
                <a:spcPts val="0"/>
              </a:spcBef>
              <a:spcAft>
                <a:spcPts val="0"/>
              </a:spcAft>
            </a:pPr>
            <a:r>
              <a:rPr lang="cs-CZ" sz="2000" dirty="0"/>
              <a:t>Záložky Účty subjektu, Účetní období a Kategorie intervencí se v žádosti o finanční podporu nevyplňují, </a:t>
            </a:r>
            <a:r>
              <a:rPr lang="cs-CZ" sz="2000" b="1" dirty="0"/>
              <a:t>jsou </a:t>
            </a:r>
            <a:r>
              <a:rPr lang="cs-CZ" sz="2000" b="1" dirty="0" err="1"/>
              <a:t>NEeditovatelné</a:t>
            </a:r>
            <a:r>
              <a:rPr lang="cs-CZ" sz="2000" b="1" dirty="0"/>
              <a:t>!!!</a:t>
            </a:r>
          </a:p>
          <a:p>
            <a:pPr marL="0" indent="0" algn="just">
              <a:lnSpc>
                <a:spcPct val="100000"/>
              </a:lnSpc>
              <a:spcBef>
                <a:spcPts val="0"/>
              </a:spcBef>
              <a:spcAft>
                <a:spcPts val="0"/>
              </a:spcAft>
              <a:buNone/>
            </a:pPr>
            <a:endParaRPr lang="cs-CZ" sz="2000" dirty="0"/>
          </a:p>
          <a:p>
            <a:pPr algn="just">
              <a:lnSpc>
                <a:spcPct val="100000"/>
              </a:lnSpc>
              <a:spcBef>
                <a:spcPts val="0"/>
              </a:spcBef>
              <a:spcAft>
                <a:spcPts val="0"/>
              </a:spcAft>
            </a:pPr>
            <a:r>
              <a:rPr lang="cs-CZ" sz="2000" dirty="0"/>
              <a:t>Žadatel vyplňuje až před přípravou právního aktu na vyzvání poskytovatele podpory.</a:t>
            </a:r>
          </a:p>
          <a:p>
            <a:pPr algn="just">
              <a:lnSpc>
                <a:spcPct val="100000"/>
              </a:lnSpc>
              <a:spcBef>
                <a:spcPts val="0"/>
              </a:spcBef>
              <a:spcAft>
                <a:spcPts val="0"/>
              </a:spcAft>
            </a:pPr>
            <a:endParaRPr lang="cs-CZ" sz="2000" dirty="0"/>
          </a:p>
          <a:p>
            <a:pPr algn="just">
              <a:lnSpc>
                <a:spcPct val="100000"/>
              </a:lnSpc>
              <a:spcBef>
                <a:spcPts val="0"/>
              </a:spcBef>
              <a:spcAft>
                <a:spcPts val="0"/>
              </a:spcAft>
            </a:pPr>
            <a:r>
              <a:rPr lang="cs-CZ" sz="2000" b="1" dirty="0">
                <a:hlinkClick r:id="rId6"/>
              </a:rPr>
              <a:t>Pokyny k doplnění žádosti o podporu v IS KP14+ před vydáním právního aktu</a:t>
            </a:r>
            <a:r>
              <a:rPr lang="cs-CZ" sz="2000" b="1" dirty="0"/>
              <a:t> </a:t>
            </a:r>
            <a:br>
              <a:rPr lang="cs-CZ" sz="2000" b="1" dirty="0"/>
            </a:br>
            <a:r>
              <a:rPr lang="cs-CZ" sz="2000" dirty="0"/>
              <a:t>(v aktuálním vydání).</a:t>
            </a:r>
          </a:p>
          <a:p>
            <a:pPr marL="0" indent="0" algn="just">
              <a:lnSpc>
                <a:spcPct val="100000"/>
              </a:lnSpc>
              <a:spcBef>
                <a:spcPts val="0"/>
              </a:spcBef>
              <a:spcAft>
                <a:spcPts val="0"/>
              </a:spcAft>
              <a:buNone/>
            </a:pPr>
            <a:endParaRPr lang="cs-CZ" sz="2000" dirty="0"/>
          </a:p>
          <a:p>
            <a:pPr lvl="1" algn="just">
              <a:lnSpc>
                <a:spcPct val="100000"/>
              </a:lnSpc>
              <a:spcBef>
                <a:spcPts val="0"/>
              </a:spcBef>
              <a:spcAft>
                <a:spcPts val="600"/>
              </a:spcAft>
            </a:pPr>
            <a:r>
              <a:rPr lang="cs-CZ" sz="2000" b="1" dirty="0">
                <a:hlinkClick r:id="rId7"/>
              </a:rPr>
              <a:t>https://www.esfcr.cz/formulare-pro-uzavreni-pravniho-aktu-a-vzory-pravnich-aktu-o-poskytnuti-podpory-na-projekt-opz/-/dokument/798824</a:t>
            </a:r>
            <a:endParaRPr lang="cs-CZ" sz="2000" b="1" dirty="0"/>
          </a:p>
          <a:p>
            <a:pPr marL="0" indent="0" algn="just">
              <a:lnSpc>
                <a:spcPct val="100000"/>
              </a:lnSpc>
              <a:spcBef>
                <a:spcPts val="0"/>
              </a:spcBef>
              <a:spcAft>
                <a:spcPts val="0"/>
              </a:spcAft>
              <a:buNone/>
            </a:pPr>
            <a:endParaRPr lang="cs-CZ" sz="1400" dirty="0"/>
          </a:p>
          <a:p>
            <a:pPr marL="0" indent="0" algn="just">
              <a:lnSpc>
                <a:spcPct val="100000"/>
              </a:lnSpc>
              <a:spcBef>
                <a:spcPts val="0"/>
              </a:spcBef>
              <a:spcAft>
                <a:spcPts val="0"/>
              </a:spcAft>
              <a:buNone/>
            </a:pPr>
            <a:endParaRPr lang="cs-CZ" sz="2000" dirty="0"/>
          </a:p>
          <a:p>
            <a:pPr algn="just">
              <a:lnSpc>
                <a:spcPct val="100000"/>
              </a:lnSpc>
              <a:spcBef>
                <a:spcPts val="0"/>
              </a:spcBef>
              <a:spcAft>
                <a:spcPts val="0"/>
              </a:spcAft>
            </a:pPr>
            <a:endParaRPr lang="cs-CZ" sz="2000" dirty="0"/>
          </a:p>
          <a:p>
            <a:pPr algn="just">
              <a:lnSpc>
                <a:spcPct val="100000"/>
              </a:lnSpc>
              <a:spcBef>
                <a:spcPts val="0"/>
              </a:spcBef>
              <a:spcAft>
                <a:spcPts val="0"/>
              </a:spcAft>
            </a:pPr>
            <a:endParaRPr lang="cs-CZ" sz="2000" dirty="0"/>
          </a:p>
        </p:txBody>
      </p:sp>
      <p:pic>
        <p:nvPicPr>
          <p:cNvPr id="13" name="Obrázek 12">
            <a:extLst>
              <a:ext uri="{FF2B5EF4-FFF2-40B4-BE49-F238E27FC236}">
                <a16:creationId xmlns:a16="http://schemas.microsoft.com/office/drawing/2014/main" id="{68AFFC4A-C7AC-4244-9374-AA652CD968F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511" y="36993"/>
            <a:ext cx="4341927" cy="900000"/>
          </a:xfrm>
          <a:prstGeom prst="rect">
            <a:avLst/>
          </a:prstGeom>
        </p:spPr>
      </p:pic>
    </p:spTree>
    <p:extLst>
      <p:ext uri="{BB962C8B-B14F-4D97-AF65-F5344CB8AC3E}">
        <p14:creationId xmlns:p14="http://schemas.microsoft.com/office/powerpoint/2010/main" val="313920502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Rozpočet jednotkový</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83EE11FB-4390-4C9C-93EB-B11B0AFB79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47" y="1032833"/>
            <a:ext cx="4893737" cy="4930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Obdélník 23">
            <a:extLst>
              <a:ext uri="{FF2B5EF4-FFF2-40B4-BE49-F238E27FC236}">
                <a16:creationId xmlns:a16="http://schemas.microsoft.com/office/drawing/2014/main" id="{E3958E4F-DBA7-40C5-A226-1D78DEDCB548}"/>
              </a:ext>
            </a:extLst>
          </p:cNvPr>
          <p:cNvSpPr/>
          <p:nvPr/>
        </p:nvSpPr>
        <p:spPr>
          <a:xfrm>
            <a:off x="1567937" y="5822087"/>
            <a:ext cx="158417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Zástupný symbol pro obsah 6">
            <a:extLst>
              <a:ext uri="{FF2B5EF4-FFF2-40B4-BE49-F238E27FC236}">
                <a16:creationId xmlns:a16="http://schemas.microsoft.com/office/drawing/2014/main" id="{76EB6F5D-73D8-4F91-B33D-5483B23E4F76}"/>
              </a:ext>
            </a:extLst>
          </p:cNvPr>
          <p:cNvSpPr txBox="1">
            <a:spLocks/>
          </p:cNvSpPr>
          <p:nvPr/>
        </p:nvSpPr>
        <p:spPr>
          <a:xfrm>
            <a:off x="5576643" y="1499696"/>
            <a:ext cx="6320605" cy="435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buFont typeface="Wingdings" panose="05000000000000000000" pitchFamily="2" charset="2"/>
              <a:buChar char=""/>
            </a:pPr>
            <a:r>
              <a:rPr lang="cs-CZ" sz="2000" dirty="0"/>
              <a:t>Přímá editace nákladů.</a:t>
            </a:r>
          </a:p>
          <a:p>
            <a:pPr>
              <a:lnSpc>
                <a:spcPct val="100000"/>
              </a:lnSpc>
              <a:spcBef>
                <a:spcPts val="0"/>
              </a:spcBef>
              <a:spcAft>
                <a:spcPts val="1200"/>
              </a:spcAft>
              <a:buFont typeface="Wingdings" panose="05000000000000000000" pitchFamily="2" charset="2"/>
              <a:buChar char=""/>
            </a:pPr>
            <a:r>
              <a:rPr lang="cs-CZ" sz="2000" b="1" dirty="0"/>
              <a:t>Editovat vše </a:t>
            </a:r>
            <a:r>
              <a:rPr lang="cs-CZ" sz="2000" dirty="0"/>
              <a:t>(tlačítko </a:t>
            </a:r>
            <a:br>
              <a:rPr lang="cs-CZ" sz="2000" dirty="0"/>
            </a:br>
            <a:r>
              <a:rPr lang="cs-CZ" sz="2000" dirty="0"/>
              <a:t>pod rozpočtem) – umožňuje přímé vpisování nákladů do  rozpočtu. </a:t>
            </a:r>
            <a:br>
              <a:rPr lang="cs-CZ" sz="2000" dirty="0"/>
            </a:br>
            <a:r>
              <a:rPr lang="cs-CZ" sz="2000" dirty="0"/>
              <a:t>Po vyplnění celého rozpočtu stačí zmáčknout </a:t>
            </a:r>
            <a:r>
              <a:rPr lang="cs-CZ" sz="2000" b="1" dirty="0"/>
              <a:t>Uložit vše</a:t>
            </a:r>
            <a:r>
              <a:rPr lang="cs-CZ" sz="2000" dirty="0"/>
              <a:t>.</a:t>
            </a:r>
            <a:r>
              <a:rPr lang="cs-CZ" sz="2000" b="1" dirty="0"/>
              <a:t> </a:t>
            </a:r>
          </a:p>
          <a:p>
            <a:pPr>
              <a:lnSpc>
                <a:spcPct val="100000"/>
              </a:lnSpc>
              <a:spcBef>
                <a:spcPts val="0"/>
              </a:spcBef>
              <a:spcAft>
                <a:spcPts val="1200"/>
              </a:spcAft>
              <a:buFont typeface="Wingdings" panose="05000000000000000000" pitchFamily="2" charset="2"/>
              <a:buChar char=""/>
            </a:pPr>
            <a:r>
              <a:rPr lang="cs-CZ" sz="2000" b="1" u="sng" dirty="0"/>
              <a:t>Možno exportovat </a:t>
            </a:r>
            <a:br>
              <a:rPr lang="cs-CZ" sz="2000" b="1" u="sng" dirty="0"/>
            </a:br>
            <a:r>
              <a:rPr lang="cs-CZ" sz="2000" b="1" u="sng" dirty="0"/>
              <a:t>do Excelu!!!</a:t>
            </a:r>
          </a:p>
        </p:txBody>
      </p:sp>
      <p:pic>
        <p:nvPicPr>
          <p:cNvPr id="13" name="Obrázek 12">
            <a:extLst>
              <a:ext uri="{FF2B5EF4-FFF2-40B4-BE49-F238E27FC236}">
                <a16:creationId xmlns:a16="http://schemas.microsoft.com/office/drawing/2014/main" id="{243E9592-8FC0-45C0-B9D4-393D903870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37677893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Rozpočet jednotkový</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Picture 2">
            <a:extLst>
              <a:ext uri="{FF2B5EF4-FFF2-40B4-BE49-F238E27FC236}">
                <a16:creationId xmlns:a16="http://schemas.microsoft.com/office/drawing/2014/main" id="{9EA4B16C-9328-4B98-AC6D-4868916FE8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327037"/>
            <a:ext cx="7873930" cy="3492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Zástupný symbol pro obsah 5">
            <a:extLst>
              <a:ext uri="{FF2B5EF4-FFF2-40B4-BE49-F238E27FC236}">
                <a16:creationId xmlns:a16="http://schemas.microsoft.com/office/drawing/2014/main" id="{B97ADBB5-6209-4899-9CDE-C5879182EA59}"/>
              </a:ext>
            </a:extLst>
          </p:cNvPr>
          <p:cNvSpPr txBox="1">
            <a:spLocks/>
          </p:cNvSpPr>
          <p:nvPr/>
        </p:nvSpPr>
        <p:spPr>
          <a:xfrm>
            <a:off x="8598090" y="1004284"/>
            <a:ext cx="3193576" cy="5033825"/>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cs-CZ" sz="1800" b="1" dirty="0">
                <a:solidFill>
                  <a:schemeClr val="tx1"/>
                </a:solidFill>
              </a:rPr>
              <a:t>Editace po jednotlivých řádcích.</a:t>
            </a:r>
          </a:p>
          <a:p>
            <a:pPr algn="just"/>
            <a:r>
              <a:rPr lang="cs-CZ" sz="1800" b="1" dirty="0">
                <a:solidFill>
                  <a:schemeClr val="tx1"/>
                </a:solidFill>
              </a:rPr>
              <a:t>Aktivní řádek možno editovat přímo </a:t>
            </a:r>
            <a:r>
              <a:rPr lang="cs-CZ" sz="1800" b="1" u="sng" dirty="0">
                <a:solidFill>
                  <a:schemeClr val="tx1"/>
                </a:solidFill>
              </a:rPr>
              <a:t>pod</a:t>
            </a:r>
            <a:r>
              <a:rPr lang="cs-CZ" sz="1800" b="1" dirty="0">
                <a:solidFill>
                  <a:schemeClr val="tx1"/>
                </a:solidFill>
              </a:rPr>
              <a:t> rozpočtem.</a:t>
            </a:r>
          </a:p>
          <a:p>
            <a:pPr algn="just"/>
            <a:r>
              <a:rPr lang="cs-CZ" sz="1800" b="1" dirty="0">
                <a:solidFill>
                  <a:schemeClr val="tx1"/>
                </a:solidFill>
              </a:rPr>
              <a:t>U položek označených zelenou fajfkou, je možno vytvářet podpoložky – přes tlačítko Nový záznam.</a:t>
            </a:r>
          </a:p>
          <a:p>
            <a:pPr algn="just"/>
            <a:r>
              <a:rPr lang="cs-CZ" sz="1800" b="1" dirty="0">
                <a:solidFill>
                  <a:schemeClr val="tx1"/>
                </a:solidFill>
              </a:rPr>
              <a:t>Každou vyplněnou/založenou položku je potřeba ULOŽIT!!!</a:t>
            </a:r>
          </a:p>
        </p:txBody>
      </p:sp>
      <p:sp>
        <p:nvSpPr>
          <p:cNvPr id="18" name="Obdélník 17">
            <a:extLst>
              <a:ext uri="{FF2B5EF4-FFF2-40B4-BE49-F238E27FC236}">
                <a16:creationId xmlns:a16="http://schemas.microsoft.com/office/drawing/2014/main" id="{9FA5A4D7-E1C7-4E39-A337-E415807634BF}"/>
              </a:ext>
            </a:extLst>
          </p:cNvPr>
          <p:cNvSpPr/>
          <p:nvPr/>
        </p:nvSpPr>
        <p:spPr>
          <a:xfrm>
            <a:off x="514494" y="3789040"/>
            <a:ext cx="7081842"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5" name="Obrázek 14">
            <a:extLst>
              <a:ext uri="{FF2B5EF4-FFF2-40B4-BE49-F238E27FC236}">
                <a16:creationId xmlns:a16="http://schemas.microsoft.com/office/drawing/2014/main" id="{700D1777-F0A1-47C3-B56E-BFF2CE2B172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64494261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Přehled zdrojů financování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877D61C2-F479-4963-AD92-307E06B8C8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902" y="1250853"/>
            <a:ext cx="7344816" cy="37394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Obdélník 19">
            <a:extLst>
              <a:ext uri="{FF2B5EF4-FFF2-40B4-BE49-F238E27FC236}">
                <a16:creationId xmlns:a16="http://schemas.microsoft.com/office/drawing/2014/main" id="{469D2157-87AF-479C-AF17-B291833B6E1C}"/>
              </a:ext>
            </a:extLst>
          </p:cNvPr>
          <p:cNvSpPr/>
          <p:nvPr/>
        </p:nvSpPr>
        <p:spPr>
          <a:xfrm>
            <a:off x="5580112" y="2780928"/>
            <a:ext cx="122413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bdélník 20">
            <a:extLst>
              <a:ext uri="{FF2B5EF4-FFF2-40B4-BE49-F238E27FC236}">
                <a16:creationId xmlns:a16="http://schemas.microsoft.com/office/drawing/2014/main" id="{43498FCA-C53E-413A-B317-7B65B400D654}"/>
              </a:ext>
            </a:extLst>
          </p:cNvPr>
          <p:cNvSpPr/>
          <p:nvPr/>
        </p:nvSpPr>
        <p:spPr>
          <a:xfrm>
            <a:off x="1695034" y="3284984"/>
            <a:ext cx="244491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Obdélník 21">
            <a:extLst>
              <a:ext uri="{FF2B5EF4-FFF2-40B4-BE49-F238E27FC236}">
                <a16:creationId xmlns:a16="http://schemas.microsoft.com/office/drawing/2014/main" id="{8216796A-01FB-4B30-8960-37B5AF988412}"/>
              </a:ext>
            </a:extLst>
          </p:cNvPr>
          <p:cNvSpPr/>
          <p:nvPr/>
        </p:nvSpPr>
        <p:spPr>
          <a:xfrm>
            <a:off x="438669" y="3727613"/>
            <a:ext cx="1253011"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3" name="Přímá spojnice se šipkou 22">
            <a:extLst>
              <a:ext uri="{FF2B5EF4-FFF2-40B4-BE49-F238E27FC236}">
                <a16:creationId xmlns:a16="http://schemas.microsoft.com/office/drawing/2014/main" id="{8A6EDE00-81C8-40AF-AC5A-F81449C252AD}"/>
              </a:ext>
            </a:extLst>
          </p:cNvPr>
          <p:cNvCxnSpPr/>
          <p:nvPr/>
        </p:nvCxnSpPr>
        <p:spPr>
          <a:xfrm>
            <a:off x="3851920" y="3727613"/>
            <a:ext cx="1872208" cy="781507"/>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pic>
        <p:nvPicPr>
          <p:cNvPr id="24" name="Picture 3">
            <a:extLst>
              <a:ext uri="{FF2B5EF4-FFF2-40B4-BE49-F238E27FC236}">
                <a16:creationId xmlns:a16="http://schemas.microsoft.com/office/drawing/2014/main" id="{454CD651-AA2C-43B5-824B-45D3EEE319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6136" y="3609671"/>
            <a:ext cx="3206071" cy="23762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Zástupný symbol pro obsah 4">
            <a:extLst>
              <a:ext uri="{FF2B5EF4-FFF2-40B4-BE49-F238E27FC236}">
                <a16:creationId xmlns:a16="http://schemas.microsoft.com/office/drawing/2014/main" id="{375A278E-DED6-49D0-B2BA-B6E6F006E722}"/>
              </a:ext>
            </a:extLst>
          </p:cNvPr>
          <p:cNvSpPr txBox="1">
            <a:spLocks/>
          </p:cNvSpPr>
          <p:nvPr/>
        </p:nvSpPr>
        <p:spPr>
          <a:xfrm>
            <a:off x="7811798" y="1466076"/>
            <a:ext cx="4307631" cy="35211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
            </a:pPr>
            <a:r>
              <a:rPr lang="cs-CZ" sz="2000" b="1" dirty="0"/>
              <a:t>Rozpad zdrojů financování pomocí tlačítka Rozpad financí.</a:t>
            </a:r>
          </a:p>
          <a:p>
            <a:pPr algn="just">
              <a:lnSpc>
                <a:spcPct val="100000"/>
              </a:lnSpc>
              <a:spcBef>
                <a:spcPts val="0"/>
              </a:spcBef>
              <a:buFont typeface="Wingdings" panose="05000000000000000000" pitchFamily="2" charset="2"/>
              <a:buChar char=""/>
            </a:pPr>
            <a:r>
              <a:rPr lang="cs-CZ" sz="2000" b="1" dirty="0"/>
              <a:t>Po každé změně rozpočtu nutno provést rozpad financí znovu.</a:t>
            </a:r>
          </a:p>
          <a:p>
            <a:pPr marL="0" indent="0" algn="just">
              <a:lnSpc>
                <a:spcPct val="100000"/>
              </a:lnSpc>
              <a:spcBef>
                <a:spcPts val="0"/>
              </a:spcBef>
              <a:buFont typeface="Arial" panose="020B0604020202020204" pitchFamily="34" charset="0"/>
              <a:buNone/>
            </a:pPr>
            <a:endParaRPr lang="cs-CZ" sz="2000" b="1" dirty="0"/>
          </a:p>
        </p:txBody>
      </p:sp>
      <p:pic>
        <p:nvPicPr>
          <p:cNvPr id="16" name="Obrázek 15">
            <a:extLst>
              <a:ext uri="{FF2B5EF4-FFF2-40B4-BE49-F238E27FC236}">
                <a16:creationId xmlns:a16="http://schemas.microsoft.com/office/drawing/2014/main" id="{0FD28F35-3861-410E-99DC-2F12AA05F6D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429659432"/>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26538</TotalTime>
  <Words>12918</Words>
  <Application>Microsoft Office PowerPoint</Application>
  <PresentationFormat>Širokoúhlá obrazovka</PresentationFormat>
  <Paragraphs>1982</Paragraphs>
  <Slides>120</Slides>
  <Notes>61</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120</vt:i4>
      </vt:variant>
    </vt:vector>
  </HeadingPairs>
  <TitlesOfParts>
    <vt:vector size="130" baseType="lpstr">
      <vt:lpstr>Microsoft YaHei</vt:lpstr>
      <vt:lpstr>Arial</vt:lpstr>
      <vt:lpstr>Calibri</vt:lpstr>
      <vt:lpstr>Calibri Light</vt:lpstr>
      <vt:lpstr>Corbel</vt:lpstr>
      <vt:lpstr>Courier New</vt:lpstr>
      <vt:lpstr>DejaVu Sans</vt:lpstr>
      <vt:lpstr>Times New Roman</vt:lpstr>
      <vt:lpstr>Wingdings</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MAS MORAVSKÁ BRÁNA, z.s.</dc:creator>
  <cp:lastModifiedBy> </cp:lastModifiedBy>
  <cp:revision>929</cp:revision>
  <cp:lastPrinted>2018-10-10T10:12:11Z</cp:lastPrinted>
  <dcterms:created xsi:type="dcterms:W3CDTF">2014-11-12T11:20:26Z</dcterms:created>
  <dcterms:modified xsi:type="dcterms:W3CDTF">2018-10-11T05:25:26Z</dcterms:modified>
</cp:coreProperties>
</file>