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3"/>
  </p:handoutMasterIdLst>
  <p:sldIdLst>
    <p:sldId id="257" r:id="rId2"/>
    <p:sldId id="326" r:id="rId3"/>
    <p:sldId id="356" r:id="rId4"/>
    <p:sldId id="357" r:id="rId5"/>
    <p:sldId id="358" r:id="rId6"/>
    <p:sldId id="320" r:id="rId7"/>
    <p:sldId id="350" r:id="rId8"/>
    <p:sldId id="348" r:id="rId9"/>
    <p:sldId id="353" r:id="rId10"/>
    <p:sldId id="349" r:id="rId11"/>
    <p:sldId id="298" r:id="rId12"/>
    <p:sldId id="345" r:id="rId13"/>
    <p:sldId id="333" r:id="rId14"/>
    <p:sldId id="346" r:id="rId15"/>
    <p:sldId id="347" r:id="rId16"/>
    <p:sldId id="354" r:id="rId17"/>
    <p:sldId id="338" r:id="rId18"/>
    <p:sldId id="352" r:id="rId19"/>
    <p:sldId id="355" r:id="rId20"/>
    <p:sldId id="339" r:id="rId21"/>
    <p:sldId id="343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6__vyzva_mas___prv_202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www.szif.c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6__vyzva_mas___prv_2021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zif.cz/cs/CmDocument?rid=/apa_anon/cs/dokumenty_ke_stazeni/prv2014/verejne_zakazky/1564741813432/1564741884471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zif.cz/cs/CmDocument?rid=/apa_anon/cs/dokumenty_ke_stazeni/prv2014/1442917434803/144291771846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gri.cz/public/web/mze/farmar/portal-farmare-pro-nove-uzivatele/zadost-o-pristup-na-portal-eagri.html" TargetMode="External"/><Relationship Id="rId11" Type="http://schemas.openxmlformats.org/officeDocument/2006/relationships/image" Target="../media/image4.emf"/><Relationship Id="rId5" Type="http://schemas.openxmlformats.org/officeDocument/2006/relationships/hyperlink" Target="https://www.szif.cz/cs/CmDocument?rid=/apa_anon/cs/dokumenty_ke_stazeni/prv2014/opatreni/leader/1921/1608280817318.pdf" TargetMode="External"/><Relationship Id="rId10" Type="http://schemas.openxmlformats.org/officeDocument/2006/relationships/image" Target="../media/image3.emf"/><Relationship Id="rId4" Type="http://schemas.openxmlformats.org/officeDocument/2006/relationships/hyperlink" Target="http://mas-moravskabrana.cz/dotace/6__vyzva_mas___prv_2021" TargetMode="External"/><Relationship Id="rId9" Type="http://schemas.openxmlformats.org/officeDocument/2006/relationships/hyperlink" Target="https://www.szif.cz/cs/CmDocument?rid=/apa_anon/cs/dokumenty_ke_stazeni/prv2014/zakladni_informace/pravidla/1482132211824/1482132290414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32618"/>
            <a:ext cx="11581564" cy="4699987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5100" u="sng" dirty="0" smtClean="0"/>
              <a:t>Seminář pro žadatele </a:t>
            </a:r>
            <a:r>
              <a:rPr lang="cs-CZ" sz="5100" b="1" u="sng" dirty="0"/>
              <a:t>k </a:t>
            </a:r>
            <a:r>
              <a:rPr lang="cs-CZ" sz="5100" b="1" u="sng" dirty="0" smtClean="0"/>
              <a:t>výzvě PRV </a:t>
            </a:r>
            <a:endParaRPr lang="cs-CZ" sz="5100" b="1" u="sng" dirty="0"/>
          </a:p>
          <a:p>
            <a:pPr marL="0" indent="0" algn="ctr">
              <a:buNone/>
            </a:pPr>
            <a:r>
              <a:rPr lang="cs-CZ" sz="4000" b="1" dirty="0"/>
              <a:t>6</a:t>
            </a:r>
            <a:r>
              <a:rPr lang="cs-CZ" sz="4000" b="1" dirty="0" smtClean="0"/>
              <a:t>. </a:t>
            </a:r>
            <a:r>
              <a:rPr lang="cs-CZ" sz="4000" b="1" dirty="0" smtClean="0"/>
              <a:t>Výzva PRV </a:t>
            </a:r>
            <a:r>
              <a:rPr lang="cs-CZ" sz="4000" b="1" dirty="0"/>
              <a:t>MAS MB </a:t>
            </a: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 </a:t>
            </a:r>
            <a:r>
              <a:rPr lang="cs-CZ" sz="4000" b="1" dirty="0" err="1" smtClean="0"/>
              <a:t>Fiche</a:t>
            </a:r>
            <a:r>
              <a:rPr lang="cs-CZ" sz="4000" b="1" dirty="0" smtClean="0"/>
              <a:t> 3 -  Zemědělská produkce</a:t>
            </a:r>
          </a:p>
          <a:p>
            <a:pPr marL="0" indent="0" algn="ctr">
              <a:buNone/>
            </a:pPr>
            <a:r>
              <a:rPr lang="cs-CZ" sz="4000" dirty="0">
                <a:hlinkClick r:id="rId4"/>
              </a:rPr>
              <a:t>http://mas-moravskabrana.cz/dotace/6__vyzva_mas___</a:t>
            </a:r>
            <a:r>
              <a:rPr lang="cs-CZ" sz="4000" dirty="0" smtClean="0">
                <a:hlinkClick r:id="rId4"/>
              </a:rPr>
              <a:t>prv_2021</a:t>
            </a:r>
            <a:endParaRPr lang="cs-CZ" sz="4000" dirty="0" smtClean="0"/>
          </a:p>
          <a:p>
            <a:pPr marL="0" indent="0" algn="ct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Březen </a:t>
            </a:r>
            <a:r>
              <a:rPr lang="cs-CZ" sz="2400" dirty="0" smtClean="0"/>
              <a:t>2021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54" y="4054415"/>
            <a:ext cx="8728227" cy="139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-16747" y="1062137"/>
            <a:ext cx="122087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Přílohy po zaregistrování na </a:t>
            </a:r>
            <a:r>
              <a:rPr lang="pl-PL" sz="2400" b="1" dirty="0" smtClean="0"/>
              <a:t>RO SZIF (do 63 kalendářních dnů)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Výběrové/zadávací </a:t>
            </a:r>
            <a:r>
              <a:rPr lang="cs-CZ" sz="2400" dirty="0" smtClean="0"/>
              <a:t>řízení, cenový marketing od 500 tis do 2 mil Kč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Žádost o dotaci –aktualizovaný formulář</a:t>
            </a:r>
          </a:p>
          <a:p>
            <a:endParaRPr lang="cs-CZ" sz="2400" dirty="0"/>
          </a:p>
          <a:p>
            <a:r>
              <a:rPr lang="cs-CZ" sz="2400" b="1" dirty="0"/>
              <a:t>Přílohy k podpisu Dohody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Potvrzení finančního úřadu o bezdlužnosti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Čestné prohlášení k „de </a:t>
            </a:r>
            <a:r>
              <a:rPr lang="cs-CZ" sz="2400" dirty="0" err="1"/>
              <a:t>minimis</a:t>
            </a:r>
            <a:r>
              <a:rPr lang="cs-CZ" sz="2400" dirty="0" smtClean="0"/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b="1" dirty="0" smtClean="0"/>
              <a:t>Portál farmáře (povinný informační systém)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Přístup lze získat osobně (občanský průkaz, živnostenský list nebo výpis z evidence </a:t>
            </a:r>
            <a:r>
              <a:rPr lang="cs-CZ" sz="2400" dirty="0" err="1" smtClean="0"/>
              <a:t>zeměd</a:t>
            </a:r>
            <a:r>
              <a:rPr lang="cs-CZ" sz="2400" dirty="0" smtClean="0"/>
              <a:t>. podnikatelů) na SZIF Olomouc (Blanická 383/1), Přerov (Wurmova 606/2) nebo elektronicky přes datovou schránku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192000" cy="46526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Žadatel musí mít vlastní přístup na Portál </a:t>
            </a:r>
            <a:r>
              <a:rPr lang="cs-CZ" dirty="0" smtClean="0"/>
              <a:t>farmáře </a:t>
            </a:r>
            <a:r>
              <a:rPr lang="cs-CZ" dirty="0" smtClean="0">
                <a:hlinkClick r:id="rId4"/>
              </a:rPr>
              <a:t>www.szif.cz</a:t>
            </a:r>
            <a:r>
              <a:rPr lang="cs-CZ" dirty="0" smtClean="0"/>
              <a:t> , </a:t>
            </a:r>
            <a:r>
              <a:rPr lang="cs-CZ" dirty="0"/>
              <a:t>zde si ze svého účtu vygeneruje žádost, kterou společně s přílohami </a:t>
            </a:r>
            <a:r>
              <a:rPr lang="cs-CZ" dirty="0" smtClean="0"/>
              <a:t>podá </a:t>
            </a:r>
            <a:r>
              <a:rPr lang="cs-CZ" dirty="0"/>
              <a:t>na MAS v elektronické </a:t>
            </a:r>
            <a:r>
              <a:rPr lang="cs-CZ" dirty="0" smtClean="0"/>
              <a:t>podobě prostřednictvím PF.</a:t>
            </a:r>
          </a:p>
          <a:p>
            <a:r>
              <a:rPr lang="cs-CZ" b="1" dirty="0" smtClean="0"/>
              <a:t>Portál farmáře </a:t>
            </a:r>
            <a:r>
              <a:rPr lang="cs-CZ" dirty="0" smtClean="0"/>
              <a:t>je základním komunikačním nástrojem přes který probíhají veškeré úkony (žádost o dotaci, dohoda, změny, žádost o platbu). Doporučujeme průběžně sledovat a vytvořit si upozornění na mail. </a:t>
            </a:r>
            <a:r>
              <a:rPr lang="cs-CZ" dirty="0"/>
              <a:t>D</a:t>
            </a:r>
            <a:r>
              <a:rPr lang="cs-CZ" dirty="0" smtClean="0"/>
              <a:t>okumenty </a:t>
            </a:r>
            <a:r>
              <a:rPr lang="cs-CZ" dirty="0"/>
              <a:t>se považují za doručené okamžikem, kdy se </a:t>
            </a:r>
            <a:r>
              <a:rPr lang="cs-CZ" dirty="0" smtClean="0"/>
              <a:t>žadatel do PF přihlásí (jinak 10 dní).</a:t>
            </a:r>
            <a:endParaRPr lang="cs-CZ" dirty="0"/>
          </a:p>
          <a:p>
            <a:r>
              <a:rPr lang="cs-CZ" b="1" dirty="0"/>
              <a:t>Po předložení žádosti probíhá administrativní kontrola, prováděná pracovníky MAS. Žadatelé jsou vyzvání k opravě maximálně 2x, na opravu mají vždy 5 pracovních dní.</a:t>
            </a:r>
            <a:endParaRPr lang="cs-CZ" dirty="0"/>
          </a:p>
          <a:p>
            <a:r>
              <a:rPr lang="cs-CZ" dirty="0"/>
              <a:t>U projektů, které projdou </a:t>
            </a:r>
            <a:r>
              <a:rPr lang="cs-CZ" dirty="0" err="1" smtClean="0"/>
              <a:t>admin</a:t>
            </a:r>
            <a:r>
              <a:rPr lang="cs-CZ" dirty="0" smtClean="0"/>
              <a:t> </a:t>
            </a:r>
            <a:r>
              <a:rPr lang="cs-CZ" dirty="0"/>
              <a:t>kontrolou, proběhne hodnocení projektů Výběrovou komisí</a:t>
            </a:r>
          </a:p>
          <a:p>
            <a:r>
              <a:rPr lang="cs-CZ" b="1" dirty="0"/>
              <a:t>Následně hodnocení potvrdí </a:t>
            </a:r>
            <a:r>
              <a:rPr lang="cs-CZ" b="1" dirty="0" smtClean="0"/>
              <a:t>Rada </a:t>
            </a:r>
            <a:r>
              <a:rPr lang="cs-CZ" b="1" dirty="0"/>
              <a:t>spolku a budou oznámeny výsledky</a:t>
            </a:r>
            <a:endParaRPr lang="cs-CZ" dirty="0"/>
          </a:p>
          <a:p>
            <a:r>
              <a:rPr lang="cs-CZ" dirty="0"/>
              <a:t>Vybrané projekty MAS verifikuje –Žádost o dotaci elektronicky podepíše, povinné i nepovinné přílohy elektronicky podepíše, nebo podepíše v papírové podobě a naskenuje</a:t>
            </a:r>
          </a:p>
          <a:p>
            <a:r>
              <a:rPr lang="cs-CZ" b="1" dirty="0"/>
              <a:t>Potvrzenou Žádost o dotaci a přílohy žadatel nahraje prostřednictvím svého účtu na Portálu farmáře a pošle přes svůj účet na RO SZIF Olomouc, nejpozději do termínu registrace na RO </a:t>
            </a:r>
            <a:r>
              <a:rPr lang="cs-CZ" b="1" dirty="0" smtClean="0"/>
              <a:t>SZIF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RO SZIF Olomouc provede </a:t>
            </a:r>
            <a:r>
              <a:rPr lang="cs-CZ" dirty="0" smtClean="0"/>
              <a:t>registraci</a:t>
            </a:r>
            <a:r>
              <a:rPr lang="cs-CZ" dirty="0"/>
              <a:t>.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445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V případě, že se jedná o Žádost o dotaci, pro kterou žadatel </a:t>
            </a:r>
            <a:r>
              <a:rPr lang="cs-CZ" dirty="0" smtClean="0"/>
              <a:t>provádí cenový marketing do 500 tis. Kč bez DPH, </a:t>
            </a:r>
            <a:r>
              <a:rPr lang="cs-CZ" dirty="0"/>
              <a:t>provede RO SZIF ověření administrativní kontroly, kontrolu přijatelnosti, kontrolu dalších podmínek a hodnocení finančního zdraví po registraci Žádosti o dotaci na RO SZIF</a:t>
            </a:r>
          </a:p>
          <a:p>
            <a:r>
              <a:rPr lang="cs-CZ" b="1" dirty="0"/>
              <a:t>V případě, že se jedná o Žádost o dotaci, pro kterou žadatel provádí </a:t>
            </a:r>
            <a:r>
              <a:rPr lang="cs-CZ" b="1" dirty="0" smtClean="0"/>
              <a:t>výběrové řízení a cenový </a:t>
            </a:r>
            <a:r>
              <a:rPr lang="cs-CZ" b="1" dirty="0"/>
              <a:t>marketing od 500 tis do 2 mil </a:t>
            </a:r>
            <a:r>
              <a:rPr lang="cs-CZ" b="1" dirty="0" smtClean="0"/>
              <a:t>Kč </a:t>
            </a:r>
            <a:r>
              <a:rPr lang="cs-CZ" b="1" dirty="0"/>
              <a:t>bez DPH</a:t>
            </a:r>
            <a:r>
              <a:rPr lang="cs-CZ" b="1" dirty="0" smtClean="0"/>
              <a:t>, </a:t>
            </a:r>
            <a:r>
              <a:rPr lang="cs-CZ" b="1" dirty="0"/>
              <a:t>provede RO SZIF ověření administrativní kontroly, kontrolu přijatelnosti, kontrolu dalších podmínek a hodnocení finančního zdraví až po předložení dokumentace k výběrovému/ zadávacímu řízení</a:t>
            </a:r>
            <a:endParaRPr lang="cs-CZ" dirty="0"/>
          </a:p>
          <a:p>
            <a:r>
              <a:rPr lang="cs-CZ" dirty="0"/>
              <a:t>Na administrativní kontrolu RO SZIF je stanovena lhůta 56 kalendářních dnů, žadatelé budou vyzváni k odstranění konkrétních nedostatků, oprava se předkládá nejdříve prostřednictvím MAS</a:t>
            </a:r>
          </a:p>
          <a:p>
            <a:r>
              <a:rPr lang="cs-CZ" b="1" dirty="0"/>
              <a:t>Schvalování Žádostí o dotaci bude probíhat průběžně, nejdříve budou schvalovány Žádosti o dotaci, u kterých </a:t>
            </a:r>
            <a:r>
              <a:rPr lang="cs-CZ" b="1" dirty="0" smtClean="0"/>
              <a:t>žadatel provádí </a:t>
            </a:r>
            <a:r>
              <a:rPr lang="cs-CZ" b="1" dirty="0"/>
              <a:t>cenový marketing do 500 tis. </a:t>
            </a:r>
            <a:r>
              <a:rPr lang="cs-CZ" b="1" dirty="0" smtClean="0"/>
              <a:t>Kč </a:t>
            </a:r>
            <a:r>
              <a:rPr lang="cs-CZ" b="1" dirty="0"/>
              <a:t>bez DPH</a:t>
            </a:r>
            <a:r>
              <a:rPr lang="cs-CZ" b="1" dirty="0" smtClean="0"/>
              <a:t>, </a:t>
            </a:r>
            <a:r>
              <a:rPr lang="cs-CZ" b="1" dirty="0"/>
              <a:t>následně Žádosti o dotaci s </a:t>
            </a:r>
            <a:r>
              <a:rPr lang="cs-CZ" b="1" dirty="0" smtClean="0"/>
              <a:t>výběrovým řízením a cenovým marketingem </a:t>
            </a:r>
            <a:r>
              <a:rPr lang="cs-CZ" b="1" dirty="0"/>
              <a:t>od 500 tis do 2 mil </a:t>
            </a:r>
            <a:r>
              <a:rPr lang="cs-CZ" b="1" dirty="0" smtClean="0"/>
              <a:t>Kč </a:t>
            </a:r>
            <a:r>
              <a:rPr lang="cs-CZ" b="1" dirty="0"/>
              <a:t>bez DPH</a:t>
            </a:r>
          </a:p>
          <a:p>
            <a:r>
              <a:rPr lang="cs-CZ" dirty="0"/>
              <a:t>V případě, že bude projekt schválen k poskytnutí dotace z PRV, bude žadatel vyzván prostřednictvím Portálu farmáře k podpisu Dohody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>
            <a:solidFill>
              <a:srgbClr val="A9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pl-PL" sz="2000" dirty="0"/>
              <a:t>Projekt je realizován na území příslušné MAS </a:t>
            </a:r>
          </a:p>
          <a:p>
            <a:r>
              <a:rPr lang="cs-CZ" sz="2000" dirty="0"/>
              <a:t>Projekt je v souladu s SCLLD příslušné MAS –dokládá se nepovinnou přílohou žádosti</a:t>
            </a:r>
          </a:p>
          <a:p>
            <a:r>
              <a:rPr lang="cs-CZ" sz="2000" dirty="0"/>
              <a:t>Lhůta </a:t>
            </a:r>
            <a:r>
              <a:rPr lang="cs-CZ" sz="2000" dirty="0" smtClean="0"/>
              <a:t>udržitelnosti </a:t>
            </a:r>
            <a:r>
              <a:rPr lang="cs-CZ" sz="2000" dirty="0"/>
              <a:t>projektu na účel trvá 5 let od data převedení dotace na účet příjemce dotace</a:t>
            </a:r>
          </a:p>
          <a:p>
            <a:r>
              <a:rPr lang="cs-CZ" sz="2000" dirty="0"/>
              <a:t>V případě, že se žadatel zavázal vytvořit pracovní místo, musí vytvořit nové pracovní místo nejpozději do 6 měsíců od data převedení dotace na jeho účet. Závazek počtu nově vytvořených pracovních míst běží ve lhůtě 3 roky od data převedení dotace na účet příjemce dotace v případě, že v době vytvoření pracovních míst je příjemce dotace malý nebo střední podnik nebo ve lhůtě 5 let od data převedení dotace na účet příjemce dotace v případě, že v době vytvoření pracovních míst je příjemce dotace velký </a:t>
            </a:r>
            <a:r>
              <a:rPr lang="cs-CZ" sz="2000" dirty="0" smtClean="0"/>
              <a:t>podnik.</a:t>
            </a:r>
          </a:p>
          <a:p>
            <a:r>
              <a:rPr lang="cs-CZ" sz="2000" b="1" dirty="0" smtClean="0"/>
              <a:t>Právnické osoby (a.s., s.r.o., atd.) musí </a:t>
            </a:r>
            <a:r>
              <a:rPr lang="cs-CZ" sz="2000" b="1" dirty="0"/>
              <a:t>být </a:t>
            </a:r>
            <a:r>
              <a:rPr lang="cs-CZ" sz="2000" b="1" dirty="0" smtClean="0"/>
              <a:t>zapsány </a:t>
            </a:r>
            <a:r>
              <a:rPr lang="cs-CZ" sz="2000" b="1" dirty="0"/>
              <a:t>v Evidenci údajů o skutečných majitelích (dále jen „Evidence skutečných majitelů“) dle § 118b a násl. zákona o veřejných </a:t>
            </a:r>
            <a:r>
              <a:rPr lang="cs-CZ" sz="2000" b="1" dirty="0" smtClean="0"/>
              <a:t>rejstřících. </a:t>
            </a:r>
            <a:endParaRPr lang="cs-CZ" sz="2000" b="1" dirty="0"/>
          </a:p>
          <a:p>
            <a:endParaRPr lang="cs-CZ" sz="2000" b="1" u="sng" dirty="0" smtClean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cs-CZ" sz="2000" dirty="0"/>
              <a:t>Žadatel musí splnit podmínku finančního zdraví u projektů, jejichž způsobilé výdaje, ze kterých je stanovena dotace, přesahují 1 000 000 Kč (podmínky hodnocení, definice a výpočet finančního zdraví jsou uvedeny v Metodice výpočtu finančního zdraví)</a:t>
            </a:r>
          </a:p>
          <a:p>
            <a:r>
              <a:rPr lang="cs-CZ" sz="2000" dirty="0"/>
              <a:t>Po udělení bodů ze strany MAS/SZIF jsou preferenční kritéria závazná po dobu udržitelnosti projektu</a:t>
            </a:r>
          </a:p>
          <a:p>
            <a:r>
              <a:rPr lang="cs-CZ" sz="2000" dirty="0"/>
              <a:t>Podpora musí mít motivační účinek. To znamená, že </a:t>
            </a:r>
            <a:r>
              <a:rPr lang="cs-CZ" sz="2000" b="1" dirty="0"/>
              <a:t>nesmí být zahájeny práce před podáním Žádosti o dotaci.</a:t>
            </a:r>
            <a:r>
              <a:rPr lang="cs-CZ" sz="2000" dirty="0"/>
              <a:t> Zahájením prací na projektu se rozumí buď zahájení činnosti, nebo stavebních prací v rámci investice nebo první právně vymahatelný závazek objednat zařízení nebo služby či jiný závazek, v jehož důsledku se projekt nebo činnost stává nezvratnou.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39206" y="1062137"/>
            <a:ext cx="11930333" cy="492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 smtClean="0"/>
              <a:t>Výběrová řízení </a:t>
            </a:r>
          </a:p>
          <a:p>
            <a:r>
              <a:rPr lang="cs-CZ" sz="2000" dirty="0"/>
              <a:t>Pokud předpokládaná hodnota zakázky </a:t>
            </a:r>
            <a:r>
              <a:rPr lang="cs-CZ" sz="2000" dirty="0" smtClean="0"/>
              <a:t>nepřesáhne 2 </a:t>
            </a:r>
            <a:r>
              <a:rPr lang="cs-CZ" sz="2000" dirty="0"/>
              <a:t>000 000,-Kč bez DPH </a:t>
            </a:r>
            <a:r>
              <a:rPr lang="cs-CZ" sz="2000" dirty="0" smtClean="0"/>
              <a:t>(6 </a:t>
            </a:r>
            <a:r>
              <a:rPr lang="cs-CZ" sz="2000" dirty="0"/>
              <a:t>000 000 ,-Kč bez DPH </a:t>
            </a:r>
            <a:r>
              <a:rPr lang="cs-CZ" sz="2000" dirty="0" smtClean="0"/>
              <a:t>u stavebních </a:t>
            </a:r>
            <a:r>
              <a:rPr lang="cs-CZ" sz="2000" dirty="0" err="1" smtClean="0"/>
              <a:t>prácí</a:t>
            </a:r>
            <a:r>
              <a:rPr lang="cs-CZ" sz="2000" dirty="0" smtClean="0"/>
              <a:t>) </a:t>
            </a:r>
            <a:r>
              <a:rPr lang="cs-CZ" sz="2000" dirty="0"/>
              <a:t>, je žadatel/příjemce dotace  povinen postupovat transparentně a nediskriminačně. Za průkazný způsob lze považovat záznam </a:t>
            </a:r>
            <a:r>
              <a:rPr lang="cs-CZ" sz="2000" dirty="0" smtClean="0"/>
              <a:t>- tabulku </a:t>
            </a:r>
            <a:r>
              <a:rPr lang="cs-CZ" sz="2000" dirty="0"/>
              <a:t>s uvedením alespoň 3 dodavatelů, která srozumitelně poskytne srovnatelný </a:t>
            </a:r>
            <a:r>
              <a:rPr lang="cs-CZ" sz="2000" b="1" dirty="0"/>
              <a:t>cenový </a:t>
            </a:r>
            <a:r>
              <a:rPr lang="cs-CZ" sz="2000" b="1" dirty="0" smtClean="0"/>
              <a:t>přehled (min 3 nabídky s vyhodnocením dle nejnižší nabídkové ceny). </a:t>
            </a:r>
            <a:r>
              <a:rPr lang="cs-CZ" sz="2000" dirty="0" smtClean="0"/>
              <a:t>Nabídka musí být</a:t>
            </a:r>
            <a:r>
              <a:rPr lang="cs-CZ" sz="2000" b="1" dirty="0" smtClean="0"/>
              <a:t> </a:t>
            </a:r>
            <a:r>
              <a:rPr lang="cs-CZ" sz="2000" dirty="0" smtClean="0"/>
              <a:t>písemná </a:t>
            </a:r>
            <a:r>
              <a:rPr lang="cs-CZ" sz="2000" dirty="0"/>
              <a:t>nebo </a:t>
            </a:r>
            <a:r>
              <a:rPr lang="cs-CZ" sz="2000" dirty="0" smtClean="0"/>
              <a:t>e-mailová od </a:t>
            </a:r>
            <a:r>
              <a:rPr lang="cs-CZ" sz="2000" dirty="0"/>
              <a:t>dodavatele, nebo </a:t>
            </a:r>
            <a:r>
              <a:rPr lang="cs-CZ" sz="2000" dirty="0" smtClean="0"/>
              <a:t>vytištěná </a:t>
            </a:r>
            <a:r>
              <a:rPr lang="cs-CZ" sz="2000" dirty="0"/>
              <a:t>z internetové </a:t>
            </a:r>
            <a:r>
              <a:rPr lang="cs-CZ" sz="2000" dirty="0" smtClean="0"/>
              <a:t>stránky dodavatele. </a:t>
            </a:r>
            <a:endParaRPr lang="cs-CZ" sz="2000" b="1" dirty="0" smtClean="0"/>
          </a:p>
          <a:p>
            <a:r>
              <a:rPr lang="cs-CZ" sz="2000" b="1" dirty="0" smtClean="0"/>
              <a:t>Malý Cenový marketing - </a:t>
            </a:r>
            <a:r>
              <a:rPr lang="cs-CZ" sz="2000" dirty="0"/>
              <a:t>předpokládaná hodnota zakázky nedosáhne 500 000,-Kč bez DPH </a:t>
            </a:r>
            <a:endParaRPr lang="cs-CZ" sz="2000" dirty="0" smtClean="0"/>
          </a:p>
          <a:p>
            <a:r>
              <a:rPr lang="cs-CZ" sz="2000" b="1" dirty="0" smtClean="0"/>
              <a:t>Velký </a:t>
            </a:r>
            <a:r>
              <a:rPr lang="cs-CZ" sz="2000" b="1" dirty="0"/>
              <a:t>Cenový marketing - </a:t>
            </a:r>
            <a:r>
              <a:rPr lang="cs-CZ" sz="2000" dirty="0"/>
              <a:t>předpokládaná hodnota </a:t>
            </a:r>
            <a:r>
              <a:rPr lang="cs-CZ" sz="2000" dirty="0" smtClean="0"/>
              <a:t>zakázky 500 </a:t>
            </a:r>
            <a:r>
              <a:rPr lang="cs-CZ" sz="2000" dirty="0"/>
              <a:t>000,-Kč </a:t>
            </a:r>
            <a:r>
              <a:rPr lang="cs-CZ" sz="2000" dirty="0" smtClean="0"/>
              <a:t>až 2 000 000,- Kč bez </a:t>
            </a:r>
            <a:r>
              <a:rPr lang="cs-CZ" sz="2000" dirty="0"/>
              <a:t>DPH </a:t>
            </a:r>
            <a:endParaRPr lang="cs-CZ" sz="2000" b="1" dirty="0"/>
          </a:p>
          <a:p>
            <a:r>
              <a:rPr lang="cs-CZ" sz="2000" dirty="0" smtClean="0"/>
              <a:t>Pokud </a:t>
            </a:r>
            <a:r>
              <a:rPr lang="cs-CZ" sz="2000" dirty="0"/>
              <a:t>předpokládaná hodnota zakázky přesáhne nebo je </a:t>
            </a:r>
            <a:r>
              <a:rPr lang="cs-CZ" sz="2000" dirty="0" smtClean="0"/>
              <a:t>rovna 2 000 </a:t>
            </a:r>
            <a:r>
              <a:rPr lang="cs-CZ" sz="2000" dirty="0"/>
              <a:t>000,-Kč bez </a:t>
            </a:r>
            <a:r>
              <a:rPr lang="cs-CZ" sz="2000" dirty="0" smtClean="0"/>
              <a:t>DPH (dodávky, služby) nebo 6 </a:t>
            </a:r>
            <a:r>
              <a:rPr lang="cs-CZ" sz="2000" dirty="0"/>
              <a:t>000 000 ,-Kč bez DPH </a:t>
            </a:r>
            <a:r>
              <a:rPr lang="cs-CZ" sz="2000" dirty="0" smtClean="0"/>
              <a:t>(stavební práce) , </a:t>
            </a:r>
            <a:r>
              <a:rPr lang="cs-CZ" sz="2000" dirty="0"/>
              <a:t>je žadatel/příjemce dotace povinen uskutečnit </a:t>
            </a:r>
            <a:r>
              <a:rPr lang="cs-CZ" sz="2000" b="1" dirty="0"/>
              <a:t>výběrové řízení</a:t>
            </a:r>
            <a:r>
              <a:rPr lang="cs-CZ" sz="2000" dirty="0"/>
              <a:t>. Řídí se přitom Příručkou pro zadávání veřejných zakázek, která je pro něj </a:t>
            </a:r>
            <a:r>
              <a:rPr lang="cs-CZ" sz="2000" dirty="0" smtClean="0"/>
              <a:t>závazná.</a:t>
            </a:r>
            <a:endParaRPr lang="cs-CZ" sz="2000" dirty="0"/>
          </a:p>
          <a:p>
            <a:r>
              <a:rPr lang="cs-CZ" sz="2000" dirty="0"/>
              <a:t>na MAS musí žadatel doložit kompletní dokumentaci k zrealizovanému </a:t>
            </a:r>
            <a:r>
              <a:rPr lang="cs-CZ" sz="2000" b="1" dirty="0" smtClean="0"/>
              <a:t>výběrovému řízení nebo velkému cenovému marketingu </a:t>
            </a:r>
            <a:r>
              <a:rPr lang="cs-CZ" sz="2000" dirty="0"/>
              <a:t>včetně aktualizovaného formuláře Žádosti o </a:t>
            </a:r>
            <a:r>
              <a:rPr lang="cs-CZ" sz="2000" dirty="0" smtClean="0"/>
              <a:t>dotaci</a:t>
            </a:r>
            <a:r>
              <a:rPr lang="cs-CZ" sz="2000" dirty="0"/>
              <a:t> </a:t>
            </a:r>
            <a:r>
              <a:rPr lang="cs-CZ" sz="2000" b="1" dirty="0" smtClean="0"/>
              <a:t>do 63 dnů </a:t>
            </a:r>
            <a:r>
              <a:rPr lang="cs-CZ" sz="2000" dirty="0" smtClean="0"/>
              <a:t>od registrace projektů na SZIF</a:t>
            </a:r>
            <a:endParaRPr lang="cs-CZ" sz="2000" dirty="0"/>
          </a:p>
          <a:p>
            <a:r>
              <a:rPr lang="cs-CZ" sz="2000" dirty="0" smtClean="0"/>
              <a:t>Malý cenový marketing do 500 000,- Kč bez DPH </a:t>
            </a:r>
            <a:r>
              <a:rPr lang="cs-CZ" sz="2000" dirty="0"/>
              <a:t>se dodává až současně s Žádostí o platbu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</a:t>
            </a:r>
            <a:r>
              <a:rPr lang="cs-CZ" sz="2000" dirty="0" smtClean="0"/>
              <a:t>podpisu Dohody o poskytnutí dotace po celou dobu udržitelnosti 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</a:t>
            </a:r>
            <a:r>
              <a:rPr lang="cs-CZ" sz="2000" dirty="0" smtClean="0"/>
              <a:t>a PRV (viz metodický pokyn Publicita). </a:t>
            </a:r>
            <a:endParaRPr lang="cs-CZ" sz="2000" dirty="0"/>
          </a:p>
          <a:p>
            <a:r>
              <a:rPr lang="cs-CZ" sz="2000" b="1" dirty="0" smtClean="0"/>
              <a:t>Plakát nebo informační deska (A3) - </a:t>
            </a:r>
            <a:r>
              <a:rPr lang="cs-CZ" sz="2000" dirty="0" smtClean="0"/>
              <a:t>příjemce </a:t>
            </a:r>
            <a:r>
              <a:rPr lang="cs-CZ" sz="2000" dirty="0"/>
              <a:t>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r>
              <a:rPr lang="cs-CZ" sz="2000" dirty="0" smtClean="0"/>
              <a:t>       </a:t>
            </a:r>
            <a:r>
              <a:rPr lang="cs-CZ" sz="2000" b="1" dirty="0" smtClean="0"/>
              <a:t>-  Pouze když </a:t>
            </a:r>
            <a:r>
              <a:rPr lang="cs-CZ" sz="2000" b="1" dirty="0"/>
              <a:t>celková výše </a:t>
            </a:r>
            <a:r>
              <a:rPr lang="cs-CZ" sz="2000" b="1" dirty="0" smtClean="0"/>
              <a:t>dotace na </a:t>
            </a:r>
            <a:r>
              <a:rPr lang="cs-CZ" sz="2000" b="1" dirty="0"/>
              <a:t>projekt uvedená v </a:t>
            </a:r>
            <a:r>
              <a:rPr lang="cs-CZ" sz="2000" b="1" dirty="0" smtClean="0"/>
              <a:t>Dohodě </a:t>
            </a:r>
            <a:r>
              <a:rPr lang="cs-CZ" sz="2000" b="1" dirty="0"/>
              <a:t>přesáhne 50 000 </a:t>
            </a:r>
            <a:r>
              <a:rPr lang="cs-CZ" sz="2000" b="1" dirty="0" smtClean="0"/>
              <a:t>EUR </a:t>
            </a:r>
            <a:r>
              <a:rPr lang="cs-CZ" sz="2000" b="1" dirty="0"/>
              <a:t>(cca 1 350 000,- Kč</a:t>
            </a:r>
            <a:r>
              <a:rPr lang="cs-CZ" sz="2000" b="1" dirty="0" smtClean="0"/>
              <a:t>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</a:t>
            </a:r>
            <a:r>
              <a:rPr lang="cs-CZ" dirty="0" smtClean="0"/>
              <a:t>v Žádosti o platbu. </a:t>
            </a:r>
            <a:r>
              <a:rPr lang="cs-CZ" dirty="0"/>
              <a:t>Pro ověření publicity dokládá příjemce </a:t>
            </a:r>
            <a:r>
              <a:rPr lang="cs-CZ" dirty="0" smtClean="0"/>
              <a:t>fotografie </a:t>
            </a:r>
            <a:r>
              <a:rPr lang="cs-CZ" dirty="0"/>
              <a:t>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9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u="sng" dirty="0"/>
              <a:t>Vytvoření pracovního místa (bodová škála </a:t>
            </a:r>
            <a:r>
              <a:rPr lang="cs-CZ" sz="2400" b="1" u="sng" dirty="0" smtClean="0"/>
              <a:t>30-0</a:t>
            </a:r>
            <a:r>
              <a:rPr lang="cs-CZ" sz="2400" b="1" u="sng" dirty="0"/>
              <a:t>)</a:t>
            </a:r>
            <a:endParaRPr lang="cs-CZ" sz="2400" u="sng" dirty="0"/>
          </a:p>
          <a:p>
            <a:r>
              <a:rPr lang="cs-CZ" sz="2400" dirty="0"/>
              <a:t> </a:t>
            </a:r>
            <a:r>
              <a:rPr lang="cs-CZ" sz="2400" dirty="0" smtClean="0"/>
              <a:t>Vytvořeno </a:t>
            </a:r>
            <a:r>
              <a:rPr lang="cs-CZ" sz="2400" dirty="0"/>
              <a:t>minimálně 1 pracovní místo na plný úvazek </a:t>
            </a:r>
            <a:r>
              <a:rPr lang="cs-CZ" sz="2400" dirty="0" smtClean="0"/>
              <a:t>(30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0,99 – 0,6 </a:t>
            </a:r>
            <a:r>
              <a:rPr lang="cs-CZ" sz="2400" dirty="0" smtClean="0"/>
              <a:t>(20 </a:t>
            </a:r>
            <a:r>
              <a:rPr lang="cs-CZ" sz="2400" dirty="0"/>
              <a:t>b)</a:t>
            </a:r>
          </a:p>
          <a:p>
            <a:r>
              <a:rPr lang="cs-CZ" sz="2400" dirty="0"/>
              <a:t>Vytvořeno pracovní místo s úvazkem 0,59 – 0,3 </a:t>
            </a:r>
            <a:r>
              <a:rPr lang="cs-CZ" sz="2400" dirty="0" smtClean="0"/>
              <a:t>(10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0,29 – 0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Žadatel je mladý </a:t>
            </a:r>
            <a:r>
              <a:rPr lang="cs-CZ" sz="2400" b="1" u="sng" dirty="0" smtClean="0"/>
              <a:t>podnikatel </a:t>
            </a:r>
            <a:r>
              <a:rPr lang="cs-CZ" sz="2400" b="1" u="sng" dirty="0"/>
              <a:t>do 40–ti let (bodová škála 10-0) </a:t>
            </a:r>
            <a:endParaRPr lang="cs-CZ" sz="2400" u="sng" dirty="0"/>
          </a:p>
          <a:p>
            <a:r>
              <a:rPr lang="cs-CZ" sz="2400" dirty="0"/>
              <a:t>Ano (10 b), NE (0 b</a:t>
            </a:r>
            <a:r>
              <a:rPr lang="cs-CZ" sz="2400" dirty="0" smtClean="0"/>
              <a:t>)</a:t>
            </a:r>
          </a:p>
          <a:p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Podíl příjmu ze zemědělské prvovýroby na celkových příjmech žadatele (bodová škála 20-0)</a:t>
            </a:r>
            <a:endParaRPr lang="cs-CZ" sz="2400" u="sng" dirty="0"/>
          </a:p>
          <a:p>
            <a:r>
              <a:rPr lang="cs-CZ" sz="2400" dirty="0"/>
              <a:t>70% a více (20 b</a:t>
            </a:r>
            <a:r>
              <a:rPr lang="cs-CZ" sz="2400" dirty="0" smtClean="0"/>
              <a:t>), </a:t>
            </a:r>
            <a:r>
              <a:rPr lang="cs-CZ" sz="2400" dirty="0"/>
              <a:t>60 – 69 % (15 b</a:t>
            </a:r>
            <a:r>
              <a:rPr lang="cs-CZ" sz="2400" dirty="0" smtClean="0"/>
              <a:t>), </a:t>
            </a:r>
            <a:r>
              <a:rPr lang="cs-CZ" sz="2400" dirty="0"/>
              <a:t>50 – 59 % (10 b</a:t>
            </a:r>
            <a:r>
              <a:rPr lang="cs-CZ" sz="2400" dirty="0" smtClean="0"/>
              <a:t>), </a:t>
            </a:r>
            <a:r>
              <a:rPr lang="cs-CZ" sz="2400" dirty="0"/>
              <a:t>40 – 49 % (5 b</a:t>
            </a:r>
            <a:r>
              <a:rPr lang="cs-CZ" sz="2400" dirty="0" smtClean="0"/>
              <a:t>), </a:t>
            </a:r>
            <a:r>
              <a:rPr lang="cs-CZ" sz="2400" dirty="0"/>
              <a:t>0 - 39 % (0 b)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200" b="1" u="sng" dirty="0"/>
              <a:t>Podpora podnikatelů s menším počtem zaměstnanců</a:t>
            </a:r>
            <a:r>
              <a:rPr lang="cs-CZ" sz="2200" u="sng" dirty="0"/>
              <a:t> </a:t>
            </a:r>
            <a:r>
              <a:rPr lang="cs-CZ" sz="2200" b="1" u="sng" dirty="0"/>
              <a:t>(bodová škála 20-0)</a:t>
            </a:r>
            <a:endParaRPr lang="cs-CZ" sz="2200" u="sng" dirty="0"/>
          </a:p>
          <a:p>
            <a:pPr lvl="0"/>
            <a:r>
              <a:rPr lang="cs-CZ" sz="2200" dirty="0" smtClean="0"/>
              <a:t>Žadatel </a:t>
            </a:r>
            <a:r>
              <a:rPr lang="cs-CZ" sz="2200" dirty="0"/>
              <a:t>zaměstnává maximálně 5 zaměstnanců (20 b)</a:t>
            </a:r>
          </a:p>
          <a:p>
            <a:pPr lvl="0"/>
            <a:r>
              <a:rPr lang="cs-CZ" sz="2200" dirty="0"/>
              <a:t>Žadatel zaměstnává </a:t>
            </a:r>
            <a:r>
              <a:rPr lang="cs-CZ" sz="2200" dirty="0"/>
              <a:t>6</a:t>
            </a:r>
            <a:r>
              <a:rPr lang="cs-CZ" sz="2200" dirty="0" smtClean="0"/>
              <a:t> až </a:t>
            </a:r>
            <a:r>
              <a:rPr lang="cs-CZ" sz="2200" dirty="0"/>
              <a:t>10 zaměstnanců (10 b)</a:t>
            </a:r>
          </a:p>
          <a:p>
            <a:pPr lvl="0"/>
            <a:r>
              <a:rPr lang="cs-CZ" sz="2200" dirty="0"/>
              <a:t>Žadatel zaměstnává více jako 10 zaměstnanců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b="1" u="sng" dirty="0"/>
              <a:t>Výše celkových výdajů, na které </a:t>
            </a:r>
            <a:r>
              <a:rPr lang="cs-CZ" sz="2200" b="1" u="sng" dirty="0" smtClean="0"/>
              <a:t>je </a:t>
            </a:r>
            <a:r>
              <a:rPr lang="cs-CZ" sz="2200" b="1" u="sng" dirty="0"/>
              <a:t>poskytnuta dotace (bodová škála 20-0</a:t>
            </a:r>
            <a:r>
              <a:rPr lang="cs-CZ" sz="2200" b="1" u="sng" dirty="0" smtClean="0"/>
              <a:t>)</a:t>
            </a:r>
          </a:p>
          <a:p>
            <a:r>
              <a:rPr lang="cs-CZ" sz="2200" dirty="0"/>
              <a:t>Celkové výdaje </a:t>
            </a:r>
            <a:r>
              <a:rPr lang="cs-CZ" sz="2200" dirty="0" smtClean="0"/>
              <a:t> </a:t>
            </a:r>
            <a:r>
              <a:rPr lang="cs-CZ" sz="2200" dirty="0"/>
              <a:t>3</a:t>
            </a:r>
            <a:r>
              <a:rPr lang="cs-CZ" sz="2200" dirty="0" smtClean="0"/>
              <a:t>00 </a:t>
            </a:r>
            <a:r>
              <a:rPr lang="cs-CZ" sz="2200" dirty="0"/>
              <a:t>000 Kč a méně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Celkové výdaje od </a:t>
            </a:r>
            <a:r>
              <a:rPr lang="cs-CZ" sz="2200" dirty="0" smtClean="0"/>
              <a:t>300 </a:t>
            </a:r>
            <a:r>
              <a:rPr lang="cs-CZ" sz="2200" dirty="0"/>
              <a:t>001 Kč do </a:t>
            </a:r>
            <a:r>
              <a:rPr lang="cs-CZ" sz="2200" dirty="0"/>
              <a:t>5</a:t>
            </a:r>
            <a:r>
              <a:rPr lang="cs-CZ" sz="2200" dirty="0" smtClean="0"/>
              <a:t>00 </a:t>
            </a:r>
            <a:r>
              <a:rPr lang="cs-CZ" sz="2200" dirty="0"/>
              <a:t>000 Kč (10 b)</a:t>
            </a:r>
          </a:p>
          <a:p>
            <a:r>
              <a:rPr lang="cs-CZ" sz="2200" dirty="0"/>
              <a:t>Celkové výdaje </a:t>
            </a:r>
            <a:r>
              <a:rPr lang="cs-CZ" sz="2200" dirty="0"/>
              <a:t>5</a:t>
            </a:r>
            <a:r>
              <a:rPr lang="cs-CZ" sz="2200" dirty="0" smtClean="0"/>
              <a:t>00 </a:t>
            </a:r>
            <a:r>
              <a:rPr lang="cs-CZ" sz="2200" dirty="0"/>
              <a:t>001 Kč a více (0 b</a:t>
            </a:r>
            <a:r>
              <a:rPr lang="cs-CZ" sz="2200" dirty="0" smtClean="0"/>
              <a:t>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2200" b="1" u="sng" dirty="0"/>
              <a:t>P</a:t>
            </a:r>
            <a:r>
              <a:rPr lang="cs-CZ" sz="2200" b="1" u="sng" dirty="0" smtClean="0"/>
              <a:t>rojekt </a:t>
            </a:r>
            <a:r>
              <a:rPr lang="cs-CZ" sz="2200" b="1" u="sng" dirty="0"/>
              <a:t>naplňuje více než 1 specifický cíl SCLLD MAS Moravská brána (bodová škála 20-0)</a:t>
            </a:r>
            <a:endParaRPr lang="cs-CZ" sz="2200" u="sng" dirty="0"/>
          </a:p>
          <a:p>
            <a:r>
              <a:rPr lang="cs-CZ" sz="2200" dirty="0"/>
              <a:t>Projekt naplňuje více než 1 specifický cíl SCLLD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Projekt naplňuje pouze 1 specifický cíl SCLLD MAS (0 b)</a:t>
            </a:r>
          </a:p>
          <a:p>
            <a:endParaRPr lang="cs-CZ" sz="2400" dirty="0"/>
          </a:p>
          <a:p>
            <a:endParaRPr lang="cs-CZ" sz="2400" u="sng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85677" y="1248368"/>
            <a:ext cx="1119400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Pracovní místo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Nově vytvořeným pracovním místem se rozumí zaměstnanec v pracovním poměru </a:t>
            </a:r>
            <a:endParaRPr lang="cs-CZ" sz="2000" dirty="0" smtClean="0"/>
          </a:p>
          <a:p>
            <a:r>
              <a:rPr lang="cs-CZ" sz="2000" dirty="0"/>
              <a:t>Za nově vzniklé pracovní místo lze počítat i příjemce dotace jako FO – živnostníka, jestliže vlastní živnostenské oprávnění méně než 24 měsíců od data podání Žádosti o dotaci na MAS. </a:t>
            </a:r>
            <a:endParaRPr lang="cs-CZ" sz="2000" dirty="0" smtClean="0"/>
          </a:p>
          <a:p>
            <a:r>
              <a:rPr lang="cs-CZ" sz="2000" dirty="0" smtClean="0"/>
              <a:t>Závazek </a:t>
            </a:r>
            <a:r>
              <a:rPr lang="cs-CZ" sz="2000" dirty="0"/>
              <a:t>udržet pracovní místo běží 3 roky od převedení dotace na účet žadatele.</a:t>
            </a:r>
          </a:p>
          <a:p>
            <a:r>
              <a:rPr lang="cs-CZ" sz="2000" dirty="0"/>
              <a:t>Pro prokázání nově vzniklých pracovních míst bude současný stav zaměstnanců v dotčené provozovně příjemce dotace (stav zaměstnanců příjemce dotace ke dni kontroly na místě) porovnán s referenční hodnotou zvýšenou o deklarovaný počet vytvořených pracovních míst projektem (údaj s </a:t>
            </a:r>
            <a:r>
              <a:rPr lang="cs-CZ" sz="2000" dirty="0" err="1"/>
              <a:t>ŽoD</a:t>
            </a:r>
            <a:r>
              <a:rPr lang="cs-CZ" sz="2000" dirty="0"/>
              <a:t>). Referenční hodnota je průměrný stav zaměstnanců podniku za posledních dvanáct uzavřených měsíců před předložením Žádosti o platbu. Do počtu vytvořených nových pracovních míst nelze započíst osobu, která před nástupem k žadateli pracovala u subjektu, které jsou majetkově či personálně propojené do druhé stupně.</a:t>
            </a:r>
          </a:p>
          <a:p>
            <a:pPr marL="0" indent="0">
              <a:buNone/>
            </a:pPr>
            <a:r>
              <a:rPr lang="cs-CZ" sz="2000" dirty="0" smtClean="0"/>
              <a:t>     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06634"/>
            <a:ext cx="12059728" cy="46526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6</a:t>
            </a:r>
            <a:r>
              <a:rPr lang="cs-CZ" sz="2400" b="1" dirty="0" smtClean="0"/>
              <a:t>. </a:t>
            </a:r>
            <a:r>
              <a:rPr lang="cs-CZ" sz="2400" b="1" dirty="0" smtClean="0"/>
              <a:t>výzva PRV  </a:t>
            </a:r>
            <a:r>
              <a:rPr lang="cs-CZ" sz="2400" b="1" dirty="0"/>
              <a:t>–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Fiche</a:t>
            </a:r>
            <a:r>
              <a:rPr lang="cs-CZ" sz="2400" b="1" dirty="0" smtClean="0"/>
              <a:t> 3 Zemědělská produkce</a:t>
            </a:r>
            <a:endParaRPr lang="cs-CZ" sz="2400" b="1" dirty="0"/>
          </a:p>
          <a:p>
            <a:pPr marL="0" indent="0">
              <a:buNone/>
            </a:pPr>
            <a:r>
              <a:rPr lang="cs-CZ" sz="1900" dirty="0">
                <a:hlinkClick r:id="rId4"/>
              </a:rPr>
              <a:t>http://mas-moravskabrana.cz/dotace/6__vyzva_mas___</a:t>
            </a:r>
            <a:r>
              <a:rPr lang="cs-CZ" sz="1900" dirty="0" smtClean="0">
                <a:hlinkClick r:id="rId4"/>
              </a:rPr>
              <a:t>prv_2021</a:t>
            </a:r>
            <a:endParaRPr lang="cs-CZ" sz="1900" dirty="0" smtClean="0"/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Vyhlášení výzvy: 8.3.2021                                 Ukončení příjmu: 30.4.2021  </a:t>
            </a:r>
          </a:p>
          <a:p>
            <a:pPr marL="0" indent="0">
              <a:buNone/>
            </a:pPr>
            <a:endParaRPr 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Finanční 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      </a:t>
            </a:r>
            <a:r>
              <a:rPr lang="cs-CZ" sz="2000" b="1" dirty="0" smtClean="0">
                <a:cs typeface="Times New Roman" panose="02020603050405020304" pitchFamily="18" charset="0"/>
              </a:rPr>
              <a:t>122 230</a:t>
            </a:r>
            <a:r>
              <a:rPr lang="cs-CZ" sz="2000" b="1" dirty="0">
                <a:cs typeface="Times New Roman" panose="02020603050405020304" pitchFamily="18" charset="0"/>
              </a:rPr>
              <a:t>,- Kč </a:t>
            </a: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     50 000,- Kč</a:t>
            </a:r>
          </a:p>
          <a:p>
            <a:pPr marL="0" indent="0">
              <a:buNone/>
            </a:pPr>
            <a:r>
              <a:rPr lang="cs-CZ" sz="2000" b="1" dirty="0"/>
              <a:t>Žadatel není oprávněn předkládat projekty s dotací vyšší, než je stanovená alokace na danou </a:t>
            </a:r>
            <a:r>
              <a:rPr lang="cs-CZ" sz="2000" b="1" dirty="0" err="1"/>
              <a:t>Fichi</a:t>
            </a:r>
            <a:r>
              <a:rPr lang="cs-CZ" sz="2000" b="1" dirty="0"/>
              <a:t>. 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2000" dirty="0"/>
              <a:t>V případě zpracování zemědělských produktů, kdy </a:t>
            </a:r>
            <a:r>
              <a:rPr lang="cs-CZ" sz="2000" b="1" dirty="0"/>
              <a:t>výstupním produktem </a:t>
            </a:r>
            <a:r>
              <a:rPr lang="cs-CZ" sz="2000" dirty="0"/>
              <a:t>je produkt spadající pod přílohu I Smlouvy o fungování EU, a uvádění zemědělských produktů na trh činí výše dotace </a:t>
            </a:r>
            <a:r>
              <a:rPr lang="cs-CZ" sz="2000" b="1" dirty="0"/>
              <a:t>50 % 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dirty="0" smtClean="0"/>
              <a:t>V případě, že </a:t>
            </a:r>
            <a:r>
              <a:rPr lang="cs-CZ" sz="2000" b="1" dirty="0" smtClean="0"/>
              <a:t>výstupní produkt </a:t>
            </a:r>
            <a:r>
              <a:rPr lang="cs-CZ" sz="2000" dirty="0" smtClean="0"/>
              <a:t>(stačí 1) nespadá do přílohy I - výše </a:t>
            </a:r>
            <a:r>
              <a:rPr lang="cs-CZ" sz="2000" dirty="0"/>
              <a:t>dotace pro </a:t>
            </a:r>
            <a:r>
              <a:rPr lang="cs-CZ" sz="2000" b="1" dirty="0"/>
              <a:t>střední podniky 35 % </a:t>
            </a:r>
            <a:r>
              <a:rPr lang="cs-CZ" sz="2000" dirty="0"/>
              <a:t>výdajů, ze kterých je stanovena dotace, </a:t>
            </a:r>
            <a:r>
              <a:rPr lang="cs-CZ" sz="2000" b="1" dirty="0"/>
              <a:t>a pro mikro a malé podniky 45 % </a:t>
            </a:r>
            <a:endParaRPr lang="cs-CZ" sz="19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Důležité dokumenty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151139"/>
            <a:ext cx="12192000" cy="4817185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Odkaz na web MAS   </a:t>
            </a:r>
            <a:r>
              <a:rPr lang="cs-CZ" sz="2000" dirty="0">
                <a:hlinkClick r:id="rId4"/>
              </a:rPr>
              <a:t>http://mas-moravskabrana.cz/dotace/6__vyzva_mas___prv_2021</a:t>
            </a:r>
            <a:endParaRPr lang="cs-CZ" sz="2000" dirty="0"/>
          </a:p>
          <a:p>
            <a:r>
              <a:rPr lang="cs-CZ" sz="2000" b="1" dirty="0"/>
              <a:t>Pravidla v operaci 19.2.1 Podpora provádění operací v rámci strategie komunitně vedeného místního rozvoje: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>
                <a:hlinkClick r:id="rId5"/>
              </a:rPr>
              <a:t>https://www.szif.cz/cs/CmDocument?rid=%2Fapa_anon%2Fcs%2Fdokumenty_ke_stazeni%2Fprv2014%2Fopatreni%2Fleader%2F1921%2F1608280817318.pdf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b="1" dirty="0"/>
              <a:t>Registrace žadatele do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</a:t>
            </a:r>
            <a:r>
              <a:rPr lang="cs-CZ" sz="2000" dirty="0">
                <a:hlinkClick r:id="rId6"/>
              </a:rPr>
              <a:t>http://eagri.cz/public/web/mze/farmar/portal-farmare-pro-nove-uzivatele/zadost-o-pristup-na-portal-eagri.html</a:t>
            </a:r>
            <a:r>
              <a:rPr lang="cs-CZ" sz="2000" dirty="0"/>
              <a:t> </a:t>
            </a:r>
          </a:p>
          <a:p>
            <a:r>
              <a:rPr lang="cs-CZ" sz="2000" b="1" dirty="0"/>
              <a:t>Návod na vygenerování žádosti v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7"/>
              </a:rPr>
              <a:t>https://www.szif.cz/cs/CmDocument?rid=%2Fapa_anon%2Fcs%2Fdokumenty_ke_stazeni%2Fprv2014%2F1442917434803%2F1442917718469.pdf</a:t>
            </a:r>
            <a:r>
              <a:rPr lang="cs-CZ" sz="2000" dirty="0"/>
              <a:t> </a:t>
            </a:r>
          </a:p>
          <a:p>
            <a:r>
              <a:rPr lang="cs-CZ" sz="2000" b="1" dirty="0"/>
              <a:t>Příručka pro zadávání veřejných zakázek: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8"/>
              </a:rPr>
              <a:t>https://www.szif.cz/cs/CmDocument?rid=%2Fapa_anon%2Fcs%2Fdokumenty_ke_stazeni%2Fprv2014%2Fverejne_zakazky%2F1564741813432%2F1564741884471.pdf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Příručka pro publicitu PRV 20014-2020: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9"/>
              </a:rPr>
              <a:t>https://www.szif.cz/cs/CmDocument?rid=%2Fapa_anon%2Fcs%2Fdokumenty_ke_stazeni%2Fprv2014%2Fzakladni_informace%2Fpravidla%2F1482132211824%2F1482132290414.pdf</a:t>
            </a:r>
            <a:r>
              <a:rPr lang="cs-CZ" sz="2000" dirty="0"/>
              <a:t> </a:t>
            </a:r>
            <a:endParaRPr lang="cs-CZ" sz="2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28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5835"/>
            <a:ext cx="7906545" cy="5789742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3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137"/>
            <a:ext cx="7782128" cy="5788732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4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9012"/>
            <a:ext cx="11670189" cy="46372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300" b="1" u="sng" dirty="0" smtClean="0"/>
              <a:t>Vymezení podpory </a:t>
            </a:r>
            <a:endParaRPr lang="cs-CZ" sz="2300" b="1" u="sng" dirty="0"/>
          </a:p>
          <a:p>
            <a:pPr marL="342900" indent="-342900"/>
            <a:r>
              <a:rPr lang="cs-CZ" sz="2000" dirty="0"/>
              <a:t>Podpora je zaměřena na investice, které se týkají zpracování, uvádění na trh nebo vývoje zemědělských produktů </a:t>
            </a:r>
            <a:r>
              <a:rPr lang="cs-CZ" sz="2000" b="1" dirty="0" smtClean="0"/>
              <a:t>(vstup) </a:t>
            </a:r>
            <a:r>
              <a:rPr lang="cs-CZ" sz="2000" dirty="0" smtClean="0"/>
              <a:t>uvedených </a:t>
            </a:r>
            <a:r>
              <a:rPr lang="cs-CZ" sz="2000" dirty="0"/>
              <a:t>v příloze I Smlouvy o fungování EU nebo bavlny, s výjimkou produktů rybolovu a akvakultury, přičemž </a:t>
            </a:r>
            <a:r>
              <a:rPr lang="cs-CZ" sz="2000" b="1" dirty="0"/>
              <a:t>výstupem</a:t>
            </a:r>
            <a:r>
              <a:rPr lang="cs-CZ" sz="2000" dirty="0"/>
              <a:t> procesu produkce může být produkt, na nějž se uvedená příloha nevztahuje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  <a:endParaRPr lang="cs-CZ" sz="2100" b="1" dirty="0"/>
          </a:p>
          <a:p>
            <a:pPr marL="0" indent="0">
              <a:buNone/>
            </a:pPr>
            <a:r>
              <a:rPr lang="cs-CZ" sz="2400" b="1" u="sng" dirty="0"/>
              <a:t>Oprávněný žadatel:</a:t>
            </a:r>
          </a:p>
          <a:p>
            <a:r>
              <a:rPr lang="cs-CZ" sz="2000" b="1" dirty="0"/>
              <a:t>Zemědělský podnikatel</a:t>
            </a:r>
          </a:p>
          <a:p>
            <a:r>
              <a:rPr lang="cs-CZ" sz="2000" b="1" dirty="0"/>
              <a:t>výrobce potravin </a:t>
            </a:r>
            <a:r>
              <a:rPr lang="cs-CZ" sz="2000" dirty="0"/>
              <a:t>nebo </a:t>
            </a:r>
            <a:r>
              <a:rPr lang="cs-CZ" sz="2000" b="1" dirty="0"/>
              <a:t>surovin určených pro lidskou spotřebu</a:t>
            </a:r>
            <a:r>
              <a:rPr lang="cs-CZ" sz="2000" dirty="0"/>
              <a:t>, které definuje zákon č. 110/1997 Sb., o potravinách a tabákových výrobcích, </a:t>
            </a:r>
          </a:p>
          <a:p>
            <a:r>
              <a:rPr lang="cs-CZ" sz="2000" b="1" dirty="0"/>
              <a:t>výrobce krmiv</a:t>
            </a:r>
            <a:r>
              <a:rPr lang="cs-CZ" sz="2000" dirty="0"/>
              <a:t>, které definuje zákon č. 91/1996 Sb., o krmivech, </a:t>
            </a:r>
          </a:p>
          <a:p>
            <a:r>
              <a:rPr lang="cs-CZ" sz="2000" b="1" dirty="0"/>
              <a:t>jiný subjekt aktivní ve zpracování, uvádění na trh a vývoji zemědělských produktů </a:t>
            </a:r>
            <a:r>
              <a:rPr lang="cs-CZ" sz="2000" dirty="0"/>
              <a:t>uvedených v příloze I Smlouvy o fungování EU jako vstupní produkt </a:t>
            </a:r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1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47" y="1093431"/>
            <a:ext cx="12192000" cy="4762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300" b="1" u="sng" dirty="0"/>
              <a:t>Podporované aktivity </a:t>
            </a:r>
            <a:endParaRPr lang="cs-CZ" sz="2400" dirty="0"/>
          </a:p>
          <a:p>
            <a:r>
              <a:rPr lang="cs-CZ" sz="2400" dirty="0"/>
              <a:t>1) pořízení strojů, nástrojů a zařízení pro zpracování zemědělských produktů, finální úpravu, balení, značení výrobků (včetně technologií souvisejících se sledovatelností produktů) </a:t>
            </a:r>
          </a:p>
          <a:p>
            <a:r>
              <a:rPr lang="cs-CZ" sz="2400" dirty="0"/>
              <a:t>2) výstavba, modernizace a rekonstrukce budov (včetně manipulačních ploch a bouracích prací nezbytně nutných pro realizaci projektu) </a:t>
            </a:r>
          </a:p>
          <a:p>
            <a:r>
              <a:rPr lang="cs-CZ" sz="2400" dirty="0"/>
              <a:t>3) investice související se skladováním zpracovávané suroviny, výrobků a druhotných surovin vznikajících při zpracování s výjimkou odpadních vod </a:t>
            </a:r>
          </a:p>
          <a:p>
            <a:r>
              <a:rPr lang="cs-CZ" sz="2400" dirty="0"/>
              <a:t>4) investice vedoucí ke zvyšování a monitorování kvality produktů </a:t>
            </a:r>
          </a:p>
          <a:p>
            <a:r>
              <a:rPr lang="cs-CZ" sz="2400" dirty="0"/>
              <a:t>5) investice související s uváděním vlastních produktů na trh včetně marketingu (např. výstavba a rekonstrukce prodejen, pojízdné prodejny, stánky, prodej ze dvora, vybavení prodejen apod.) </a:t>
            </a:r>
          </a:p>
          <a:p>
            <a:r>
              <a:rPr lang="cs-CZ" sz="2400" dirty="0"/>
              <a:t>6) pořízení užitkových vozů kategorie N1 a N2 bez podkategorie </a:t>
            </a:r>
            <a:r>
              <a:rPr lang="cs-CZ" sz="2400" dirty="0" smtClean="0"/>
              <a:t>G (pouze uvádění na trh vlastních produktů) </a:t>
            </a:r>
            <a:endParaRPr lang="cs-CZ" sz="2400" dirty="0"/>
          </a:p>
          <a:p>
            <a:r>
              <a:rPr lang="cs-CZ" sz="2400" dirty="0"/>
              <a:t>7) investice do zařízení na čištění odpadních vod ve zpracovatelském provozu </a:t>
            </a:r>
          </a:p>
          <a:p>
            <a:r>
              <a:rPr lang="cs-CZ" sz="2400" dirty="0"/>
              <a:t>8) nákup nemovitosti </a:t>
            </a:r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13005"/>
            <a:ext cx="12131614" cy="46146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 smtClean="0"/>
              <a:t>Kritéria přijatelnosti a další podmínky</a:t>
            </a:r>
            <a:endParaRPr lang="cs-CZ" sz="2400" dirty="0"/>
          </a:p>
          <a:p>
            <a:r>
              <a:rPr lang="cs-CZ" sz="2400" dirty="0"/>
              <a:t>Projekt se musí týkat výroby potravin (surovin určených pro lidskou spotřebu) nebo krmiv; výrobní proces se musí týkat zpracování a nebo uvádění na trh surovin/výrobků uvedených v příloze I Smlouvy o fungování EU s výjimkou produktů rybolovu a akvakultury a medu, přičemž výstupní produkt nemusí být v této příloze uveden </a:t>
            </a:r>
          </a:p>
          <a:p>
            <a:r>
              <a:rPr lang="cs-CZ" sz="2400" dirty="0"/>
              <a:t>Přípustné způsoby uspořádání právních vztahů k nemovitostem, na kterých jsou realizovány stavební výdaje, jsou: vlastnictví, spoluvlastnictví s min. 50% podílem, věcné břemeno a právo stavby. </a:t>
            </a:r>
          </a:p>
          <a:p>
            <a:r>
              <a:rPr lang="cs-CZ" sz="2400" dirty="0" smtClean="0"/>
              <a:t>Přípustné </a:t>
            </a:r>
            <a:r>
              <a:rPr lang="cs-CZ" sz="2400" dirty="0"/>
              <a:t>způsoby uspořádání právních vztahů k nemovitostem, do kterých budou umístěny podpořené stroje, technologie nebo vybavení, jsou: vlastnictví, spoluvlastnictví s min. 50% spoluvlastnickým podílem, nájem, věcné břemeno a právo stavby. </a:t>
            </a:r>
          </a:p>
          <a:p>
            <a:r>
              <a:rPr lang="cs-CZ" sz="2400" dirty="0" smtClean="0"/>
              <a:t>Dotaci </a:t>
            </a:r>
            <a:r>
              <a:rPr lang="cs-CZ" sz="2400" dirty="0"/>
              <a:t>nelze poskytnout na: intervenční </a:t>
            </a:r>
            <a:r>
              <a:rPr lang="cs-CZ" sz="2400" dirty="0" smtClean="0"/>
              <a:t>sklady. </a:t>
            </a:r>
            <a:endParaRPr lang="cs-CZ" sz="2400" dirty="0"/>
          </a:p>
          <a:p>
            <a:r>
              <a:rPr lang="cs-CZ" sz="2400" dirty="0" smtClean="0"/>
              <a:t>V </a:t>
            </a:r>
            <a:r>
              <a:rPr lang="cs-CZ" sz="2400" dirty="0"/>
              <a:t>případě zpracování zemědělských produktů, kdy výstupním produktem je produkt nespadající pod přílohu I Smlouvy o fungování EU, nesmí být žadatel velký podnik; </a:t>
            </a:r>
          </a:p>
          <a:p>
            <a:r>
              <a:rPr lang="cs-CZ" sz="2400" dirty="0"/>
              <a:t>V případě zpracování zemědělských produktů, kdy výstupním produktem je produkt nespadající pod přílohu I Smlouvy o fungování EU, se nesmí jednat o investice související s produkcí biopaliv nebo energie z obnovitelných zdrojů; 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5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Pravomocné </a:t>
            </a:r>
            <a:r>
              <a:rPr lang="cs-CZ" sz="2000" b="1" dirty="0"/>
              <a:t>a platné (v případě veřejnoprávní smlouvy platné a účinné) odpovídající povolení stavebního úřadu.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Stavebním </a:t>
            </a:r>
            <a:r>
              <a:rPr lang="cs-CZ" sz="2000" b="1" dirty="0"/>
              <a:t>úřadem ověřená projektová dokumentace předkládaná k řízení stavebního úřadu v souladu se zákonem č. 183/2006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Půdorys </a:t>
            </a:r>
            <a:r>
              <a:rPr lang="cs-CZ" sz="2000" dirty="0"/>
              <a:t>stavby/půdorys dispozice technologie v odpovídajícím měřítku s vyznačením rozměrů stavby/technologie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Katastrální </a:t>
            </a:r>
            <a:r>
              <a:rPr lang="cs-CZ" sz="2000" dirty="0"/>
              <a:t>mapa s vyznačením lokalizace předmětu </a:t>
            </a:r>
            <a:r>
              <a:rPr lang="cs-CZ" sz="2000" dirty="0" smtClean="0"/>
              <a:t>projektu</a:t>
            </a:r>
            <a:r>
              <a:rPr lang="cs-CZ" sz="2000" dirty="0"/>
              <a:t> (netýká se mobilních strojů)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Formuláře </a:t>
            </a:r>
            <a:r>
              <a:rPr lang="cs-CZ" sz="2000" dirty="0"/>
              <a:t>pro posouzení finančního zdraví žadatele u projektů, jejichž způsobilé výdaje, ze kterých je stanovena dotace, přesahují 1 mil. Kč.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Znalecký </a:t>
            </a:r>
            <a:r>
              <a:rPr lang="cs-CZ" sz="2000" dirty="0"/>
              <a:t>posudek při nákupu nemovitosti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Prohlášení </a:t>
            </a:r>
            <a:r>
              <a:rPr lang="cs-CZ" sz="2000" dirty="0"/>
              <a:t>o zařazení podniku 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podniků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Fotodokumentace </a:t>
            </a:r>
            <a:r>
              <a:rPr lang="cs-CZ" sz="2000" dirty="0"/>
              <a:t>aktuálního stavu místa realizace projektu (nedokládá se u vzdělávání a v případě pořízení mobilních strojů).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2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062137"/>
            <a:ext cx="12233939" cy="5261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Přílohy k žádosti o dotaci</a:t>
            </a: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 </a:t>
            </a:r>
            <a:r>
              <a:rPr lang="cs-CZ" dirty="0"/>
              <a:t>případě projektů zpracování zemědělských produktů, kdy výstupním produktem je produkt nespadající pod přílohu I Smlouvy o fungování EU, které vyžadují posouzení vlivu záměru na životní prostředí 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</a:t>
            </a:r>
            <a:endParaRPr lang="cs-CZ" dirty="0" smtClean="0"/>
          </a:p>
          <a:p>
            <a:endParaRPr lang="cs-CZ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Nepovinné </a:t>
            </a:r>
            <a:r>
              <a:rPr lang="cs-CZ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přílohy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Soulad se SCLLD MAS Moravská brána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Formulář prokázání podílu příjmů/výnosů ze zemědělské prvovýroby </a:t>
            </a: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Přílohy k žádosti o </a:t>
            </a:r>
            <a:r>
              <a:rPr lang="cs-CZ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Potvrzení </a:t>
            </a:r>
            <a:r>
              <a:rPr lang="cs-CZ" dirty="0"/>
              <a:t>Státní veterinární správy, že nově zavedený prodej ze dvora splňuje legislativní požadavky - v případě že součástí projektu je investice do zkrácení dodavatelského řetězce v rámci místních trhů a investice je zaměřená do nově zřízeného prodeje výrobků živočišného původu ze dvora </a:t>
            </a:r>
          </a:p>
          <a:p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5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8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7982</TotalTime>
  <Words>2355</Words>
  <Application>Microsoft Office PowerPoint</Application>
  <PresentationFormat>Širokoúhlá obrazovka</PresentationFormat>
  <Paragraphs>193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468</cp:revision>
  <cp:lastPrinted>2017-01-12T13:13:00Z</cp:lastPrinted>
  <dcterms:created xsi:type="dcterms:W3CDTF">2014-11-12T11:20:26Z</dcterms:created>
  <dcterms:modified xsi:type="dcterms:W3CDTF">2021-02-26T08:18:40Z</dcterms:modified>
</cp:coreProperties>
</file>