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33"/>
  </p:notesMasterIdLst>
  <p:handoutMasterIdLst>
    <p:handoutMasterId r:id="rId134"/>
  </p:handoutMasterIdLst>
  <p:sldIdLst>
    <p:sldId id="296" r:id="rId2"/>
    <p:sldId id="349" r:id="rId3"/>
    <p:sldId id="465" r:id="rId4"/>
    <p:sldId id="351" r:id="rId5"/>
    <p:sldId id="396" r:id="rId6"/>
    <p:sldId id="352" r:id="rId7"/>
    <p:sldId id="353" r:id="rId8"/>
    <p:sldId id="391" r:id="rId9"/>
    <p:sldId id="354" r:id="rId10"/>
    <p:sldId id="392" r:id="rId11"/>
    <p:sldId id="422" r:id="rId12"/>
    <p:sldId id="525" r:id="rId13"/>
    <p:sldId id="565" r:id="rId14"/>
    <p:sldId id="566" r:id="rId15"/>
    <p:sldId id="567" r:id="rId16"/>
    <p:sldId id="528" r:id="rId17"/>
    <p:sldId id="529" r:id="rId18"/>
    <p:sldId id="546" r:id="rId19"/>
    <p:sldId id="547" r:id="rId20"/>
    <p:sldId id="548" r:id="rId21"/>
    <p:sldId id="550" r:id="rId22"/>
    <p:sldId id="551" r:id="rId23"/>
    <p:sldId id="561" r:id="rId24"/>
    <p:sldId id="542" r:id="rId25"/>
    <p:sldId id="394" r:id="rId26"/>
    <p:sldId id="556" r:id="rId27"/>
    <p:sldId id="555" r:id="rId28"/>
    <p:sldId id="557" r:id="rId29"/>
    <p:sldId id="558" r:id="rId30"/>
    <p:sldId id="559" r:id="rId31"/>
    <p:sldId id="562" r:id="rId32"/>
    <p:sldId id="552" r:id="rId33"/>
    <p:sldId id="563" r:id="rId34"/>
    <p:sldId id="564" r:id="rId35"/>
    <p:sldId id="518" r:id="rId36"/>
    <p:sldId id="530" r:id="rId37"/>
    <p:sldId id="370" r:id="rId38"/>
    <p:sldId id="372" r:id="rId39"/>
    <p:sldId id="371" r:id="rId40"/>
    <p:sldId id="426" r:id="rId41"/>
    <p:sldId id="526" r:id="rId42"/>
    <p:sldId id="374" r:id="rId43"/>
    <p:sldId id="373" r:id="rId44"/>
    <p:sldId id="531" r:id="rId45"/>
    <p:sldId id="376" r:id="rId46"/>
    <p:sldId id="410" r:id="rId47"/>
    <p:sldId id="537" r:id="rId48"/>
    <p:sldId id="411" r:id="rId49"/>
    <p:sldId id="412" r:id="rId50"/>
    <p:sldId id="413" r:id="rId51"/>
    <p:sldId id="414" r:id="rId52"/>
    <p:sldId id="527" r:id="rId53"/>
    <p:sldId id="416" r:id="rId54"/>
    <p:sldId id="418" r:id="rId55"/>
    <p:sldId id="417" r:id="rId56"/>
    <p:sldId id="419" r:id="rId57"/>
    <p:sldId id="420" r:id="rId58"/>
    <p:sldId id="532" r:id="rId59"/>
    <p:sldId id="533" r:id="rId60"/>
    <p:sldId id="421" r:id="rId61"/>
    <p:sldId id="395" r:id="rId62"/>
    <p:sldId id="536" r:id="rId63"/>
    <p:sldId id="428" r:id="rId64"/>
    <p:sldId id="534" r:id="rId65"/>
    <p:sldId id="375" r:id="rId66"/>
    <p:sldId id="380" r:id="rId67"/>
    <p:sldId id="381" r:id="rId68"/>
    <p:sldId id="382" r:id="rId69"/>
    <p:sldId id="383" r:id="rId70"/>
    <p:sldId id="378" r:id="rId71"/>
    <p:sldId id="384" r:id="rId72"/>
    <p:sldId id="522" r:id="rId73"/>
    <p:sldId id="385" r:id="rId74"/>
    <p:sldId id="543" r:id="rId75"/>
    <p:sldId id="400" r:id="rId76"/>
    <p:sldId id="401" r:id="rId77"/>
    <p:sldId id="402" r:id="rId78"/>
    <p:sldId id="404" r:id="rId79"/>
    <p:sldId id="405" r:id="rId80"/>
    <p:sldId id="406" r:id="rId81"/>
    <p:sldId id="544" r:id="rId82"/>
    <p:sldId id="377" r:id="rId83"/>
    <p:sldId id="545" r:id="rId84"/>
    <p:sldId id="408" r:id="rId85"/>
    <p:sldId id="409" r:id="rId86"/>
    <p:sldId id="387" r:id="rId87"/>
    <p:sldId id="388" r:id="rId88"/>
    <p:sldId id="407" r:id="rId89"/>
    <p:sldId id="520" r:id="rId90"/>
    <p:sldId id="521" r:id="rId91"/>
    <p:sldId id="429" r:id="rId92"/>
    <p:sldId id="476" r:id="rId93"/>
    <p:sldId id="477" r:id="rId94"/>
    <p:sldId id="478" r:id="rId95"/>
    <p:sldId id="479" r:id="rId96"/>
    <p:sldId id="480" r:id="rId97"/>
    <p:sldId id="481" r:id="rId98"/>
    <p:sldId id="482" r:id="rId99"/>
    <p:sldId id="483" r:id="rId100"/>
    <p:sldId id="484" r:id="rId101"/>
    <p:sldId id="485" r:id="rId102"/>
    <p:sldId id="486" r:id="rId103"/>
    <p:sldId id="487" r:id="rId104"/>
    <p:sldId id="488" r:id="rId105"/>
    <p:sldId id="489" r:id="rId106"/>
    <p:sldId id="490" r:id="rId107"/>
    <p:sldId id="491" r:id="rId108"/>
    <p:sldId id="492" r:id="rId109"/>
    <p:sldId id="493" r:id="rId110"/>
    <p:sldId id="494" r:id="rId111"/>
    <p:sldId id="495" r:id="rId112"/>
    <p:sldId id="496" r:id="rId113"/>
    <p:sldId id="497" r:id="rId114"/>
    <p:sldId id="498" r:id="rId115"/>
    <p:sldId id="499" r:id="rId116"/>
    <p:sldId id="500" r:id="rId117"/>
    <p:sldId id="501" r:id="rId118"/>
    <p:sldId id="502" r:id="rId119"/>
    <p:sldId id="519" r:id="rId120"/>
    <p:sldId id="503" r:id="rId121"/>
    <p:sldId id="504" r:id="rId122"/>
    <p:sldId id="505" r:id="rId123"/>
    <p:sldId id="506" r:id="rId124"/>
    <p:sldId id="507" r:id="rId125"/>
    <p:sldId id="508" r:id="rId126"/>
    <p:sldId id="509" r:id="rId127"/>
    <p:sldId id="553" r:id="rId128"/>
    <p:sldId id="389" r:id="rId129"/>
    <p:sldId id="554" r:id="rId130"/>
    <p:sldId id="390" r:id="rId131"/>
    <p:sldId id="343" r:id="rId132"/>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AC6"/>
    <a:srgbClr val="FF9966"/>
    <a:srgbClr val="A9DBED"/>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9610" autoAdjust="0"/>
  </p:normalViewPr>
  <p:slideViewPr>
    <p:cSldViewPr snapToGrid="0">
      <p:cViewPr varScale="1">
        <p:scale>
          <a:sx n="64" d="100"/>
          <a:sy n="64" d="100"/>
        </p:scale>
        <p:origin x="978" y="7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55DCB-B005-4B02-A498-22198B8F5C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77673497-99CB-4BC2-8112-5AF06562E6A8}">
      <dgm:prSet phldrT="[Text]" custT="1"/>
      <dgm:spPr/>
      <dgm:t>
        <a:bodyPr/>
        <a:lstStyle/>
        <a:p>
          <a:r>
            <a:rPr lang="cs-CZ" sz="1300" dirty="0"/>
            <a:t>Sociální </a:t>
          </a:r>
          <a:r>
            <a:rPr lang="cs-CZ" sz="1400" dirty="0"/>
            <a:t>prospěch</a:t>
          </a:r>
        </a:p>
      </dgm:t>
    </dgm:pt>
    <dgm:pt modelId="{57156233-C600-4F84-8FD7-E0D846403073}" type="parTrans" cxnId="{B6D81386-8C5F-46E5-8E8B-BE7B494A5E9C}">
      <dgm:prSet/>
      <dgm:spPr/>
      <dgm:t>
        <a:bodyPr/>
        <a:lstStyle/>
        <a:p>
          <a:endParaRPr lang="cs-CZ" sz="1300"/>
        </a:p>
      </dgm:t>
    </dgm:pt>
    <dgm:pt modelId="{1BF4BFFD-92F0-48C0-80BE-23E14218D2E3}" type="sibTrans" cxnId="{B6D81386-8C5F-46E5-8E8B-BE7B494A5E9C}">
      <dgm:prSet/>
      <dgm:spPr/>
      <dgm:t>
        <a:bodyPr/>
        <a:lstStyle/>
        <a:p>
          <a:endParaRPr lang="cs-CZ" sz="1300"/>
        </a:p>
      </dgm:t>
    </dgm:pt>
    <dgm:pt modelId="{80DBACF7-F1BA-4E79-92D7-044765D0C3E2}">
      <dgm:prSet phldrT="[Text]" custT="1"/>
      <dgm:spPr/>
      <dgm:t>
        <a:bodyPr/>
        <a:lstStyle/>
        <a:p>
          <a:r>
            <a:rPr lang="cs-CZ" sz="1400" dirty="0">
              <a:solidFill>
                <a:sysClr val="windowText" lastClr="000000"/>
              </a:solidFill>
            </a:rPr>
            <a:t>integrace osob ze znevýhodněných skupin - min. podíl zaměstnanců ze znevýhodněných skupin činí 30 %, min. úvazek pro zaměstnance z cílových skupin je 0,4, zaměstnanci z cílových skupin musí mít uzavřenou pracovní smlouvu nebo dohodu o pracovní činnosti (dohoda o provedení práce není pro zaměstnance z cílových skupin akceptovatelná), podnik používá personální a integrační nástroje podporující rozvoj a integraci zaměstnanců z cílových skupin</a:t>
          </a:r>
        </a:p>
      </dgm:t>
    </dgm:pt>
    <dgm:pt modelId="{DF300D51-4783-4C85-9F8F-61D7164119EB}" type="parTrans" cxnId="{8B061663-F69F-4A9F-A441-065360180185}">
      <dgm:prSet/>
      <dgm:spPr/>
      <dgm:t>
        <a:bodyPr/>
        <a:lstStyle/>
        <a:p>
          <a:endParaRPr lang="cs-CZ" sz="1300"/>
        </a:p>
      </dgm:t>
    </dgm:pt>
    <dgm:pt modelId="{15AB94B7-3C62-4FC4-AEB7-0F1217DE8211}" type="sibTrans" cxnId="{8B061663-F69F-4A9F-A441-065360180185}">
      <dgm:prSet/>
      <dgm:spPr/>
      <dgm:t>
        <a:bodyPr/>
        <a:lstStyle/>
        <a:p>
          <a:endParaRPr lang="cs-CZ" sz="1300"/>
        </a:p>
      </dgm:t>
    </dgm:pt>
    <dgm:pt modelId="{5EDA67B9-B94C-4684-B64D-BE83789650E8}">
      <dgm:prSet phldrT="[Text]" custT="1"/>
      <dgm:spPr/>
      <dgm:t>
        <a:bodyPr/>
        <a:lstStyle/>
        <a:p>
          <a:r>
            <a:rPr lang="cs-CZ" sz="1400" dirty="0"/>
            <a:t>Ekonomický prospěch</a:t>
          </a:r>
        </a:p>
      </dgm:t>
    </dgm:pt>
    <dgm:pt modelId="{B811C226-B0C1-4E59-8DFF-284DCB6DB259}" type="parTrans" cxnId="{02D5B8A1-C4BA-49C7-9E0B-DCFA39B4CCE5}">
      <dgm:prSet/>
      <dgm:spPr/>
      <dgm:t>
        <a:bodyPr/>
        <a:lstStyle/>
        <a:p>
          <a:endParaRPr lang="cs-CZ" sz="1300"/>
        </a:p>
      </dgm:t>
    </dgm:pt>
    <dgm:pt modelId="{C08F4B06-B46D-4AA8-B5DA-D672114FEA8F}" type="sibTrans" cxnId="{02D5B8A1-C4BA-49C7-9E0B-DCFA39B4CCE5}">
      <dgm:prSet/>
      <dgm:spPr/>
      <dgm:t>
        <a:bodyPr/>
        <a:lstStyle/>
        <a:p>
          <a:endParaRPr lang="cs-CZ" sz="1300"/>
        </a:p>
      </dgm:t>
    </dgm:pt>
    <dgm:pt modelId="{0281C0CA-03E0-4C98-8ADE-FD222757D6D2}">
      <dgm:prSet phldrT="[Text]" custT="1"/>
      <dgm:spPr/>
      <dgm:t>
        <a:bodyPr/>
        <a:lstStyle/>
        <a:p>
          <a:r>
            <a:rPr lang="cs-CZ" sz="1400" dirty="0"/>
            <a:t> </a:t>
          </a:r>
          <a:r>
            <a:rPr lang="cs-CZ" sz="1400" strike="noStrike" dirty="0">
              <a:solidFill>
                <a:sysClr val="windowText" lastClr="000000"/>
              </a:solidFill>
            </a:rPr>
            <a:t>minimálně 51 % případného zisku je reinvestováno do rozvoje sociálního podniku a/nebo pro naplnění jeho společensky prospěšných cílů</a:t>
          </a:r>
          <a:endParaRPr lang="cs-CZ" sz="1400" dirty="0">
            <a:solidFill>
              <a:sysClr val="windowText" lastClr="000000"/>
            </a:solidFill>
          </a:endParaRPr>
        </a:p>
      </dgm:t>
    </dgm:pt>
    <dgm:pt modelId="{D21ACE2C-BD1A-4FA6-8EB1-8335E21FFE2E}" type="parTrans" cxnId="{2E4B5B35-79F4-4881-84E9-7E52C3C85E1E}">
      <dgm:prSet/>
      <dgm:spPr/>
      <dgm:t>
        <a:bodyPr/>
        <a:lstStyle/>
        <a:p>
          <a:endParaRPr lang="cs-CZ" sz="1300"/>
        </a:p>
      </dgm:t>
    </dgm:pt>
    <dgm:pt modelId="{2CF44D87-1C4C-4393-9726-856C9DD6E984}" type="sibTrans" cxnId="{2E4B5B35-79F4-4881-84E9-7E52C3C85E1E}">
      <dgm:prSet/>
      <dgm:spPr/>
      <dgm:t>
        <a:bodyPr/>
        <a:lstStyle/>
        <a:p>
          <a:endParaRPr lang="cs-CZ" sz="1300"/>
        </a:p>
      </dgm:t>
    </dgm:pt>
    <dgm:pt modelId="{052727FE-DD0C-4BA4-8909-3E7B2F452E30}">
      <dgm:prSet custT="1"/>
      <dgm:spPr/>
      <dgm:t>
        <a:bodyPr/>
        <a:lstStyle/>
        <a:p>
          <a:r>
            <a:rPr lang="cs-CZ" sz="1400" dirty="0"/>
            <a:t>Místní </a:t>
          </a:r>
        </a:p>
        <a:p>
          <a:r>
            <a:rPr lang="cs-CZ" sz="1400" dirty="0"/>
            <a:t>prospěch</a:t>
          </a:r>
        </a:p>
      </dgm:t>
    </dgm:pt>
    <dgm:pt modelId="{8776FA1F-6066-4F54-BCDB-68F413CC6BE3}" type="parTrans" cxnId="{678C50E6-A1EC-47C1-A3AB-8E6E7BBD3904}">
      <dgm:prSet/>
      <dgm:spPr/>
      <dgm:t>
        <a:bodyPr/>
        <a:lstStyle/>
        <a:p>
          <a:endParaRPr lang="cs-CZ" sz="1300"/>
        </a:p>
      </dgm:t>
    </dgm:pt>
    <dgm:pt modelId="{8656AEB2-54E7-46E3-8AA3-EC3817F2F1A3}" type="sibTrans" cxnId="{678C50E6-A1EC-47C1-A3AB-8E6E7BBD3904}">
      <dgm:prSet/>
      <dgm:spPr/>
      <dgm:t>
        <a:bodyPr/>
        <a:lstStyle/>
        <a:p>
          <a:endParaRPr lang="cs-CZ" sz="1300"/>
        </a:p>
      </dgm:t>
    </dgm:pt>
    <dgm:pt modelId="{9B36448E-6BD4-4093-B272-67892B3624C8}">
      <dgm:prSet custT="1"/>
      <dgm:spPr/>
      <dgm:t>
        <a:bodyPr/>
        <a:lstStyle/>
        <a:p>
          <a:r>
            <a:rPr lang="cs-CZ" sz="1300" dirty="0"/>
            <a:t> </a:t>
          </a:r>
          <a:r>
            <a:rPr lang="cs-CZ" sz="1400" dirty="0"/>
            <a:t>zohledňování environmentálních aspektů výroby i spotřeby</a:t>
          </a:r>
        </a:p>
      </dgm:t>
    </dgm:pt>
    <dgm:pt modelId="{F4294CEE-97B8-4664-A0DA-E7137071F59F}" type="parTrans" cxnId="{5B2D473A-69F9-4107-9A5C-9D62658FAE42}">
      <dgm:prSet/>
      <dgm:spPr/>
      <dgm:t>
        <a:bodyPr/>
        <a:lstStyle/>
        <a:p>
          <a:endParaRPr lang="cs-CZ" sz="1300"/>
        </a:p>
      </dgm:t>
    </dgm:pt>
    <dgm:pt modelId="{3FFEF825-3947-4109-A607-13E03FCBB168}" type="sibTrans" cxnId="{5B2D473A-69F9-4107-9A5C-9D62658FAE42}">
      <dgm:prSet/>
      <dgm:spPr/>
      <dgm:t>
        <a:bodyPr/>
        <a:lstStyle/>
        <a:p>
          <a:endParaRPr lang="cs-CZ" sz="1300"/>
        </a:p>
      </dgm:t>
    </dgm:pt>
    <dgm:pt modelId="{59F43F4C-9B00-4DCE-8D28-2877F56BEF6C}">
      <dgm:prSet custT="1"/>
      <dgm:spPr/>
      <dgm:t>
        <a:bodyPr/>
        <a:lstStyle/>
        <a:p>
          <a:r>
            <a:rPr lang="cs-CZ" sz="1400" dirty="0">
              <a:solidFill>
                <a:sysClr val="windowText" lastClr="000000"/>
              </a:solidFill>
            </a:rPr>
            <a:t> </a:t>
          </a:r>
          <a:r>
            <a:rPr lang="cs-CZ" sz="1400" strike="noStrike" dirty="0">
              <a:solidFill>
                <a:sysClr val="windowText" lastClr="000000"/>
              </a:solidFill>
            </a:rPr>
            <a:t>alespoň 30 % podíl tržeb z prodeje výrobků a služeb na celkových výnosech, sleduje se za posledních 12 měsíců realizace projektu</a:t>
          </a:r>
          <a:endParaRPr lang="cs-CZ" sz="1400" dirty="0">
            <a:solidFill>
              <a:sysClr val="windowText" lastClr="000000"/>
            </a:solidFill>
          </a:endParaRPr>
        </a:p>
      </dgm:t>
    </dgm:pt>
    <dgm:pt modelId="{1285A71A-C8F1-4D4A-8D8B-678D2232CD95}" type="parTrans" cxnId="{635E3202-32DE-44D2-B2BA-40E229B07F56}">
      <dgm:prSet/>
      <dgm:spPr/>
      <dgm:t>
        <a:bodyPr/>
        <a:lstStyle/>
        <a:p>
          <a:endParaRPr lang="cs-CZ" sz="1300"/>
        </a:p>
      </dgm:t>
    </dgm:pt>
    <dgm:pt modelId="{7E42732A-ED86-438C-893A-D314A97185C9}" type="sibTrans" cxnId="{635E3202-32DE-44D2-B2BA-40E229B07F56}">
      <dgm:prSet/>
      <dgm:spPr/>
      <dgm:t>
        <a:bodyPr/>
        <a:lstStyle/>
        <a:p>
          <a:endParaRPr lang="cs-CZ" sz="1300"/>
        </a:p>
      </dgm:t>
    </dgm:pt>
    <dgm:pt modelId="{CE241AA4-94DA-4B08-A828-7B2C0544BA02}">
      <dgm:prSet custT="1"/>
      <dgm:spPr/>
      <dgm:t>
        <a:bodyPr/>
        <a:lstStyle/>
        <a:p>
          <a:r>
            <a:rPr lang="cs-CZ" sz="1400" dirty="0"/>
            <a:t>Environmentální prospěch </a:t>
          </a:r>
        </a:p>
      </dgm:t>
    </dgm:pt>
    <dgm:pt modelId="{74EAF470-06AD-4088-8A8A-0C1BE531CA5E}" type="parTrans" cxnId="{F29BFF66-078A-48AB-970D-855EECBA964F}">
      <dgm:prSet/>
      <dgm:spPr/>
      <dgm:t>
        <a:bodyPr/>
        <a:lstStyle/>
        <a:p>
          <a:endParaRPr lang="cs-CZ" sz="1300"/>
        </a:p>
      </dgm:t>
    </dgm:pt>
    <dgm:pt modelId="{DE68FD38-F199-4996-A6F5-DF901A23CA01}" type="sibTrans" cxnId="{F29BFF66-078A-48AB-970D-855EECBA964F}">
      <dgm:prSet/>
      <dgm:spPr/>
      <dgm:t>
        <a:bodyPr/>
        <a:lstStyle/>
        <a:p>
          <a:endParaRPr lang="cs-CZ" sz="1300"/>
        </a:p>
      </dgm:t>
    </dgm:pt>
    <dgm:pt modelId="{C066A99A-DFB0-4857-BE85-BFFE5E4C1055}">
      <dgm:prSet phldrT="[Text]" custT="1"/>
      <dgm:spPr/>
      <dgm:t>
        <a:bodyPr/>
        <a:lstStyle/>
        <a:p>
          <a:r>
            <a:rPr lang="cs-CZ" sz="1300" dirty="0"/>
            <a:t> </a:t>
          </a:r>
          <a:r>
            <a:rPr lang="cs-CZ" sz="1400" dirty="0"/>
            <a:t>společensky prospěšný </a:t>
          </a:r>
          <a:r>
            <a:rPr lang="cs-CZ" sz="1400" dirty="0">
              <a:solidFill>
                <a:sysClr val="windowText" lastClr="000000"/>
              </a:solidFill>
            </a:rPr>
            <a:t>cíl zaměstnávání a sociální integrace osob znevýhodněných </a:t>
          </a:r>
          <a:r>
            <a:rPr lang="cs-CZ" sz="1400" dirty="0"/>
            <a:t>na trhu práce formulován v zakládacích dokumentech</a:t>
          </a:r>
        </a:p>
      </dgm:t>
    </dgm:pt>
    <dgm:pt modelId="{3BC5C3A9-28B3-43BE-B094-A07FC5D19D51}" type="sibTrans" cxnId="{6202F297-FB6E-4B93-ADA8-87B10419699E}">
      <dgm:prSet/>
      <dgm:spPr/>
      <dgm:t>
        <a:bodyPr/>
        <a:lstStyle/>
        <a:p>
          <a:endParaRPr lang="cs-CZ" sz="1300"/>
        </a:p>
      </dgm:t>
    </dgm:pt>
    <dgm:pt modelId="{3F588D33-5E7F-45FD-AA32-07AC2DCA8D95}" type="parTrans" cxnId="{6202F297-FB6E-4B93-ADA8-87B10419699E}">
      <dgm:prSet/>
      <dgm:spPr/>
      <dgm:t>
        <a:bodyPr/>
        <a:lstStyle/>
        <a:p>
          <a:endParaRPr lang="cs-CZ" sz="1300"/>
        </a:p>
      </dgm:t>
    </dgm:pt>
    <dgm:pt modelId="{405C911B-7FD3-47B9-BD26-07115AD3601F}">
      <dgm:prSet phldrT="[Text]" custT="1"/>
      <dgm:spPr/>
      <dgm:t>
        <a:bodyPr/>
        <a:lstStyle/>
        <a:p>
          <a:r>
            <a:rPr lang="cs-CZ" sz="1500" dirty="0"/>
            <a:t>Společensky prospěšný cíl</a:t>
          </a:r>
        </a:p>
      </dgm:t>
    </dgm:pt>
    <dgm:pt modelId="{CA339953-73E7-4719-B030-F87940E1D1A2}" type="sibTrans" cxnId="{602221CB-6560-4717-9902-5CC6BEA5780D}">
      <dgm:prSet/>
      <dgm:spPr/>
      <dgm:t>
        <a:bodyPr/>
        <a:lstStyle/>
        <a:p>
          <a:endParaRPr lang="cs-CZ" sz="1300"/>
        </a:p>
      </dgm:t>
    </dgm:pt>
    <dgm:pt modelId="{AFBCD68C-B86A-4CD6-8F17-DC8395C2A306}" type="parTrans" cxnId="{602221CB-6560-4717-9902-5CC6BEA5780D}">
      <dgm:prSet/>
      <dgm:spPr/>
      <dgm:t>
        <a:bodyPr/>
        <a:lstStyle/>
        <a:p>
          <a:endParaRPr lang="cs-CZ" sz="1300"/>
        </a:p>
      </dgm:t>
    </dgm:pt>
    <dgm:pt modelId="{D2B9759E-E247-472C-9F25-1C12867AC9D8}">
      <dgm:prSet custT="1"/>
      <dgm:spPr/>
      <dgm:t>
        <a:bodyPr/>
        <a:lstStyle/>
        <a:p>
          <a:r>
            <a:rPr lang="cs-CZ" sz="1400" dirty="0">
              <a:solidFill>
                <a:sysClr val="windowText" lastClr="000000"/>
              </a:solidFill>
            </a:rPr>
            <a:t> nezávislost (autonomie) v manažerském rozhodování a řízení na externích zakladatelích nebo zřizovatelích </a:t>
          </a:r>
        </a:p>
      </dgm:t>
    </dgm:pt>
    <dgm:pt modelId="{1F4988EE-FD21-4373-8810-FD16F14F92C1}" type="sibTrans" cxnId="{33097977-B621-44FB-BC5B-D915F017FA8E}">
      <dgm:prSet/>
      <dgm:spPr/>
      <dgm:t>
        <a:bodyPr/>
        <a:lstStyle/>
        <a:p>
          <a:endParaRPr lang="cs-CZ" sz="1300"/>
        </a:p>
      </dgm:t>
    </dgm:pt>
    <dgm:pt modelId="{AF162938-6E5E-4F1F-9510-52858DB17DE3}" type="parTrans" cxnId="{33097977-B621-44FB-BC5B-D915F017FA8E}">
      <dgm:prSet/>
      <dgm:spPr/>
      <dgm:t>
        <a:bodyPr/>
        <a:lstStyle/>
        <a:p>
          <a:endParaRPr lang="cs-CZ" sz="1300"/>
        </a:p>
      </dgm:t>
    </dgm:pt>
    <dgm:pt modelId="{70301FCE-A8F4-48F1-BC0F-B9E7ED959873}">
      <dgm:prSet custT="1"/>
      <dgm:spPr/>
      <dgm:t>
        <a:bodyPr/>
        <a:lstStyle/>
        <a:p>
          <a:r>
            <a:rPr lang="cs-CZ" sz="1400" dirty="0"/>
            <a:t> spolupráce sociálního podniku s lokálními aktéry na území MAS</a:t>
          </a:r>
        </a:p>
      </dgm:t>
    </dgm:pt>
    <dgm:pt modelId="{F67518BF-44FE-4C65-A3DA-3EF433B22E1F}" type="sibTrans" cxnId="{3C8605B0-56FB-40FE-A373-097C39AF3546}">
      <dgm:prSet/>
      <dgm:spPr/>
      <dgm:t>
        <a:bodyPr/>
        <a:lstStyle/>
        <a:p>
          <a:endParaRPr lang="cs-CZ" sz="1300"/>
        </a:p>
      </dgm:t>
    </dgm:pt>
    <dgm:pt modelId="{848EEE00-D928-4627-B102-D858A87F625B}" type="parTrans" cxnId="{3C8605B0-56FB-40FE-A373-097C39AF3546}">
      <dgm:prSet/>
      <dgm:spPr/>
      <dgm:t>
        <a:bodyPr/>
        <a:lstStyle/>
        <a:p>
          <a:endParaRPr lang="cs-CZ" sz="1300"/>
        </a:p>
      </dgm:t>
    </dgm:pt>
    <dgm:pt modelId="{25A3BF58-9C9B-43D9-8F7D-923DC580C9C0}">
      <dgm:prSet custT="1"/>
      <dgm:spPr/>
      <dgm:t>
        <a:bodyPr/>
        <a:lstStyle/>
        <a:p>
          <a:r>
            <a:rPr lang="cs-CZ" sz="1400" dirty="0"/>
            <a:t> využívání přednostně místních zdrojů</a:t>
          </a:r>
        </a:p>
      </dgm:t>
    </dgm:pt>
    <dgm:pt modelId="{FF5BB608-B39B-4308-BB88-1042F4FDBE93}" type="sibTrans" cxnId="{1E7CD42C-409B-419D-9DE7-5EB2F497E557}">
      <dgm:prSet/>
      <dgm:spPr/>
      <dgm:t>
        <a:bodyPr/>
        <a:lstStyle/>
        <a:p>
          <a:endParaRPr lang="cs-CZ" sz="1300"/>
        </a:p>
      </dgm:t>
    </dgm:pt>
    <dgm:pt modelId="{9ABD797B-5F83-45F4-9EA0-A99137B90CD1}" type="parTrans" cxnId="{1E7CD42C-409B-419D-9DE7-5EB2F497E557}">
      <dgm:prSet/>
      <dgm:spPr/>
      <dgm:t>
        <a:bodyPr/>
        <a:lstStyle/>
        <a:p>
          <a:endParaRPr lang="cs-CZ" sz="1300"/>
        </a:p>
      </dgm:t>
    </dgm:pt>
    <dgm:pt modelId="{8443A2F8-203F-41FF-8A15-3E46D39AC302}">
      <dgm:prSet custT="1"/>
      <dgm:spPr/>
      <dgm:t>
        <a:bodyPr/>
        <a:lstStyle/>
        <a:p>
          <a:r>
            <a:rPr lang="cs-CZ" sz="1300" dirty="0"/>
            <a:t> </a:t>
          </a:r>
          <a:r>
            <a:rPr lang="cs-CZ" sz="1400" dirty="0"/>
            <a:t>přednostní uspokojování potřeb místní komunity a místní poptávky</a:t>
          </a:r>
        </a:p>
      </dgm:t>
    </dgm:pt>
    <dgm:pt modelId="{BE8EB17B-EF7D-4F98-9373-B7DC6A98FF9A}" type="sibTrans" cxnId="{ECA0B1BC-7B68-4337-8814-B8A20F74B5D4}">
      <dgm:prSet/>
      <dgm:spPr/>
      <dgm:t>
        <a:bodyPr/>
        <a:lstStyle/>
        <a:p>
          <a:endParaRPr lang="cs-CZ" sz="1300"/>
        </a:p>
      </dgm:t>
    </dgm:pt>
    <dgm:pt modelId="{DA896E97-06B6-491B-BBAE-08A37C61FBEF}" type="parTrans" cxnId="{ECA0B1BC-7B68-4337-8814-B8A20F74B5D4}">
      <dgm:prSet/>
      <dgm:spPr/>
      <dgm:t>
        <a:bodyPr/>
        <a:lstStyle/>
        <a:p>
          <a:endParaRPr lang="cs-CZ" sz="1300"/>
        </a:p>
      </dgm:t>
    </dgm:pt>
    <dgm:pt modelId="{F5C056C8-7668-462E-8847-6F8AFDAF2941}">
      <dgm:prSet phldrT="[Text]" custT="1"/>
      <dgm:spPr/>
      <dgm:t>
        <a:bodyPr/>
        <a:lstStyle/>
        <a:p>
          <a:r>
            <a:rPr lang="cs-CZ" sz="1400" dirty="0">
              <a:solidFill>
                <a:sysClr val="windowText" lastClr="000000"/>
              </a:solidFill>
            </a:rPr>
            <a:t> účast zaměstnanců a členů na směřování podniku</a:t>
          </a:r>
        </a:p>
      </dgm:t>
    </dgm:pt>
    <dgm:pt modelId="{2C501588-BF54-427C-9AB1-9748B3C1A724}" type="sibTrans" cxnId="{905F442B-3FC1-40B9-8ED1-C9165A3DAB22}">
      <dgm:prSet/>
      <dgm:spPr/>
      <dgm:t>
        <a:bodyPr/>
        <a:lstStyle/>
        <a:p>
          <a:endParaRPr lang="cs-CZ" sz="1300"/>
        </a:p>
      </dgm:t>
    </dgm:pt>
    <dgm:pt modelId="{32727B22-0684-443F-B7B2-4391E5A72C59}" type="parTrans" cxnId="{905F442B-3FC1-40B9-8ED1-C9165A3DAB22}">
      <dgm:prSet/>
      <dgm:spPr/>
      <dgm:t>
        <a:bodyPr/>
        <a:lstStyle/>
        <a:p>
          <a:endParaRPr lang="cs-CZ" sz="1300"/>
        </a:p>
      </dgm:t>
    </dgm:pt>
    <dgm:pt modelId="{AC51EB8E-02D2-4FBB-A08F-82AB7629A51D}" type="pres">
      <dgm:prSet presAssocID="{0DF55DCB-B005-4B02-A498-22198B8F5C5C}" presName="Name0" presStyleCnt="0">
        <dgm:presLayoutVars>
          <dgm:dir/>
          <dgm:animLvl val="lvl"/>
          <dgm:resizeHandles val="exact"/>
        </dgm:presLayoutVars>
      </dgm:prSet>
      <dgm:spPr/>
    </dgm:pt>
    <dgm:pt modelId="{EEF1B96B-5E3D-42DC-A36E-476E4F0A0DE2}" type="pres">
      <dgm:prSet presAssocID="{405C911B-7FD3-47B9-BD26-07115AD3601F}" presName="linNode" presStyleCnt="0"/>
      <dgm:spPr/>
    </dgm:pt>
    <dgm:pt modelId="{5D14419F-6236-4999-A1DC-187B86971928}" type="pres">
      <dgm:prSet presAssocID="{405C911B-7FD3-47B9-BD26-07115AD3601F}" presName="parentText" presStyleLbl="node1" presStyleIdx="0" presStyleCnt="5" custScaleX="53350">
        <dgm:presLayoutVars>
          <dgm:chMax val="1"/>
          <dgm:bulletEnabled val="1"/>
        </dgm:presLayoutVars>
      </dgm:prSet>
      <dgm:spPr/>
    </dgm:pt>
    <dgm:pt modelId="{F4C38C26-7D6D-4F46-879C-902CD38A7E50}" type="pres">
      <dgm:prSet presAssocID="{405C911B-7FD3-47B9-BD26-07115AD3601F}" presName="descendantText" presStyleLbl="alignAccFollowNode1" presStyleIdx="0" presStyleCnt="5" custScaleX="114847" custScaleY="116653">
        <dgm:presLayoutVars>
          <dgm:bulletEnabled val="1"/>
        </dgm:presLayoutVars>
      </dgm:prSet>
      <dgm:spPr/>
    </dgm:pt>
    <dgm:pt modelId="{A0C27FE2-2CD2-4B39-9F60-5CB0B395C114}" type="pres">
      <dgm:prSet presAssocID="{CA339953-73E7-4719-B030-F87940E1D1A2}" presName="sp" presStyleCnt="0"/>
      <dgm:spPr/>
    </dgm:pt>
    <dgm:pt modelId="{35CFBFC3-B830-4C17-8E08-297502510903}" type="pres">
      <dgm:prSet presAssocID="{77673497-99CB-4BC2-8112-5AF06562E6A8}" presName="linNode" presStyleCnt="0"/>
      <dgm:spPr/>
    </dgm:pt>
    <dgm:pt modelId="{D7A83D5A-4E06-4147-B761-CBFFE2F70CB3}" type="pres">
      <dgm:prSet presAssocID="{77673497-99CB-4BC2-8112-5AF06562E6A8}" presName="parentText" presStyleLbl="node1" presStyleIdx="1" presStyleCnt="5" custScaleX="51565" custScaleY="147239">
        <dgm:presLayoutVars>
          <dgm:chMax val="1"/>
          <dgm:bulletEnabled val="1"/>
        </dgm:presLayoutVars>
      </dgm:prSet>
      <dgm:spPr/>
    </dgm:pt>
    <dgm:pt modelId="{26F20469-BD4A-4FC5-8736-7558C2BD1642}" type="pres">
      <dgm:prSet presAssocID="{77673497-99CB-4BC2-8112-5AF06562E6A8}" presName="descendantText" presStyleLbl="alignAccFollowNode1" presStyleIdx="1" presStyleCnt="5" custScaleX="116445" custScaleY="163141">
        <dgm:presLayoutVars>
          <dgm:bulletEnabled val="1"/>
        </dgm:presLayoutVars>
      </dgm:prSet>
      <dgm:spPr/>
    </dgm:pt>
    <dgm:pt modelId="{A6828FA8-826A-4504-9503-3EC639263F72}" type="pres">
      <dgm:prSet presAssocID="{1BF4BFFD-92F0-48C0-80BE-23E14218D2E3}" presName="sp" presStyleCnt="0"/>
      <dgm:spPr/>
    </dgm:pt>
    <dgm:pt modelId="{E965081F-6285-4E7C-8CEE-5C4BB0F10292}" type="pres">
      <dgm:prSet presAssocID="{5EDA67B9-B94C-4684-B64D-BE83789650E8}" presName="linNode" presStyleCnt="0"/>
      <dgm:spPr/>
    </dgm:pt>
    <dgm:pt modelId="{3E00B41A-23A8-4429-AD2B-0754D81C4A27}" type="pres">
      <dgm:prSet presAssocID="{5EDA67B9-B94C-4684-B64D-BE83789650E8}" presName="parentText" presStyleLbl="node1" presStyleIdx="2" presStyleCnt="5" custScaleX="53112" custScaleY="137545">
        <dgm:presLayoutVars>
          <dgm:chMax val="1"/>
          <dgm:bulletEnabled val="1"/>
        </dgm:presLayoutVars>
      </dgm:prSet>
      <dgm:spPr/>
    </dgm:pt>
    <dgm:pt modelId="{608CB07A-3047-44F2-A105-E10BE47D252E}" type="pres">
      <dgm:prSet presAssocID="{5EDA67B9-B94C-4684-B64D-BE83789650E8}" presName="descendantText" presStyleLbl="alignAccFollowNode1" presStyleIdx="2" presStyleCnt="5" custScaleX="116137" custScaleY="176509">
        <dgm:presLayoutVars>
          <dgm:bulletEnabled val="1"/>
        </dgm:presLayoutVars>
      </dgm:prSet>
      <dgm:spPr/>
    </dgm:pt>
    <dgm:pt modelId="{05746CF6-147F-4725-AE72-E920275E487D}" type="pres">
      <dgm:prSet presAssocID="{C08F4B06-B46D-4AA8-B5DA-D672114FEA8F}" presName="sp" presStyleCnt="0"/>
      <dgm:spPr/>
    </dgm:pt>
    <dgm:pt modelId="{2C89FB39-E40C-4DE3-A8F3-E445398245CA}" type="pres">
      <dgm:prSet presAssocID="{CE241AA4-94DA-4B08-A828-7B2C0544BA02}" presName="linNode" presStyleCnt="0"/>
      <dgm:spPr/>
    </dgm:pt>
    <dgm:pt modelId="{842AC9A2-9890-4A9A-AADD-89C45610AAE8}" type="pres">
      <dgm:prSet presAssocID="{CE241AA4-94DA-4B08-A828-7B2C0544BA02}" presName="parentText" presStyleLbl="node1" presStyleIdx="3" presStyleCnt="5" custScaleX="53229">
        <dgm:presLayoutVars>
          <dgm:chMax val="1"/>
          <dgm:bulletEnabled val="1"/>
        </dgm:presLayoutVars>
      </dgm:prSet>
      <dgm:spPr/>
    </dgm:pt>
    <dgm:pt modelId="{CAE8EC36-6823-476D-82DD-B46B4CFCB72C}" type="pres">
      <dgm:prSet presAssocID="{CE241AA4-94DA-4B08-A828-7B2C0544BA02}" presName="descendantText" presStyleLbl="alignAccFollowNode1" presStyleIdx="3" presStyleCnt="5" custScaleX="116107" custScaleY="116284">
        <dgm:presLayoutVars>
          <dgm:bulletEnabled val="1"/>
        </dgm:presLayoutVars>
      </dgm:prSet>
      <dgm:spPr/>
    </dgm:pt>
    <dgm:pt modelId="{8CBE6F6A-F5C7-4744-9B59-3C52E8059D6C}" type="pres">
      <dgm:prSet presAssocID="{DE68FD38-F199-4996-A6F5-DF901A23CA01}" presName="sp" presStyleCnt="0"/>
      <dgm:spPr/>
    </dgm:pt>
    <dgm:pt modelId="{DEFDDB54-E55B-447C-AE00-33AC3D1C2BBC}" type="pres">
      <dgm:prSet presAssocID="{052727FE-DD0C-4BA4-8909-3E7B2F452E30}" presName="linNode" presStyleCnt="0"/>
      <dgm:spPr/>
    </dgm:pt>
    <dgm:pt modelId="{2B6402C7-F506-47CC-8E7D-16F1FB6A2DD7}" type="pres">
      <dgm:prSet presAssocID="{052727FE-DD0C-4BA4-8909-3E7B2F452E30}" presName="parentText" presStyleLbl="node1" presStyleIdx="4" presStyleCnt="5" custScaleX="54879">
        <dgm:presLayoutVars>
          <dgm:chMax val="1"/>
          <dgm:bulletEnabled val="1"/>
        </dgm:presLayoutVars>
      </dgm:prSet>
      <dgm:spPr/>
    </dgm:pt>
    <dgm:pt modelId="{A6B2FB08-4F03-44A7-B5E0-5A2A9E459332}" type="pres">
      <dgm:prSet presAssocID="{052727FE-DD0C-4BA4-8909-3E7B2F452E30}" presName="descendantText" presStyleLbl="alignAccFollowNode1" presStyleIdx="4" presStyleCnt="5" custScaleX="115098" custScaleY="117598">
        <dgm:presLayoutVars>
          <dgm:bulletEnabled val="1"/>
        </dgm:presLayoutVars>
      </dgm:prSet>
      <dgm:spPr/>
    </dgm:pt>
  </dgm:ptLst>
  <dgm:cxnLst>
    <dgm:cxn modelId="{635E3202-32DE-44D2-B2BA-40E229B07F56}" srcId="{5EDA67B9-B94C-4684-B64D-BE83789650E8}" destId="{59F43F4C-9B00-4DCE-8D28-2877F56BEF6C}" srcOrd="2" destOrd="0" parTransId="{1285A71A-C8F1-4D4A-8D8B-678D2232CD95}" sibTransId="{7E42732A-ED86-438C-893A-D314A97185C9}"/>
    <dgm:cxn modelId="{C00BC202-D42C-483A-8B57-6EA73EA44F29}" type="presOf" srcId="{70301FCE-A8F4-48F1-BC0F-B9E7ED959873}" destId="{A6B2FB08-4F03-44A7-B5E0-5A2A9E459332}" srcOrd="0" destOrd="2" presId="urn:microsoft.com/office/officeart/2005/8/layout/vList5"/>
    <dgm:cxn modelId="{0B331D17-40C7-431D-8D53-DE6EE42B1732}" type="presOf" srcId="{25A3BF58-9C9B-43D9-8F7D-923DC580C9C0}" destId="{A6B2FB08-4F03-44A7-B5E0-5A2A9E459332}" srcOrd="0" destOrd="1" presId="urn:microsoft.com/office/officeart/2005/8/layout/vList5"/>
    <dgm:cxn modelId="{481BAA19-9C83-45F9-8B1B-AB4C293484F0}" type="presOf" srcId="{80DBACF7-F1BA-4E79-92D7-044765D0C3E2}" destId="{26F20469-BD4A-4FC5-8736-7558C2BD1642}" srcOrd="0" destOrd="0" presId="urn:microsoft.com/office/officeart/2005/8/layout/vList5"/>
    <dgm:cxn modelId="{E6378E20-5DAB-4656-85B2-C348869935F4}" type="presOf" srcId="{F5C056C8-7668-462E-8847-6F8AFDAF2941}" destId="{26F20469-BD4A-4FC5-8736-7558C2BD1642}" srcOrd="0" destOrd="1" presId="urn:microsoft.com/office/officeart/2005/8/layout/vList5"/>
    <dgm:cxn modelId="{905F442B-3FC1-40B9-8ED1-C9165A3DAB22}" srcId="{77673497-99CB-4BC2-8112-5AF06562E6A8}" destId="{F5C056C8-7668-462E-8847-6F8AFDAF2941}" srcOrd="1" destOrd="0" parTransId="{32727B22-0684-443F-B7B2-4391E5A72C59}" sibTransId="{2C501588-BF54-427C-9AB1-9748B3C1A724}"/>
    <dgm:cxn modelId="{1E7CD42C-409B-419D-9DE7-5EB2F497E557}" srcId="{052727FE-DD0C-4BA4-8909-3E7B2F452E30}" destId="{25A3BF58-9C9B-43D9-8F7D-923DC580C9C0}" srcOrd="1" destOrd="0" parTransId="{9ABD797B-5F83-45F4-9EA0-A99137B90CD1}" sibTransId="{FF5BB608-B39B-4308-BB88-1042F4FDBE93}"/>
    <dgm:cxn modelId="{2E4B5B35-79F4-4881-84E9-7E52C3C85E1E}" srcId="{5EDA67B9-B94C-4684-B64D-BE83789650E8}" destId="{0281C0CA-03E0-4C98-8ADE-FD222757D6D2}" srcOrd="0" destOrd="0" parTransId="{D21ACE2C-BD1A-4FA6-8EB1-8335E21FFE2E}" sibTransId="{2CF44D87-1C4C-4393-9726-856C9DD6E984}"/>
    <dgm:cxn modelId="{5B2D473A-69F9-4107-9A5C-9D62658FAE42}" srcId="{CE241AA4-94DA-4B08-A828-7B2C0544BA02}" destId="{9B36448E-6BD4-4093-B272-67892B3624C8}" srcOrd="0" destOrd="0" parTransId="{F4294CEE-97B8-4664-A0DA-E7137071F59F}" sibTransId="{3FFEF825-3947-4109-A607-13E03FCBB168}"/>
    <dgm:cxn modelId="{AF61723A-4AD8-4074-A91E-57EC4F4E9D0D}" type="presOf" srcId="{5EDA67B9-B94C-4684-B64D-BE83789650E8}" destId="{3E00B41A-23A8-4429-AD2B-0754D81C4A27}" srcOrd="0" destOrd="0" presId="urn:microsoft.com/office/officeart/2005/8/layout/vList5"/>
    <dgm:cxn modelId="{8B061663-F69F-4A9F-A441-065360180185}" srcId="{77673497-99CB-4BC2-8112-5AF06562E6A8}" destId="{80DBACF7-F1BA-4E79-92D7-044765D0C3E2}" srcOrd="0" destOrd="0" parTransId="{DF300D51-4783-4C85-9F8F-61D7164119EB}" sibTransId="{15AB94B7-3C62-4FC4-AEB7-0F1217DE8211}"/>
    <dgm:cxn modelId="{F29BFF66-078A-48AB-970D-855EECBA964F}" srcId="{0DF55DCB-B005-4B02-A498-22198B8F5C5C}" destId="{CE241AA4-94DA-4B08-A828-7B2C0544BA02}" srcOrd="3" destOrd="0" parTransId="{74EAF470-06AD-4088-8A8A-0C1BE531CA5E}" sibTransId="{DE68FD38-F199-4996-A6F5-DF901A23CA01}"/>
    <dgm:cxn modelId="{6CB9E14E-37C4-44D4-BB74-9F50343AC821}" type="presOf" srcId="{D2B9759E-E247-472C-9F25-1C12867AC9D8}" destId="{608CB07A-3047-44F2-A105-E10BE47D252E}" srcOrd="0" destOrd="1" presId="urn:microsoft.com/office/officeart/2005/8/layout/vList5"/>
    <dgm:cxn modelId="{44EDEA4F-4B87-49C7-8EFB-F42024AE3095}" type="presOf" srcId="{405C911B-7FD3-47B9-BD26-07115AD3601F}" destId="{5D14419F-6236-4999-A1DC-187B86971928}" srcOrd="0" destOrd="0" presId="urn:microsoft.com/office/officeart/2005/8/layout/vList5"/>
    <dgm:cxn modelId="{33097977-B621-44FB-BC5B-D915F017FA8E}" srcId="{5EDA67B9-B94C-4684-B64D-BE83789650E8}" destId="{D2B9759E-E247-472C-9F25-1C12867AC9D8}" srcOrd="1" destOrd="0" parTransId="{AF162938-6E5E-4F1F-9510-52858DB17DE3}" sibTransId="{1F4988EE-FD21-4373-8810-FD16F14F92C1}"/>
    <dgm:cxn modelId="{FC93207A-B1CA-4903-8FE2-0B98A291DAFD}" type="presOf" srcId="{C066A99A-DFB0-4857-BE85-BFFE5E4C1055}" destId="{F4C38C26-7D6D-4F46-879C-902CD38A7E50}" srcOrd="0" destOrd="0" presId="urn:microsoft.com/office/officeart/2005/8/layout/vList5"/>
    <dgm:cxn modelId="{78128F7A-ADB5-4CAB-B04A-4778335FDCE1}" type="presOf" srcId="{8443A2F8-203F-41FF-8A15-3E46D39AC302}" destId="{A6B2FB08-4F03-44A7-B5E0-5A2A9E459332}" srcOrd="0" destOrd="0" presId="urn:microsoft.com/office/officeart/2005/8/layout/vList5"/>
    <dgm:cxn modelId="{B6D81386-8C5F-46E5-8E8B-BE7B494A5E9C}" srcId="{0DF55DCB-B005-4B02-A498-22198B8F5C5C}" destId="{77673497-99CB-4BC2-8112-5AF06562E6A8}" srcOrd="1" destOrd="0" parTransId="{57156233-C600-4F84-8FD7-E0D846403073}" sibTransId="{1BF4BFFD-92F0-48C0-80BE-23E14218D2E3}"/>
    <dgm:cxn modelId="{736E5386-0748-4EB6-8C70-EB0F54E811DA}" type="presOf" srcId="{59F43F4C-9B00-4DCE-8D28-2877F56BEF6C}" destId="{608CB07A-3047-44F2-A105-E10BE47D252E}" srcOrd="0" destOrd="2" presId="urn:microsoft.com/office/officeart/2005/8/layout/vList5"/>
    <dgm:cxn modelId="{6202F297-FB6E-4B93-ADA8-87B10419699E}" srcId="{405C911B-7FD3-47B9-BD26-07115AD3601F}" destId="{C066A99A-DFB0-4857-BE85-BFFE5E4C1055}" srcOrd="0" destOrd="0" parTransId="{3F588D33-5E7F-45FD-AA32-07AC2DCA8D95}" sibTransId="{3BC5C3A9-28B3-43BE-B094-A07FC5D19D51}"/>
    <dgm:cxn modelId="{4F0390A1-7D2E-4223-94BB-C966B3A8C1B8}" type="presOf" srcId="{0281C0CA-03E0-4C98-8ADE-FD222757D6D2}" destId="{608CB07A-3047-44F2-A105-E10BE47D252E}" srcOrd="0" destOrd="0" presId="urn:microsoft.com/office/officeart/2005/8/layout/vList5"/>
    <dgm:cxn modelId="{02D5B8A1-C4BA-49C7-9E0B-DCFA39B4CCE5}" srcId="{0DF55DCB-B005-4B02-A498-22198B8F5C5C}" destId="{5EDA67B9-B94C-4684-B64D-BE83789650E8}" srcOrd="2" destOrd="0" parTransId="{B811C226-B0C1-4E59-8DFF-284DCB6DB259}" sibTransId="{C08F4B06-B46D-4AA8-B5DA-D672114FEA8F}"/>
    <dgm:cxn modelId="{8435E9AC-A3EA-4FF2-84EC-5E38DE132CB7}" type="presOf" srcId="{CE241AA4-94DA-4B08-A828-7B2C0544BA02}" destId="{842AC9A2-9890-4A9A-AADD-89C45610AAE8}" srcOrd="0" destOrd="0" presId="urn:microsoft.com/office/officeart/2005/8/layout/vList5"/>
    <dgm:cxn modelId="{5D1F83AF-D3D4-476C-87FF-C979449293D2}" type="presOf" srcId="{0DF55DCB-B005-4B02-A498-22198B8F5C5C}" destId="{AC51EB8E-02D2-4FBB-A08F-82AB7629A51D}" srcOrd="0" destOrd="0" presId="urn:microsoft.com/office/officeart/2005/8/layout/vList5"/>
    <dgm:cxn modelId="{3C8605B0-56FB-40FE-A373-097C39AF3546}" srcId="{052727FE-DD0C-4BA4-8909-3E7B2F452E30}" destId="{70301FCE-A8F4-48F1-BC0F-B9E7ED959873}" srcOrd="2" destOrd="0" parTransId="{848EEE00-D928-4627-B102-D858A87F625B}" sibTransId="{F67518BF-44FE-4C65-A3DA-3EF433B22E1F}"/>
    <dgm:cxn modelId="{ECA0B1BC-7B68-4337-8814-B8A20F74B5D4}" srcId="{052727FE-DD0C-4BA4-8909-3E7B2F452E30}" destId="{8443A2F8-203F-41FF-8A15-3E46D39AC302}" srcOrd="0" destOrd="0" parTransId="{DA896E97-06B6-491B-BBAE-08A37C61FBEF}" sibTransId="{BE8EB17B-EF7D-4F98-9373-B7DC6A98FF9A}"/>
    <dgm:cxn modelId="{602221CB-6560-4717-9902-5CC6BEA5780D}" srcId="{0DF55DCB-B005-4B02-A498-22198B8F5C5C}" destId="{405C911B-7FD3-47B9-BD26-07115AD3601F}" srcOrd="0" destOrd="0" parTransId="{AFBCD68C-B86A-4CD6-8F17-DC8395C2A306}" sibTransId="{CA339953-73E7-4719-B030-F87940E1D1A2}"/>
    <dgm:cxn modelId="{16AB90D5-B3BC-4E58-9FB1-AE8BD7E0A24C}" type="presOf" srcId="{9B36448E-6BD4-4093-B272-67892B3624C8}" destId="{CAE8EC36-6823-476D-82DD-B46B4CFCB72C}" srcOrd="0" destOrd="0" presId="urn:microsoft.com/office/officeart/2005/8/layout/vList5"/>
    <dgm:cxn modelId="{D3F5DED9-6ED7-4576-A55C-457F05C386D2}" type="presOf" srcId="{77673497-99CB-4BC2-8112-5AF06562E6A8}" destId="{D7A83D5A-4E06-4147-B761-CBFFE2F70CB3}" srcOrd="0" destOrd="0" presId="urn:microsoft.com/office/officeart/2005/8/layout/vList5"/>
    <dgm:cxn modelId="{678C50E6-A1EC-47C1-A3AB-8E6E7BBD3904}" srcId="{0DF55DCB-B005-4B02-A498-22198B8F5C5C}" destId="{052727FE-DD0C-4BA4-8909-3E7B2F452E30}" srcOrd="4" destOrd="0" parTransId="{8776FA1F-6066-4F54-BCDB-68F413CC6BE3}" sibTransId="{8656AEB2-54E7-46E3-8AA3-EC3817F2F1A3}"/>
    <dgm:cxn modelId="{119C2FF3-7DF5-4C4A-B53B-06AB2686FD06}" type="presOf" srcId="{052727FE-DD0C-4BA4-8909-3E7B2F452E30}" destId="{2B6402C7-F506-47CC-8E7D-16F1FB6A2DD7}" srcOrd="0" destOrd="0" presId="urn:microsoft.com/office/officeart/2005/8/layout/vList5"/>
    <dgm:cxn modelId="{A5941874-91AA-4B23-AAAE-B7CB75803F33}" type="presParOf" srcId="{AC51EB8E-02D2-4FBB-A08F-82AB7629A51D}" destId="{EEF1B96B-5E3D-42DC-A36E-476E4F0A0DE2}" srcOrd="0" destOrd="0" presId="urn:microsoft.com/office/officeart/2005/8/layout/vList5"/>
    <dgm:cxn modelId="{D7C497A5-4D52-462D-BE95-059B6B1BF1BE}" type="presParOf" srcId="{EEF1B96B-5E3D-42DC-A36E-476E4F0A0DE2}" destId="{5D14419F-6236-4999-A1DC-187B86971928}" srcOrd="0" destOrd="0" presId="urn:microsoft.com/office/officeart/2005/8/layout/vList5"/>
    <dgm:cxn modelId="{59CF96E6-D237-42A3-85A2-D760D9943FEE}" type="presParOf" srcId="{EEF1B96B-5E3D-42DC-A36E-476E4F0A0DE2}" destId="{F4C38C26-7D6D-4F46-879C-902CD38A7E50}" srcOrd="1" destOrd="0" presId="urn:microsoft.com/office/officeart/2005/8/layout/vList5"/>
    <dgm:cxn modelId="{68E600C7-BE85-4F5B-9A88-BF7BE98CCE76}" type="presParOf" srcId="{AC51EB8E-02D2-4FBB-A08F-82AB7629A51D}" destId="{A0C27FE2-2CD2-4B39-9F60-5CB0B395C114}" srcOrd="1" destOrd="0" presId="urn:microsoft.com/office/officeart/2005/8/layout/vList5"/>
    <dgm:cxn modelId="{F3826F88-1AC3-4648-80DC-3365DC5DDFEB}" type="presParOf" srcId="{AC51EB8E-02D2-4FBB-A08F-82AB7629A51D}" destId="{35CFBFC3-B830-4C17-8E08-297502510903}" srcOrd="2" destOrd="0" presId="urn:microsoft.com/office/officeart/2005/8/layout/vList5"/>
    <dgm:cxn modelId="{622054D0-ACF2-4B79-9576-D14D96F307AD}" type="presParOf" srcId="{35CFBFC3-B830-4C17-8E08-297502510903}" destId="{D7A83D5A-4E06-4147-B761-CBFFE2F70CB3}" srcOrd="0" destOrd="0" presId="urn:microsoft.com/office/officeart/2005/8/layout/vList5"/>
    <dgm:cxn modelId="{7963EC31-5018-4076-AC01-1203156B3894}" type="presParOf" srcId="{35CFBFC3-B830-4C17-8E08-297502510903}" destId="{26F20469-BD4A-4FC5-8736-7558C2BD1642}" srcOrd="1" destOrd="0" presId="urn:microsoft.com/office/officeart/2005/8/layout/vList5"/>
    <dgm:cxn modelId="{D4F49123-B788-4B3F-A6CF-3602F2045624}" type="presParOf" srcId="{AC51EB8E-02D2-4FBB-A08F-82AB7629A51D}" destId="{A6828FA8-826A-4504-9503-3EC639263F72}" srcOrd="3" destOrd="0" presId="urn:microsoft.com/office/officeart/2005/8/layout/vList5"/>
    <dgm:cxn modelId="{8B2C2182-1F38-4153-A8DF-3DB3BB076E76}" type="presParOf" srcId="{AC51EB8E-02D2-4FBB-A08F-82AB7629A51D}" destId="{E965081F-6285-4E7C-8CEE-5C4BB0F10292}" srcOrd="4" destOrd="0" presId="urn:microsoft.com/office/officeart/2005/8/layout/vList5"/>
    <dgm:cxn modelId="{B9B34C94-56C0-4412-89E2-C7A9E9A80D23}" type="presParOf" srcId="{E965081F-6285-4E7C-8CEE-5C4BB0F10292}" destId="{3E00B41A-23A8-4429-AD2B-0754D81C4A27}" srcOrd="0" destOrd="0" presId="urn:microsoft.com/office/officeart/2005/8/layout/vList5"/>
    <dgm:cxn modelId="{EA0665EA-40DE-4EF8-80DF-5215EFCDD532}" type="presParOf" srcId="{E965081F-6285-4E7C-8CEE-5C4BB0F10292}" destId="{608CB07A-3047-44F2-A105-E10BE47D252E}" srcOrd="1" destOrd="0" presId="urn:microsoft.com/office/officeart/2005/8/layout/vList5"/>
    <dgm:cxn modelId="{011EEC0E-48ED-4699-8CAF-45F4420C424A}" type="presParOf" srcId="{AC51EB8E-02D2-4FBB-A08F-82AB7629A51D}" destId="{05746CF6-147F-4725-AE72-E920275E487D}" srcOrd="5" destOrd="0" presId="urn:microsoft.com/office/officeart/2005/8/layout/vList5"/>
    <dgm:cxn modelId="{B4AC410A-7B76-46AC-8B40-FFD1B3725032}" type="presParOf" srcId="{AC51EB8E-02D2-4FBB-A08F-82AB7629A51D}" destId="{2C89FB39-E40C-4DE3-A8F3-E445398245CA}" srcOrd="6" destOrd="0" presId="urn:microsoft.com/office/officeart/2005/8/layout/vList5"/>
    <dgm:cxn modelId="{07324A8F-1A31-4402-8363-C256FC36722A}" type="presParOf" srcId="{2C89FB39-E40C-4DE3-A8F3-E445398245CA}" destId="{842AC9A2-9890-4A9A-AADD-89C45610AAE8}" srcOrd="0" destOrd="0" presId="urn:microsoft.com/office/officeart/2005/8/layout/vList5"/>
    <dgm:cxn modelId="{23D8225B-8A0E-4308-8C77-CB4D66AFB4F6}" type="presParOf" srcId="{2C89FB39-E40C-4DE3-A8F3-E445398245CA}" destId="{CAE8EC36-6823-476D-82DD-B46B4CFCB72C}" srcOrd="1" destOrd="0" presId="urn:microsoft.com/office/officeart/2005/8/layout/vList5"/>
    <dgm:cxn modelId="{A99AFDF4-EC39-46B6-B743-AEFF813C5FFE}" type="presParOf" srcId="{AC51EB8E-02D2-4FBB-A08F-82AB7629A51D}" destId="{8CBE6F6A-F5C7-4744-9B59-3C52E8059D6C}" srcOrd="7" destOrd="0" presId="urn:microsoft.com/office/officeart/2005/8/layout/vList5"/>
    <dgm:cxn modelId="{968A9E4B-9B3A-4B9E-9E51-A9657C4A4DEA}" type="presParOf" srcId="{AC51EB8E-02D2-4FBB-A08F-82AB7629A51D}" destId="{DEFDDB54-E55B-447C-AE00-33AC3D1C2BBC}" srcOrd="8" destOrd="0" presId="urn:microsoft.com/office/officeart/2005/8/layout/vList5"/>
    <dgm:cxn modelId="{58642B9B-BE2A-4708-B178-DEA21A78CA80}" type="presParOf" srcId="{DEFDDB54-E55B-447C-AE00-33AC3D1C2BBC}" destId="{2B6402C7-F506-47CC-8E7D-16F1FB6A2DD7}" srcOrd="0" destOrd="0" presId="urn:microsoft.com/office/officeart/2005/8/layout/vList5"/>
    <dgm:cxn modelId="{C135EECE-1857-4BC0-8206-BCCF08D05E78}" type="presParOf" srcId="{DEFDDB54-E55B-447C-AE00-33AC3D1C2BBC}" destId="{A6B2FB08-4F03-44A7-B5E0-5A2A9E459332}"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F55DCB-B005-4B02-A498-22198B8F5C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405C911B-7FD3-47B9-BD26-07115AD3601F}">
      <dgm:prSet phldrT="[Text]" custT="1"/>
      <dgm:spPr/>
      <dgm:t>
        <a:bodyPr/>
        <a:lstStyle/>
        <a:p>
          <a:r>
            <a:rPr lang="cs-CZ" sz="1400" dirty="0"/>
            <a:t>Společensky prospěšný cíl</a:t>
          </a:r>
        </a:p>
      </dgm:t>
    </dgm:pt>
    <dgm:pt modelId="{AFBCD68C-B86A-4CD6-8F17-DC8395C2A306}" type="parTrans" cxnId="{602221CB-6560-4717-9902-5CC6BEA5780D}">
      <dgm:prSet/>
      <dgm:spPr/>
      <dgm:t>
        <a:bodyPr/>
        <a:lstStyle/>
        <a:p>
          <a:endParaRPr lang="cs-CZ" sz="1300"/>
        </a:p>
      </dgm:t>
    </dgm:pt>
    <dgm:pt modelId="{CA339953-73E7-4719-B030-F87940E1D1A2}" type="sibTrans" cxnId="{602221CB-6560-4717-9902-5CC6BEA5780D}">
      <dgm:prSet/>
      <dgm:spPr/>
      <dgm:t>
        <a:bodyPr/>
        <a:lstStyle/>
        <a:p>
          <a:endParaRPr lang="cs-CZ" sz="1300"/>
        </a:p>
      </dgm:t>
    </dgm:pt>
    <dgm:pt modelId="{C066A99A-DFB0-4857-BE85-BFFE5E4C1055}">
      <dgm:prSet phldrT="[Text]" custT="1"/>
      <dgm:spPr/>
      <dgm:t>
        <a:bodyPr/>
        <a:lstStyle/>
        <a:p>
          <a:r>
            <a:rPr lang="cs-CZ" sz="1300" dirty="0"/>
            <a:t> </a:t>
          </a:r>
          <a:r>
            <a:rPr lang="cs-CZ" sz="1400" dirty="0"/>
            <a:t>podnik existuje za účelem naplnění společensky prospěšného cíle, kterým je řešení konkrétního environmentálního problému</a:t>
          </a:r>
          <a:r>
            <a:rPr lang="cs-CZ" sz="1400" dirty="0">
              <a:solidFill>
                <a:sysClr val="windowText" lastClr="000000"/>
              </a:solidFill>
            </a:rPr>
            <a:t>, zaměstnávání a sociální integrace osob </a:t>
          </a:r>
          <a:r>
            <a:rPr lang="cs-CZ" sz="1400" dirty="0"/>
            <a:t>znevýhodněných na trhu práce; tento cíl je formulován v zakládacích dokumentech</a:t>
          </a:r>
        </a:p>
      </dgm:t>
    </dgm:pt>
    <dgm:pt modelId="{3F588D33-5E7F-45FD-AA32-07AC2DCA8D95}" type="parTrans" cxnId="{6202F297-FB6E-4B93-ADA8-87B10419699E}">
      <dgm:prSet/>
      <dgm:spPr/>
      <dgm:t>
        <a:bodyPr/>
        <a:lstStyle/>
        <a:p>
          <a:endParaRPr lang="cs-CZ" sz="1300"/>
        </a:p>
      </dgm:t>
    </dgm:pt>
    <dgm:pt modelId="{3BC5C3A9-28B3-43BE-B094-A07FC5D19D51}" type="sibTrans" cxnId="{6202F297-FB6E-4B93-ADA8-87B10419699E}">
      <dgm:prSet/>
      <dgm:spPr/>
      <dgm:t>
        <a:bodyPr/>
        <a:lstStyle/>
        <a:p>
          <a:endParaRPr lang="cs-CZ" sz="1300"/>
        </a:p>
      </dgm:t>
    </dgm:pt>
    <dgm:pt modelId="{77673497-99CB-4BC2-8112-5AF06562E6A8}">
      <dgm:prSet phldrT="[Text]" custT="1"/>
      <dgm:spPr/>
      <dgm:t>
        <a:bodyPr/>
        <a:lstStyle/>
        <a:p>
          <a:r>
            <a:rPr lang="cs-CZ" sz="1400" dirty="0"/>
            <a:t>Sociální prospěch</a:t>
          </a:r>
        </a:p>
      </dgm:t>
    </dgm:pt>
    <dgm:pt modelId="{57156233-C600-4F84-8FD7-E0D846403073}" type="parTrans" cxnId="{B6D81386-8C5F-46E5-8E8B-BE7B494A5E9C}">
      <dgm:prSet/>
      <dgm:spPr/>
      <dgm:t>
        <a:bodyPr/>
        <a:lstStyle/>
        <a:p>
          <a:endParaRPr lang="cs-CZ" sz="1300"/>
        </a:p>
      </dgm:t>
    </dgm:pt>
    <dgm:pt modelId="{1BF4BFFD-92F0-48C0-80BE-23E14218D2E3}" type="sibTrans" cxnId="{B6D81386-8C5F-46E5-8E8B-BE7B494A5E9C}">
      <dgm:prSet/>
      <dgm:spPr/>
      <dgm:t>
        <a:bodyPr/>
        <a:lstStyle/>
        <a:p>
          <a:endParaRPr lang="cs-CZ" sz="1300"/>
        </a:p>
      </dgm:t>
    </dgm:pt>
    <dgm:pt modelId="{80DBACF7-F1BA-4E79-92D7-044765D0C3E2}">
      <dgm:prSet phldrT="[Text]" custT="1"/>
      <dgm:spPr/>
      <dgm:t>
        <a:bodyPr/>
        <a:lstStyle/>
        <a:p>
          <a:pPr algn="just"/>
          <a:r>
            <a:rPr lang="cs-CZ" sz="1400" dirty="0">
              <a:solidFill>
                <a:sysClr val="windowText" lastClr="000000"/>
              </a:solidFill>
            </a:rPr>
            <a:t>integrace osob ze znevýhodněných skupin - min. podíl zaměstnanců ze znevýhodněných skupin činí 30 %, min. úvazek pro zaměstnance z cílových skupin je 0,4, zaměstnanci z cílových skupin musí mít uzavřenou pracovní smlouvu nebo dohodu o pracovní činnosti (dohoda o provedení práce není pro zaměstnance z cílových skupin akceptovatelná), podnik používá personální a integrační nástroje podporující rozvoj a integraci zaměstnanců z cílových skupin</a:t>
          </a:r>
          <a:endParaRPr lang="cs-CZ" sz="1400" strike="noStrike" dirty="0">
            <a:solidFill>
              <a:sysClr val="windowText" lastClr="000000"/>
            </a:solidFill>
          </a:endParaRPr>
        </a:p>
      </dgm:t>
    </dgm:pt>
    <dgm:pt modelId="{DF300D51-4783-4C85-9F8F-61D7164119EB}" type="parTrans" cxnId="{8B061663-F69F-4A9F-A441-065360180185}">
      <dgm:prSet/>
      <dgm:spPr/>
      <dgm:t>
        <a:bodyPr/>
        <a:lstStyle/>
        <a:p>
          <a:endParaRPr lang="cs-CZ" sz="1300"/>
        </a:p>
      </dgm:t>
    </dgm:pt>
    <dgm:pt modelId="{15AB94B7-3C62-4FC4-AEB7-0F1217DE8211}" type="sibTrans" cxnId="{8B061663-F69F-4A9F-A441-065360180185}">
      <dgm:prSet/>
      <dgm:spPr/>
      <dgm:t>
        <a:bodyPr/>
        <a:lstStyle/>
        <a:p>
          <a:endParaRPr lang="cs-CZ" sz="1300"/>
        </a:p>
      </dgm:t>
    </dgm:pt>
    <dgm:pt modelId="{5EDA67B9-B94C-4684-B64D-BE83789650E8}">
      <dgm:prSet phldrT="[Text]" custT="1"/>
      <dgm:spPr/>
      <dgm:t>
        <a:bodyPr/>
        <a:lstStyle/>
        <a:p>
          <a:r>
            <a:rPr lang="cs-CZ" sz="1400" dirty="0"/>
            <a:t>Ekonomický prospěch</a:t>
          </a:r>
        </a:p>
      </dgm:t>
    </dgm:pt>
    <dgm:pt modelId="{B811C226-B0C1-4E59-8DFF-284DCB6DB259}" type="parTrans" cxnId="{02D5B8A1-C4BA-49C7-9E0B-DCFA39B4CCE5}">
      <dgm:prSet/>
      <dgm:spPr/>
      <dgm:t>
        <a:bodyPr/>
        <a:lstStyle/>
        <a:p>
          <a:endParaRPr lang="cs-CZ" sz="1300"/>
        </a:p>
      </dgm:t>
    </dgm:pt>
    <dgm:pt modelId="{C08F4B06-B46D-4AA8-B5DA-D672114FEA8F}" type="sibTrans" cxnId="{02D5B8A1-C4BA-49C7-9E0B-DCFA39B4CCE5}">
      <dgm:prSet/>
      <dgm:spPr/>
      <dgm:t>
        <a:bodyPr/>
        <a:lstStyle/>
        <a:p>
          <a:endParaRPr lang="cs-CZ" sz="1300"/>
        </a:p>
      </dgm:t>
    </dgm:pt>
    <dgm:pt modelId="{0281C0CA-03E0-4C98-8ADE-FD222757D6D2}">
      <dgm:prSet phldrT="[Text]" custT="1"/>
      <dgm:spPr/>
      <dgm:t>
        <a:bodyPr/>
        <a:lstStyle/>
        <a:p>
          <a:r>
            <a:rPr lang="cs-CZ" sz="1400" strike="noStrike" dirty="0">
              <a:solidFill>
                <a:sysClr val="windowText" lastClr="000000"/>
              </a:solidFill>
            </a:rPr>
            <a:t>minimálně 51 % případného zisku je reinvestováno do rozvoje sociálního podniku a/nebo pro naplnění jeho společensky prospěšných cílů</a:t>
          </a:r>
        </a:p>
      </dgm:t>
    </dgm:pt>
    <dgm:pt modelId="{D21ACE2C-BD1A-4FA6-8EB1-8335E21FFE2E}" type="parTrans" cxnId="{2E4B5B35-79F4-4881-84E9-7E52C3C85E1E}">
      <dgm:prSet/>
      <dgm:spPr/>
      <dgm:t>
        <a:bodyPr/>
        <a:lstStyle/>
        <a:p>
          <a:endParaRPr lang="cs-CZ" sz="1300"/>
        </a:p>
      </dgm:t>
    </dgm:pt>
    <dgm:pt modelId="{2CF44D87-1C4C-4393-9726-856C9DD6E984}" type="sibTrans" cxnId="{2E4B5B35-79F4-4881-84E9-7E52C3C85E1E}">
      <dgm:prSet/>
      <dgm:spPr/>
      <dgm:t>
        <a:bodyPr/>
        <a:lstStyle/>
        <a:p>
          <a:endParaRPr lang="cs-CZ" sz="1300"/>
        </a:p>
      </dgm:t>
    </dgm:pt>
    <dgm:pt modelId="{052727FE-DD0C-4BA4-8909-3E7B2F452E30}">
      <dgm:prSet custT="1"/>
      <dgm:spPr/>
      <dgm:t>
        <a:bodyPr/>
        <a:lstStyle/>
        <a:p>
          <a:r>
            <a:rPr lang="cs-CZ" sz="1400" dirty="0"/>
            <a:t>Místní prospěch</a:t>
          </a:r>
        </a:p>
      </dgm:t>
    </dgm:pt>
    <dgm:pt modelId="{8776FA1F-6066-4F54-BCDB-68F413CC6BE3}" type="parTrans" cxnId="{678C50E6-A1EC-47C1-A3AB-8E6E7BBD3904}">
      <dgm:prSet/>
      <dgm:spPr/>
      <dgm:t>
        <a:bodyPr/>
        <a:lstStyle/>
        <a:p>
          <a:endParaRPr lang="cs-CZ" sz="1300"/>
        </a:p>
      </dgm:t>
    </dgm:pt>
    <dgm:pt modelId="{8656AEB2-54E7-46E3-8AA3-EC3817F2F1A3}" type="sibTrans" cxnId="{678C50E6-A1EC-47C1-A3AB-8E6E7BBD3904}">
      <dgm:prSet/>
      <dgm:spPr/>
      <dgm:t>
        <a:bodyPr/>
        <a:lstStyle/>
        <a:p>
          <a:endParaRPr lang="cs-CZ" sz="1300"/>
        </a:p>
      </dgm:t>
    </dgm:pt>
    <dgm:pt modelId="{9B36448E-6BD4-4093-B272-67892B3624C8}">
      <dgm:prSet custT="1"/>
      <dgm:spPr/>
      <dgm:t>
        <a:bodyPr/>
        <a:lstStyle/>
        <a:p>
          <a:pPr algn="just"/>
          <a:r>
            <a:rPr lang="cs-CZ" sz="1300" dirty="0"/>
            <a:t> </a:t>
          </a:r>
          <a:r>
            <a:rPr lang="cs-CZ" sz="1400" dirty="0"/>
            <a:t>podnikatelské aktivity podniku, skrze které podnik naplňuje společensky prospěšný cíl, mají environmentální rozměr</a:t>
          </a:r>
        </a:p>
      </dgm:t>
    </dgm:pt>
    <dgm:pt modelId="{F4294CEE-97B8-4664-A0DA-E7137071F59F}" type="parTrans" cxnId="{5B2D473A-69F9-4107-9A5C-9D62658FAE42}">
      <dgm:prSet/>
      <dgm:spPr/>
      <dgm:t>
        <a:bodyPr/>
        <a:lstStyle/>
        <a:p>
          <a:endParaRPr lang="cs-CZ" sz="1300"/>
        </a:p>
      </dgm:t>
    </dgm:pt>
    <dgm:pt modelId="{3FFEF825-3947-4109-A607-13E03FCBB168}" type="sibTrans" cxnId="{5B2D473A-69F9-4107-9A5C-9D62658FAE42}">
      <dgm:prSet/>
      <dgm:spPr/>
      <dgm:t>
        <a:bodyPr/>
        <a:lstStyle/>
        <a:p>
          <a:endParaRPr lang="cs-CZ" sz="1300"/>
        </a:p>
      </dgm:t>
    </dgm:pt>
    <dgm:pt modelId="{8443A2F8-203F-41FF-8A15-3E46D39AC302}">
      <dgm:prSet custT="1"/>
      <dgm:spPr/>
      <dgm:t>
        <a:bodyPr/>
        <a:lstStyle/>
        <a:p>
          <a:r>
            <a:rPr lang="cs-CZ" sz="1300" dirty="0">
              <a:latin typeface="+mn-lt"/>
              <a:cs typeface="Arial" panose="020B0604020202020204" pitchFamily="34" charset="0"/>
            </a:rPr>
            <a:t> </a:t>
          </a:r>
          <a:r>
            <a:rPr lang="cs-CZ" sz="1400" dirty="0"/>
            <a:t>ekonomická lokalizace = místní výroba pro místní spotřebu, podpora místní ekonomiky</a:t>
          </a:r>
          <a:endParaRPr lang="cs-CZ" sz="1400" dirty="0">
            <a:latin typeface="+mn-lt"/>
            <a:cs typeface="Arial" panose="020B0604020202020204" pitchFamily="34" charset="0"/>
          </a:endParaRPr>
        </a:p>
      </dgm:t>
    </dgm:pt>
    <dgm:pt modelId="{DA896E97-06B6-491B-BBAE-08A37C61FBEF}" type="parTrans" cxnId="{ECA0B1BC-7B68-4337-8814-B8A20F74B5D4}">
      <dgm:prSet/>
      <dgm:spPr/>
      <dgm:t>
        <a:bodyPr/>
        <a:lstStyle/>
        <a:p>
          <a:endParaRPr lang="cs-CZ" sz="1300"/>
        </a:p>
      </dgm:t>
    </dgm:pt>
    <dgm:pt modelId="{BE8EB17B-EF7D-4F98-9373-B7DC6A98FF9A}" type="sibTrans" cxnId="{ECA0B1BC-7B68-4337-8814-B8A20F74B5D4}">
      <dgm:prSet/>
      <dgm:spPr/>
      <dgm:t>
        <a:bodyPr/>
        <a:lstStyle/>
        <a:p>
          <a:endParaRPr lang="cs-CZ" sz="1300"/>
        </a:p>
      </dgm:t>
    </dgm:pt>
    <dgm:pt modelId="{CE241AA4-94DA-4B08-A828-7B2C0544BA02}">
      <dgm:prSet custT="1"/>
      <dgm:spPr/>
      <dgm:t>
        <a:bodyPr/>
        <a:lstStyle/>
        <a:p>
          <a:r>
            <a:rPr lang="cs-CZ" sz="1400" dirty="0"/>
            <a:t>Environmentální prospěch </a:t>
          </a:r>
        </a:p>
      </dgm:t>
    </dgm:pt>
    <dgm:pt modelId="{74EAF470-06AD-4088-8A8A-0C1BE531CA5E}" type="parTrans" cxnId="{F29BFF66-078A-48AB-970D-855EECBA964F}">
      <dgm:prSet/>
      <dgm:spPr/>
      <dgm:t>
        <a:bodyPr/>
        <a:lstStyle/>
        <a:p>
          <a:endParaRPr lang="cs-CZ" sz="1300"/>
        </a:p>
      </dgm:t>
    </dgm:pt>
    <dgm:pt modelId="{DE68FD38-F199-4996-A6F5-DF901A23CA01}" type="sibTrans" cxnId="{F29BFF66-078A-48AB-970D-855EECBA964F}">
      <dgm:prSet/>
      <dgm:spPr/>
      <dgm:t>
        <a:bodyPr/>
        <a:lstStyle/>
        <a:p>
          <a:endParaRPr lang="cs-CZ" sz="1300"/>
        </a:p>
      </dgm:t>
    </dgm:pt>
    <dgm:pt modelId="{25A3BF58-9C9B-43D9-8F7D-923DC580C9C0}">
      <dgm:prSet custT="1"/>
      <dgm:spPr/>
      <dgm:t>
        <a:bodyPr/>
        <a:lstStyle/>
        <a:p>
          <a:r>
            <a:rPr lang="cs-CZ" sz="1400" dirty="0">
              <a:latin typeface="+mn-lt"/>
              <a:cs typeface="Arial" panose="020B0604020202020204" pitchFamily="34" charset="0"/>
            </a:rPr>
            <a:t> </a:t>
          </a:r>
          <a:r>
            <a:rPr lang="cs-CZ" sz="1400" dirty="0"/>
            <a:t>sociální podnik zaměstnává obyvatele z území MAS</a:t>
          </a:r>
          <a:endParaRPr lang="cs-CZ" sz="1400" dirty="0">
            <a:latin typeface="+mn-lt"/>
            <a:cs typeface="Arial" panose="020B0604020202020204" pitchFamily="34" charset="0"/>
          </a:endParaRPr>
        </a:p>
      </dgm:t>
    </dgm:pt>
    <dgm:pt modelId="{9ABD797B-5F83-45F4-9EA0-A99137B90CD1}" type="parTrans" cxnId="{1E7CD42C-409B-419D-9DE7-5EB2F497E557}">
      <dgm:prSet/>
      <dgm:spPr/>
      <dgm:t>
        <a:bodyPr/>
        <a:lstStyle/>
        <a:p>
          <a:endParaRPr lang="cs-CZ" sz="1300"/>
        </a:p>
      </dgm:t>
    </dgm:pt>
    <dgm:pt modelId="{FF5BB608-B39B-4308-BB88-1042F4FDBE93}" type="sibTrans" cxnId="{1E7CD42C-409B-419D-9DE7-5EB2F497E557}">
      <dgm:prSet/>
      <dgm:spPr/>
      <dgm:t>
        <a:bodyPr/>
        <a:lstStyle/>
        <a:p>
          <a:endParaRPr lang="cs-CZ" sz="1300"/>
        </a:p>
      </dgm:t>
    </dgm:pt>
    <dgm:pt modelId="{C8827116-E17D-442A-A0F0-6B8E97FA75AB}">
      <dgm:prSet custT="1"/>
      <dgm:spPr/>
      <dgm:t>
        <a:bodyPr/>
        <a:lstStyle/>
        <a:p>
          <a:r>
            <a:rPr lang="cs-CZ" sz="1400" dirty="0">
              <a:solidFill>
                <a:sysClr val="windowText" lastClr="000000"/>
              </a:solidFill>
            </a:rPr>
            <a:t> nezávislost (autonomie) v manažerském rozhodování a řízení na externích zakladatelích nebo zřizovatelích</a:t>
          </a:r>
        </a:p>
      </dgm:t>
    </dgm:pt>
    <dgm:pt modelId="{DD5BFD1D-05A3-4AE8-973D-D2716C7C13EB}" type="parTrans" cxnId="{75513E85-A110-48FA-977C-E43CC378C8DC}">
      <dgm:prSet/>
      <dgm:spPr/>
      <dgm:t>
        <a:bodyPr/>
        <a:lstStyle/>
        <a:p>
          <a:endParaRPr lang="cs-CZ" sz="1300"/>
        </a:p>
      </dgm:t>
    </dgm:pt>
    <dgm:pt modelId="{B1A33A61-0779-41A9-A87E-9C587846776C}" type="sibTrans" cxnId="{75513E85-A110-48FA-977C-E43CC378C8DC}">
      <dgm:prSet/>
      <dgm:spPr/>
      <dgm:t>
        <a:bodyPr/>
        <a:lstStyle/>
        <a:p>
          <a:endParaRPr lang="cs-CZ" sz="1300"/>
        </a:p>
      </dgm:t>
    </dgm:pt>
    <dgm:pt modelId="{998B2EF8-1D87-476B-8D94-880610581365}">
      <dgm:prSet custT="1"/>
      <dgm:spPr/>
      <dgm:t>
        <a:bodyPr/>
        <a:lstStyle/>
        <a:p>
          <a:r>
            <a:rPr lang="cs-CZ" sz="1400" dirty="0">
              <a:solidFill>
                <a:sysClr val="windowText" lastClr="000000"/>
              </a:solidFill>
            </a:rPr>
            <a:t> alespoň 30 % podíl tržeb z prodeje výrobků a služeb na celkových výnosech, sleduje se za posledních 12 měsíců realizace projektu </a:t>
          </a:r>
        </a:p>
      </dgm:t>
    </dgm:pt>
    <dgm:pt modelId="{BE0E3E94-8DF2-4942-AA31-8E771E257FCC}" type="parTrans" cxnId="{2761287C-1365-48B8-AB2A-6C503CB967EB}">
      <dgm:prSet/>
      <dgm:spPr/>
      <dgm:t>
        <a:bodyPr/>
        <a:lstStyle/>
        <a:p>
          <a:endParaRPr lang="cs-CZ" sz="1300"/>
        </a:p>
      </dgm:t>
    </dgm:pt>
    <dgm:pt modelId="{36695495-77C9-4C27-9C0F-0F4B6B99F263}" type="sibTrans" cxnId="{2761287C-1365-48B8-AB2A-6C503CB967EB}">
      <dgm:prSet/>
      <dgm:spPr/>
      <dgm:t>
        <a:bodyPr/>
        <a:lstStyle/>
        <a:p>
          <a:endParaRPr lang="cs-CZ" sz="1300"/>
        </a:p>
      </dgm:t>
    </dgm:pt>
    <dgm:pt modelId="{DA29F3EE-BFEC-4C4F-9134-BEBCE8FD51CE}">
      <dgm:prSet custT="1"/>
      <dgm:spPr/>
      <dgm:t>
        <a:bodyPr/>
        <a:lstStyle/>
        <a:p>
          <a:pPr algn="just"/>
          <a:r>
            <a:rPr lang="cs-CZ" sz="1400" dirty="0"/>
            <a:t> zohledňování environmentálních aspektů ve všech fázích podnikání, tzn. při výrobě výrobků  a/nebo poskytování služeb včetně environmentálně příznivého úřadování</a:t>
          </a:r>
        </a:p>
      </dgm:t>
    </dgm:pt>
    <dgm:pt modelId="{741BD269-075D-4E10-9D2C-3A0E8DF0EA6D}" type="parTrans" cxnId="{B8BCC459-9F13-4542-BED8-36D02B581BAC}">
      <dgm:prSet/>
      <dgm:spPr/>
      <dgm:t>
        <a:bodyPr/>
        <a:lstStyle/>
        <a:p>
          <a:endParaRPr lang="cs-CZ" sz="1300"/>
        </a:p>
      </dgm:t>
    </dgm:pt>
    <dgm:pt modelId="{65513242-A32F-4B57-B12A-C32805187374}" type="sibTrans" cxnId="{B8BCC459-9F13-4542-BED8-36D02B581BAC}">
      <dgm:prSet/>
      <dgm:spPr/>
      <dgm:t>
        <a:bodyPr/>
        <a:lstStyle/>
        <a:p>
          <a:endParaRPr lang="cs-CZ" sz="1300"/>
        </a:p>
      </dgm:t>
    </dgm:pt>
    <dgm:pt modelId="{703CD05D-D49F-4DEB-9A09-5015C08B83DD}">
      <dgm:prSet custT="1"/>
      <dgm:spPr/>
      <dgm:t>
        <a:bodyPr/>
        <a:lstStyle/>
        <a:p>
          <a:r>
            <a:rPr lang="cs-CZ" sz="1400" dirty="0"/>
            <a:t> spolupráce sociálního podniku s lokálními aktéry na území MAS</a:t>
          </a:r>
          <a:endParaRPr lang="cs-CZ" sz="1400" dirty="0">
            <a:latin typeface="+mn-lt"/>
            <a:cs typeface="Arial" panose="020B0604020202020204" pitchFamily="34" charset="0"/>
          </a:endParaRPr>
        </a:p>
      </dgm:t>
    </dgm:pt>
    <dgm:pt modelId="{962F6392-AEF7-4BD4-98D4-ABD311F56EDE}" type="parTrans" cxnId="{24171720-532D-4EED-A417-9EB4DC4EE3E2}">
      <dgm:prSet/>
      <dgm:spPr/>
      <dgm:t>
        <a:bodyPr/>
        <a:lstStyle/>
        <a:p>
          <a:endParaRPr lang="cs-CZ" sz="1300"/>
        </a:p>
      </dgm:t>
    </dgm:pt>
    <dgm:pt modelId="{C09CCC90-F4FD-464F-82B4-13AD8D02378F}" type="sibTrans" cxnId="{24171720-532D-4EED-A417-9EB4DC4EE3E2}">
      <dgm:prSet/>
      <dgm:spPr/>
      <dgm:t>
        <a:bodyPr/>
        <a:lstStyle/>
        <a:p>
          <a:endParaRPr lang="cs-CZ" sz="1300"/>
        </a:p>
      </dgm:t>
    </dgm:pt>
    <dgm:pt modelId="{65A15573-3F80-4E23-BC6D-F6F31364A4EF}">
      <dgm:prSet custT="1"/>
      <dgm:spPr/>
      <dgm:t>
        <a:bodyPr/>
        <a:lstStyle/>
        <a:p>
          <a:pPr algn="just"/>
          <a:r>
            <a:rPr lang="cs-CZ" sz="1400" strike="noStrike" dirty="0">
              <a:solidFill>
                <a:sysClr val="windowText" lastClr="000000"/>
              </a:solidFill>
            </a:rPr>
            <a:t>účast zaměstnanců a členů na směřování podniku</a:t>
          </a:r>
        </a:p>
      </dgm:t>
    </dgm:pt>
    <dgm:pt modelId="{A16A1DFA-13E3-40B9-BAAA-8F5FF53E6AFA}" type="sibTrans" cxnId="{A4BC01D3-19F0-41FC-B821-7B35A6AFA318}">
      <dgm:prSet/>
      <dgm:spPr/>
      <dgm:t>
        <a:bodyPr/>
        <a:lstStyle/>
        <a:p>
          <a:endParaRPr lang="cs-CZ" sz="1300"/>
        </a:p>
      </dgm:t>
    </dgm:pt>
    <dgm:pt modelId="{C815E358-94AE-44E6-BDB2-11716362B969}" type="parTrans" cxnId="{A4BC01D3-19F0-41FC-B821-7B35A6AFA318}">
      <dgm:prSet/>
      <dgm:spPr/>
      <dgm:t>
        <a:bodyPr/>
        <a:lstStyle/>
        <a:p>
          <a:endParaRPr lang="cs-CZ" sz="1300"/>
        </a:p>
      </dgm:t>
    </dgm:pt>
    <dgm:pt modelId="{AC51EB8E-02D2-4FBB-A08F-82AB7629A51D}" type="pres">
      <dgm:prSet presAssocID="{0DF55DCB-B005-4B02-A498-22198B8F5C5C}" presName="Name0" presStyleCnt="0">
        <dgm:presLayoutVars>
          <dgm:dir/>
          <dgm:animLvl val="lvl"/>
          <dgm:resizeHandles val="exact"/>
        </dgm:presLayoutVars>
      </dgm:prSet>
      <dgm:spPr/>
    </dgm:pt>
    <dgm:pt modelId="{EEF1B96B-5E3D-42DC-A36E-476E4F0A0DE2}" type="pres">
      <dgm:prSet presAssocID="{405C911B-7FD3-47B9-BD26-07115AD3601F}" presName="linNode" presStyleCnt="0"/>
      <dgm:spPr/>
    </dgm:pt>
    <dgm:pt modelId="{5D14419F-6236-4999-A1DC-187B86971928}" type="pres">
      <dgm:prSet presAssocID="{405C911B-7FD3-47B9-BD26-07115AD3601F}" presName="parentText" presStyleLbl="node1" presStyleIdx="0" presStyleCnt="5" custScaleX="82911" custScaleY="152729">
        <dgm:presLayoutVars>
          <dgm:chMax val="1"/>
          <dgm:bulletEnabled val="1"/>
        </dgm:presLayoutVars>
      </dgm:prSet>
      <dgm:spPr/>
    </dgm:pt>
    <dgm:pt modelId="{F4C38C26-7D6D-4F46-879C-902CD38A7E50}" type="pres">
      <dgm:prSet presAssocID="{405C911B-7FD3-47B9-BD26-07115AD3601F}" presName="descendantText" presStyleLbl="alignAccFollowNode1" presStyleIdx="0" presStyleCnt="5" custScaleX="108476" custScaleY="177049">
        <dgm:presLayoutVars>
          <dgm:bulletEnabled val="1"/>
        </dgm:presLayoutVars>
      </dgm:prSet>
      <dgm:spPr/>
    </dgm:pt>
    <dgm:pt modelId="{A0C27FE2-2CD2-4B39-9F60-5CB0B395C114}" type="pres">
      <dgm:prSet presAssocID="{CA339953-73E7-4719-B030-F87940E1D1A2}" presName="sp" presStyleCnt="0"/>
      <dgm:spPr/>
    </dgm:pt>
    <dgm:pt modelId="{35CFBFC3-B830-4C17-8E08-297502510903}" type="pres">
      <dgm:prSet presAssocID="{77673497-99CB-4BC2-8112-5AF06562E6A8}" presName="linNode" presStyleCnt="0"/>
      <dgm:spPr/>
    </dgm:pt>
    <dgm:pt modelId="{D7A83D5A-4E06-4147-B761-CBFFE2F70CB3}" type="pres">
      <dgm:prSet presAssocID="{77673497-99CB-4BC2-8112-5AF06562E6A8}" presName="parentText" presStyleLbl="node1" presStyleIdx="1" presStyleCnt="5" custScaleX="81845" custScaleY="265727">
        <dgm:presLayoutVars>
          <dgm:chMax val="1"/>
          <dgm:bulletEnabled val="1"/>
        </dgm:presLayoutVars>
      </dgm:prSet>
      <dgm:spPr/>
    </dgm:pt>
    <dgm:pt modelId="{26F20469-BD4A-4FC5-8736-7558C2BD1642}" type="pres">
      <dgm:prSet presAssocID="{77673497-99CB-4BC2-8112-5AF06562E6A8}" presName="descendantText" presStyleLbl="alignAccFollowNode1" presStyleIdx="1" presStyleCnt="5" custScaleX="109391" custScaleY="321522">
        <dgm:presLayoutVars>
          <dgm:bulletEnabled val="1"/>
        </dgm:presLayoutVars>
      </dgm:prSet>
      <dgm:spPr/>
    </dgm:pt>
    <dgm:pt modelId="{A6828FA8-826A-4504-9503-3EC639263F72}" type="pres">
      <dgm:prSet presAssocID="{1BF4BFFD-92F0-48C0-80BE-23E14218D2E3}" presName="sp" presStyleCnt="0"/>
      <dgm:spPr/>
    </dgm:pt>
    <dgm:pt modelId="{E965081F-6285-4E7C-8CEE-5C4BB0F10292}" type="pres">
      <dgm:prSet presAssocID="{5EDA67B9-B94C-4684-B64D-BE83789650E8}" presName="linNode" presStyleCnt="0"/>
      <dgm:spPr/>
    </dgm:pt>
    <dgm:pt modelId="{3E00B41A-23A8-4429-AD2B-0754D81C4A27}" type="pres">
      <dgm:prSet presAssocID="{5EDA67B9-B94C-4684-B64D-BE83789650E8}" presName="parentText" presStyleLbl="node1" presStyleIdx="2" presStyleCnt="5" custScaleX="82911" custScaleY="235275">
        <dgm:presLayoutVars>
          <dgm:chMax val="1"/>
          <dgm:bulletEnabled val="1"/>
        </dgm:presLayoutVars>
      </dgm:prSet>
      <dgm:spPr/>
    </dgm:pt>
    <dgm:pt modelId="{608CB07A-3047-44F2-A105-E10BE47D252E}" type="pres">
      <dgm:prSet presAssocID="{5EDA67B9-B94C-4684-B64D-BE83789650E8}" presName="descendantText" presStyleLbl="alignAccFollowNode1" presStyleIdx="2" presStyleCnt="5" custScaleX="114121" custScaleY="296982">
        <dgm:presLayoutVars>
          <dgm:bulletEnabled val="1"/>
        </dgm:presLayoutVars>
      </dgm:prSet>
      <dgm:spPr/>
    </dgm:pt>
    <dgm:pt modelId="{05746CF6-147F-4725-AE72-E920275E487D}" type="pres">
      <dgm:prSet presAssocID="{C08F4B06-B46D-4AA8-B5DA-D672114FEA8F}" presName="sp" presStyleCnt="0"/>
      <dgm:spPr/>
    </dgm:pt>
    <dgm:pt modelId="{2C89FB39-E40C-4DE3-A8F3-E445398245CA}" type="pres">
      <dgm:prSet presAssocID="{CE241AA4-94DA-4B08-A828-7B2C0544BA02}" presName="linNode" presStyleCnt="0"/>
      <dgm:spPr/>
    </dgm:pt>
    <dgm:pt modelId="{842AC9A2-9890-4A9A-AADD-89C45610AAE8}" type="pres">
      <dgm:prSet presAssocID="{CE241AA4-94DA-4B08-A828-7B2C0544BA02}" presName="parentText" presStyleLbl="node1" presStyleIdx="3" presStyleCnt="5" custScaleX="82083" custScaleY="197805">
        <dgm:presLayoutVars>
          <dgm:chMax val="1"/>
          <dgm:bulletEnabled val="1"/>
        </dgm:presLayoutVars>
      </dgm:prSet>
      <dgm:spPr/>
    </dgm:pt>
    <dgm:pt modelId="{CAE8EC36-6823-476D-82DD-B46B4CFCB72C}" type="pres">
      <dgm:prSet presAssocID="{CE241AA4-94DA-4B08-A828-7B2C0544BA02}" presName="descendantText" presStyleLbl="alignAccFollowNode1" presStyleIdx="3" presStyleCnt="5" custScaleX="107418" custScaleY="236151" custLinFactNeighborY="4103">
        <dgm:presLayoutVars>
          <dgm:bulletEnabled val="1"/>
        </dgm:presLayoutVars>
      </dgm:prSet>
      <dgm:spPr/>
    </dgm:pt>
    <dgm:pt modelId="{8CBE6F6A-F5C7-4744-9B59-3C52E8059D6C}" type="pres">
      <dgm:prSet presAssocID="{DE68FD38-F199-4996-A6F5-DF901A23CA01}" presName="sp" presStyleCnt="0"/>
      <dgm:spPr/>
    </dgm:pt>
    <dgm:pt modelId="{DEFDDB54-E55B-447C-AE00-33AC3D1C2BBC}" type="pres">
      <dgm:prSet presAssocID="{052727FE-DD0C-4BA4-8909-3E7B2F452E30}" presName="linNode" presStyleCnt="0"/>
      <dgm:spPr/>
    </dgm:pt>
    <dgm:pt modelId="{2B6402C7-F506-47CC-8E7D-16F1FB6A2DD7}" type="pres">
      <dgm:prSet presAssocID="{052727FE-DD0C-4BA4-8909-3E7B2F452E30}" presName="parentText" presStyleLbl="node1" presStyleIdx="4" presStyleCnt="5" custScaleX="82911" custScaleY="153160">
        <dgm:presLayoutVars>
          <dgm:chMax val="1"/>
          <dgm:bulletEnabled val="1"/>
        </dgm:presLayoutVars>
      </dgm:prSet>
      <dgm:spPr/>
    </dgm:pt>
    <dgm:pt modelId="{A6B2FB08-4F03-44A7-B5E0-5A2A9E459332}" type="pres">
      <dgm:prSet presAssocID="{052727FE-DD0C-4BA4-8909-3E7B2F452E30}" presName="descendantText" presStyleLbl="alignAccFollowNode1" presStyleIdx="4" presStyleCnt="5" custScaleX="114142" custScaleY="188857" custLinFactNeighborY="4103">
        <dgm:presLayoutVars>
          <dgm:bulletEnabled val="1"/>
        </dgm:presLayoutVars>
      </dgm:prSet>
      <dgm:spPr/>
    </dgm:pt>
  </dgm:ptLst>
  <dgm:cxnLst>
    <dgm:cxn modelId="{842D1910-6A60-42A5-AF4F-B3EDF57AFF5A}" type="presOf" srcId="{80DBACF7-F1BA-4E79-92D7-044765D0C3E2}" destId="{26F20469-BD4A-4FC5-8736-7558C2BD1642}" srcOrd="0" destOrd="0" presId="urn:microsoft.com/office/officeart/2005/8/layout/vList5"/>
    <dgm:cxn modelId="{63B1BE12-E914-4066-86AC-FD02196E23E4}" type="presOf" srcId="{65A15573-3F80-4E23-BC6D-F6F31364A4EF}" destId="{26F20469-BD4A-4FC5-8736-7558C2BD1642}" srcOrd="0" destOrd="1" presId="urn:microsoft.com/office/officeart/2005/8/layout/vList5"/>
    <dgm:cxn modelId="{24171720-532D-4EED-A417-9EB4DC4EE3E2}" srcId="{052727FE-DD0C-4BA4-8909-3E7B2F452E30}" destId="{703CD05D-D49F-4DEB-9A09-5015C08B83DD}" srcOrd="2" destOrd="0" parTransId="{962F6392-AEF7-4BD4-98D4-ABD311F56EDE}" sibTransId="{C09CCC90-F4FD-464F-82B4-13AD8D02378F}"/>
    <dgm:cxn modelId="{1E7CD42C-409B-419D-9DE7-5EB2F497E557}" srcId="{052727FE-DD0C-4BA4-8909-3E7B2F452E30}" destId="{25A3BF58-9C9B-43D9-8F7D-923DC580C9C0}" srcOrd="1" destOrd="0" parTransId="{9ABD797B-5F83-45F4-9EA0-A99137B90CD1}" sibTransId="{FF5BB608-B39B-4308-BB88-1042F4FDBE93}"/>
    <dgm:cxn modelId="{E8B0E82D-E79A-405A-83F4-05ED8493CD45}" type="presOf" srcId="{998B2EF8-1D87-476B-8D94-880610581365}" destId="{608CB07A-3047-44F2-A105-E10BE47D252E}" srcOrd="0" destOrd="2" presId="urn:microsoft.com/office/officeart/2005/8/layout/vList5"/>
    <dgm:cxn modelId="{343DDF32-B384-4552-9D01-0DB29F31CF52}" type="presOf" srcId="{DA29F3EE-BFEC-4C4F-9134-BEBCE8FD51CE}" destId="{CAE8EC36-6823-476D-82DD-B46B4CFCB72C}" srcOrd="0" destOrd="1" presId="urn:microsoft.com/office/officeart/2005/8/layout/vList5"/>
    <dgm:cxn modelId="{2E4B5B35-79F4-4881-84E9-7E52C3C85E1E}" srcId="{5EDA67B9-B94C-4684-B64D-BE83789650E8}" destId="{0281C0CA-03E0-4C98-8ADE-FD222757D6D2}" srcOrd="0" destOrd="0" parTransId="{D21ACE2C-BD1A-4FA6-8EB1-8335E21FFE2E}" sibTransId="{2CF44D87-1C4C-4393-9726-856C9DD6E984}"/>
    <dgm:cxn modelId="{5B2D473A-69F9-4107-9A5C-9D62658FAE42}" srcId="{CE241AA4-94DA-4B08-A828-7B2C0544BA02}" destId="{9B36448E-6BD4-4093-B272-67892B3624C8}" srcOrd="0" destOrd="0" parTransId="{F4294CEE-97B8-4664-A0DA-E7137071F59F}" sibTransId="{3FFEF825-3947-4109-A607-13E03FCBB168}"/>
    <dgm:cxn modelId="{B5E9C73E-00FF-49D1-9081-190787B16C40}" type="presOf" srcId="{C8827116-E17D-442A-A0F0-6B8E97FA75AB}" destId="{608CB07A-3047-44F2-A105-E10BE47D252E}" srcOrd="0" destOrd="1" presId="urn:microsoft.com/office/officeart/2005/8/layout/vList5"/>
    <dgm:cxn modelId="{591F6E3F-C261-45C9-B374-4F2BBAD915B0}" type="presOf" srcId="{9B36448E-6BD4-4093-B272-67892B3624C8}" destId="{CAE8EC36-6823-476D-82DD-B46B4CFCB72C}" srcOrd="0" destOrd="0" presId="urn:microsoft.com/office/officeart/2005/8/layout/vList5"/>
    <dgm:cxn modelId="{601BE05C-BF84-4741-B3D4-0BB3EFB0456C}" type="presOf" srcId="{CE241AA4-94DA-4B08-A828-7B2C0544BA02}" destId="{842AC9A2-9890-4A9A-AADD-89C45610AAE8}" srcOrd="0" destOrd="0" presId="urn:microsoft.com/office/officeart/2005/8/layout/vList5"/>
    <dgm:cxn modelId="{8B061663-F69F-4A9F-A441-065360180185}" srcId="{77673497-99CB-4BC2-8112-5AF06562E6A8}" destId="{80DBACF7-F1BA-4E79-92D7-044765D0C3E2}" srcOrd="0" destOrd="0" parTransId="{DF300D51-4783-4C85-9F8F-61D7164119EB}" sibTransId="{15AB94B7-3C62-4FC4-AEB7-0F1217DE8211}"/>
    <dgm:cxn modelId="{BB54FD65-7663-46FF-9379-971D07F57708}" type="presOf" srcId="{C066A99A-DFB0-4857-BE85-BFFE5E4C1055}" destId="{F4C38C26-7D6D-4F46-879C-902CD38A7E50}" srcOrd="0" destOrd="0" presId="urn:microsoft.com/office/officeart/2005/8/layout/vList5"/>
    <dgm:cxn modelId="{F29BFF66-078A-48AB-970D-855EECBA964F}" srcId="{0DF55DCB-B005-4B02-A498-22198B8F5C5C}" destId="{CE241AA4-94DA-4B08-A828-7B2C0544BA02}" srcOrd="3" destOrd="0" parTransId="{74EAF470-06AD-4088-8A8A-0C1BE531CA5E}" sibTransId="{DE68FD38-F199-4996-A6F5-DF901A23CA01}"/>
    <dgm:cxn modelId="{B8BCC459-9F13-4542-BED8-36D02B581BAC}" srcId="{CE241AA4-94DA-4B08-A828-7B2C0544BA02}" destId="{DA29F3EE-BFEC-4C4F-9134-BEBCE8FD51CE}" srcOrd="1" destOrd="0" parTransId="{741BD269-075D-4E10-9D2C-3A0E8DF0EA6D}" sibTransId="{65513242-A32F-4B57-B12A-C32805187374}"/>
    <dgm:cxn modelId="{7C7ACA7B-E0A1-47DA-9D21-FBBDB4740F02}" type="presOf" srcId="{77673497-99CB-4BC2-8112-5AF06562E6A8}" destId="{D7A83D5A-4E06-4147-B761-CBFFE2F70CB3}" srcOrd="0" destOrd="0" presId="urn:microsoft.com/office/officeart/2005/8/layout/vList5"/>
    <dgm:cxn modelId="{2761287C-1365-48B8-AB2A-6C503CB967EB}" srcId="{5EDA67B9-B94C-4684-B64D-BE83789650E8}" destId="{998B2EF8-1D87-476B-8D94-880610581365}" srcOrd="2" destOrd="0" parTransId="{BE0E3E94-8DF2-4942-AA31-8E771E257FCC}" sibTransId="{36695495-77C9-4C27-9C0F-0F4B6B99F263}"/>
    <dgm:cxn modelId="{75513E85-A110-48FA-977C-E43CC378C8DC}" srcId="{5EDA67B9-B94C-4684-B64D-BE83789650E8}" destId="{C8827116-E17D-442A-A0F0-6B8E97FA75AB}" srcOrd="1" destOrd="0" parTransId="{DD5BFD1D-05A3-4AE8-973D-D2716C7C13EB}" sibTransId="{B1A33A61-0779-41A9-A87E-9C587846776C}"/>
    <dgm:cxn modelId="{B6D81386-8C5F-46E5-8E8B-BE7B494A5E9C}" srcId="{0DF55DCB-B005-4B02-A498-22198B8F5C5C}" destId="{77673497-99CB-4BC2-8112-5AF06562E6A8}" srcOrd="1" destOrd="0" parTransId="{57156233-C600-4F84-8FD7-E0D846403073}" sibTransId="{1BF4BFFD-92F0-48C0-80BE-23E14218D2E3}"/>
    <dgm:cxn modelId="{6F92CC92-6603-4802-A696-5315E3EB6767}" type="presOf" srcId="{5EDA67B9-B94C-4684-B64D-BE83789650E8}" destId="{3E00B41A-23A8-4429-AD2B-0754D81C4A27}" srcOrd="0" destOrd="0" presId="urn:microsoft.com/office/officeart/2005/8/layout/vList5"/>
    <dgm:cxn modelId="{6202F297-FB6E-4B93-ADA8-87B10419699E}" srcId="{405C911B-7FD3-47B9-BD26-07115AD3601F}" destId="{C066A99A-DFB0-4857-BE85-BFFE5E4C1055}" srcOrd="0" destOrd="0" parTransId="{3F588D33-5E7F-45FD-AA32-07AC2DCA8D95}" sibTransId="{3BC5C3A9-28B3-43BE-B094-A07FC5D19D51}"/>
    <dgm:cxn modelId="{9383FF9D-DFB4-4FDB-96BE-A95F906ABDC3}" type="presOf" srcId="{8443A2F8-203F-41FF-8A15-3E46D39AC302}" destId="{A6B2FB08-4F03-44A7-B5E0-5A2A9E459332}" srcOrd="0" destOrd="0" presId="urn:microsoft.com/office/officeart/2005/8/layout/vList5"/>
    <dgm:cxn modelId="{B98AB1A0-FFE0-4BE3-B131-E333BDC6A276}" type="presOf" srcId="{0281C0CA-03E0-4C98-8ADE-FD222757D6D2}" destId="{608CB07A-3047-44F2-A105-E10BE47D252E}" srcOrd="0" destOrd="0" presId="urn:microsoft.com/office/officeart/2005/8/layout/vList5"/>
    <dgm:cxn modelId="{02D5B8A1-C4BA-49C7-9E0B-DCFA39B4CCE5}" srcId="{0DF55DCB-B005-4B02-A498-22198B8F5C5C}" destId="{5EDA67B9-B94C-4684-B64D-BE83789650E8}" srcOrd="2" destOrd="0" parTransId="{B811C226-B0C1-4E59-8DFF-284DCB6DB259}" sibTransId="{C08F4B06-B46D-4AA8-B5DA-D672114FEA8F}"/>
    <dgm:cxn modelId="{737665B4-A389-4165-BE88-8282A4DA17E0}" type="presOf" srcId="{703CD05D-D49F-4DEB-9A09-5015C08B83DD}" destId="{A6B2FB08-4F03-44A7-B5E0-5A2A9E459332}" srcOrd="0" destOrd="2" presId="urn:microsoft.com/office/officeart/2005/8/layout/vList5"/>
    <dgm:cxn modelId="{69DDDFB8-E26D-417A-B2E3-850600863034}" type="presOf" srcId="{25A3BF58-9C9B-43D9-8F7D-923DC580C9C0}" destId="{A6B2FB08-4F03-44A7-B5E0-5A2A9E459332}" srcOrd="0" destOrd="1" presId="urn:microsoft.com/office/officeart/2005/8/layout/vList5"/>
    <dgm:cxn modelId="{ECA0B1BC-7B68-4337-8814-B8A20F74B5D4}" srcId="{052727FE-DD0C-4BA4-8909-3E7B2F452E30}" destId="{8443A2F8-203F-41FF-8A15-3E46D39AC302}" srcOrd="0" destOrd="0" parTransId="{DA896E97-06B6-491B-BBAE-08A37C61FBEF}" sibTransId="{BE8EB17B-EF7D-4F98-9373-B7DC6A98FF9A}"/>
    <dgm:cxn modelId="{2CF8B9BC-D6AC-4B61-B614-74DDF098E545}" type="presOf" srcId="{405C911B-7FD3-47B9-BD26-07115AD3601F}" destId="{5D14419F-6236-4999-A1DC-187B86971928}" srcOrd="0" destOrd="0" presId="urn:microsoft.com/office/officeart/2005/8/layout/vList5"/>
    <dgm:cxn modelId="{602221CB-6560-4717-9902-5CC6BEA5780D}" srcId="{0DF55DCB-B005-4B02-A498-22198B8F5C5C}" destId="{405C911B-7FD3-47B9-BD26-07115AD3601F}" srcOrd="0" destOrd="0" parTransId="{AFBCD68C-B86A-4CD6-8F17-DC8395C2A306}" sibTransId="{CA339953-73E7-4719-B030-F87940E1D1A2}"/>
    <dgm:cxn modelId="{F83452D1-43FD-41BA-878E-5A5CF845D23D}" type="presOf" srcId="{0DF55DCB-B005-4B02-A498-22198B8F5C5C}" destId="{AC51EB8E-02D2-4FBB-A08F-82AB7629A51D}" srcOrd="0" destOrd="0" presId="urn:microsoft.com/office/officeart/2005/8/layout/vList5"/>
    <dgm:cxn modelId="{A4BC01D3-19F0-41FC-B821-7B35A6AFA318}" srcId="{77673497-99CB-4BC2-8112-5AF06562E6A8}" destId="{65A15573-3F80-4E23-BC6D-F6F31364A4EF}" srcOrd="1" destOrd="0" parTransId="{C815E358-94AE-44E6-BDB2-11716362B969}" sibTransId="{A16A1DFA-13E3-40B9-BAAA-8F5FF53E6AFA}"/>
    <dgm:cxn modelId="{4F777AD7-819C-4831-B18F-BBD4F18EEFE3}" type="presOf" srcId="{052727FE-DD0C-4BA4-8909-3E7B2F452E30}" destId="{2B6402C7-F506-47CC-8E7D-16F1FB6A2DD7}" srcOrd="0" destOrd="0" presId="urn:microsoft.com/office/officeart/2005/8/layout/vList5"/>
    <dgm:cxn modelId="{678C50E6-A1EC-47C1-A3AB-8E6E7BBD3904}" srcId="{0DF55DCB-B005-4B02-A498-22198B8F5C5C}" destId="{052727FE-DD0C-4BA4-8909-3E7B2F452E30}" srcOrd="4" destOrd="0" parTransId="{8776FA1F-6066-4F54-BCDB-68F413CC6BE3}" sibTransId="{8656AEB2-54E7-46E3-8AA3-EC3817F2F1A3}"/>
    <dgm:cxn modelId="{DBCB68C4-92B7-41B2-9FF5-CCD315396C97}" type="presParOf" srcId="{AC51EB8E-02D2-4FBB-A08F-82AB7629A51D}" destId="{EEF1B96B-5E3D-42DC-A36E-476E4F0A0DE2}" srcOrd="0" destOrd="0" presId="urn:microsoft.com/office/officeart/2005/8/layout/vList5"/>
    <dgm:cxn modelId="{8F389379-F9FE-4EE8-9D5E-8060ACA7DA30}" type="presParOf" srcId="{EEF1B96B-5E3D-42DC-A36E-476E4F0A0DE2}" destId="{5D14419F-6236-4999-A1DC-187B86971928}" srcOrd="0" destOrd="0" presId="urn:microsoft.com/office/officeart/2005/8/layout/vList5"/>
    <dgm:cxn modelId="{B3850B43-688B-4AC1-9174-DF8B3ACE8A0C}" type="presParOf" srcId="{EEF1B96B-5E3D-42DC-A36E-476E4F0A0DE2}" destId="{F4C38C26-7D6D-4F46-879C-902CD38A7E50}" srcOrd="1" destOrd="0" presId="urn:microsoft.com/office/officeart/2005/8/layout/vList5"/>
    <dgm:cxn modelId="{D2ABFD77-BFC4-4724-A31B-FB67C2AE6ADE}" type="presParOf" srcId="{AC51EB8E-02D2-4FBB-A08F-82AB7629A51D}" destId="{A0C27FE2-2CD2-4B39-9F60-5CB0B395C114}" srcOrd="1" destOrd="0" presId="urn:microsoft.com/office/officeart/2005/8/layout/vList5"/>
    <dgm:cxn modelId="{BD935994-C8F3-4EE0-81B9-5BC757D5722E}" type="presParOf" srcId="{AC51EB8E-02D2-4FBB-A08F-82AB7629A51D}" destId="{35CFBFC3-B830-4C17-8E08-297502510903}" srcOrd="2" destOrd="0" presId="urn:microsoft.com/office/officeart/2005/8/layout/vList5"/>
    <dgm:cxn modelId="{708387D9-B4F3-41E1-B86B-20B9BA5F9E6F}" type="presParOf" srcId="{35CFBFC3-B830-4C17-8E08-297502510903}" destId="{D7A83D5A-4E06-4147-B761-CBFFE2F70CB3}" srcOrd="0" destOrd="0" presId="urn:microsoft.com/office/officeart/2005/8/layout/vList5"/>
    <dgm:cxn modelId="{600FB623-8172-433D-A03D-B5370ECABF37}" type="presParOf" srcId="{35CFBFC3-B830-4C17-8E08-297502510903}" destId="{26F20469-BD4A-4FC5-8736-7558C2BD1642}" srcOrd="1" destOrd="0" presId="urn:microsoft.com/office/officeart/2005/8/layout/vList5"/>
    <dgm:cxn modelId="{29CC7883-CA56-49DF-91A3-69CCA17C2BE4}" type="presParOf" srcId="{AC51EB8E-02D2-4FBB-A08F-82AB7629A51D}" destId="{A6828FA8-826A-4504-9503-3EC639263F72}" srcOrd="3" destOrd="0" presId="urn:microsoft.com/office/officeart/2005/8/layout/vList5"/>
    <dgm:cxn modelId="{96DB5667-9B82-4C0E-B3DD-E18D6471217B}" type="presParOf" srcId="{AC51EB8E-02D2-4FBB-A08F-82AB7629A51D}" destId="{E965081F-6285-4E7C-8CEE-5C4BB0F10292}" srcOrd="4" destOrd="0" presId="urn:microsoft.com/office/officeart/2005/8/layout/vList5"/>
    <dgm:cxn modelId="{A963111A-74D1-49B3-865E-5C95EE4DAFF0}" type="presParOf" srcId="{E965081F-6285-4E7C-8CEE-5C4BB0F10292}" destId="{3E00B41A-23A8-4429-AD2B-0754D81C4A27}" srcOrd="0" destOrd="0" presId="urn:microsoft.com/office/officeart/2005/8/layout/vList5"/>
    <dgm:cxn modelId="{ED328DC3-792B-4C48-B14F-24A75AFD9644}" type="presParOf" srcId="{E965081F-6285-4E7C-8CEE-5C4BB0F10292}" destId="{608CB07A-3047-44F2-A105-E10BE47D252E}" srcOrd="1" destOrd="0" presId="urn:microsoft.com/office/officeart/2005/8/layout/vList5"/>
    <dgm:cxn modelId="{6927E7DA-05D2-4961-B5D5-98DA21BE1D3F}" type="presParOf" srcId="{AC51EB8E-02D2-4FBB-A08F-82AB7629A51D}" destId="{05746CF6-147F-4725-AE72-E920275E487D}" srcOrd="5" destOrd="0" presId="urn:microsoft.com/office/officeart/2005/8/layout/vList5"/>
    <dgm:cxn modelId="{076A8F9B-4A92-4F1B-B8FC-3012DFCB12FF}" type="presParOf" srcId="{AC51EB8E-02D2-4FBB-A08F-82AB7629A51D}" destId="{2C89FB39-E40C-4DE3-A8F3-E445398245CA}" srcOrd="6" destOrd="0" presId="urn:microsoft.com/office/officeart/2005/8/layout/vList5"/>
    <dgm:cxn modelId="{F6CD2D85-9014-47D9-9E85-4B149942B3E4}" type="presParOf" srcId="{2C89FB39-E40C-4DE3-A8F3-E445398245CA}" destId="{842AC9A2-9890-4A9A-AADD-89C45610AAE8}" srcOrd="0" destOrd="0" presId="urn:microsoft.com/office/officeart/2005/8/layout/vList5"/>
    <dgm:cxn modelId="{3AB0FB8B-E4C2-4877-AFFA-81C0CC1BFC18}" type="presParOf" srcId="{2C89FB39-E40C-4DE3-A8F3-E445398245CA}" destId="{CAE8EC36-6823-476D-82DD-B46B4CFCB72C}" srcOrd="1" destOrd="0" presId="urn:microsoft.com/office/officeart/2005/8/layout/vList5"/>
    <dgm:cxn modelId="{8399051E-CF31-43CB-B7BE-D4D9F02CFA65}" type="presParOf" srcId="{AC51EB8E-02D2-4FBB-A08F-82AB7629A51D}" destId="{8CBE6F6A-F5C7-4744-9B59-3C52E8059D6C}" srcOrd="7" destOrd="0" presId="urn:microsoft.com/office/officeart/2005/8/layout/vList5"/>
    <dgm:cxn modelId="{3374AD5F-0759-4DA3-A4B7-4650D4115C3D}" type="presParOf" srcId="{AC51EB8E-02D2-4FBB-A08F-82AB7629A51D}" destId="{DEFDDB54-E55B-447C-AE00-33AC3D1C2BBC}" srcOrd="8" destOrd="0" presId="urn:microsoft.com/office/officeart/2005/8/layout/vList5"/>
    <dgm:cxn modelId="{AFE85D84-CFC1-4DE9-8BC2-7DE7FBC2BA42}" type="presParOf" srcId="{DEFDDB54-E55B-447C-AE00-33AC3D1C2BBC}" destId="{2B6402C7-F506-47CC-8E7D-16F1FB6A2DD7}" srcOrd="0" destOrd="0" presId="urn:microsoft.com/office/officeart/2005/8/layout/vList5"/>
    <dgm:cxn modelId="{1622A6F6-3D79-4AB4-9A27-863EDD4CB2AD}" type="presParOf" srcId="{DEFDDB54-E55B-447C-AE00-33AC3D1C2BBC}" destId="{A6B2FB08-4F03-44A7-B5E0-5A2A9E459332}"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38C26-7D6D-4F46-879C-902CD38A7E50}">
      <dsp:nvSpPr>
        <dsp:cNvPr id="0" name=""/>
        <dsp:cNvSpPr/>
      </dsp:nvSpPr>
      <dsp:spPr>
        <a:xfrm rot="5400000">
          <a:off x="7175759" y="-4287488"/>
          <a:ext cx="731231" cy="935987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t> </a:t>
          </a:r>
          <a:r>
            <a:rPr lang="cs-CZ" sz="1400" kern="1200" dirty="0"/>
            <a:t>společensky prospěšný </a:t>
          </a:r>
          <a:r>
            <a:rPr lang="cs-CZ" sz="1400" kern="1200" dirty="0">
              <a:solidFill>
                <a:sysClr val="windowText" lastClr="000000"/>
              </a:solidFill>
            </a:rPr>
            <a:t>cíl zaměstnávání a sociální integrace osob znevýhodněných </a:t>
          </a:r>
          <a:r>
            <a:rPr lang="cs-CZ" sz="1400" kern="1200" dirty="0"/>
            <a:t>na trhu práce formulován v zakládacích dokumentech</a:t>
          </a:r>
        </a:p>
      </dsp:txBody>
      <dsp:txXfrm rot="-5400000">
        <a:off x="2861436" y="62531"/>
        <a:ext cx="9324181" cy="659839"/>
      </dsp:txXfrm>
    </dsp:sp>
    <dsp:sp modelId="{5D14419F-6236-4999-A1DC-187B86971928}">
      <dsp:nvSpPr>
        <dsp:cNvPr id="0" name=""/>
        <dsp:cNvSpPr/>
      </dsp:nvSpPr>
      <dsp:spPr>
        <a:xfrm>
          <a:off x="415711" y="673"/>
          <a:ext cx="2445724" cy="783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cs-CZ" sz="1500" kern="1200" dirty="0"/>
            <a:t>Společensky prospěšný cíl</a:t>
          </a:r>
        </a:p>
      </dsp:txBody>
      <dsp:txXfrm>
        <a:off x="453961" y="38923"/>
        <a:ext cx="2369224" cy="707053"/>
      </dsp:txXfrm>
    </dsp:sp>
    <dsp:sp modelId="{26F20469-BD4A-4FC5-8736-7558C2BD1642}">
      <dsp:nvSpPr>
        <dsp:cNvPr id="0" name=""/>
        <dsp:cNvSpPr/>
      </dsp:nvSpPr>
      <dsp:spPr>
        <a:xfrm rot="5400000">
          <a:off x="7006401" y="-3340169"/>
          <a:ext cx="1022637" cy="94808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solidFill>
                <a:sysClr val="windowText" lastClr="000000"/>
              </a:solidFill>
            </a:rPr>
            <a:t>integrace osob ze znevýhodněných skupin - min. podíl zaměstnanců ze znevýhodněných skupin činí 30 %, min. úvazek pro zaměstnance z cílových skupin je 0,4, zaměstnanci z cílových skupin musí mít uzavřenou pracovní smlouvu nebo dohodu o pracovní činnosti (dohoda o provedení práce není pro zaměstnance z cílových skupin akceptovatelná), podnik používá personální a integrační nástroje podporující rozvoj a integraci zaměstnanců z cílových skupin</a:t>
          </a:r>
        </a:p>
        <a:p>
          <a:pPr marL="114300" lvl="1" indent="-114300" algn="l" defTabSz="622300">
            <a:lnSpc>
              <a:spcPct val="90000"/>
            </a:lnSpc>
            <a:spcBef>
              <a:spcPct val="0"/>
            </a:spcBef>
            <a:spcAft>
              <a:spcPct val="15000"/>
            </a:spcAft>
            <a:buChar char="•"/>
          </a:pPr>
          <a:r>
            <a:rPr lang="cs-CZ" sz="1400" kern="1200" dirty="0">
              <a:solidFill>
                <a:sysClr val="windowText" lastClr="000000"/>
              </a:solidFill>
            </a:rPr>
            <a:t> účast zaměstnanců a členů na směřování podniku</a:t>
          </a:r>
        </a:p>
      </dsp:txBody>
      <dsp:txXfrm rot="-5400000">
        <a:off x="2777298" y="938855"/>
        <a:ext cx="9430923" cy="922795"/>
      </dsp:txXfrm>
    </dsp:sp>
    <dsp:sp modelId="{D7A83D5A-4E06-4147-B761-CBFFE2F70CB3}">
      <dsp:nvSpPr>
        <dsp:cNvPr id="0" name=""/>
        <dsp:cNvSpPr/>
      </dsp:nvSpPr>
      <dsp:spPr>
        <a:xfrm>
          <a:off x="415711" y="823404"/>
          <a:ext cx="2361585" cy="1153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cs-CZ" sz="1300" kern="1200" dirty="0"/>
            <a:t>Sociální </a:t>
          </a:r>
          <a:r>
            <a:rPr lang="cs-CZ" sz="1400" kern="1200" dirty="0"/>
            <a:t>prospěch</a:t>
          </a:r>
        </a:p>
      </dsp:txBody>
      <dsp:txXfrm>
        <a:off x="472030" y="879723"/>
        <a:ext cx="2248947" cy="1041058"/>
      </dsp:txXfrm>
    </dsp:sp>
    <dsp:sp modelId="{608CB07A-3047-44F2-A105-E10BE47D252E}">
      <dsp:nvSpPr>
        <dsp:cNvPr id="0" name=""/>
        <dsp:cNvSpPr/>
      </dsp:nvSpPr>
      <dsp:spPr>
        <a:xfrm rot="5400000">
          <a:off x="7022814" y="-2158387"/>
          <a:ext cx="1106434" cy="94557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 </a:t>
          </a:r>
          <a:r>
            <a:rPr lang="cs-CZ" sz="1400" strike="noStrike" kern="1200" dirty="0">
              <a:solidFill>
                <a:sysClr val="windowText" lastClr="000000"/>
              </a:solidFill>
            </a:rPr>
            <a:t>minimálně 51 % případného zisku je reinvestováno do rozvoje sociálního podniku a/nebo pro naplnění jeho společensky prospěšných cílů</a:t>
          </a:r>
          <a:endParaRPr lang="cs-CZ" sz="1400" kern="1200" dirty="0">
            <a:solidFill>
              <a:sysClr val="windowText" lastClr="000000"/>
            </a:solidFill>
          </a:endParaRPr>
        </a:p>
        <a:p>
          <a:pPr marL="114300" lvl="1" indent="-114300" algn="l" defTabSz="622300">
            <a:lnSpc>
              <a:spcPct val="90000"/>
            </a:lnSpc>
            <a:spcBef>
              <a:spcPct val="0"/>
            </a:spcBef>
            <a:spcAft>
              <a:spcPct val="15000"/>
            </a:spcAft>
            <a:buChar char="•"/>
          </a:pPr>
          <a:r>
            <a:rPr lang="cs-CZ" sz="1400" kern="1200" dirty="0">
              <a:solidFill>
                <a:sysClr val="windowText" lastClr="000000"/>
              </a:solidFill>
            </a:rPr>
            <a:t> nezávislost (autonomie) v manažerském rozhodování a řízení na externích zakladatelích nebo zřizovatelích </a:t>
          </a:r>
        </a:p>
        <a:p>
          <a:pPr marL="114300" lvl="1" indent="-114300" algn="l" defTabSz="622300">
            <a:lnSpc>
              <a:spcPct val="90000"/>
            </a:lnSpc>
            <a:spcBef>
              <a:spcPct val="0"/>
            </a:spcBef>
            <a:spcAft>
              <a:spcPct val="15000"/>
            </a:spcAft>
            <a:buChar char="•"/>
          </a:pPr>
          <a:r>
            <a:rPr lang="cs-CZ" sz="1400" kern="1200" dirty="0">
              <a:solidFill>
                <a:sysClr val="windowText" lastClr="000000"/>
              </a:solidFill>
            </a:rPr>
            <a:t> </a:t>
          </a:r>
          <a:r>
            <a:rPr lang="cs-CZ" sz="1400" strike="noStrike" kern="1200" dirty="0">
              <a:solidFill>
                <a:sysClr val="windowText" lastClr="000000"/>
              </a:solidFill>
            </a:rPr>
            <a:t>alespoň 30 % podíl tržeb z prodeje výrobků a služeb na celkových výnosech, sleduje se za posledních 12 měsíců realizace projektu</a:t>
          </a:r>
          <a:endParaRPr lang="cs-CZ" sz="1400" kern="1200" dirty="0">
            <a:solidFill>
              <a:sysClr val="windowText" lastClr="000000"/>
            </a:solidFill>
          </a:endParaRPr>
        </a:p>
      </dsp:txBody>
      <dsp:txXfrm rot="-5400000">
        <a:off x="2848148" y="2070291"/>
        <a:ext cx="9401755" cy="998410"/>
      </dsp:txXfrm>
    </dsp:sp>
    <dsp:sp modelId="{3E00B41A-23A8-4429-AD2B-0754D81C4A27}">
      <dsp:nvSpPr>
        <dsp:cNvPr id="0" name=""/>
        <dsp:cNvSpPr/>
      </dsp:nvSpPr>
      <dsp:spPr>
        <a:xfrm>
          <a:off x="415711" y="2030626"/>
          <a:ext cx="2432435" cy="1077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Ekonomický prospěch</a:t>
          </a:r>
        </a:p>
      </dsp:txBody>
      <dsp:txXfrm>
        <a:off x="468322" y="2083237"/>
        <a:ext cx="2327213" cy="972516"/>
      </dsp:txXfrm>
    </dsp:sp>
    <dsp:sp modelId="{CAE8EC36-6823-476D-82DD-B46B4CFCB72C}">
      <dsp:nvSpPr>
        <dsp:cNvPr id="0" name=""/>
        <dsp:cNvSpPr/>
      </dsp:nvSpPr>
      <dsp:spPr>
        <a:xfrm rot="5400000">
          <a:off x="7222713" y="-1177614"/>
          <a:ext cx="728918" cy="94625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t> </a:t>
          </a:r>
          <a:r>
            <a:rPr lang="cs-CZ" sz="1400" kern="1200" dirty="0"/>
            <a:t>zohledňování environmentálních aspektů výroby i spotřeby</a:t>
          </a:r>
        </a:p>
      </dsp:txBody>
      <dsp:txXfrm rot="-5400000">
        <a:off x="2855890" y="3224792"/>
        <a:ext cx="9426982" cy="657752"/>
      </dsp:txXfrm>
    </dsp:sp>
    <dsp:sp modelId="{842AC9A2-9890-4A9A-AADD-89C45610AAE8}">
      <dsp:nvSpPr>
        <dsp:cNvPr id="0" name=""/>
        <dsp:cNvSpPr/>
      </dsp:nvSpPr>
      <dsp:spPr>
        <a:xfrm>
          <a:off x="415711" y="3161891"/>
          <a:ext cx="2440177" cy="783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Environmentální prospěch </a:t>
          </a:r>
        </a:p>
      </dsp:txBody>
      <dsp:txXfrm>
        <a:off x="453961" y="3200141"/>
        <a:ext cx="2363677" cy="707053"/>
      </dsp:txXfrm>
    </dsp:sp>
    <dsp:sp modelId="{A6B2FB08-4F03-44A7-B5E0-5A2A9E459332}">
      <dsp:nvSpPr>
        <dsp:cNvPr id="0" name=""/>
        <dsp:cNvSpPr/>
      </dsp:nvSpPr>
      <dsp:spPr>
        <a:xfrm rot="5400000">
          <a:off x="7253119" y="-313767"/>
          <a:ext cx="737154" cy="93803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t> </a:t>
          </a:r>
          <a:r>
            <a:rPr lang="cs-CZ" sz="1400" kern="1200" dirty="0"/>
            <a:t>přednostní uspokojování potřeb místní komunity a místní poptávky</a:t>
          </a:r>
        </a:p>
        <a:p>
          <a:pPr marL="114300" lvl="1" indent="-114300" algn="l" defTabSz="622300">
            <a:lnSpc>
              <a:spcPct val="90000"/>
            </a:lnSpc>
            <a:spcBef>
              <a:spcPct val="0"/>
            </a:spcBef>
            <a:spcAft>
              <a:spcPct val="15000"/>
            </a:spcAft>
            <a:buChar char="•"/>
          </a:pPr>
          <a:r>
            <a:rPr lang="cs-CZ" sz="1400" kern="1200" dirty="0"/>
            <a:t> využívání přednostně místních zdrojů</a:t>
          </a:r>
        </a:p>
        <a:p>
          <a:pPr marL="114300" lvl="1" indent="-114300" algn="l" defTabSz="622300">
            <a:lnSpc>
              <a:spcPct val="90000"/>
            </a:lnSpc>
            <a:spcBef>
              <a:spcPct val="0"/>
            </a:spcBef>
            <a:spcAft>
              <a:spcPct val="15000"/>
            </a:spcAft>
            <a:buChar char="•"/>
          </a:pPr>
          <a:r>
            <a:rPr lang="cs-CZ" sz="1400" kern="1200" dirty="0"/>
            <a:t> spolupráce sociálního podniku s lokálními aktéry na území MAS</a:t>
          </a:r>
        </a:p>
      </dsp:txBody>
      <dsp:txXfrm rot="-5400000">
        <a:off x="2931530" y="4043807"/>
        <a:ext cx="9344348" cy="665184"/>
      </dsp:txXfrm>
    </dsp:sp>
    <dsp:sp modelId="{2B6402C7-F506-47CC-8E7D-16F1FB6A2DD7}">
      <dsp:nvSpPr>
        <dsp:cNvPr id="0" name=""/>
        <dsp:cNvSpPr/>
      </dsp:nvSpPr>
      <dsp:spPr>
        <a:xfrm>
          <a:off x="415711" y="3984622"/>
          <a:ext cx="2515818" cy="783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Místní </a:t>
          </a:r>
        </a:p>
        <a:p>
          <a:pPr marL="0" lvl="0" indent="0" algn="ctr" defTabSz="622300">
            <a:lnSpc>
              <a:spcPct val="90000"/>
            </a:lnSpc>
            <a:spcBef>
              <a:spcPct val="0"/>
            </a:spcBef>
            <a:spcAft>
              <a:spcPct val="35000"/>
            </a:spcAft>
            <a:buNone/>
          </a:pPr>
          <a:r>
            <a:rPr lang="cs-CZ" sz="1400" kern="1200" dirty="0"/>
            <a:t>prospěch</a:t>
          </a:r>
        </a:p>
      </dsp:txBody>
      <dsp:txXfrm>
        <a:off x="453961" y="4022872"/>
        <a:ext cx="2439318" cy="707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38C26-7D6D-4F46-879C-902CD38A7E50}">
      <dsp:nvSpPr>
        <dsp:cNvPr id="0" name=""/>
        <dsp:cNvSpPr/>
      </dsp:nvSpPr>
      <dsp:spPr>
        <a:xfrm rot="5400000">
          <a:off x="7384365" y="-3793094"/>
          <a:ext cx="646854" cy="82875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t> </a:t>
          </a:r>
          <a:r>
            <a:rPr lang="cs-CZ" sz="1400" kern="1200" dirty="0"/>
            <a:t>podnik existuje za účelem naplnění společensky prospěšného cíle, kterým je řešení konkrétního environmentálního problému</a:t>
          </a:r>
          <a:r>
            <a:rPr lang="cs-CZ" sz="1400" kern="1200" dirty="0">
              <a:solidFill>
                <a:sysClr val="windowText" lastClr="000000"/>
              </a:solidFill>
            </a:rPr>
            <a:t>, zaměstnávání a sociální integrace osob </a:t>
          </a:r>
          <a:r>
            <a:rPr lang="cs-CZ" sz="1400" kern="1200" dirty="0"/>
            <a:t>znevýhodněných na trhu práce; tento cíl je formulován v zakládacích dokumentech</a:t>
          </a:r>
        </a:p>
      </dsp:txBody>
      <dsp:txXfrm rot="-5400000">
        <a:off x="3564012" y="58836"/>
        <a:ext cx="8255984" cy="583700"/>
      </dsp:txXfrm>
    </dsp:sp>
    <dsp:sp modelId="{5D14419F-6236-4999-A1DC-187B86971928}">
      <dsp:nvSpPr>
        <dsp:cNvPr id="0" name=""/>
        <dsp:cNvSpPr/>
      </dsp:nvSpPr>
      <dsp:spPr>
        <a:xfrm>
          <a:off x="913" y="1936"/>
          <a:ext cx="3563098" cy="697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Společensky prospěšný cíl</a:t>
          </a:r>
        </a:p>
      </dsp:txBody>
      <dsp:txXfrm>
        <a:off x="34962" y="35985"/>
        <a:ext cx="3495000" cy="629402"/>
      </dsp:txXfrm>
    </dsp:sp>
    <dsp:sp modelId="{26F20469-BD4A-4FC5-8736-7558C2BD1642}">
      <dsp:nvSpPr>
        <dsp:cNvPr id="0" name=""/>
        <dsp:cNvSpPr/>
      </dsp:nvSpPr>
      <dsp:spPr>
        <a:xfrm rot="5400000">
          <a:off x="7109588" y="-2849686"/>
          <a:ext cx="1174690" cy="83574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cs-CZ" sz="1400" kern="1200" dirty="0">
              <a:solidFill>
                <a:sysClr val="windowText" lastClr="000000"/>
              </a:solidFill>
            </a:rPr>
            <a:t>integrace osob ze znevýhodněných skupin - min. podíl zaměstnanců ze znevýhodněných skupin činí 30 %, min. úvazek pro zaměstnance z cílových skupin je 0,4, zaměstnanci z cílových skupin musí mít uzavřenou pracovní smlouvu nebo dohodu o pracovní činnosti (dohoda o provedení práce není pro zaměstnance z cílových skupin akceptovatelná), podnik používá personální a integrační nástroje podporující rozvoj a integraci zaměstnanců z cílových skupin</a:t>
          </a:r>
          <a:endParaRPr lang="cs-CZ" sz="1400" strike="noStrike" kern="1200" dirty="0">
            <a:solidFill>
              <a:sysClr val="windowText" lastClr="000000"/>
            </a:solidFill>
          </a:endParaRPr>
        </a:p>
        <a:p>
          <a:pPr marL="114300" lvl="1" indent="-114300" algn="just" defTabSz="622300">
            <a:lnSpc>
              <a:spcPct val="90000"/>
            </a:lnSpc>
            <a:spcBef>
              <a:spcPct val="0"/>
            </a:spcBef>
            <a:spcAft>
              <a:spcPct val="15000"/>
            </a:spcAft>
            <a:buChar char="•"/>
          </a:pPr>
          <a:r>
            <a:rPr lang="cs-CZ" sz="1400" strike="noStrike" kern="1200" dirty="0">
              <a:solidFill>
                <a:sysClr val="windowText" lastClr="000000"/>
              </a:solidFill>
            </a:rPr>
            <a:t>účast zaměstnanců a členů na směřování podniku</a:t>
          </a:r>
        </a:p>
      </dsp:txBody>
      <dsp:txXfrm rot="-5400000">
        <a:off x="3518200" y="799046"/>
        <a:ext cx="8300123" cy="1060002"/>
      </dsp:txXfrm>
    </dsp:sp>
    <dsp:sp modelId="{D7A83D5A-4E06-4147-B761-CBFFE2F70CB3}">
      <dsp:nvSpPr>
        <dsp:cNvPr id="0" name=""/>
        <dsp:cNvSpPr/>
      </dsp:nvSpPr>
      <dsp:spPr>
        <a:xfrm>
          <a:off x="913" y="722270"/>
          <a:ext cx="3517286" cy="1213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Sociální prospěch</a:t>
          </a:r>
        </a:p>
      </dsp:txBody>
      <dsp:txXfrm>
        <a:off x="60154" y="781511"/>
        <a:ext cx="3398804" cy="1095070"/>
      </dsp:txXfrm>
    </dsp:sp>
    <dsp:sp modelId="{608CB07A-3047-44F2-A105-E10BE47D252E}">
      <dsp:nvSpPr>
        <dsp:cNvPr id="0" name=""/>
        <dsp:cNvSpPr/>
      </dsp:nvSpPr>
      <dsp:spPr>
        <a:xfrm rot="5400000">
          <a:off x="7164071" y="-1738925"/>
          <a:ext cx="1085033" cy="84802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cs-CZ" sz="1400" strike="noStrike" kern="1200" dirty="0">
              <a:solidFill>
                <a:sysClr val="windowText" lastClr="000000"/>
              </a:solidFill>
            </a:rPr>
            <a:t>minimálně 51 % případného zisku je reinvestováno do rozvoje sociálního podniku a/nebo pro naplnění jeho společensky prospěšných cílů</a:t>
          </a:r>
        </a:p>
        <a:p>
          <a:pPr marL="114300" lvl="1" indent="-114300" algn="l" defTabSz="622300">
            <a:lnSpc>
              <a:spcPct val="90000"/>
            </a:lnSpc>
            <a:spcBef>
              <a:spcPct val="0"/>
            </a:spcBef>
            <a:spcAft>
              <a:spcPct val="15000"/>
            </a:spcAft>
            <a:buChar char="•"/>
          </a:pPr>
          <a:r>
            <a:rPr lang="cs-CZ" sz="1400" kern="1200" dirty="0">
              <a:solidFill>
                <a:sysClr val="windowText" lastClr="000000"/>
              </a:solidFill>
            </a:rPr>
            <a:t> nezávislost (autonomie) v manažerském rozhodování a řízení na externích zakladatelích nebo zřizovatelích</a:t>
          </a:r>
        </a:p>
        <a:p>
          <a:pPr marL="114300" lvl="1" indent="-114300" algn="l" defTabSz="622300">
            <a:lnSpc>
              <a:spcPct val="90000"/>
            </a:lnSpc>
            <a:spcBef>
              <a:spcPct val="0"/>
            </a:spcBef>
            <a:spcAft>
              <a:spcPct val="15000"/>
            </a:spcAft>
            <a:buChar char="•"/>
          </a:pPr>
          <a:r>
            <a:rPr lang="cs-CZ" sz="1400" kern="1200" dirty="0">
              <a:solidFill>
                <a:sysClr val="windowText" lastClr="000000"/>
              </a:solidFill>
            </a:rPr>
            <a:t> alespoň 30 % podíl tržeb z prodeje výrobků a služeb na celkových výnosech, sleduje se za posledních 12 měsíců realizace projektu </a:t>
          </a:r>
        </a:p>
      </dsp:txBody>
      <dsp:txXfrm rot="-5400000">
        <a:off x="3466488" y="2011625"/>
        <a:ext cx="8427233" cy="979099"/>
      </dsp:txXfrm>
    </dsp:sp>
    <dsp:sp modelId="{3E00B41A-23A8-4429-AD2B-0754D81C4A27}">
      <dsp:nvSpPr>
        <dsp:cNvPr id="0" name=""/>
        <dsp:cNvSpPr/>
      </dsp:nvSpPr>
      <dsp:spPr>
        <a:xfrm>
          <a:off x="913" y="1963933"/>
          <a:ext cx="3465574" cy="107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Ekonomický prospěch</a:t>
          </a:r>
        </a:p>
      </dsp:txBody>
      <dsp:txXfrm>
        <a:off x="53365" y="2016385"/>
        <a:ext cx="3360670" cy="969576"/>
      </dsp:txXfrm>
    </dsp:sp>
    <dsp:sp modelId="{CAE8EC36-6823-476D-82DD-B46B4CFCB72C}">
      <dsp:nvSpPr>
        <dsp:cNvPr id="0" name=""/>
        <dsp:cNvSpPr/>
      </dsp:nvSpPr>
      <dsp:spPr>
        <a:xfrm rot="5400000">
          <a:off x="7200400" y="-570170"/>
          <a:ext cx="862785" cy="82067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cs-CZ" sz="1300" kern="1200" dirty="0"/>
            <a:t> </a:t>
          </a:r>
          <a:r>
            <a:rPr lang="cs-CZ" sz="1400" kern="1200" dirty="0"/>
            <a:t>podnikatelské aktivity podniku, skrze které podnik naplňuje společensky prospěšný cíl, mají environmentální rozměr</a:t>
          </a:r>
        </a:p>
        <a:p>
          <a:pPr marL="114300" lvl="1" indent="-114300" algn="just" defTabSz="622300">
            <a:lnSpc>
              <a:spcPct val="90000"/>
            </a:lnSpc>
            <a:spcBef>
              <a:spcPct val="0"/>
            </a:spcBef>
            <a:spcAft>
              <a:spcPct val="15000"/>
            </a:spcAft>
            <a:buChar char="•"/>
          </a:pPr>
          <a:r>
            <a:rPr lang="cs-CZ" sz="1400" kern="1200" dirty="0"/>
            <a:t> zohledňování environmentálních aspektů ve všech fázích podnikání, tzn. při výrobě výrobků  a/nebo poskytování služeb včetně environmentálně příznivého úřadování</a:t>
          </a:r>
        </a:p>
      </dsp:txBody>
      <dsp:txXfrm rot="-5400000">
        <a:off x="3528428" y="3143920"/>
        <a:ext cx="8164612" cy="778549"/>
      </dsp:txXfrm>
    </dsp:sp>
    <dsp:sp modelId="{842AC9A2-9890-4A9A-AADD-89C45610AAE8}">
      <dsp:nvSpPr>
        <dsp:cNvPr id="0" name=""/>
        <dsp:cNvSpPr/>
      </dsp:nvSpPr>
      <dsp:spPr>
        <a:xfrm>
          <a:off x="913" y="3066525"/>
          <a:ext cx="3527514" cy="9033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Environmentální prospěch </a:t>
          </a:r>
        </a:p>
      </dsp:txBody>
      <dsp:txXfrm>
        <a:off x="45011" y="3110623"/>
        <a:ext cx="3439318" cy="815162"/>
      </dsp:txXfrm>
    </dsp:sp>
    <dsp:sp modelId="{A6B2FB08-4F03-44A7-B5E0-5A2A9E459332}">
      <dsp:nvSpPr>
        <dsp:cNvPr id="0" name=""/>
        <dsp:cNvSpPr/>
      </dsp:nvSpPr>
      <dsp:spPr>
        <a:xfrm rot="5400000">
          <a:off x="7362370" y="108245"/>
          <a:ext cx="689994" cy="84817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mn-lt"/>
              <a:cs typeface="Arial" panose="020B0604020202020204" pitchFamily="34" charset="0"/>
            </a:rPr>
            <a:t> </a:t>
          </a:r>
          <a:r>
            <a:rPr lang="cs-CZ" sz="1400" kern="1200" dirty="0"/>
            <a:t>ekonomická lokalizace = místní výroba pro místní spotřebu, podpora místní ekonomiky</a:t>
          </a:r>
          <a:endParaRPr lang="cs-CZ" sz="1400" kern="1200" dirty="0">
            <a:latin typeface="+mn-lt"/>
            <a:cs typeface="Arial" panose="020B0604020202020204" pitchFamily="34" charset="0"/>
          </a:endParaRPr>
        </a:p>
        <a:p>
          <a:pPr marL="114300" lvl="1" indent="-114300" algn="l" defTabSz="622300">
            <a:lnSpc>
              <a:spcPct val="90000"/>
            </a:lnSpc>
            <a:spcBef>
              <a:spcPct val="0"/>
            </a:spcBef>
            <a:spcAft>
              <a:spcPct val="15000"/>
            </a:spcAft>
            <a:buChar char="•"/>
          </a:pPr>
          <a:r>
            <a:rPr lang="cs-CZ" sz="1400" kern="1200" dirty="0">
              <a:latin typeface="+mn-lt"/>
              <a:cs typeface="Arial" panose="020B0604020202020204" pitchFamily="34" charset="0"/>
            </a:rPr>
            <a:t> </a:t>
          </a:r>
          <a:r>
            <a:rPr lang="cs-CZ" sz="1400" kern="1200" dirty="0"/>
            <a:t>sociální podnik zaměstnává obyvatele z území MAS</a:t>
          </a:r>
          <a:endParaRPr lang="cs-CZ" sz="1400" kern="1200" dirty="0">
            <a:latin typeface="+mn-lt"/>
            <a:cs typeface="Arial" panose="020B0604020202020204" pitchFamily="34" charset="0"/>
          </a:endParaRPr>
        </a:p>
        <a:p>
          <a:pPr marL="114300" lvl="1" indent="-114300" algn="l" defTabSz="622300">
            <a:lnSpc>
              <a:spcPct val="90000"/>
            </a:lnSpc>
            <a:spcBef>
              <a:spcPct val="0"/>
            </a:spcBef>
            <a:spcAft>
              <a:spcPct val="15000"/>
            </a:spcAft>
            <a:buChar char="•"/>
          </a:pPr>
          <a:r>
            <a:rPr lang="cs-CZ" sz="1400" kern="1200" dirty="0"/>
            <a:t> spolupráce sociálního podniku s lokálními aktéry na území MAS</a:t>
          </a:r>
          <a:endParaRPr lang="cs-CZ" sz="1400" kern="1200" dirty="0">
            <a:latin typeface="+mn-lt"/>
            <a:cs typeface="Arial" panose="020B0604020202020204" pitchFamily="34" charset="0"/>
          </a:endParaRPr>
        </a:p>
      </dsp:txBody>
      <dsp:txXfrm rot="-5400000">
        <a:off x="3466488" y="4037811"/>
        <a:ext cx="8448077" cy="622628"/>
      </dsp:txXfrm>
    </dsp:sp>
    <dsp:sp modelId="{2B6402C7-F506-47CC-8E7D-16F1FB6A2DD7}">
      <dsp:nvSpPr>
        <dsp:cNvPr id="0" name=""/>
        <dsp:cNvSpPr/>
      </dsp:nvSpPr>
      <dsp:spPr>
        <a:xfrm>
          <a:off x="913" y="3992718"/>
          <a:ext cx="3465574" cy="6994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cs-CZ" sz="1400" kern="1200" dirty="0"/>
            <a:t>Místní prospěch</a:t>
          </a:r>
        </a:p>
      </dsp:txBody>
      <dsp:txXfrm>
        <a:off x="35058" y="4026863"/>
        <a:ext cx="3397284" cy="6311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11.10.2018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11.10.2018</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justice.cz/"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15</a:t>
            </a:fld>
            <a:endParaRPr lang="cs-CZ"/>
          </a:p>
        </p:txBody>
      </p:sp>
    </p:spTree>
    <p:extLst>
      <p:ext uri="{BB962C8B-B14F-4D97-AF65-F5344CB8AC3E}">
        <p14:creationId xmlns:p14="http://schemas.microsoft.com/office/powerpoint/2010/main" val="188431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16</a:t>
            </a:fld>
            <a:endParaRPr lang="cs-CZ"/>
          </a:p>
        </p:txBody>
      </p:sp>
    </p:spTree>
    <p:extLst>
      <p:ext uri="{BB962C8B-B14F-4D97-AF65-F5344CB8AC3E}">
        <p14:creationId xmlns:p14="http://schemas.microsoft.com/office/powerpoint/2010/main" val="257749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383625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410180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3871438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20</a:t>
            </a:fld>
            <a:endParaRPr lang="cs-CZ"/>
          </a:p>
        </p:txBody>
      </p:sp>
    </p:spTree>
    <p:extLst>
      <p:ext uri="{BB962C8B-B14F-4D97-AF65-F5344CB8AC3E}">
        <p14:creationId xmlns:p14="http://schemas.microsoft.com/office/powerpoint/2010/main" val="147111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21</a:t>
            </a:fld>
            <a:endParaRPr lang="cs-CZ"/>
          </a:p>
        </p:txBody>
      </p:sp>
    </p:spTree>
    <p:extLst>
      <p:ext uri="{BB962C8B-B14F-4D97-AF65-F5344CB8AC3E}">
        <p14:creationId xmlns:p14="http://schemas.microsoft.com/office/powerpoint/2010/main" val="49143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22</a:t>
            </a:fld>
            <a:endParaRPr lang="cs-CZ"/>
          </a:p>
        </p:txBody>
      </p:sp>
    </p:spTree>
    <p:extLst>
      <p:ext uri="{BB962C8B-B14F-4D97-AF65-F5344CB8AC3E}">
        <p14:creationId xmlns:p14="http://schemas.microsoft.com/office/powerpoint/2010/main" val="41589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23</a:t>
            </a:fld>
            <a:endParaRPr lang="cs-CZ"/>
          </a:p>
        </p:txBody>
      </p:sp>
    </p:spTree>
    <p:extLst>
      <p:ext uri="{BB962C8B-B14F-4D97-AF65-F5344CB8AC3E}">
        <p14:creationId xmlns:p14="http://schemas.microsoft.com/office/powerpoint/2010/main" val="143084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24</a:t>
            </a:fld>
            <a:endParaRPr lang="cs-CZ"/>
          </a:p>
        </p:txBody>
      </p:sp>
    </p:spTree>
    <p:extLst>
      <p:ext uri="{BB962C8B-B14F-4D97-AF65-F5344CB8AC3E}">
        <p14:creationId xmlns:p14="http://schemas.microsoft.com/office/powerpoint/2010/main" val="416878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Sociální podniky (nabývající forem oprávněných žadatelů uvedených výše a zároveň v textu výzvy) – relevantní pro žadatele, jejichž projekt spadá pod aktivitu g) </a:t>
            </a:r>
            <a:r>
              <a:rPr lang="cs-CZ" sz="1200" dirty="0"/>
              <a:t>rozvojová aktivita v rámci stávajícího oprávnění k podnikání stávajících sociálních podniků</a:t>
            </a:r>
            <a:r>
              <a:rPr lang="cs-CZ" sz="1200" kern="1200" dirty="0">
                <a:solidFill>
                  <a:schemeClr val="tx1"/>
                </a:solidFill>
                <a:effectLst/>
                <a:latin typeface="+mn-lt"/>
                <a:ea typeface="+mn-ea"/>
                <a:cs typeface="+mn-cs"/>
              </a:rPr>
              <a:t>. Tito žadatelé se musí přihlásit k principům sociálního podnikání v zakládacích dokumentech a tyto dokumenty musí být veřejně dostupné, tzn. obchodní korporace zveřejní na </a:t>
            </a:r>
            <a:r>
              <a:rPr lang="cs-CZ" sz="1200" u="none" strike="noStrike" kern="1200" dirty="0">
                <a:solidFill>
                  <a:schemeClr val="tx1"/>
                </a:solidFill>
                <a:effectLst/>
                <a:latin typeface="+mn-lt"/>
                <a:ea typeface="+mn-ea"/>
                <a:cs typeface="+mn-cs"/>
                <a:hlinkClick r:id="rId3"/>
              </a:rPr>
              <a:t>www.justice.cz</a:t>
            </a:r>
            <a:r>
              <a:rPr lang="cs-CZ" sz="1200" kern="1200" dirty="0">
                <a:solidFill>
                  <a:schemeClr val="tx1"/>
                </a:solidFill>
                <a:effectLst/>
                <a:latin typeface="+mn-lt"/>
                <a:ea typeface="+mn-ea"/>
                <a:cs typeface="+mn-cs"/>
              </a:rPr>
              <a:t>, OSVČ zveřejní např. formou prohlášení na webu organizace, nestátní neziskové organizace v příslušném rejstříku podle právní formy organizace.</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152954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25</a:t>
            </a:fld>
            <a:endParaRPr lang="cs-CZ"/>
          </a:p>
        </p:txBody>
      </p:sp>
    </p:spTree>
    <p:extLst>
      <p:ext uri="{BB962C8B-B14F-4D97-AF65-F5344CB8AC3E}">
        <p14:creationId xmlns:p14="http://schemas.microsoft.com/office/powerpoint/2010/main" val="2353446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26</a:t>
            </a:fld>
            <a:endParaRPr lang="cs-CZ"/>
          </a:p>
        </p:txBody>
      </p:sp>
    </p:spTree>
    <p:extLst>
      <p:ext uri="{BB962C8B-B14F-4D97-AF65-F5344CB8AC3E}">
        <p14:creationId xmlns:p14="http://schemas.microsoft.com/office/powerpoint/2010/main" val="1570887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27</a:t>
            </a:fld>
            <a:endParaRPr lang="cs-CZ"/>
          </a:p>
        </p:txBody>
      </p:sp>
    </p:spTree>
    <p:extLst>
      <p:ext uri="{BB962C8B-B14F-4D97-AF65-F5344CB8AC3E}">
        <p14:creationId xmlns:p14="http://schemas.microsoft.com/office/powerpoint/2010/main" val="410930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2561139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29</a:t>
            </a:fld>
            <a:endParaRPr lang="cs-CZ"/>
          </a:p>
        </p:txBody>
      </p:sp>
    </p:spTree>
    <p:extLst>
      <p:ext uri="{BB962C8B-B14F-4D97-AF65-F5344CB8AC3E}">
        <p14:creationId xmlns:p14="http://schemas.microsoft.com/office/powerpoint/2010/main" val="3706475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30</a:t>
            </a:fld>
            <a:endParaRPr lang="cs-CZ"/>
          </a:p>
        </p:txBody>
      </p:sp>
    </p:spTree>
    <p:extLst>
      <p:ext uri="{BB962C8B-B14F-4D97-AF65-F5344CB8AC3E}">
        <p14:creationId xmlns:p14="http://schemas.microsoft.com/office/powerpoint/2010/main" val="3529675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31</a:t>
            </a:fld>
            <a:endParaRPr lang="cs-CZ"/>
          </a:p>
        </p:txBody>
      </p:sp>
    </p:spTree>
    <p:extLst>
      <p:ext uri="{BB962C8B-B14F-4D97-AF65-F5344CB8AC3E}">
        <p14:creationId xmlns:p14="http://schemas.microsoft.com/office/powerpoint/2010/main" val="162912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2490144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33</a:t>
            </a:fld>
            <a:endParaRPr lang="cs-CZ"/>
          </a:p>
        </p:txBody>
      </p:sp>
    </p:spTree>
    <p:extLst>
      <p:ext uri="{BB962C8B-B14F-4D97-AF65-F5344CB8AC3E}">
        <p14:creationId xmlns:p14="http://schemas.microsoft.com/office/powerpoint/2010/main" val="239707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34</a:t>
            </a:fld>
            <a:endParaRPr lang="cs-CZ"/>
          </a:p>
        </p:txBody>
      </p:sp>
    </p:spTree>
    <p:extLst>
      <p:ext uri="{BB962C8B-B14F-4D97-AF65-F5344CB8AC3E}">
        <p14:creationId xmlns:p14="http://schemas.microsoft.com/office/powerpoint/2010/main" val="66650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a:t>
            </a:fld>
            <a:endParaRPr lang="cs-CZ"/>
          </a:p>
        </p:txBody>
      </p:sp>
    </p:spTree>
    <p:extLst>
      <p:ext uri="{BB962C8B-B14F-4D97-AF65-F5344CB8AC3E}">
        <p14:creationId xmlns:p14="http://schemas.microsoft.com/office/powerpoint/2010/main" val="3985910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35</a:t>
            </a:fld>
            <a:endParaRPr lang="cs-CZ"/>
          </a:p>
        </p:txBody>
      </p:sp>
    </p:spTree>
    <p:extLst>
      <p:ext uri="{BB962C8B-B14F-4D97-AF65-F5344CB8AC3E}">
        <p14:creationId xmlns:p14="http://schemas.microsoft.com/office/powerpoint/2010/main" val="2720191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36</a:t>
            </a:fld>
            <a:endParaRPr lang="cs-CZ"/>
          </a:p>
        </p:txBody>
      </p:sp>
    </p:spTree>
    <p:extLst>
      <p:ext uri="{BB962C8B-B14F-4D97-AF65-F5344CB8AC3E}">
        <p14:creationId xmlns:p14="http://schemas.microsoft.com/office/powerpoint/2010/main" val="12667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37</a:t>
            </a:fld>
            <a:endParaRPr lang="cs-CZ"/>
          </a:p>
        </p:txBody>
      </p:sp>
    </p:spTree>
    <p:extLst>
      <p:ext uri="{BB962C8B-B14F-4D97-AF65-F5344CB8AC3E}">
        <p14:creationId xmlns:p14="http://schemas.microsoft.com/office/powerpoint/2010/main" val="1716796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38</a:t>
            </a:fld>
            <a:endParaRPr lang="cs-CZ"/>
          </a:p>
        </p:txBody>
      </p:sp>
    </p:spTree>
    <p:extLst>
      <p:ext uri="{BB962C8B-B14F-4D97-AF65-F5344CB8AC3E}">
        <p14:creationId xmlns:p14="http://schemas.microsoft.com/office/powerpoint/2010/main" val="4227796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39</a:t>
            </a:fld>
            <a:endParaRPr lang="cs-CZ"/>
          </a:p>
        </p:txBody>
      </p:sp>
    </p:spTree>
    <p:extLst>
      <p:ext uri="{BB962C8B-B14F-4D97-AF65-F5344CB8AC3E}">
        <p14:creationId xmlns:p14="http://schemas.microsoft.com/office/powerpoint/2010/main" val="2554255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Indikátor 1 02 12 je relevantní v případě podpory podniků, které již naplňují znaky sociálního podniku dle podmínek OPZ, tzn., že takový podnik již v minulosti čerpal na svou činnost podporu z OPLZZ (provozoval podpořenou činnost v určitém rozsahu již před tím, než dotaci z OPZ získal). </a:t>
            </a:r>
          </a:p>
          <a:p>
            <a:endParaRPr lang="cs-CZ" dirty="0"/>
          </a:p>
          <a:p>
            <a:r>
              <a:rPr lang="cs-CZ" dirty="0"/>
              <a:t>*Podle zdroje dat rozlišujeme indikátory, jejichž plnění bude vykazovat příjemce v rámci Zprávy o realizaci (tzv. indikátory projektové) a indikátory, které nevykazuje přímo příjemce, ale jsou v systému dopočítávány buď automatikou nastavenou v systému MS 2014+, nebo napojením informačního systému IS ESF 2014+ na externí databáze ČSSZ a ÚP ČR, nebo jsou vyplňovány ručně ŘO do MS2014+. </a:t>
            </a:r>
          </a:p>
          <a:p>
            <a:r>
              <a:rPr lang="cs-CZ" dirty="0"/>
              <a:t>Indikátory, které nebude vykazovat příjemce, ale v systému se budou plnit automaticky (tzv. neprojektové indikátory), jsou v tabulkách označeny hvězdičkou (*). </a:t>
            </a:r>
          </a:p>
          <a:p>
            <a:r>
              <a:rPr lang="cs-CZ" dirty="0"/>
              <a:t>** Pokud jsou relevantní s ohledem na zaměření aktivit. </a:t>
            </a:r>
          </a:p>
          <a:p>
            <a:r>
              <a:rPr lang="cs-CZ" dirty="0"/>
              <a:t>Červeně jsou označeny indikátory povinné k naplnění.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40</a:t>
            </a:fld>
            <a:endParaRPr lang="cs-CZ"/>
          </a:p>
        </p:txBody>
      </p:sp>
    </p:spTree>
    <p:extLst>
      <p:ext uri="{BB962C8B-B14F-4D97-AF65-F5344CB8AC3E}">
        <p14:creationId xmlns:p14="http://schemas.microsoft.com/office/powerpoint/2010/main" val="944988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41</a:t>
            </a:fld>
            <a:endParaRPr lang="cs-CZ"/>
          </a:p>
        </p:txBody>
      </p:sp>
    </p:spTree>
    <p:extLst>
      <p:ext uri="{BB962C8B-B14F-4D97-AF65-F5344CB8AC3E}">
        <p14:creationId xmlns:p14="http://schemas.microsoft.com/office/powerpoint/2010/main" val="681052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42</a:t>
            </a:fld>
            <a:endParaRPr lang="cs-CZ"/>
          </a:p>
        </p:txBody>
      </p:sp>
    </p:spTree>
    <p:extLst>
      <p:ext uri="{BB962C8B-B14F-4D97-AF65-F5344CB8AC3E}">
        <p14:creationId xmlns:p14="http://schemas.microsoft.com/office/powerpoint/2010/main" val="2735154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U zmíněných výsledkových indikátorů týkajících se osob (účastníků projektu) se jedná se o skupinu indikátorů, u které není žádná cílová hodnota na úrovni projektu stanovena (při podání </a:t>
            </a:r>
            <a:r>
              <a:rPr lang="cs-CZ" dirty="0" err="1"/>
              <a:t>ŽoP</a:t>
            </a:r>
            <a:r>
              <a:rPr lang="cs-CZ" dirty="0"/>
              <a:t> se vyplňuje cílová hodnota 0),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43</a:t>
            </a:fld>
            <a:endParaRPr lang="cs-CZ"/>
          </a:p>
        </p:txBody>
      </p:sp>
    </p:spTree>
    <p:extLst>
      <p:ext uri="{BB962C8B-B14F-4D97-AF65-F5344CB8AC3E}">
        <p14:creationId xmlns:p14="http://schemas.microsoft.com/office/powerpoint/2010/main" val="4049239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44</a:t>
            </a:fld>
            <a:endParaRPr lang="cs-CZ"/>
          </a:p>
        </p:txBody>
      </p:sp>
    </p:spTree>
    <p:extLst>
      <p:ext uri="{BB962C8B-B14F-4D97-AF65-F5344CB8AC3E}">
        <p14:creationId xmlns:p14="http://schemas.microsoft.com/office/powerpoint/2010/main" val="376146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a:t>
            </a:fld>
            <a:endParaRPr lang="cs-CZ"/>
          </a:p>
        </p:txBody>
      </p:sp>
    </p:spTree>
    <p:extLst>
      <p:ext uri="{BB962C8B-B14F-4D97-AF65-F5344CB8AC3E}">
        <p14:creationId xmlns:p14="http://schemas.microsoft.com/office/powerpoint/2010/main" val="2674500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45</a:t>
            </a:fld>
            <a:endParaRPr lang="cs-CZ"/>
          </a:p>
        </p:txBody>
      </p:sp>
    </p:spTree>
    <p:extLst>
      <p:ext uri="{BB962C8B-B14F-4D97-AF65-F5344CB8AC3E}">
        <p14:creationId xmlns:p14="http://schemas.microsoft.com/office/powerpoint/2010/main" val="1636405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b="1" dirty="0"/>
              <a:t>dohoda o pracovní činnosti </a:t>
            </a:r>
            <a:r>
              <a:rPr lang="cs-CZ" dirty="0"/>
              <a:t>(DPČ)</a:t>
            </a:r>
          </a:p>
          <a:p>
            <a:pPr lvl="1" algn="just">
              <a:buFont typeface="Wingdings" panose="05000000000000000000" pitchFamily="2" charset="2"/>
              <a:buChar char="§"/>
            </a:pPr>
            <a:r>
              <a:rPr lang="cs-CZ" dirty="0"/>
              <a:t>týdenní rozsah nesmí v průměru překračovat 20 hodin, a to maximálně za dobu 52 týdnů. Do částky 2499 Kč za měsíc zaměstnanec ani zaměstnavatel zdravotní a sociální pojištění neplatí. Od částky 2500 Kč za měsíc vzniká povinnost platby zdravotního a sociálního pojištění</a:t>
            </a:r>
          </a:p>
          <a:p>
            <a:pPr lvl="1" algn="just">
              <a:buFont typeface="Wingdings" panose="05000000000000000000" pitchFamily="2" charset="2"/>
              <a:buChar char="§"/>
            </a:pPr>
            <a:endParaRPr lang="cs-CZ" dirty="0"/>
          </a:p>
          <a:p>
            <a:pPr lvl="1" algn="just"/>
            <a:r>
              <a:rPr lang="cs-CZ" b="1" dirty="0"/>
              <a:t>dohoda o provedení práce </a:t>
            </a:r>
            <a:r>
              <a:rPr lang="cs-CZ" dirty="0"/>
              <a:t>(DPP)</a:t>
            </a:r>
          </a:p>
          <a:p>
            <a:pPr lvl="1" algn="just">
              <a:buFont typeface="Wingdings" panose="05000000000000000000" pitchFamily="2" charset="2"/>
              <a:buChar char="§"/>
            </a:pPr>
            <a:r>
              <a:rPr lang="cs-CZ" dirty="0"/>
              <a:t>rozsah práce nesmí překročit 300 hodin v kalendářním roce u jednoho zaměstnavatele. Zdravotní a sociální pojištění se platí jen pokud odměna přesáhne 10 000 Kč (včetně)</a:t>
            </a:r>
          </a:p>
          <a:p>
            <a:pPr lvl="1" algn="just">
              <a:buFont typeface="Wingdings" panose="05000000000000000000" pitchFamily="2" charset="2"/>
              <a:buChar char="§"/>
            </a:pP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50</a:t>
            </a:fld>
            <a:endParaRPr lang="cs-CZ"/>
          </a:p>
        </p:txBody>
      </p:sp>
    </p:spTree>
    <p:extLst>
      <p:ext uri="{BB962C8B-B14F-4D97-AF65-F5344CB8AC3E}">
        <p14:creationId xmlns:p14="http://schemas.microsoft.com/office/powerpoint/2010/main" val="3431882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53</a:t>
            </a:fld>
            <a:endParaRPr lang="cs-CZ"/>
          </a:p>
        </p:txBody>
      </p:sp>
    </p:spTree>
    <p:extLst>
      <p:ext uri="{BB962C8B-B14F-4D97-AF65-F5344CB8AC3E}">
        <p14:creationId xmlns:p14="http://schemas.microsoft.com/office/powerpoint/2010/main" val="1830234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64</a:t>
            </a:fld>
            <a:endParaRPr lang="cs-CZ"/>
          </a:p>
        </p:txBody>
      </p:sp>
    </p:spTree>
    <p:extLst>
      <p:ext uri="{BB962C8B-B14F-4D97-AF65-F5344CB8AC3E}">
        <p14:creationId xmlns:p14="http://schemas.microsoft.com/office/powerpoint/2010/main" val="1142211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74</a:t>
            </a:fld>
            <a:endParaRPr lang="cs-CZ"/>
          </a:p>
        </p:txBody>
      </p:sp>
    </p:spTree>
    <p:extLst>
      <p:ext uri="{BB962C8B-B14F-4D97-AF65-F5344CB8AC3E}">
        <p14:creationId xmlns:p14="http://schemas.microsoft.com/office/powerpoint/2010/main" val="905329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75</a:t>
            </a:fld>
            <a:endParaRPr lang="cs-CZ"/>
          </a:p>
        </p:txBody>
      </p:sp>
    </p:spTree>
    <p:extLst>
      <p:ext uri="{BB962C8B-B14F-4D97-AF65-F5344CB8AC3E}">
        <p14:creationId xmlns:p14="http://schemas.microsoft.com/office/powerpoint/2010/main" val="1644616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76</a:t>
            </a:fld>
            <a:endParaRPr lang="cs-CZ"/>
          </a:p>
        </p:txBody>
      </p:sp>
    </p:spTree>
    <p:extLst>
      <p:ext uri="{BB962C8B-B14F-4D97-AF65-F5344CB8AC3E}">
        <p14:creationId xmlns:p14="http://schemas.microsoft.com/office/powerpoint/2010/main" val="119804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77</a:t>
            </a:fld>
            <a:endParaRPr lang="cs-CZ"/>
          </a:p>
        </p:txBody>
      </p:sp>
    </p:spTree>
    <p:extLst>
      <p:ext uri="{BB962C8B-B14F-4D97-AF65-F5344CB8AC3E}">
        <p14:creationId xmlns:p14="http://schemas.microsoft.com/office/powerpoint/2010/main" val="4018350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79</a:t>
            </a:fld>
            <a:endParaRPr lang="cs-CZ"/>
          </a:p>
        </p:txBody>
      </p:sp>
    </p:spTree>
    <p:extLst>
      <p:ext uri="{BB962C8B-B14F-4D97-AF65-F5344CB8AC3E}">
        <p14:creationId xmlns:p14="http://schemas.microsoft.com/office/powerpoint/2010/main" val="2988564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80</a:t>
            </a:fld>
            <a:endParaRPr lang="cs-CZ"/>
          </a:p>
        </p:txBody>
      </p:sp>
    </p:spTree>
    <p:extLst>
      <p:ext uri="{BB962C8B-B14F-4D97-AF65-F5344CB8AC3E}">
        <p14:creationId xmlns:p14="http://schemas.microsoft.com/office/powerpoint/2010/main" val="141627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a:t>
            </a:fld>
            <a:endParaRPr lang="cs-CZ"/>
          </a:p>
        </p:txBody>
      </p:sp>
    </p:spTree>
    <p:extLst>
      <p:ext uri="{BB962C8B-B14F-4D97-AF65-F5344CB8AC3E}">
        <p14:creationId xmlns:p14="http://schemas.microsoft.com/office/powerpoint/2010/main" val="4081376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81</a:t>
            </a:fld>
            <a:endParaRPr lang="cs-CZ"/>
          </a:p>
        </p:txBody>
      </p:sp>
    </p:spTree>
    <p:extLst>
      <p:ext uri="{BB962C8B-B14F-4D97-AF65-F5344CB8AC3E}">
        <p14:creationId xmlns:p14="http://schemas.microsoft.com/office/powerpoint/2010/main" val="3909216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83</a:t>
            </a:fld>
            <a:endParaRPr lang="cs-CZ"/>
          </a:p>
        </p:txBody>
      </p:sp>
    </p:spTree>
    <p:extLst>
      <p:ext uri="{BB962C8B-B14F-4D97-AF65-F5344CB8AC3E}">
        <p14:creationId xmlns:p14="http://schemas.microsoft.com/office/powerpoint/2010/main" val="1252364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14900232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b="1" dirty="0"/>
              <a:t>Zkrácený název projektu </a:t>
            </a:r>
            <a:r>
              <a:rPr lang="cs-CZ" sz="1100" dirty="0"/>
              <a:t>– Identifikační údaj sloužící k základní orientaci v systému</a:t>
            </a:r>
          </a:p>
          <a:p>
            <a:r>
              <a:rPr lang="cs-CZ" sz="1100" b="1" dirty="0"/>
              <a:t>Typ podání </a:t>
            </a:r>
            <a:r>
              <a:rPr lang="cs-CZ" sz="1100" dirty="0"/>
              <a:t>– Automatické x Ruční</a:t>
            </a:r>
          </a:p>
          <a:p>
            <a:pPr lvl="1"/>
            <a:r>
              <a:rPr lang="cs-CZ" sz="1100" dirty="0"/>
              <a:t>Automatické – automaticky po podpisu signatáře/ů</a:t>
            </a:r>
          </a:p>
          <a:p>
            <a:pPr lvl="1"/>
            <a:r>
              <a:rPr lang="cs-CZ" sz="1100" dirty="0"/>
              <a:t>Ruční – aktivní účast žadatele přes tlačítko </a:t>
            </a:r>
            <a:r>
              <a:rPr lang="pl-PL" sz="1100" dirty="0"/>
              <a:t>Podat žádost, které se vygeneruje po podpisu žádosti </a:t>
            </a:r>
          </a:p>
          <a:p>
            <a:r>
              <a:rPr lang="cs-CZ" sz="1100" b="1" dirty="0"/>
              <a:t>Způsob jednání</a:t>
            </a:r>
            <a:r>
              <a:rPr lang="cs-CZ" sz="1100" dirty="0"/>
              <a:t> – nastavení pravidla pro podpis žádosti, </a:t>
            </a:r>
            <a:r>
              <a:rPr lang="cs-CZ" sz="1100" dirty="0" err="1"/>
              <a:t>provazba</a:t>
            </a:r>
            <a:r>
              <a:rPr lang="cs-CZ" sz="1100" dirty="0"/>
              <a:t> se záložkou Přístup k projektu (určení rolí)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3990927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4080918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2859831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3996430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Stejně tak bude žadatel postupovat i v případě, že indikátor bude relevantní ve vztahu k zaměření Výzvy MAS, ale žadatel neplánuje tuto aktivitu realizovat v rámci projektu.</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39588927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893624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254895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11</a:t>
            </a:fld>
            <a:endParaRPr lang="cs-CZ"/>
          </a:p>
        </p:txBody>
      </p:sp>
    </p:spTree>
    <p:extLst>
      <p:ext uri="{BB962C8B-B14F-4D97-AF65-F5344CB8AC3E}">
        <p14:creationId xmlns:p14="http://schemas.microsoft.com/office/powerpoint/2010/main" val="16691066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13915603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23479570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20968809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Žadatel/příjemce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Osoba s podílem v právnické osobě žadatele/příjemce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Osoby, v nichž má žadatel/příjemce podíl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Partner s finančním příspěvkem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Partner bez finančního příspěvku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Zřizovatel Obec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Zřizovatel / Nadřízený kraj</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Zřizovatel OSS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Financující kapitola SR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Financující OSS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pPr marL="171450" indent="-171450">
              <a:buFont typeface="Arial" panose="020B0604020202020204" pitchFamily="34" charset="0"/>
              <a:buChar char="•"/>
            </a:pPr>
            <a:r>
              <a:rPr lang="cs-CZ" sz="1200" b="0" i="0" u="none" strike="noStrike" kern="1200" baseline="0" dirty="0">
                <a:solidFill>
                  <a:schemeClr val="tx1"/>
                </a:solidFill>
                <a:latin typeface="+mn-lt"/>
                <a:ea typeface="+mn-ea"/>
                <a:cs typeface="+mn-cs"/>
              </a:rPr>
              <a:t>Nejsem plátce DPH </a:t>
            </a:r>
          </a:p>
          <a:p>
            <a:pPr marL="171450" indent="-171450">
              <a:buFont typeface="Arial" panose="020B0604020202020204" pitchFamily="34" charset="0"/>
              <a:buChar char="•"/>
            </a:pPr>
            <a:r>
              <a:rPr lang="cs-CZ" sz="1200" b="0" i="0" u="none" strike="noStrike" kern="1200" baseline="0" dirty="0">
                <a:solidFill>
                  <a:schemeClr val="tx1"/>
                </a:solidFill>
                <a:latin typeface="+mn-lt"/>
                <a:ea typeface="+mn-ea"/>
                <a:cs typeface="+mn-cs"/>
              </a:rPr>
              <a:t>Jsem plátce DPH a nemám zákonný nárok na odpočet DPH ve vztahu k aktivitám projektu </a:t>
            </a:r>
          </a:p>
          <a:p>
            <a:pPr marL="171450" indent="-171450">
              <a:buFont typeface="Arial" panose="020B0604020202020204" pitchFamily="34" charset="0"/>
              <a:buChar char="•"/>
            </a:pPr>
            <a:r>
              <a:rPr lang="cs-CZ" sz="1200" b="0" i="0" u="none" strike="noStrike" kern="1200" baseline="0" dirty="0">
                <a:solidFill>
                  <a:schemeClr val="tx1"/>
                </a:solidFill>
                <a:latin typeface="+mn-lt"/>
                <a:ea typeface="+mn-ea"/>
                <a:cs typeface="+mn-cs"/>
              </a:rPr>
              <a:t>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Registr osob – ROS (gestorem je Český statistický úřad)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Registr obyvatel – ROB (gestorem je Ministerstvo vnitra)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Registr územní identifikace, adres a nemovitostí – RÚIAN (gestorem je Český úřad zeměměřický a katastrální)</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3790334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6891208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9479245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25852132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12730722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32909339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111</a:t>
            </a:fld>
            <a:endParaRPr lang="cs-CZ"/>
          </a:p>
        </p:txBody>
      </p:sp>
    </p:spTree>
    <p:extLst>
      <p:ext uri="{BB962C8B-B14F-4D97-AF65-F5344CB8AC3E}">
        <p14:creationId xmlns:p14="http://schemas.microsoft.com/office/powerpoint/2010/main" val="932545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12</a:t>
            </a:fld>
            <a:endParaRPr lang="cs-CZ"/>
          </a:p>
        </p:txBody>
      </p:sp>
    </p:spTree>
    <p:extLst>
      <p:ext uri="{BB962C8B-B14F-4D97-AF65-F5344CB8AC3E}">
        <p14:creationId xmlns:p14="http://schemas.microsoft.com/office/powerpoint/2010/main" val="3879375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112</a:t>
            </a:fld>
            <a:endParaRPr lang="cs-CZ"/>
          </a:p>
        </p:txBody>
      </p:sp>
    </p:spTree>
    <p:extLst>
      <p:ext uri="{BB962C8B-B14F-4D97-AF65-F5344CB8AC3E}">
        <p14:creationId xmlns:p14="http://schemas.microsoft.com/office/powerpoint/2010/main" val="41709303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113</a:t>
            </a:fld>
            <a:endParaRPr lang="cs-CZ"/>
          </a:p>
        </p:txBody>
      </p:sp>
    </p:spTree>
    <p:extLst>
      <p:ext uri="{BB962C8B-B14F-4D97-AF65-F5344CB8AC3E}">
        <p14:creationId xmlns:p14="http://schemas.microsoft.com/office/powerpoint/2010/main" val="30893065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114</a:t>
            </a:fld>
            <a:endParaRPr lang="cs-CZ"/>
          </a:p>
        </p:txBody>
      </p:sp>
    </p:spTree>
    <p:extLst>
      <p:ext uri="{BB962C8B-B14F-4D97-AF65-F5344CB8AC3E}">
        <p14:creationId xmlns:p14="http://schemas.microsoft.com/office/powerpoint/2010/main" val="42101436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115</a:t>
            </a:fld>
            <a:endParaRPr lang="cs-CZ"/>
          </a:p>
        </p:txBody>
      </p:sp>
    </p:spTree>
    <p:extLst>
      <p:ext uri="{BB962C8B-B14F-4D97-AF65-F5344CB8AC3E}">
        <p14:creationId xmlns:p14="http://schemas.microsoft.com/office/powerpoint/2010/main" val="26510400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116</a:t>
            </a:fld>
            <a:endParaRPr lang="cs-CZ"/>
          </a:p>
        </p:txBody>
      </p:sp>
    </p:spTree>
    <p:extLst>
      <p:ext uri="{BB962C8B-B14F-4D97-AF65-F5344CB8AC3E}">
        <p14:creationId xmlns:p14="http://schemas.microsoft.com/office/powerpoint/2010/main" val="915832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117</a:t>
            </a:fld>
            <a:endParaRPr lang="cs-CZ"/>
          </a:p>
        </p:txBody>
      </p:sp>
    </p:spTree>
    <p:extLst>
      <p:ext uri="{BB962C8B-B14F-4D97-AF65-F5344CB8AC3E}">
        <p14:creationId xmlns:p14="http://schemas.microsoft.com/office/powerpoint/2010/main" val="5664743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118</a:t>
            </a:fld>
            <a:endParaRPr lang="cs-CZ"/>
          </a:p>
        </p:txBody>
      </p:sp>
    </p:spTree>
    <p:extLst>
      <p:ext uri="{BB962C8B-B14F-4D97-AF65-F5344CB8AC3E}">
        <p14:creationId xmlns:p14="http://schemas.microsoft.com/office/powerpoint/2010/main" val="13345020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119</a:t>
            </a:fld>
            <a:endParaRPr lang="cs-CZ"/>
          </a:p>
        </p:txBody>
      </p:sp>
    </p:spTree>
    <p:extLst>
      <p:ext uri="{BB962C8B-B14F-4D97-AF65-F5344CB8AC3E}">
        <p14:creationId xmlns:p14="http://schemas.microsoft.com/office/powerpoint/2010/main" val="11172061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120</a:t>
            </a:fld>
            <a:endParaRPr lang="cs-CZ"/>
          </a:p>
        </p:txBody>
      </p:sp>
    </p:spTree>
    <p:extLst>
      <p:ext uri="{BB962C8B-B14F-4D97-AF65-F5344CB8AC3E}">
        <p14:creationId xmlns:p14="http://schemas.microsoft.com/office/powerpoint/2010/main" val="17783595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121</a:t>
            </a:fld>
            <a:endParaRPr lang="cs-CZ"/>
          </a:p>
        </p:txBody>
      </p:sp>
    </p:spTree>
    <p:extLst>
      <p:ext uri="{BB962C8B-B14F-4D97-AF65-F5344CB8AC3E}">
        <p14:creationId xmlns:p14="http://schemas.microsoft.com/office/powerpoint/2010/main" val="365714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13</a:t>
            </a:fld>
            <a:endParaRPr lang="cs-CZ"/>
          </a:p>
        </p:txBody>
      </p:sp>
    </p:spTree>
    <p:extLst>
      <p:ext uri="{BB962C8B-B14F-4D97-AF65-F5344CB8AC3E}">
        <p14:creationId xmlns:p14="http://schemas.microsoft.com/office/powerpoint/2010/main" val="36448300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122</a:t>
            </a:fld>
            <a:endParaRPr lang="cs-CZ"/>
          </a:p>
        </p:txBody>
      </p:sp>
    </p:spTree>
    <p:extLst>
      <p:ext uri="{BB962C8B-B14F-4D97-AF65-F5344CB8AC3E}">
        <p14:creationId xmlns:p14="http://schemas.microsoft.com/office/powerpoint/2010/main" val="39871384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123</a:t>
            </a:fld>
            <a:endParaRPr lang="cs-CZ"/>
          </a:p>
        </p:txBody>
      </p:sp>
    </p:spTree>
    <p:extLst>
      <p:ext uri="{BB962C8B-B14F-4D97-AF65-F5344CB8AC3E}">
        <p14:creationId xmlns:p14="http://schemas.microsoft.com/office/powerpoint/2010/main" val="16812459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124</a:t>
            </a:fld>
            <a:endParaRPr lang="cs-CZ"/>
          </a:p>
        </p:txBody>
      </p:sp>
    </p:spTree>
    <p:extLst>
      <p:ext uri="{BB962C8B-B14F-4D97-AF65-F5344CB8AC3E}">
        <p14:creationId xmlns:p14="http://schemas.microsoft.com/office/powerpoint/2010/main" val="35657013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125</a:t>
            </a:fld>
            <a:endParaRPr lang="cs-CZ"/>
          </a:p>
        </p:txBody>
      </p:sp>
    </p:spTree>
    <p:extLst>
      <p:ext uri="{BB962C8B-B14F-4D97-AF65-F5344CB8AC3E}">
        <p14:creationId xmlns:p14="http://schemas.microsoft.com/office/powerpoint/2010/main" val="2705749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126</a:t>
            </a:fld>
            <a:endParaRPr lang="cs-CZ"/>
          </a:p>
        </p:txBody>
      </p:sp>
    </p:spTree>
    <p:extLst>
      <p:ext uri="{BB962C8B-B14F-4D97-AF65-F5344CB8AC3E}">
        <p14:creationId xmlns:p14="http://schemas.microsoft.com/office/powerpoint/2010/main" val="37137086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127</a:t>
            </a:fld>
            <a:endParaRPr lang="cs-CZ"/>
          </a:p>
        </p:txBody>
      </p:sp>
    </p:spTree>
    <p:extLst>
      <p:ext uri="{BB962C8B-B14F-4D97-AF65-F5344CB8AC3E}">
        <p14:creationId xmlns:p14="http://schemas.microsoft.com/office/powerpoint/2010/main" val="2964660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129</a:t>
            </a:fld>
            <a:endParaRPr lang="cs-CZ"/>
          </a:p>
        </p:txBody>
      </p:sp>
    </p:spTree>
    <p:extLst>
      <p:ext uri="{BB962C8B-B14F-4D97-AF65-F5344CB8AC3E}">
        <p14:creationId xmlns:p14="http://schemas.microsoft.com/office/powerpoint/2010/main" val="35262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14</a:t>
            </a:fld>
            <a:endParaRPr lang="cs-CZ"/>
          </a:p>
        </p:txBody>
      </p:sp>
    </p:spTree>
    <p:extLst>
      <p:ext uri="{BB962C8B-B14F-4D97-AF65-F5344CB8AC3E}">
        <p14:creationId xmlns:p14="http://schemas.microsoft.com/office/powerpoint/2010/main" val="75360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11.10.2018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7.pn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2.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hyperlink" Target="https://www.esfcr.cz/formulare-pro-uzavreni-pravniho-aktu-a-vzory-pravnich-aktu-o-poskytnuti-podpory-na-projekt-opz/-/dokument/798824"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5" Type="http://schemas.openxmlformats.org/officeDocument/2006/relationships/image" Target="../media/image33.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pravidla-pro-zadatele-a-prijemce-opz/-/dokument/797767" TargetMode="Externa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pn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2.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3.pn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4.pn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6.pn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png"/><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png"/><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0.png"/><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1.pn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2.png"/><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4.png"/><Relationship Id="rId4"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5.png"/><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hyperlink" Target="http://www.ceske-socialni-podnikani.cz/cz/kdo-poradi/lokalni-konzultanti-mpsv"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s://www.esfcr.cz/formulare-a-pokyny-potrebne-v-ramci-pripravy-zadosti-o-podporu-opz/-/dokument/797956" TargetMode="External"/><Relationship Id="rId4" Type="http://schemas.openxmlformats.org/officeDocument/2006/relationships/hyperlink" Target="http://mas-moravskabrana.cz/dotace/4__vyzva_mas___opz_2018"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jpe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ceske-socialni-podnikani.cz/cz/kdo-poradi/lokalni-konzultanti-mpsv"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covni-vykaz-opz"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3.mkcr.cz/cns_inter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justice.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sablony-a-vzory-pro-vizualni-identitu-opz"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8" Type="http://schemas.openxmlformats.org/officeDocument/2006/relationships/hyperlink" Target="https://www.esfcr.cz/2-3-opz-komunitne-vedeny-mistni-rozvoj" TargetMode="External"/><Relationship Id="rId3" Type="http://schemas.openxmlformats.org/officeDocument/2006/relationships/image" Target="../media/image2.png"/><Relationship Id="rId7" Type="http://schemas.openxmlformats.org/officeDocument/2006/relationships/hyperlink" Target="https://www.esfcr.cz/formulare-a-pokyny-potrebne-v-ramci-pripravy-zadosti-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mailto:iskp@mpsv.cz" TargetMode="External"/><Relationship Id="rId10" Type="http://schemas.openxmlformats.org/officeDocument/2006/relationships/image" Target="../media/image3.jpeg"/><Relationship Id="rId4" Type="http://schemas.openxmlformats.org/officeDocument/2006/relationships/hyperlink" Target="https://mseu.mssf.cz/" TargetMode="External"/><Relationship Id="rId9" Type="http://schemas.openxmlformats.org/officeDocument/2006/relationships/hyperlink" Target="https://www.esfcr.cz/vyzvy-mas-opz"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118511" y="844720"/>
            <a:ext cx="11954977" cy="4935155"/>
          </a:xfrm>
        </p:spPr>
        <p:txBody>
          <a:bodyPr>
            <a:normAutofit fontScale="92500" lnSpcReduction="10000"/>
          </a:bodyPr>
          <a:lstStyle/>
          <a:p>
            <a:pPr marL="0" indent="0" algn="ctr">
              <a:buNone/>
            </a:pPr>
            <a:endParaRPr lang="cs-CZ" sz="1800" dirty="0"/>
          </a:p>
          <a:p>
            <a:pPr marL="0" indent="0" algn="ctr">
              <a:buNone/>
            </a:pPr>
            <a:r>
              <a:rPr lang="cs-CZ" sz="3200" b="1" dirty="0">
                <a:solidFill>
                  <a:srgbClr val="0070C0"/>
                </a:solidFill>
              </a:rPr>
              <a:t>Seminář pro žadatele </a:t>
            </a:r>
          </a:p>
          <a:p>
            <a:pPr marL="0" indent="0" algn="ctr">
              <a:buNone/>
            </a:pPr>
            <a:endParaRPr lang="cs-CZ" sz="3200" dirty="0"/>
          </a:p>
          <a:p>
            <a:pPr marL="0" indent="0" algn="ctr">
              <a:buNone/>
            </a:pPr>
            <a:r>
              <a:rPr lang="cs-CZ" sz="3900" dirty="0"/>
              <a:t>4. výzva MAS MORAVSKÁ BRÁNA - OPZ - Sociální podnikání - I. </a:t>
            </a:r>
            <a:r>
              <a:rPr lang="cs-CZ" sz="4400" dirty="0"/>
              <a:t>(676/03_16_047/CLLD_15_01_032)</a:t>
            </a:r>
          </a:p>
          <a:p>
            <a:pPr marL="0" indent="0">
              <a:spcBef>
                <a:spcPts val="600"/>
              </a:spcBef>
              <a:buNone/>
            </a:pPr>
            <a:endParaRPr lang="cs-CZ" sz="2400" b="1" dirty="0"/>
          </a:p>
          <a:p>
            <a:pPr marL="0" indent="0">
              <a:spcBef>
                <a:spcPts val="900"/>
              </a:spcBef>
              <a:buNone/>
            </a:pPr>
            <a:r>
              <a:rPr lang="cs-CZ" sz="3200" b="1" dirty="0"/>
              <a:t>11. října 2018 </a:t>
            </a:r>
          </a:p>
          <a:p>
            <a:pPr marL="0" indent="0">
              <a:spcBef>
                <a:spcPts val="950"/>
              </a:spcBef>
              <a:buNone/>
            </a:pPr>
            <a:r>
              <a:rPr lang="cs-CZ" sz="3200" b="1" dirty="0"/>
              <a:t>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4447106"/>
            <a:ext cx="8559811" cy="14112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471800"/>
            <a:ext cx="11923434" cy="4319749"/>
          </a:xfrm>
        </p:spPr>
        <p:txBody>
          <a:bodyPr>
            <a:normAutofit fontScale="47500" lnSpcReduction="20000"/>
          </a:bodyPr>
          <a:lstStyle/>
          <a:p>
            <a:pPr algn="just"/>
            <a:r>
              <a:rPr lang="cs-CZ" sz="6400" b="1" dirty="0"/>
              <a:t>pouze partneři bez finančního příspěvku</a:t>
            </a:r>
          </a:p>
          <a:p>
            <a:pPr algn="just"/>
            <a:r>
              <a:rPr lang="cs-CZ" sz="6400" dirty="0"/>
              <a:t>Právní forma partnera bez finančního příspěvku není omezena. Partner bez finančního příspěvku se podílí na realizaci věcných aktivit projektu (např. formou konzultací, odborné garance) a není mu poskytován žádný finanční příspěvek za účast při realizaci projektu.</a:t>
            </a:r>
          </a:p>
          <a:p>
            <a:pPr algn="just"/>
            <a:r>
              <a:rPr lang="cs-CZ" sz="6000" dirty="0"/>
              <a:t>Partnerem se NEROZUMÍ subjekt, který je v dodavatelském či odběratelském vztahu k příjemci dodavatelském či odběratelském vztahu k příjemci (např. nestátní nezisková organizace, která poskytuje příjemci za úhradu sociální služby, dodavatel materiálu, odběratel výrobků/služeb).</a:t>
            </a:r>
          </a:p>
          <a:p>
            <a:pPr algn="just"/>
            <a:r>
              <a:rPr lang="cs-CZ" sz="6000" dirty="0"/>
              <a:t>Fyzická osoba, která není samostatně výdělečně činná, nemůže být do projektu zapojena jako partner.  </a:t>
            </a:r>
          </a:p>
          <a:p>
            <a:pPr lvl="1"/>
            <a:endParaRPr lang="cs-CZ" sz="4400" dirty="0"/>
          </a:p>
          <a:p>
            <a:pPr lvl="1"/>
            <a:endParaRPr lang="cs-CZ" sz="4300" b="1" dirty="0"/>
          </a:p>
          <a:p>
            <a:pPr lvl="1"/>
            <a:endParaRPr lang="cs-CZ" sz="4300" b="1" dirty="0"/>
          </a:p>
          <a:p>
            <a:pPr marL="0" indent="0">
              <a:buNone/>
            </a:pPr>
            <a:endParaRPr lang="cs-CZ" sz="4300" b="1" dirty="0"/>
          </a:p>
          <a:p>
            <a:pPr lvl="1"/>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BDE41F09-C4ED-462E-8DB8-F4E208415BE9}"/>
              </a:ext>
            </a:extLst>
          </p:cNvPr>
          <p:cNvSpPr>
            <a:spLocks noGrp="1"/>
          </p:cNvSpPr>
          <p:nvPr>
            <p:ph idx="1"/>
          </p:nvPr>
        </p:nvSpPr>
        <p:spPr>
          <a:xfrm>
            <a:off x="118510" y="1080883"/>
            <a:ext cx="5581249" cy="5400600"/>
          </a:xfrm>
        </p:spPr>
        <p:txBody>
          <a:bodyPr>
            <a:normAutofit/>
          </a:bodyPr>
          <a:lstStyle/>
          <a:p>
            <a:pPr marL="0" indent="0" algn="ctr">
              <a:buNone/>
            </a:pPr>
            <a:r>
              <a:rPr lang="cs-CZ" sz="1700" b="1" u="sng" cap="all" dirty="0"/>
              <a:t>Indikátory povinné k naplnění</a:t>
            </a:r>
          </a:p>
          <a:p>
            <a:pPr algn="just">
              <a:lnSpc>
                <a:spcPct val="100000"/>
              </a:lnSpc>
              <a:spcBef>
                <a:spcPts val="0"/>
              </a:spcBef>
            </a:pPr>
            <a:r>
              <a:rPr lang="cs-CZ" sz="1700" dirty="0"/>
              <a:t>Žadatel má povinnost </a:t>
            </a:r>
            <a:r>
              <a:rPr lang="cs-CZ" sz="1700" b="1" dirty="0"/>
              <a:t>stanovit nenulovou cílovou hodnotu</a:t>
            </a:r>
            <a:r>
              <a:rPr lang="cs-CZ" sz="1700" dirty="0"/>
              <a:t> pro všechny relevantní indikátory (jakožto závazek), minimálně buď pro indikátor 6 00 00 – Celkový počet účastníků nebo 6 70 01 – Kapacita podpořených služeb účastníků a dále také pro indikátory 1 02 12 nebo 1 02 13 (dle relevantnosti). </a:t>
            </a:r>
          </a:p>
          <a:p>
            <a:pPr algn="just">
              <a:lnSpc>
                <a:spcPct val="100000"/>
              </a:lnSpc>
              <a:spcBef>
                <a:spcPts val="0"/>
              </a:spcBef>
            </a:pPr>
            <a:r>
              <a:rPr lang="cs-CZ" sz="1700" dirty="0"/>
              <a:t>Žadatel v žádosti uvede </a:t>
            </a:r>
            <a:r>
              <a:rPr lang="cs-CZ" sz="1700" b="1" dirty="0"/>
              <a:t>způsob stanovení cílové hodnoty</a:t>
            </a:r>
            <a:r>
              <a:rPr lang="cs-CZ" sz="1700" dirty="0"/>
              <a:t>, jak bude naplňování indikátoru sledovat a dokládat.  </a:t>
            </a:r>
          </a:p>
          <a:p>
            <a:pPr algn="just">
              <a:lnSpc>
                <a:spcPct val="100000"/>
              </a:lnSpc>
              <a:spcBef>
                <a:spcPts val="0"/>
              </a:spcBef>
            </a:pPr>
            <a:r>
              <a:rPr lang="cs-CZ" sz="1700" dirty="0"/>
              <a:t>Při stanovení cílových hodnot </a:t>
            </a:r>
            <a:r>
              <a:rPr lang="cs-CZ" sz="1700" b="1" dirty="0"/>
              <a:t>žadatel vychází </a:t>
            </a:r>
            <a:br>
              <a:rPr lang="cs-CZ" sz="1700" b="1" dirty="0"/>
            </a:br>
            <a:r>
              <a:rPr lang="cs-CZ" sz="1700" b="1" dirty="0"/>
              <a:t>z plánovaných aktivit</a:t>
            </a:r>
            <a:r>
              <a:rPr lang="cs-CZ" sz="1700" dirty="0"/>
              <a:t>, </a:t>
            </a:r>
            <a:r>
              <a:rPr lang="cs-CZ" sz="1700" b="1" dirty="0"/>
              <a:t>zaměření projektu a jeho rozpočtu</a:t>
            </a:r>
            <a:r>
              <a:rPr lang="cs-CZ" sz="1700" dirty="0"/>
              <a:t>, nelze je libovolně měnit.</a:t>
            </a:r>
          </a:p>
          <a:p>
            <a:pPr algn="just">
              <a:lnSpc>
                <a:spcPct val="100000"/>
              </a:lnSpc>
              <a:spcBef>
                <a:spcPts val="0"/>
              </a:spcBef>
            </a:pPr>
            <a:r>
              <a:rPr lang="cs-CZ" sz="1700" dirty="0"/>
              <a:t>Jsou součástí právního aktu, </a:t>
            </a:r>
            <a:r>
              <a:rPr lang="cs-CZ" sz="1700" b="1" dirty="0"/>
              <a:t>na jejich neplnění jsou navázány sankce</a:t>
            </a:r>
            <a:r>
              <a:rPr lang="cs-CZ" sz="1700" dirty="0"/>
              <a:t> (výše sankcí viz Obecná část pravidel pro žadatele a příjemce, kap. 18.1.1).</a:t>
            </a:r>
          </a:p>
          <a:p>
            <a:pPr algn="just">
              <a:lnSpc>
                <a:spcPct val="100000"/>
              </a:lnSpc>
              <a:spcBef>
                <a:spcPts val="0"/>
              </a:spcBef>
            </a:pPr>
            <a:r>
              <a:rPr lang="cs-CZ" sz="1700" dirty="0"/>
              <a:t>Indikátor není relevantní – cílová hodnota 0.</a:t>
            </a:r>
          </a:p>
          <a:p>
            <a:pPr algn="just">
              <a:lnSpc>
                <a:spcPct val="100000"/>
              </a:lnSpc>
              <a:spcBef>
                <a:spcPts val="0"/>
              </a:spcBef>
            </a:pPr>
            <a:r>
              <a:rPr lang="cs-CZ" sz="1700" dirty="0"/>
              <a:t>Výchozí hodnota indikátorů povinných k naplnění – vždy 0.</a:t>
            </a:r>
          </a:p>
          <a:p>
            <a:endParaRPr lang="cs-CZ" sz="1600" b="1" u="sng" cap="all" dirty="0"/>
          </a:p>
        </p:txBody>
      </p:sp>
      <p:sp>
        <p:nvSpPr>
          <p:cNvPr id="18" name="Zástupný symbol pro obsah 3">
            <a:extLst>
              <a:ext uri="{FF2B5EF4-FFF2-40B4-BE49-F238E27FC236}">
                <a16:creationId xmlns:a16="http://schemas.microsoft.com/office/drawing/2014/main" id="{1F07C9DE-BCA7-444C-AE56-FEE6A59E6A76}"/>
              </a:ext>
            </a:extLst>
          </p:cNvPr>
          <p:cNvSpPr txBox="1">
            <a:spLocks/>
          </p:cNvSpPr>
          <p:nvPr/>
        </p:nvSpPr>
        <p:spPr>
          <a:xfrm>
            <a:off x="5676431" y="779198"/>
            <a:ext cx="6277139" cy="511256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1700" b="1" u="sng" cap="all" dirty="0">
                <a:solidFill>
                  <a:schemeClr val="tx1"/>
                </a:solidFill>
              </a:rPr>
              <a:t>Indikátory povinné k vykazování</a:t>
            </a:r>
          </a:p>
          <a:p>
            <a:pPr marL="742950" lvl="1" indent="-285750">
              <a:buFont typeface="Arial" panose="020B0604020202020204" pitchFamily="34" charset="0"/>
              <a:buChar char="•"/>
            </a:pPr>
            <a:r>
              <a:rPr lang="cs-CZ" sz="1700" dirty="0"/>
              <a:t>Žadatel má povinnost sledovat dosažené cílové hodnoty u všech relevantních indikátorů.</a:t>
            </a:r>
          </a:p>
          <a:p>
            <a:pPr marL="742950" lvl="1" indent="-285750">
              <a:buFont typeface="Arial" panose="020B0604020202020204" pitchFamily="34" charset="0"/>
              <a:buChar char="•"/>
            </a:pPr>
            <a:r>
              <a:rPr lang="cs-CZ" sz="1700" dirty="0"/>
              <a:t>Na neplnění indikátorů povinných k vykazování nebude navázána sankce v právním aktu.</a:t>
            </a:r>
          </a:p>
          <a:p>
            <a:pPr marL="742950" lvl="1" indent="-285750">
              <a:buFont typeface="Arial" panose="020B0604020202020204" pitchFamily="34" charset="0"/>
              <a:buChar char="•"/>
            </a:pPr>
            <a:r>
              <a:rPr lang="cs-CZ" sz="1700" dirty="0"/>
              <a:t>Pokud je indikátor nerelevantní – cílová hodnota 0.</a:t>
            </a:r>
          </a:p>
          <a:p>
            <a:pPr marL="742950" lvl="1" indent="-285750">
              <a:buFont typeface="Arial" panose="020B0604020202020204" pitchFamily="34" charset="0"/>
              <a:buChar char="•"/>
            </a:pPr>
            <a:r>
              <a:rPr lang="cs-CZ" sz="1700" dirty="0"/>
              <a:t>U indikátorů, které se týkají účastníků, žadatel uvede </a:t>
            </a:r>
            <a:r>
              <a:rPr lang="cs-CZ" sz="1700" u="sng" dirty="0"/>
              <a:t>vždy</a:t>
            </a:r>
            <a:r>
              <a:rPr lang="cs-CZ" sz="1700" dirty="0"/>
              <a:t> cílovou hodnotu 0 (hodnoty se načítají z monitorovacího listu podpořené osoby skrze IS ESF2014+). </a:t>
            </a:r>
          </a:p>
          <a:p>
            <a:pPr marL="742950" lvl="1" indent="-285750">
              <a:buFont typeface="Arial" panose="020B0604020202020204" pitchFamily="34" charset="0"/>
              <a:buChar char="•"/>
            </a:pPr>
            <a:r>
              <a:rPr lang="cs-CZ" sz="1700" dirty="0"/>
              <a:t>U indikátorů, které se netýkají účastníků, </a:t>
            </a:r>
            <a:r>
              <a:rPr lang="cs-CZ" sz="1700" u="sng" dirty="0"/>
              <a:t>může</a:t>
            </a:r>
            <a:r>
              <a:rPr lang="cs-CZ" sz="1700" dirty="0"/>
              <a:t> žadatel uvést cílovou hodnotu 0 (hodnoty vykazuje příjemce prostřednictvím zpráv o realizaci projektu v ISKP14+).</a:t>
            </a:r>
          </a:p>
          <a:p>
            <a:pPr marL="742950" lvl="1" indent="-285750">
              <a:buFont typeface="Arial" panose="020B0604020202020204" pitchFamily="34" charset="0"/>
              <a:buChar char="•"/>
            </a:pPr>
            <a:r>
              <a:rPr lang="cs-CZ" sz="1700" dirty="0"/>
              <a:t>U všech projektů je doporučováno, aby byla stanovena cílová hodnota (sledována dosažená cílová hodnota) pro minimálně jeden výsledkový indikátor.</a:t>
            </a:r>
          </a:p>
          <a:p>
            <a:pPr marL="742950" lvl="1" indent="-285750">
              <a:buFont typeface="Arial" panose="020B0604020202020204" pitchFamily="34" charset="0"/>
              <a:buChar char="•"/>
            </a:pPr>
            <a:r>
              <a:rPr lang="cs-CZ" sz="1700" dirty="0"/>
              <a:t>Výchozí hodnota indikátorů povinných k vykazování – vždy 0.</a:t>
            </a:r>
          </a:p>
          <a:p>
            <a:pPr lvl="1"/>
            <a:endParaRPr lang="cs-CZ" sz="1400" dirty="0"/>
          </a:p>
        </p:txBody>
      </p:sp>
      <p:pic>
        <p:nvPicPr>
          <p:cNvPr id="15" name="Obrázek 14">
            <a:extLst>
              <a:ext uri="{FF2B5EF4-FFF2-40B4-BE49-F238E27FC236}">
                <a16:creationId xmlns:a16="http://schemas.microsoft.com/office/drawing/2014/main" id="{AD3D2535-7F71-417B-8891-8476F0940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96723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E0A3BFD-21EA-4442-9E1C-FFBDC7E55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2" y="978304"/>
            <a:ext cx="9956280" cy="49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ástupný symbol pro obsah 3">
            <a:extLst>
              <a:ext uri="{FF2B5EF4-FFF2-40B4-BE49-F238E27FC236}">
                <a16:creationId xmlns:a16="http://schemas.microsoft.com/office/drawing/2014/main" id="{A586872D-DA37-4AD8-BFB7-A094AA799702}"/>
              </a:ext>
            </a:extLst>
          </p:cNvPr>
          <p:cNvSpPr txBox="1">
            <a:spLocks/>
          </p:cNvSpPr>
          <p:nvPr/>
        </p:nvSpPr>
        <p:spPr>
          <a:xfrm>
            <a:off x="5314663" y="4427511"/>
            <a:ext cx="8064000" cy="115212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1" dirty="0">
                <a:solidFill>
                  <a:schemeClr val="tx1"/>
                </a:solidFill>
              </a:rPr>
              <a:t>Nutno vyplnit všechny tři horizontální principy výběrem ze seznamu, </a:t>
            </a:r>
          </a:p>
          <a:p>
            <a:r>
              <a:rPr lang="cs-CZ" sz="1800" b="1" dirty="0">
                <a:solidFill>
                  <a:schemeClr val="tx1"/>
                </a:solidFill>
              </a:rPr>
              <a:t>případně popisem a zdůvodněním.</a:t>
            </a:r>
          </a:p>
          <a:p>
            <a:r>
              <a:rPr lang="cs-CZ" sz="1800" b="1" dirty="0">
                <a:solidFill>
                  <a:schemeClr val="tx1"/>
                </a:solidFill>
              </a:rPr>
              <a:t>Nutno průběžně ukládat jednotlivé řádky.</a:t>
            </a:r>
          </a:p>
        </p:txBody>
      </p:sp>
      <p:sp>
        <p:nvSpPr>
          <p:cNvPr id="13" name="Obdélník 12">
            <a:extLst>
              <a:ext uri="{FF2B5EF4-FFF2-40B4-BE49-F238E27FC236}">
                <a16:creationId xmlns:a16="http://schemas.microsoft.com/office/drawing/2014/main" id="{7DA4BA6D-BFDD-4B7C-9369-FAD307BF3B49}"/>
              </a:ext>
            </a:extLst>
          </p:cNvPr>
          <p:cNvSpPr/>
          <p:nvPr/>
        </p:nvSpPr>
        <p:spPr>
          <a:xfrm flipV="1">
            <a:off x="4927043" y="2454421"/>
            <a:ext cx="508781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EB26807-97A0-4AB6-8528-7F3F76D916D1}"/>
              </a:ext>
            </a:extLst>
          </p:cNvPr>
          <p:cNvSpPr/>
          <p:nvPr/>
        </p:nvSpPr>
        <p:spPr>
          <a:xfrm flipV="1">
            <a:off x="46092" y="1977287"/>
            <a:ext cx="4418642" cy="43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a:extLst>
              <a:ext uri="{FF2B5EF4-FFF2-40B4-BE49-F238E27FC236}">
                <a16:creationId xmlns:a16="http://schemas.microsoft.com/office/drawing/2014/main" id="{03891001-D56E-496D-8D75-58550012E9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68948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Klíčové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Klíčová aktivita.PNG">
            <a:extLst>
              <a:ext uri="{FF2B5EF4-FFF2-40B4-BE49-F238E27FC236}">
                <a16:creationId xmlns:a16="http://schemas.microsoft.com/office/drawing/2014/main" id="{7428DB61-6BF4-4C1F-B9E8-BDFF15C70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17" y="957660"/>
            <a:ext cx="9476681" cy="498178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01951454-D3BF-44C4-86B3-587B90F030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60897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8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Cílové skupiny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cs.png">
            <a:extLst>
              <a:ext uri="{FF2B5EF4-FFF2-40B4-BE49-F238E27FC236}">
                <a16:creationId xmlns:a16="http://schemas.microsoft.com/office/drawing/2014/main" id="{BDBBE231-1571-4E0B-B4E4-4FBF060CF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301" y="952362"/>
            <a:ext cx="9256884" cy="499907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642E7A42-B002-402A-A1D2-56F22145C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853872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7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Umístění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Umístění.PNG">
            <a:extLst>
              <a:ext uri="{FF2B5EF4-FFF2-40B4-BE49-F238E27FC236}">
                <a16:creationId xmlns:a16="http://schemas.microsoft.com/office/drawing/2014/main" id="{6CA1E127-8F1E-4C4D-BE95-3EFD6E164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10" y="1097813"/>
            <a:ext cx="8144272" cy="48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2EC91128-1761-434E-B012-87550316E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8857"/>
            <a:ext cx="4341927" cy="900000"/>
          </a:xfrm>
          <a:prstGeom prst="rect">
            <a:avLst/>
          </a:prstGeom>
        </p:spPr>
      </p:pic>
    </p:spTree>
    <p:extLst>
      <p:ext uri="{BB962C8B-B14F-4D97-AF65-F5344CB8AC3E}">
        <p14:creationId xmlns:p14="http://schemas.microsoft.com/office/powerpoint/2010/main" val="38874143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75444"/>
            <a:ext cx="12192000" cy="1044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Subjekty projektu</a:t>
            </a:r>
          </a:p>
        </p:txBody>
      </p:sp>
      <p:cxnSp>
        <p:nvCxnSpPr>
          <p:cNvPr id="19" name="Přímá spojnice 18"/>
          <p:cNvCxnSpPr/>
          <p:nvPr/>
        </p:nvCxnSpPr>
        <p:spPr>
          <a:xfrm>
            <a:off x="0" y="97417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6" name="Zástupný symbol pro obsah 5">
            <a:extLst>
              <a:ext uri="{FF2B5EF4-FFF2-40B4-BE49-F238E27FC236}">
                <a16:creationId xmlns:a16="http://schemas.microsoft.com/office/drawing/2014/main" id="{040F11FC-6D06-4144-91F6-D0DDFD5096DF}"/>
              </a:ext>
            </a:extLst>
          </p:cNvPr>
          <p:cNvSpPr txBox="1">
            <a:spLocks/>
          </p:cNvSpPr>
          <p:nvPr/>
        </p:nvSpPr>
        <p:spPr>
          <a:xfrm>
            <a:off x="6901744" y="795053"/>
            <a:ext cx="4685169" cy="545896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dirty="0">
                <a:solidFill>
                  <a:schemeClr val="tx1"/>
                </a:solidFill>
              </a:rPr>
              <a:t>Vybrat Typ subjektu.</a:t>
            </a:r>
          </a:p>
          <a:p>
            <a:pPr marL="285750" indent="-285750">
              <a:buFont typeface="Arial" panose="020B0604020202020204" pitchFamily="34" charset="0"/>
              <a:buChar char="•"/>
            </a:pPr>
            <a:r>
              <a:rPr lang="cs-CZ" sz="1800" b="1" dirty="0">
                <a:solidFill>
                  <a:schemeClr val="tx1"/>
                </a:solidFill>
              </a:rPr>
              <a:t>Nejdůležitější je typ </a:t>
            </a:r>
          </a:p>
          <a:p>
            <a:endParaRPr lang="cs-CZ" sz="1600" dirty="0">
              <a:solidFill>
                <a:schemeClr val="tx1"/>
              </a:solidFill>
            </a:endParaRPr>
          </a:p>
          <a:p>
            <a:endParaRPr lang="cs-CZ" sz="1400" dirty="0">
              <a:solidFill>
                <a:schemeClr val="tx1"/>
              </a:solidFill>
            </a:endParaRPr>
          </a:p>
          <a:p>
            <a:endParaRPr lang="cs-CZ" sz="1400" dirty="0">
              <a:solidFill>
                <a:schemeClr val="tx1"/>
              </a:solidFill>
            </a:endParaRPr>
          </a:p>
          <a:p>
            <a:pPr marL="285750" indent="-285750">
              <a:buFont typeface="Arial" panose="020B0604020202020204" pitchFamily="34" charset="0"/>
              <a:buChar char="•"/>
            </a:pPr>
            <a:r>
              <a:rPr lang="cs-CZ" sz="1800" dirty="0">
                <a:solidFill>
                  <a:schemeClr val="tx1"/>
                </a:solidFill>
              </a:rPr>
              <a:t>Po zadání subjektu typu Žadatel/příjemce se zpřístupní záložka Rozpočet.</a:t>
            </a:r>
          </a:p>
          <a:p>
            <a:pPr marL="285750" indent="-285750">
              <a:buFont typeface="Arial" panose="020B0604020202020204" pitchFamily="34" charset="0"/>
              <a:buChar char="•"/>
            </a:pPr>
            <a:r>
              <a:rPr lang="cs-CZ" sz="1800" dirty="0">
                <a:solidFill>
                  <a:schemeClr val="tx1"/>
                </a:solidFill>
              </a:rPr>
              <a:t>Vyplnit IČ a Validovat. </a:t>
            </a:r>
          </a:p>
          <a:p>
            <a:pPr marL="742950" lvl="1" indent="-285750">
              <a:spcAft>
                <a:spcPts val="600"/>
              </a:spcAft>
              <a:buFont typeface="Arial" panose="020B0604020202020204" pitchFamily="34" charset="0"/>
              <a:buChar char="•"/>
            </a:pPr>
            <a:r>
              <a:rPr lang="cs-CZ" dirty="0"/>
              <a:t>Po úspěšné validaci jsou data doplněna z ROS (registr osob). </a:t>
            </a:r>
          </a:p>
          <a:p>
            <a:pPr marL="742950" lvl="1" indent="-285750">
              <a:spcAft>
                <a:spcPts val="600"/>
              </a:spcAft>
              <a:buFont typeface="Arial" panose="020B0604020202020204" pitchFamily="34" charset="0"/>
              <a:buChar char="•"/>
            </a:pPr>
            <a:r>
              <a:rPr lang="cs-CZ" dirty="0"/>
              <a:t>Pokud nelze validovat, kontaktujte technickou podporu </a:t>
            </a:r>
            <a:r>
              <a:rPr lang="cs-CZ" dirty="0">
                <a:hlinkClick r:id="rId5"/>
              </a:rPr>
              <a:t>iskp@mpsv.cz</a:t>
            </a:r>
            <a:r>
              <a:rPr lang="cs-CZ" dirty="0"/>
              <a:t>. </a:t>
            </a:r>
          </a:p>
          <a:p>
            <a:pPr marL="285750" lvl="1" indent="-285750">
              <a:spcAft>
                <a:spcPts val="600"/>
              </a:spcAft>
              <a:buSzPct val="100000"/>
              <a:buFont typeface="Arial" panose="020B0604020202020204" pitchFamily="34" charset="0"/>
              <a:buChar char="•"/>
            </a:pPr>
            <a:r>
              <a:rPr lang="cs-CZ" dirty="0"/>
              <a:t>Počet zaměstnanců a Roční obrat – vazba na hodnocení projektu – eliminační kritérium Ověření administrativní, finanční a provozní kapacity žadatele.</a:t>
            </a:r>
          </a:p>
          <a:p>
            <a:endParaRPr lang="cs-CZ" sz="1600" dirty="0"/>
          </a:p>
        </p:txBody>
      </p:sp>
      <p:pic>
        <p:nvPicPr>
          <p:cNvPr id="18" name="Picture 2">
            <a:extLst>
              <a:ext uri="{FF2B5EF4-FFF2-40B4-BE49-F238E27FC236}">
                <a16:creationId xmlns:a16="http://schemas.microsoft.com/office/drawing/2014/main" id="{B66991F6-5EB8-420E-984C-C4B217917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2941" y="1816497"/>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C53071E-AFA8-428C-AA4E-7ED397DBD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84" y="993910"/>
            <a:ext cx="5474437" cy="48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BAD03DCC-22A8-4B84-9468-1AEA79D1EA44}"/>
              </a:ext>
            </a:extLst>
          </p:cNvPr>
          <p:cNvSpPr/>
          <p:nvPr/>
        </p:nvSpPr>
        <p:spPr>
          <a:xfrm>
            <a:off x="691884" y="2657019"/>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2AA51671-3AFE-4A09-9ACF-9C079CCB9659}"/>
              </a:ext>
            </a:extLst>
          </p:cNvPr>
          <p:cNvSpPr/>
          <p:nvPr/>
        </p:nvSpPr>
        <p:spPr>
          <a:xfrm>
            <a:off x="805450" y="372484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405EA241-139B-4428-90BB-7841A05439BF}"/>
              </a:ext>
            </a:extLst>
          </p:cNvPr>
          <p:cNvSpPr/>
          <p:nvPr/>
        </p:nvSpPr>
        <p:spPr>
          <a:xfrm>
            <a:off x="2234941" y="3724842"/>
            <a:ext cx="677071" cy="209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3617789-C2B5-4A7A-B7C4-68B9C81EE4A6}"/>
              </a:ext>
            </a:extLst>
          </p:cNvPr>
          <p:cNvSpPr/>
          <p:nvPr/>
        </p:nvSpPr>
        <p:spPr>
          <a:xfrm>
            <a:off x="2035074" y="4393502"/>
            <a:ext cx="268095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758413B0-8B63-4675-A68F-45A7A5D44F14}"/>
              </a:ext>
            </a:extLst>
          </p:cNvPr>
          <p:cNvSpPr/>
          <p:nvPr/>
        </p:nvSpPr>
        <p:spPr>
          <a:xfrm>
            <a:off x="4386368" y="5311365"/>
            <a:ext cx="299681" cy="231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0877090D-4A47-4A96-BA43-5425CEA5FDD4}"/>
              </a:ext>
            </a:extLst>
          </p:cNvPr>
          <p:cNvSpPr/>
          <p:nvPr/>
        </p:nvSpPr>
        <p:spPr>
          <a:xfrm>
            <a:off x="788956" y="5212889"/>
            <a:ext cx="2891969" cy="367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Obrázek 31">
            <a:extLst>
              <a:ext uri="{FF2B5EF4-FFF2-40B4-BE49-F238E27FC236}">
                <a16:creationId xmlns:a16="http://schemas.microsoft.com/office/drawing/2014/main" id="{867B78D2-C045-4980-A607-5B81F7E691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88652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Osoby subjektu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7831280C-4D35-4406-9AE9-6CC7D10FB7D1}"/>
              </a:ext>
            </a:extLst>
          </p:cNvPr>
          <p:cNvSpPr>
            <a:spLocks noGrp="1"/>
          </p:cNvSpPr>
          <p:nvPr>
            <p:ph idx="1"/>
          </p:nvPr>
        </p:nvSpPr>
        <p:spPr/>
        <p:txBody>
          <a:bodyPr/>
          <a:lstStyle/>
          <a:p>
            <a:endParaRPr lang="cs-CZ" dirty="0"/>
          </a:p>
        </p:txBody>
      </p:sp>
      <p:pic>
        <p:nvPicPr>
          <p:cNvPr id="13" name="Picture 2">
            <a:extLst>
              <a:ext uri="{FF2B5EF4-FFF2-40B4-BE49-F238E27FC236}">
                <a16:creationId xmlns:a16="http://schemas.microsoft.com/office/drawing/2014/main" id="{A45C2C7B-725F-45D5-AD32-A63192BF1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01" y="1091821"/>
            <a:ext cx="9339667" cy="46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bdélník 14">
            <a:extLst>
              <a:ext uri="{FF2B5EF4-FFF2-40B4-BE49-F238E27FC236}">
                <a16:creationId xmlns:a16="http://schemas.microsoft.com/office/drawing/2014/main" id="{CD8BC854-CE01-4201-AA80-E6F5B7EB6B8C}"/>
              </a:ext>
            </a:extLst>
          </p:cNvPr>
          <p:cNvSpPr/>
          <p:nvPr/>
        </p:nvSpPr>
        <p:spPr>
          <a:xfrm>
            <a:off x="336361" y="5329211"/>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87DEEDA-10B2-448E-BA1E-7337FB971B2C}"/>
              </a:ext>
            </a:extLst>
          </p:cNvPr>
          <p:cNvSpPr/>
          <p:nvPr/>
        </p:nvSpPr>
        <p:spPr>
          <a:xfrm>
            <a:off x="4358268" y="5131653"/>
            <a:ext cx="6995532" cy="923330"/>
          </a:xfrm>
          <a:prstGeom prst="rect">
            <a:avLst/>
          </a:prstGeom>
        </p:spPr>
        <p:txBody>
          <a:bodyPr wrap="square">
            <a:spAutoFit/>
          </a:bodyPr>
          <a:lstStyle/>
          <a:p>
            <a:pPr algn="just">
              <a:spcBef>
                <a:spcPts val="0"/>
              </a:spcBef>
              <a:spcAft>
                <a:spcPts val="0"/>
              </a:spcAft>
            </a:pPr>
            <a:r>
              <a:rPr lang="cs-CZ" b="1" dirty="0"/>
              <a:t>Nutno vložit hlavní kontaktní osobu a minimálně jednoho statutárního zástupce (rozlišit zaškrtnutím checkboxu).</a:t>
            </a:r>
          </a:p>
          <a:p>
            <a:pPr algn="just">
              <a:spcBef>
                <a:spcPts val="0"/>
              </a:spcBef>
              <a:spcAft>
                <a:spcPts val="0"/>
              </a:spcAft>
            </a:pPr>
            <a:r>
              <a:rPr lang="cs-CZ" b="1" dirty="0"/>
              <a:t>Každá další osoba je vložena pomocí Nový záznam.</a:t>
            </a:r>
          </a:p>
        </p:txBody>
      </p:sp>
      <p:pic>
        <p:nvPicPr>
          <p:cNvPr id="18" name="Obrázek 17">
            <a:extLst>
              <a:ext uri="{FF2B5EF4-FFF2-40B4-BE49-F238E27FC236}">
                <a16:creationId xmlns:a16="http://schemas.microsoft.com/office/drawing/2014/main" id="{1F9A56D8-E9C3-4B51-8561-7BF2CC6C8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57844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Účty subjektu, </a:t>
            </a:r>
          </a:p>
          <a:p>
            <a:pPr lvl="0" algn="r"/>
            <a:r>
              <a:rPr lang="cs-CZ" sz="3200" b="1" dirty="0">
                <a:solidFill>
                  <a:schemeClr val="accent1">
                    <a:lumMod val="75000"/>
                  </a:schemeClr>
                </a:solidFill>
              </a:rPr>
              <a:t>účetní období, kategorie intervencí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BD56AF64-5827-4AAF-99EF-CCEAF35D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C8348EE6-ADD7-4AB2-AB01-F92C89B0FEC7}"/>
              </a:ext>
            </a:extLst>
          </p:cNvPr>
          <p:cNvSpPr/>
          <p:nvPr/>
        </p:nvSpPr>
        <p:spPr>
          <a:xfrm>
            <a:off x="467544" y="3137095"/>
            <a:ext cx="1080120" cy="700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3E7F9072-9192-4C7F-A0B5-2D60FAAFFF23}"/>
              </a:ext>
            </a:extLst>
          </p:cNvPr>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ástupný symbol pro obsah 3">
            <a:extLst>
              <a:ext uri="{FF2B5EF4-FFF2-40B4-BE49-F238E27FC236}">
                <a16:creationId xmlns:a16="http://schemas.microsoft.com/office/drawing/2014/main" id="{5DEE385F-0712-439B-A8B5-294C9D26F262}"/>
              </a:ext>
            </a:extLst>
          </p:cNvPr>
          <p:cNvSpPr>
            <a:spLocks noGrp="1"/>
          </p:cNvSpPr>
          <p:nvPr>
            <p:ph idx="1"/>
          </p:nvPr>
        </p:nvSpPr>
        <p:spPr>
          <a:xfrm>
            <a:off x="2716457" y="1675497"/>
            <a:ext cx="9196649" cy="4351338"/>
          </a:xfrm>
        </p:spPr>
        <p:txBody>
          <a:bodyPr>
            <a:normAutofit/>
          </a:bodyPr>
          <a:lstStyle/>
          <a:p>
            <a:pPr algn="just">
              <a:lnSpc>
                <a:spcPct val="100000"/>
              </a:lnSpc>
              <a:spcBef>
                <a:spcPts val="0"/>
              </a:spcBef>
              <a:spcAft>
                <a:spcPts val="0"/>
              </a:spcAft>
            </a:pPr>
            <a:r>
              <a:rPr lang="cs-CZ" sz="2200" dirty="0"/>
              <a:t>Záložky Účty subjektu, Účetní období a Kategorie intervencí se v žádosti </a:t>
            </a:r>
            <a:br>
              <a:rPr lang="cs-CZ" sz="2200" dirty="0"/>
            </a:br>
            <a:r>
              <a:rPr lang="cs-CZ" sz="2200" dirty="0"/>
              <a:t>o finanční podporu nevyplňují, </a:t>
            </a:r>
            <a:r>
              <a:rPr lang="cs-CZ" sz="2200" b="1" dirty="0"/>
              <a:t>jsou </a:t>
            </a:r>
            <a:r>
              <a:rPr lang="cs-CZ" sz="2200" b="1" dirty="0" err="1"/>
              <a:t>NEeditovatelné</a:t>
            </a:r>
            <a:r>
              <a:rPr lang="cs-CZ" sz="2200" b="1" dirty="0"/>
              <a:t>!!!</a:t>
            </a:r>
          </a:p>
          <a:p>
            <a:pPr marL="0" indent="0" algn="just">
              <a:lnSpc>
                <a:spcPct val="100000"/>
              </a:lnSpc>
              <a:spcBef>
                <a:spcPts val="0"/>
              </a:spcBef>
              <a:spcAft>
                <a:spcPts val="0"/>
              </a:spcAft>
              <a:buNone/>
            </a:pPr>
            <a:endParaRPr lang="cs-CZ" sz="2200" dirty="0"/>
          </a:p>
          <a:p>
            <a:pPr algn="just">
              <a:lnSpc>
                <a:spcPct val="100000"/>
              </a:lnSpc>
              <a:spcBef>
                <a:spcPts val="0"/>
              </a:spcBef>
              <a:spcAft>
                <a:spcPts val="0"/>
              </a:spcAft>
            </a:pPr>
            <a:r>
              <a:rPr lang="cs-CZ" sz="2200" dirty="0"/>
              <a:t>Žadatel vyplňuje až před přípravou právního aktu na vyzvání poskytovatele podpory.</a:t>
            </a:r>
          </a:p>
          <a:p>
            <a:pPr algn="just">
              <a:lnSpc>
                <a:spcPct val="100000"/>
              </a:lnSpc>
              <a:spcBef>
                <a:spcPts val="0"/>
              </a:spcBef>
              <a:spcAft>
                <a:spcPts val="0"/>
              </a:spcAft>
            </a:pPr>
            <a:endParaRPr lang="cs-CZ" sz="2200" dirty="0"/>
          </a:p>
          <a:p>
            <a:pPr algn="just">
              <a:lnSpc>
                <a:spcPct val="100000"/>
              </a:lnSpc>
              <a:spcBef>
                <a:spcPts val="0"/>
              </a:spcBef>
              <a:spcAft>
                <a:spcPts val="0"/>
              </a:spcAft>
            </a:pPr>
            <a:r>
              <a:rPr lang="cs-CZ" sz="2200" b="1" dirty="0">
                <a:hlinkClick r:id="rId6"/>
              </a:rPr>
              <a:t>Pokyny k doplnění žádosti o podporu v IS KP14+ před vydáním právního aktu</a:t>
            </a:r>
            <a:r>
              <a:rPr lang="cs-CZ" sz="2200" b="1" dirty="0"/>
              <a:t> </a:t>
            </a:r>
            <a:r>
              <a:rPr lang="cs-CZ" sz="2200" dirty="0"/>
              <a:t>(v aktuálním vydání).</a:t>
            </a:r>
          </a:p>
          <a:p>
            <a:pPr marL="0" indent="0" algn="just">
              <a:lnSpc>
                <a:spcPct val="100000"/>
              </a:lnSpc>
              <a:spcBef>
                <a:spcPts val="0"/>
              </a:spcBef>
              <a:spcAft>
                <a:spcPts val="0"/>
              </a:spcAft>
              <a:buNone/>
            </a:pPr>
            <a:endParaRPr lang="cs-CZ" sz="2200" dirty="0"/>
          </a:p>
          <a:p>
            <a:pPr lvl="1">
              <a:lnSpc>
                <a:spcPct val="100000"/>
              </a:lnSpc>
              <a:spcBef>
                <a:spcPts val="0"/>
              </a:spcBef>
              <a:spcAft>
                <a:spcPts val="600"/>
              </a:spcAft>
            </a:pPr>
            <a:r>
              <a:rPr lang="cs-CZ" sz="2200" b="1" dirty="0">
                <a:hlinkClick r:id="rId7"/>
              </a:rPr>
              <a:t>https://www.esfcr.cz/formulare-pro-uzavreni-pravniho-aktu-a-vzory-pravnich-aktu-o-poskytnuti-podpory-na-projekt-opz/-/dokument/798824</a:t>
            </a:r>
            <a:endParaRPr lang="cs-CZ" sz="2200" b="1" dirty="0"/>
          </a:p>
          <a:p>
            <a:pPr marL="0" indent="0" algn="just">
              <a:lnSpc>
                <a:spcPct val="100000"/>
              </a:lnSpc>
              <a:spcBef>
                <a:spcPts val="0"/>
              </a:spcBef>
              <a:spcAft>
                <a:spcPts val="0"/>
              </a:spcAft>
              <a:buNone/>
            </a:pPr>
            <a:endParaRPr lang="cs-CZ" sz="1400" dirty="0"/>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pic>
        <p:nvPicPr>
          <p:cNvPr id="13" name="Obrázek 12">
            <a:extLst>
              <a:ext uri="{FF2B5EF4-FFF2-40B4-BE49-F238E27FC236}">
                <a16:creationId xmlns:a16="http://schemas.microsoft.com/office/drawing/2014/main" id="{68AFFC4A-C7AC-4244-9374-AA652CD968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36993"/>
            <a:ext cx="4341927" cy="900000"/>
          </a:xfrm>
          <a:prstGeom prst="rect">
            <a:avLst/>
          </a:prstGeom>
        </p:spPr>
      </p:pic>
    </p:spTree>
    <p:extLst>
      <p:ext uri="{BB962C8B-B14F-4D97-AF65-F5344CB8AC3E}">
        <p14:creationId xmlns:p14="http://schemas.microsoft.com/office/powerpoint/2010/main" val="31392050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3EE11FB-4390-4C9C-93EB-B11B0AFB7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7" y="1032833"/>
            <a:ext cx="4893737" cy="493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bdélník 23">
            <a:extLst>
              <a:ext uri="{FF2B5EF4-FFF2-40B4-BE49-F238E27FC236}">
                <a16:creationId xmlns:a16="http://schemas.microsoft.com/office/drawing/2014/main" id="{E3958E4F-DBA7-40C5-A226-1D78DEDCB548}"/>
              </a:ext>
            </a:extLst>
          </p:cNvPr>
          <p:cNvSpPr/>
          <p:nvPr/>
        </p:nvSpPr>
        <p:spPr>
          <a:xfrm>
            <a:off x="1567937" y="5822087"/>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obsah 6">
            <a:extLst>
              <a:ext uri="{FF2B5EF4-FFF2-40B4-BE49-F238E27FC236}">
                <a16:creationId xmlns:a16="http://schemas.microsoft.com/office/drawing/2014/main" id="{76EB6F5D-73D8-4F91-B33D-5483B23E4F76}"/>
              </a:ext>
            </a:extLst>
          </p:cNvPr>
          <p:cNvSpPr txBox="1">
            <a:spLocks/>
          </p:cNvSpPr>
          <p:nvPr/>
        </p:nvSpPr>
        <p:spPr>
          <a:xfrm>
            <a:off x="5351489" y="1499696"/>
            <a:ext cx="6685613" cy="435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
            </a:pPr>
            <a:r>
              <a:rPr lang="cs-CZ" sz="2400" dirty="0"/>
              <a:t>Přímá editace nákladů.</a:t>
            </a:r>
          </a:p>
          <a:p>
            <a:pPr>
              <a:lnSpc>
                <a:spcPct val="100000"/>
              </a:lnSpc>
              <a:spcBef>
                <a:spcPts val="0"/>
              </a:spcBef>
              <a:spcAft>
                <a:spcPts val="1200"/>
              </a:spcAft>
              <a:buFont typeface="Wingdings" panose="05000000000000000000" pitchFamily="2" charset="2"/>
              <a:buChar char=""/>
            </a:pPr>
            <a:r>
              <a:rPr lang="cs-CZ" sz="2400" b="1" dirty="0"/>
              <a:t>Editovat vše </a:t>
            </a:r>
            <a:r>
              <a:rPr lang="cs-CZ" sz="2400" dirty="0"/>
              <a:t>(tlačítko </a:t>
            </a:r>
            <a:br>
              <a:rPr lang="cs-CZ" sz="2400" dirty="0"/>
            </a:br>
            <a:r>
              <a:rPr lang="cs-CZ" sz="2400" dirty="0"/>
              <a:t>pod rozpočtem) – umožňuje přímé vpisování nákladů do  rozpočtu. </a:t>
            </a:r>
            <a:br>
              <a:rPr lang="cs-CZ" sz="2400" dirty="0"/>
            </a:br>
            <a:r>
              <a:rPr lang="cs-CZ" sz="2400" dirty="0"/>
              <a:t>Po vyplnění celého rozpočtu stačí zmáčknout </a:t>
            </a:r>
            <a:r>
              <a:rPr lang="cs-CZ" sz="2400" b="1" dirty="0"/>
              <a:t>Uložit vše</a:t>
            </a:r>
            <a:r>
              <a:rPr lang="cs-CZ" sz="2400" dirty="0"/>
              <a:t>.</a:t>
            </a:r>
            <a:r>
              <a:rPr lang="cs-CZ" sz="2400" b="1" dirty="0"/>
              <a:t> </a:t>
            </a:r>
          </a:p>
          <a:p>
            <a:pPr>
              <a:lnSpc>
                <a:spcPct val="100000"/>
              </a:lnSpc>
              <a:spcBef>
                <a:spcPts val="0"/>
              </a:spcBef>
              <a:spcAft>
                <a:spcPts val="1200"/>
              </a:spcAft>
              <a:buFont typeface="Wingdings" panose="05000000000000000000" pitchFamily="2" charset="2"/>
              <a:buChar char=""/>
            </a:pPr>
            <a:r>
              <a:rPr lang="cs-CZ" sz="2400" b="1" u="sng" dirty="0"/>
              <a:t>Možno exportovat </a:t>
            </a:r>
            <a:br>
              <a:rPr lang="cs-CZ" sz="2400" b="1" u="sng" dirty="0"/>
            </a:br>
            <a:r>
              <a:rPr lang="cs-CZ" sz="2400" b="1" u="sng" dirty="0"/>
              <a:t>do Excelu!!!</a:t>
            </a:r>
          </a:p>
        </p:txBody>
      </p:sp>
      <p:pic>
        <p:nvPicPr>
          <p:cNvPr id="13" name="Obrázek 12">
            <a:extLst>
              <a:ext uri="{FF2B5EF4-FFF2-40B4-BE49-F238E27FC236}">
                <a16:creationId xmlns:a16="http://schemas.microsoft.com/office/drawing/2014/main" id="{243E9592-8FC0-45C0-B9D4-393D903870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3767789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9EA4B16C-9328-4B98-AC6D-4868916F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5">
            <a:extLst>
              <a:ext uri="{FF2B5EF4-FFF2-40B4-BE49-F238E27FC236}">
                <a16:creationId xmlns:a16="http://schemas.microsoft.com/office/drawing/2014/main" id="{B97ADBB5-6209-4899-9CDE-C5879182EA59}"/>
              </a:ext>
            </a:extLst>
          </p:cNvPr>
          <p:cNvSpPr txBox="1">
            <a:spLocks/>
          </p:cNvSpPr>
          <p:nvPr/>
        </p:nvSpPr>
        <p:spPr>
          <a:xfrm>
            <a:off x="8598090" y="1004284"/>
            <a:ext cx="3193576" cy="50338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1800" b="1" dirty="0">
                <a:solidFill>
                  <a:schemeClr val="tx1"/>
                </a:solidFill>
              </a:rPr>
              <a:t>Editace po jednotlivých řádcích.</a:t>
            </a:r>
          </a:p>
          <a:p>
            <a:pPr algn="just"/>
            <a:r>
              <a:rPr lang="cs-CZ" sz="1800" b="1" dirty="0">
                <a:solidFill>
                  <a:schemeClr val="tx1"/>
                </a:solidFill>
              </a:rPr>
              <a:t>Aktivní řádek možno editovat přímo </a:t>
            </a:r>
            <a:r>
              <a:rPr lang="cs-CZ" sz="1800" b="1" u="sng" dirty="0">
                <a:solidFill>
                  <a:schemeClr val="tx1"/>
                </a:solidFill>
              </a:rPr>
              <a:t>pod</a:t>
            </a:r>
            <a:r>
              <a:rPr lang="cs-CZ" sz="1800" b="1" dirty="0">
                <a:solidFill>
                  <a:schemeClr val="tx1"/>
                </a:solidFill>
              </a:rPr>
              <a:t> rozpočtem.</a:t>
            </a:r>
          </a:p>
          <a:p>
            <a:pPr algn="just"/>
            <a:r>
              <a:rPr lang="cs-CZ" sz="1800" b="1" dirty="0">
                <a:solidFill>
                  <a:schemeClr val="tx1"/>
                </a:solidFill>
              </a:rPr>
              <a:t>U položek označených zelenou fajfkou, je možno vytvářet podpoložky – přes tlačítko Nový záznam.</a:t>
            </a:r>
          </a:p>
          <a:p>
            <a:pPr algn="just"/>
            <a:r>
              <a:rPr lang="cs-CZ" sz="1800" b="1" dirty="0">
                <a:solidFill>
                  <a:schemeClr val="tx1"/>
                </a:solidFill>
              </a:rPr>
              <a:t>Každou vyplněnou/založenou položku je potřeba ULOŽIT!!!</a:t>
            </a:r>
          </a:p>
        </p:txBody>
      </p:sp>
      <p:sp>
        <p:nvSpPr>
          <p:cNvPr id="18" name="Obdélník 17">
            <a:extLst>
              <a:ext uri="{FF2B5EF4-FFF2-40B4-BE49-F238E27FC236}">
                <a16:creationId xmlns:a16="http://schemas.microsoft.com/office/drawing/2014/main" id="{9FA5A4D7-E1C7-4E39-A337-E415807634BF}"/>
              </a:ext>
            </a:extLst>
          </p:cNvPr>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700D1777-F0A1-47C3-B56E-BFF2CE2B1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4494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893518"/>
            <a:ext cx="12192000" cy="4777697"/>
          </a:xfrm>
        </p:spPr>
        <p:txBody>
          <a:bodyPr>
            <a:normAutofit fontScale="25000" lnSpcReduction="20000"/>
          </a:bodyPr>
          <a:lstStyle/>
          <a:p>
            <a:pPr marL="0" indent="0">
              <a:buNone/>
            </a:pPr>
            <a:endParaRPr lang="cs-CZ" sz="1900" b="1" dirty="0"/>
          </a:p>
          <a:p>
            <a:pPr marL="0" indent="0">
              <a:buNone/>
            </a:pPr>
            <a:r>
              <a:rPr lang="cs-CZ" sz="6000" b="1" dirty="0"/>
              <a:t>V rámci jednoho projektu nelze kombinovat více režimů veřejné podpory!</a:t>
            </a:r>
          </a:p>
          <a:p>
            <a:pPr marL="0" indent="0" algn="just">
              <a:buNone/>
            </a:pPr>
            <a:r>
              <a:rPr lang="cs-CZ" sz="6000" dirty="0"/>
              <a:t>Informace o veřejné podpoře (včetně podpory de </a:t>
            </a:r>
            <a:r>
              <a:rPr lang="cs-CZ" sz="6000" dirty="0" err="1"/>
              <a:t>minimis</a:t>
            </a:r>
            <a:r>
              <a:rPr lang="cs-CZ" sz="6000" dirty="0"/>
              <a:t>) jsou k dispozici v Obecné části pravidel pro žadatele a příjemce v rámci Operačního programu Zaměstnanost – dostupné na: </a:t>
            </a:r>
            <a:r>
              <a:rPr lang="cs-CZ" sz="6000" dirty="0">
                <a:hlinkClick r:id="rId5"/>
              </a:rPr>
              <a:t>https://www.esfcr.cz/pravidla-pro-zadatele-a-prijemce-opz/-/dokument/797767</a:t>
            </a:r>
            <a:endParaRPr lang="cs-CZ" sz="6000" dirty="0"/>
          </a:p>
          <a:p>
            <a:pPr marL="0" indent="0" algn="just">
              <a:buNone/>
            </a:pPr>
            <a:endParaRPr lang="cs-CZ" sz="6000" b="1" dirty="0"/>
          </a:p>
          <a:p>
            <a:pPr algn="just"/>
            <a:r>
              <a:rPr lang="cs-CZ" sz="6000" b="1" dirty="0"/>
              <a:t>Vznik a rozvoj nových podnikatelských aktivit v oblasti sociálního podnikání bude podporován výhradně v režimu podpory de </a:t>
            </a:r>
            <a:r>
              <a:rPr lang="cs-CZ" sz="6000" b="1" dirty="0" err="1"/>
              <a:t>minimis</a:t>
            </a:r>
            <a:r>
              <a:rPr lang="cs-CZ" sz="6000" b="1" dirty="0"/>
              <a:t>.</a:t>
            </a:r>
          </a:p>
          <a:p>
            <a:pPr marL="0" indent="0" algn="just">
              <a:buNone/>
            </a:pPr>
            <a:r>
              <a:rPr lang="cs-CZ" sz="6000" dirty="0"/>
              <a:t>Celková výše podpory de </a:t>
            </a:r>
            <a:r>
              <a:rPr lang="cs-CZ" sz="6000" dirty="0" err="1"/>
              <a:t>minimis</a:t>
            </a:r>
            <a:r>
              <a:rPr lang="cs-CZ" sz="6000" dirty="0"/>
              <a:t> pro činnosti spadající do oblasti zemědělské prvovýroby* podle nařízení komise (EU) poskytnuté jednomu podniku nesmí za libovolná tři po sobě jdoucí jednoletá účetní období překročit částku 15 000 EUR. Celková výše podpory de </a:t>
            </a:r>
            <a:r>
              <a:rPr lang="cs-CZ" sz="6000" dirty="0" err="1"/>
              <a:t>minimis</a:t>
            </a:r>
            <a:r>
              <a:rPr lang="cs-CZ" sz="6000" dirty="0"/>
              <a:t> pro ostatní činnosti podle nařízení komise (EU) poskytnuté jednomu podniku nesmí za libovolná tři po sobě jdoucí jednoletá účetní období překročit částku 200 000 EUR. Žadatel může předložit projekt, který bude kombinací činností spadající do oblasti zemědělské prvovýroby i do ostatní činnosti V takovém případě musí v klíčových aktivitách projektu jednoznačně oddělit typy činností a náklady s každou z nich spojené.</a:t>
            </a:r>
          </a:p>
          <a:p>
            <a:pPr marL="0" indent="0" algn="just">
              <a:buNone/>
            </a:pPr>
            <a:r>
              <a:rPr lang="cs-CZ" sz="6000" dirty="0"/>
              <a:t>*Za zemědělskou prvovýrobu se považuje produkce produktů rostlinné a živočišné výroby např. pěstování zeleniny, chov skotu apod.</a:t>
            </a:r>
            <a:endParaRPr lang="cs-CZ" sz="6000" b="1" dirty="0"/>
          </a:p>
          <a:p>
            <a:pPr marL="0" indent="0">
              <a:spcBef>
                <a:spcPts val="400"/>
              </a:spcBef>
              <a:buNone/>
            </a:pPr>
            <a:endParaRPr lang="cs-CZ" sz="6000" b="1" dirty="0"/>
          </a:p>
          <a:p>
            <a:pPr>
              <a:spcBef>
                <a:spcPts val="400"/>
              </a:spcBef>
              <a:buNone/>
            </a:pPr>
            <a:r>
              <a:rPr lang="cs-CZ" sz="6000" b="1" u="sng" dirty="0"/>
              <a:t>Znaky naplnění  (definice) VP:</a:t>
            </a:r>
            <a:endParaRPr lang="cs-CZ" sz="6000" dirty="0"/>
          </a:p>
          <a:p>
            <a:r>
              <a:rPr lang="cs-CZ" sz="6000" dirty="0"/>
              <a:t>zvýhodnění určitého podnikání nebo odvětví (směřována podniku </a:t>
            </a:r>
            <a:r>
              <a:rPr lang="pl-PL" sz="6000" dirty="0"/>
              <a:t>nebo skupině podniků, které zvýhodňuje na trhu)</a:t>
            </a:r>
            <a:endParaRPr lang="cs-CZ" sz="6000" dirty="0"/>
          </a:p>
          <a:p>
            <a:r>
              <a:rPr lang="cs-CZ" sz="6000" dirty="0"/>
              <a:t>VP je poskytována z veřejných (státních prostředků)</a:t>
            </a:r>
          </a:p>
          <a:p>
            <a:r>
              <a:rPr lang="cs-CZ" sz="6000" dirty="0"/>
              <a:t>ovlivňuje obchod mezi členskými státy EU</a:t>
            </a:r>
          </a:p>
          <a:p>
            <a:r>
              <a:rPr lang="cs-CZ" sz="6000" dirty="0"/>
              <a:t>narušuje nebo hrozí narušením hospodářské soutěže</a:t>
            </a:r>
          </a:p>
          <a:p>
            <a:pPr marL="0" indent="0">
              <a:buNone/>
            </a:pPr>
            <a:endParaRPr lang="cs-CZ" sz="6000" dirty="0"/>
          </a:p>
          <a:p>
            <a:pPr>
              <a:spcBef>
                <a:spcPts val="0"/>
              </a:spcBef>
            </a:pPr>
            <a:r>
              <a:rPr lang="cs-CZ" sz="6000" b="1" dirty="0"/>
              <a:t>o poskytnutí VP rozhoduje ŘO </a:t>
            </a:r>
            <a:endParaRPr lang="cs-CZ" sz="6000" dirty="0"/>
          </a:p>
          <a:p>
            <a:r>
              <a:rPr lang="cs-CZ" sz="6000" dirty="0"/>
              <a:t>k poskytnutí VP dochází vydáním právního aktu ŘO </a:t>
            </a:r>
          </a:p>
          <a:p>
            <a:pPr marL="0" indent="0">
              <a:buNone/>
            </a:pPr>
            <a:endParaRPr lang="cs-CZ" sz="2300" dirty="0"/>
          </a:p>
          <a:p>
            <a:pPr>
              <a:buNone/>
            </a:pPr>
            <a:endParaRPr lang="cs-CZ" sz="2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Veřejná podpora</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D4F3E1F-FF14-46D1-A099-0FD2370916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Přehled zdrojů financování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77D61C2-F479-4963-AD92-307E06B8C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469D2157-87AF-479C-AF17-B291833B6E1C}"/>
              </a:ext>
            </a:extLst>
          </p:cNvPr>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43498FCA-C53E-413A-B317-7B65B400D654}"/>
              </a:ext>
            </a:extLst>
          </p:cNvPr>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8216796A-01FB-4B30-8960-37B5AF988412}"/>
              </a:ext>
            </a:extLst>
          </p:cNvPr>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se šipkou 22">
            <a:extLst>
              <a:ext uri="{FF2B5EF4-FFF2-40B4-BE49-F238E27FC236}">
                <a16:creationId xmlns:a16="http://schemas.microsoft.com/office/drawing/2014/main" id="{8A6EDE00-81C8-40AF-AC5A-F81449C252AD}"/>
              </a:ext>
            </a:extLst>
          </p:cNvPr>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4" name="Picture 3">
            <a:extLst>
              <a:ext uri="{FF2B5EF4-FFF2-40B4-BE49-F238E27FC236}">
                <a16:creationId xmlns:a16="http://schemas.microsoft.com/office/drawing/2014/main" id="{454CD651-AA2C-43B5-824B-45D3EEE31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ástupný symbol pro obsah 4">
            <a:extLst>
              <a:ext uri="{FF2B5EF4-FFF2-40B4-BE49-F238E27FC236}">
                <a16:creationId xmlns:a16="http://schemas.microsoft.com/office/drawing/2014/main" id="{375A278E-DED6-49D0-B2BA-B6E6F006E722}"/>
              </a:ext>
            </a:extLst>
          </p:cNvPr>
          <p:cNvSpPr txBox="1">
            <a:spLocks/>
          </p:cNvSpPr>
          <p:nvPr/>
        </p:nvSpPr>
        <p:spPr>
          <a:xfrm>
            <a:off x="7884368" y="1817481"/>
            <a:ext cx="4111089" cy="3521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000" b="1" dirty="0"/>
              <a:t>Rozpad zdrojů financování pomocí tlačítka Rozpad financí.</a:t>
            </a:r>
          </a:p>
          <a:p>
            <a:pPr algn="just">
              <a:lnSpc>
                <a:spcPct val="100000"/>
              </a:lnSpc>
              <a:spcBef>
                <a:spcPts val="0"/>
              </a:spcBef>
              <a:buFont typeface="Wingdings" panose="05000000000000000000" pitchFamily="2" charset="2"/>
              <a:buChar char=""/>
            </a:pPr>
            <a:r>
              <a:rPr lang="cs-CZ" sz="2000" b="1" dirty="0"/>
              <a:t>Po každé změně rozpočtu nutno provést rozpad financí znovu.</a:t>
            </a:r>
          </a:p>
          <a:p>
            <a:pPr marL="0" indent="0" algn="just">
              <a:lnSpc>
                <a:spcPct val="100000"/>
              </a:lnSpc>
              <a:spcBef>
                <a:spcPts val="0"/>
              </a:spcBef>
              <a:buFont typeface="Arial" panose="020B0604020202020204" pitchFamily="34" charset="0"/>
              <a:buNone/>
            </a:pPr>
            <a:endParaRPr lang="cs-CZ" sz="2000" b="1" dirty="0"/>
          </a:p>
        </p:txBody>
      </p:sp>
      <p:pic>
        <p:nvPicPr>
          <p:cNvPr id="16" name="Obrázek 15">
            <a:extLst>
              <a:ext uri="{FF2B5EF4-FFF2-40B4-BE49-F238E27FC236}">
                <a16:creationId xmlns:a16="http://schemas.microsoft.com/office/drawing/2014/main" id="{0FD28F35-3861-410E-99DC-2F12AA05F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4296594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Finanční plán</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3807B784-6EE0-4E36-9597-F2F05B2CD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4">
            <a:extLst>
              <a:ext uri="{FF2B5EF4-FFF2-40B4-BE49-F238E27FC236}">
                <a16:creationId xmlns:a16="http://schemas.microsoft.com/office/drawing/2014/main" id="{C270EDAA-56A7-4434-9A53-685B17A2D877}"/>
              </a:ext>
            </a:extLst>
          </p:cNvPr>
          <p:cNvSpPr txBox="1">
            <a:spLocks/>
          </p:cNvSpPr>
          <p:nvPr/>
        </p:nvSpPr>
        <p:spPr>
          <a:xfrm>
            <a:off x="8006048" y="3085894"/>
            <a:ext cx="3990335" cy="2736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b="1"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b="1" dirty="0"/>
              <a:t>Automatické generování FP je převzato z nastavení Výzvy ŘO do výzev MAS.</a:t>
            </a:r>
          </a:p>
          <a:p>
            <a:pPr algn="just">
              <a:lnSpc>
                <a:spcPct val="100000"/>
              </a:lnSpc>
              <a:spcBef>
                <a:spcPts val="0"/>
              </a:spcBef>
              <a:buFont typeface="Wingdings" panose="05000000000000000000" pitchFamily="2" charset="2"/>
              <a:buChar char=""/>
            </a:pPr>
            <a:r>
              <a:rPr lang="cs-CZ" sz="1800" b="1" dirty="0"/>
              <a:t>Kontrola shody částek finančního plánu a rozpočtu.</a:t>
            </a:r>
          </a:p>
          <a:p>
            <a:pPr algn="just">
              <a:lnSpc>
                <a:spcPct val="100000"/>
              </a:lnSpc>
              <a:spcBef>
                <a:spcPts val="0"/>
              </a:spcBef>
              <a:buFont typeface="Wingdings" panose="05000000000000000000" pitchFamily="2" charset="2"/>
              <a:buChar char=""/>
            </a:pPr>
            <a:endParaRPr lang="cs-CZ" sz="1600" b="1" dirty="0"/>
          </a:p>
        </p:txBody>
      </p:sp>
      <p:sp>
        <p:nvSpPr>
          <p:cNvPr id="13" name="Obdélník 12">
            <a:extLst>
              <a:ext uri="{FF2B5EF4-FFF2-40B4-BE49-F238E27FC236}">
                <a16:creationId xmlns:a16="http://schemas.microsoft.com/office/drawing/2014/main" id="{CCD04585-34A1-49A5-9A1C-9247D02A1EB2}"/>
              </a:ext>
            </a:extLst>
          </p:cNvPr>
          <p:cNvSpPr/>
          <p:nvPr/>
        </p:nvSpPr>
        <p:spPr>
          <a:xfrm>
            <a:off x="4185953" y="4909625"/>
            <a:ext cx="1910047" cy="370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A9F7F49E-A59E-45AE-A842-9E7CA288DA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863004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5" descr="C:\Users\michaela.sedlackova\Desktop\Printscreeny_IS KP14+\veřejné zakázky_1.PNG">
            <a:extLst>
              <a:ext uri="{FF2B5EF4-FFF2-40B4-BE49-F238E27FC236}">
                <a16:creationId xmlns:a16="http://schemas.microsoft.com/office/drawing/2014/main" id="{A13F05E4-96FE-42D9-82C2-FA2CA6C74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3" y="1196752"/>
            <a:ext cx="8599854" cy="2515437"/>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symbol pro obsah 4">
            <a:extLst>
              <a:ext uri="{FF2B5EF4-FFF2-40B4-BE49-F238E27FC236}">
                <a16:creationId xmlns:a16="http://schemas.microsoft.com/office/drawing/2014/main" id="{B605B376-55ED-4DDB-96C3-C99F9E90522D}"/>
              </a:ext>
            </a:extLst>
          </p:cNvPr>
          <p:cNvSpPr txBox="1">
            <a:spLocks/>
          </p:cNvSpPr>
          <p:nvPr/>
        </p:nvSpPr>
        <p:spPr>
          <a:xfrm>
            <a:off x="641195" y="3712189"/>
            <a:ext cx="10017706" cy="2269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cs-CZ" sz="1600" b="1" dirty="0"/>
              <a:t>Záložka Projekt </a:t>
            </a:r>
            <a:br>
              <a:rPr lang="cs-CZ" sz="1600" b="1" dirty="0"/>
            </a:br>
            <a:r>
              <a:rPr lang="cs-CZ" sz="1600" b="1" dirty="0"/>
              <a:t>(sekce Identifikace projektu)</a:t>
            </a:r>
          </a:p>
          <a:p>
            <a:pPr algn="just">
              <a:lnSpc>
                <a:spcPct val="100000"/>
              </a:lnSpc>
              <a:spcBef>
                <a:spcPts val="0"/>
              </a:spcBef>
              <a:buFont typeface="Wingdings" panose="05000000000000000000" pitchFamily="2" charset="2"/>
              <a:buChar char=""/>
            </a:pPr>
            <a:r>
              <a:rPr lang="cs-CZ" sz="1600" b="1"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b="1" dirty="0"/>
              <a:t>v případě, že zadavatel nepatří mezi veřejné </a:t>
            </a:r>
            <a:br>
              <a:rPr lang="cs-CZ" sz="1400" b="1" dirty="0"/>
            </a:br>
            <a:r>
              <a:rPr lang="cs-CZ" sz="1400" b="1" dirty="0"/>
              <a:t>či sektorové zadavatele podle § 2 odst. 2 a 6 zákona </a:t>
            </a:r>
            <a:br>
              <a:rPr lang="cs-CZ" sz="1400" b="1" dirty="0"/>
            </a:br>
            <a:r>
              <a:rPr lang="cs-CZ" sz="1400" b="1"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b="1" dirty="0"/>
          </a:p>
        </p:txBody>
      </p:sp>
      <p:pic>
        <p:nvPicPr>
          <p:cNvPr id="20" name="Picture 4" descr="C:\Users\michaela.sedlackova\Desktop\Printscreeny_IS KP14+\Veřejné zakázky_3.PNG">
            <a:extLst>
              <a:ext uri="{FF2B5EF4-FFF2-40B4-BE49-F238E27FC236}">
                <a16:creationId xmlns:a16="http://schemas.microsoft.com/office/drawing/2014/main" id="{A861E272-825A-4A2E-8CB2-5097C6316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9269" y="1802461"/>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ichaela.sedlackova\Desktop\Printscreeny_IS KP14+\veřejné zakázky_2.PNG">
            <a:extLst>
              <a:ext uri="{FF2B5EF4-FFF2-40B4-BE49-F238E27FC236}">
                <a16:creationId xmlns:a16="http://schemas.microsoft.com/office/drawing/2014/main" id="{416760C0-52EA-4E64-8D45-CED1720595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0439" y="3714144"/>
            <a:ext cx="25312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ek 15">
            <a:extLst>
              <a:ext uri="{FF2B5EF4-FFF2-40B4-BE49-F238E27FC236}">
                <a16:creationId xmlns:a16="http://schemas.microsoft.com/office/drawing/2014/main" id="{82EB48CB-3CC0-4F2B-9B7B-52DFB2F73E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711294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6" name="Zástupný symbol pro obsah 5">
            <a:extLst>
              <a:ext uri="{FF2B5EF4-FFF2-40B4-BE49-F238E27FC236}">
                <a16:creationId xmlns:a16="http://schemas.microsoft.com/office/drawing/2014/main" id="{2E3E0A37-774A-4AAF-9FD5-98C65A3BAE61}"/>
              </a:ext>
            </a:extLst>
          </p:cNvPr>
          <p:cNvGraphicFramePr>
            <a:graphicFrameLocks noGrp="1"/>
          </p:cNvGraphicFramePr>
          <p:nvPr>
            <p:ph idx="1"/>
            <p:extLst>
              <p:ext uri="{D42A27DB-BD31-4B8C-83A1-F6EECF244321}">
                <p14:modId xmlns:p14="http://schemas.microsoft.com/office/powerpoint/2010/main" val="3248456167"/>
              </p:ext>
            </p:extLst>
          </p:nvPr>
        </p:nvGraphicFramePr>
        <p:xfrm>
          <a:off x="1384232" y="1051339"/>
          <a:ext cx="7881917" cy="467942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18" name="TextovéPole 17">
            <a:extLst>
              <a:ext uri="{FF2B5EF4-FFF2-40B4-BE49-F238E27FC236}">
                <a16:creationId xmlns:a16="http://schemas.microsoft.com/office/drawing/2014/main" id="{55352B3D-AC92-4DB9-993E-D01E4BECC0A2}"/>
              </a:ext>
            </a:extLst>
          </p:cNvPr>
          <p:cNvSpPr txBox="1"/>
          <p:nvPr/>
        </p:nvSpPr>
        <p:spPr>
          <a:xfrm>
            <a:off x="2990715" y="5361431"/>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13" name="Obrázek 12">
            <a:extLst>
              <a:ext uri="{FF2B5EF4-FFF2-40B4-BE49-F238E27FC236}">
                <a16:creationId xmlns:a16="http://schemas.microsoft.com/office/drawing/2014/main" id="{5871895D-AB41-44BB-874A-847710B67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0642773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Čestné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ČP.PNG">
            <a:extLst>
              <a:ext uri="{FF2B5EF4-FFF2-40B4-BE49-F238E27FC236}">
                <a16:creationId xmlns:a16="http://schemas.microsoft.com/office/drawing/2014/main" id="{D3F25F78-B33D-464E-BAF2-369E4E83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 y="1088862"/>
            <a:ext cx="7981810" cy="4767318"/>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obsah 4">
            <a:extLst>
              <a:ext uri="{FF2B5EF4-FFF2-40B4-BE49-F238E27FC236}">
                <a16:creationId xmlns:a16="http://schemas.microsoft.com/office/drawing/2014/main" id="{56EDB2A2-370E-4E5F-9F88-60734EFBF748}"/>
              </a:ext>
            </a:extLst>
          </p:cNvPr>
          <p:cNvSpPr txBox="1">
            <a:spLocks/>
          </p:cNvSpPr>
          <p:nvPr/>
        </p:nvSpPr>
        <p:spPr>
          <a:xfrm>
            <a:off x="8107177" y="2428693"/>
            <a:ext cx="3892566" cy="1974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Zaškrtnout </a:t>
            </a:r>
            <a:r>
              <a:rPr lang="cs-CZ" sz="1700" b="1" dirty="0" err="1"/>
              <a:t>checkbox</a:t>
            </a:r>
            <a:r>
              <a:rPr lang="cs-CZ" sz="1700" b="1" dirty="0"/>
              <a:t> u požadovaných čestných prohlášení a každý řádek uložit.</a:t>
            </a:r>
          </a:p>
          <a:p>
            <a:pPr algn="just">
              <a:lnSpc>
                <a:spcPct val="100000"/>
              </a:lnSpc>
              <a:spcBef>
                <a:spcPts val="0"/>
              </a:spcBef>
              <a:buFont typeface="Wingdings" panose="05000000000000000000" pitchFamily="2" charset="2"/>
              <a:buChar char=""/>
            </a:pPr>
            <a:endParaRPr lang="cs-CZ" sz="1700" b="1" dirty="0"/>
          </a:p>
          <a:p>
            <a:pPr algn="just">
              <a:lnSpc>
                <a:spcPct val="100000"/>
              </a:lnSpc>
              <a:spcBef>
                <a:spcPts val="0"/>
              </a:spcBef>
              <a:buFont typeface="Wingdings" panose="05000000000000000000" pitchFamily="2" charset="2"/>
              <a:buChar char=""/>
            </a:pPr>
            <a:r>
              <a:rPr lang="cs-CZ" sz="1700" b="1" dirty="0"/>
              <a:t>Editace se omezuje na vyznačení souhlasu s textem prohlášení, textové pole s obsahem prohlášení nelze editovat.</a:t>
            </a:r>
          </a:p>
          <a:p>
            <a:pPr>
              <a:lnSpc>
                <a:spcPct val="100000"/>
              </a:lnSpc>
              <a:spcBef>
                <a:spcPts val="0"/>
              </a:spcBef>
              <a:buFont typeface="Wingdings" panose="05000000000000000000" pitchFamily="2" charset="2"/>
              <a:buChar char=""/>
            </a:pPr>
            <a:endParaRPr lang="cs-CZ" sz="2000" b="1" dirty="0"/>
          </a:p>
          <a:p>
            <a:pPr>
              <a:lnSpc>
                <a:spcPct val="100000"/>
              </a:lnSpc>
              <a:spcBef>
                <a:spcPts val="0"/>
              </a:spcBef>
              <a:buFont typeface="Wingdings" panose="05000000000000000000" pitchFamily="2" charset="2"/>
              <a:buChar char=""/>
            </a:pPr>
            <a:endParaRPr lang="cs-CZ" sz="2000" b="1" dirty="0"/>
          </a:p>
        </p:txBody>
      </p:sp>
      <p:pic>
        <p:nvPicPr>
          <p:cNvPr id="13" name="Obrázek 12">
            <a:extLst>
              <a:ext uri="{FF2B5EF4-FFF2-40B4-BE49-F238E27FC236}">
                <a16:creationId xmlns:a16="http://schemas.microsoft.com/office/drawing/2014/main" id="{003EEAD3-A2D4-468C-B22C-54DFF84B1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869692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Dokumenty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344BA1D6-9362-4780-AAED-9C3B7AB70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24" y="1190386"/>
            <a:ext cx="8165022" cy="46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4">
            <a:extLst>
              <a:ext uri="{FF2B5EF4-FFF2-40B4-BE49-F238E27FC236}">
                <a16:creationId xmlns:a16="http://schemas.microsoft.com/office/drawing/2014/main" id="{37C1A2DA-897B-4022-BCE8-630BBFB8B98B}"/>
              </a:ext>
            </a:extLst>
          </p:cNvPr>
          <p:cNvSpPr txBox="1">
            <a:spLocks/>
          </p:cNvSpPr>
          <p:nvPr/>
        </p:nvSpPr>
        <p:spPr>
          <a:xfrm>
            <a:off x="8572144" y="2060814"/>
            <a:ext cx="3479948" cy="2236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b="1" dirty="0"/>
              <a:t>Požadované dokumenty jsou uvedeny v textu výzvy MAS/ŘO.</a:t>
            </a:r>
          </a:p>
          <a:p>
            <a:pPr algn="just">
              <a:lnSpc>
                <a:spcPct val="100000"/>
              </a:lnSpc>
              <a:spcBef>
                <a:spcPts val="0"/>
              </a:spcBef>
              <a:buFont typeface="Wingdings" panose="05000000000000000000" pitchFamily="2" charset="2"/>
              <a:buChar char=""/>
            </a:pPr>
            <a:r>
              <a:rPr lang="cs-CZ" sz="1800" b="1" dirty="0"/>
              <a:t>Předdefinovaný </a:t>
            </a:r>
            <a:r>
              <a:rPr lang="cs-CZ" sz="1800" b="1" u="sng" dirty="0"/>
              <a:t>vzor/formulář</a:t>
            </a:r>
            <a:r>
              <a:rPr lang="cs-CZ" sz="1800" b="1" dirty="0"/>
              <a:t> přílohy stáhnete přes tlačítko Stáhnout soubor dokumentu.</a:t>
            </a:r>
          </a:p>
          <a:p>
            <a:pPr algn="just">
              <a:lnSpc>
                <a:spcPct val="100000"/>
              </a:lnSpc>
              <a:spcBef>
                <a:spcPts val="0"/>
              </a:spcBef>
              <a:buFont typeface="Wingdings" panose="05000000000000000000" pitchFamily="2" charset="2"/>
              <a:buChar char=""/>
            </a:pPr>
            <a:r>
              <a:rPr lang="cs-CZ" sz="1800" b="1" dirty="0"/>
              <a:t>Tlačítkem Připojit fyzický soubor připojíte a záznam uložte.</a:t>
            </a:r>
          </a:p>
        </p:txBody>
      </p:sp>
      <p:sp>
        <p:nvSpPr>
          <p:cNvPr id="18" name="Obdélník 17">
            <a:extLst>
              <a:ext uri="{FF2B5EF4-FFF2-40B4-BE49-F238E27FC236}">
                <a16:creationId xmlns:a16="http://schemas.microsoft.com/office/drawing/2014/main" id="{976237E9-21BB-4128-BEAC-81573929CB7A}"/>
              </a:ext>
            </a:extLst>
          </p:cNvPr>
          <p:cNvSpPr/>
          <p:nvPr/>
        </p:nvSpPr>
        <p:spPr>
          <a:xfrm>
            <a:off x="418656" y="5449401"/>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F2F406D-937F-4547-B5EA-666EF005DAFD}"/>
              </a:ext>
            </a:extLst>
          </p:cNvPr>
          <p:cNvSpPr/>
          <p:nvPr/>
        </p:nvSpPr>
        <p:spPr>
          <a:xfrm>
            <a:off x="6115636" y="352758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3E3D2A96-4F17-4FC8-B7D4-78949B857F5F}"/>
              </a:ext>
            </a:extLst>
          </p:cNvPr>
          <p:cNvSpPr/>
          <p:nvPr/>
        </p:nvSpPr>
        <p:spPr>
          <a:xfrm>
            <a:off x="2956606" y="5142727"/>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563CD0A6-81ED-454E-B68B-5E851E2F5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6508059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Operace se žádostí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41F13DC0-C9A4-4C4D-AC6C-D516FE830DDF}"/>
              </a:ext>
            </a:extLst>
          </p:cNvPr>
          <p:cNvSpPr>
            <a:spLocks noGrp="1"/>
          </p:cNvSpPr>
          <p:nvPr>
            <p:ph idx="1"/>
          </p:nvPr>
        </p:nvSpPr>
        <p:spPr>
          <a:xfrm>
            <a:off x="540000" y="1484784"/>
            <a:ext cx="8064000" cy="2403216"/>
          </a:xfrm>
        </p:spPr>
        <p:txBody>
          <a:bodyPr>
            <a:normAutofit fontScale="85000" lnSpcReduction="20000"/>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pic>
        <p:nvPicPr>
          <p:cNvPr id="20" name="Picture 2">
            <a:extLst>
              <a:ext uri="{FF2B5EF4-FFF2-40B4-BE49-F238E27FC236}">
                <a16:creationId xmlns:a16="http://schemas.microsoft.com/office/drawing/2014/main" id="{9A7FF774-E315-49FC-8D7F-932B7D14B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49" y="4336870"/>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305DC76A-BBC0-4524-8784-3BCE9AFA56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668320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1F1F6D7F-77BA-4BFF-915A-552AFA7A3951}"/>
              </a:ext>
            </a:extLst>
          </p:cNvPr>
          <p:cNvSpPr>
            <a:spLocks noGrp="1"/>
          </p:cNvSpPr>
          <p:nvPr>
            <p:ph idx="1"/>
          </p:nvPr>
        </p:nvSpPr>
        <p:spPr>
          <a:xfrm>
            <a:off x="595329" y="1268760"/>
            <a:ext cx="8064000" cy="4824056"/>
          </a:xfrm>
        </p:spPr>
        <p:txBody>
          <a:bodyPr/>
          <a:lstStyle/>
          <a:p>
            <a:pPr algn="just"/>
            <a:r>
              <a:rPr lang="cs-CZ" sz="1800" dirty="0"/>
              <a:t>Uživatel, který žádost založil se automaticky stává </a:t>
            </a:r>
            <a:r>
              <a:rPr lang="cs-CZ" sz="1800" u="sng" dirty="0"/>
              <a:t>Správcem přístupů.</a:t>
            </a:r>
          </a:p>
          <a:p>
            <a:pPr marL="0" indent="0" algn="just">
              <a:buNone/>
            </a:pPr>
            <a:endParaRPr lang="cs-CZ"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r>
              <a:rPr lang="cs-CZ" sz="1800" dirty="0"/>
              <a:t>Možno zpřístupnit žádost dalším uživatelům, včetně pracovníků technické podpory </a:t>
            </a:r>
            <a:r>
              <a:rPr lang="cs-CZ" sz="1800" dirty="0">
                <a:hlinkClick r:id="rId5"/>
              </a:rPr>
              <a:t>iskp@mpsv.cz</a:t>
            </a:r>
            <a:r>
              <a:rPr lang="cs-CZ" sz="1800" dirty="0"/>
              <a:t>. </a:t>
            </a:r>
          </a:p>
          <a:p>
            <a:pPr algn="just"/>
            <a:r>
              <a:rPr lang="cs-CZ" sz="1800"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None/>
            </a:pPr>
            <a:endParaRPr lang="cs-CZ" dirty="0"/>
          </a:p>
          <a:p>
            <a:pPr marL="414000" lvl="1" indent="0">
              <a:buNone/>
            </a:pPr>
            <a:endParaRPr lang="cs-CZ" dirty="0"/>
          </a:p>
          <a:p>
            <a:pPr lvl="1"/>
            <a:endParaRPr lang="cs-CZ" dirty="0"/>
          </a:p>
        </p:txBody>
      </p:sp>
      <p:pic>
        <p:nvPicPr>
          <p:cNvPr id="16" name="Picture 2">
            <a:extLst>
              <a:ext uri="{FF2B5EF4-FFF2-40B4-BE49-F238E27FC236}">
                <a16:creationId xmlns:a16="http://schemas.microsoft.com/office/drawing/2014/main" id="{2D3447BE-4215-4DDA-AE00-4C2E70535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7B1690B4-BC37-4024-A676-96EB98CFC21E}"/>
              </a:ext>
            </a:extLst>
          </p:cNvPr>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4441526F-0ADB-4CB1-B302-75595439A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27040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a:extLst>
              <a:ext uri="{FF2B5EF4-FFF2-40B4-BE49-F238E27FC236}">
                <a16:creationId xmlns:a16="http://schemas.microsoft.com/office/drawing/2014/main" id="{380C2CD3-4EF6-45DC-A1AD-F5CFF7FA3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70" y="3333464"/>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FAD14A24-F1AB-429A-BE1C-AC6A3A0A6710}"/>
              </a:ext>
            </a:extLst>
          </p:cNvPr>
          <p:cNvSpPr/>
          <p:nvPr/>
        </p:nvSpPr>
        <p:spPr>
          <a:xfrm>
            <a:off x="453896" y="3405472"/>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8A5D9854-7066-4E6D-AF1A-12FAC20B37F8}"/>
              </a:ext>
            </a:extLst>
          </p:cNvPr>
          <p:cNvSpPr/>
          <p:nvPr/>
        </p:nvSpPr>
        <p:spPr>
          <a:xfrm>
            <a:off x="6607474" y="5128062"/>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17C19321-2975-4E84-81D2-DD60A050B348}"/>
              </a:ext>
            </a:extLst>
          </p:cNvPr>
          <p:cNvSpPr>
            <a:spLocks noGrp="1"/>
          </p:cNvSpPr>
          <p:nvPr>
            <p:ph idx="1"/>
          </p:nvPr>
        </p:nvSpPr>
        <p:spPr>
          <a:xfrm>
            <a:off x="540000" y="1484784"/>
            <a:ext cx="8064000" cy="1512168"/>
          </a:xfrm>
        </p:spPr>
        <p:txBody>
          <a:bodyPr>
            <a:normAutofit/>
          </a:bodyPr>
          <a:lstStyle/>
          <a:p>
            <a:pPr algn="just">
              <a:spcBef>
                <a:spcPts val="0"/>
              </a:spcBef>
              <a:spcAft>
                <a:spcPts val="0"/>
              </a:spcAft>
              <a:buFont typeface="Wingdings" panose="05000000000000000000" pitchFamily="2" charset="2"/>
              <a:buChar char=""/>
            </a:pPr>
            <a:r>
              <a:rPr lang="cs-CZ" sz="22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2200" dirty="0"/>
              <a:t>Změna práv stávajících uživatelů – Změnit nastavení přístupů.</a:t>
            </a:r>
          </a:p>
        </p:txBody>
      </p: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202478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4" name="Zástupný symbol pro obsah 3">
            <a:extLst>
              <a:ext uri="{FF2B5EF4-FFF2-40B4-BE49-F238E27FC236}">
                <a16:creationId xmlns:a16="http://schemas.microsoft.com/office/drawing/2014/main" id="{49F81063-C8C5-4E83-AAED-92E390824B26}"/>
              </a:ext>
            </a:extLst>
          </p:cNvPr>
          <p:cNvSpPr>
            <a:spLocks noGrp="1"/>
          </p:cNvSpPr>
          <p:nvPr>
            <p:ph idx="1"/>
          </p:nvPr>
        </p:nvSpPr>
        <p:spPr/>
        <p:txBody>
          <a:bodyPr/>
          <a:lstStyle/>
          <a:p>
            <a:endParaRPr lang="cs-CZ" dirty="0"/>
          </a:p>
        </p:txBody>
      </p:sp>
      <p:pic>
        <p:nvPicPr>
          <p:cNvPr id="16" name="Picture 2">
            <a:extLst>
              <a:ext uri="{FF2B5EF4-FFF2-40B4-BE49-F238E27FC236}">
                <a16:creationId xmlns:a16="http://schemas.microsoft.com/office/drawing/2014/main" id="{B5B0CFF3-FB66-45C5-816F-B3D40ED6F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23" y="1916785"/>
            <a:ext cx="69808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2">
            <a:extLst>
              <a:ext uri="{FF2B5EF4-FFF2-40B4-BE49-F238E27FC236}">
                <a16:creationId xmlns:a16="http://schemas.microsoft.com/office/drawing/2014/main" id="{875E9467-BED8-45EC-BAE1-AC8610AA5DD9}"/>
              </a:ext>
            </a:extLst>
          </p:cNvPr>
          <p:cNvSpPr txBox="1">
            <a:spLocks/>
          </p:cNvSpPr>
          <p:nvPr/>
        </p:nvSpPr>
        <p:spPr>
          <a:xfrm>
            <a:off x="348145" y="1146191"/>
            <a:ext cx="11448319" cy="1584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200" dirty="0"/>
              <a:t>Pokud má aplikace ISKP14+ umožnit signatáři podepsat žádost, musí mu být přidělena </a:t>
            </a:r>
            <a:r>
              <a:rPr lang="cs-CZ" sz="2200" b="1" dirty="0"/>
              <a:t>Úloha</a:t>
            </a:r>
            <a:r>
              <a:rPr lang="cs-CZ" sz="2200" dirty="0"/>
              <a:t> </a:t>
            </a:r>
            <a:br>
              <a:rPr lang="cs-CZ" sz="2200" dirty="0"/>
            </a:br>
            <a:r>
              <a:rPr lang="cs-CZ" sz="2200" dirty="0"/>
              <a:t>k podpisu. </a:t>
            </a:r>
          </a:p>
        </p:txBody>
      </p:sp>
      <p:sp>
        <p:nvSpPr>
          <p:cNvPr id="23" name="Obdélník 22">
            <a:extLst>
              <a:ext uri="{FF2B5EF4-FFF2-40B4-BE49-F238E27FC236}">
                <a16:creationId xmlns:a16="http://schemas.microsoft.com/office/drawing/2014/main" id="{DF60FD42-85DF-4A43-B827-372C4CD76B55}"/>
              </a:ext>
            </a:extLst>
          </p:cNvPr>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88105E1-047A-479E-9124-B3D7DDBF704D}"/>
              </a:ext>
            </a:extLst>
          </p:cNvPr>
          <p:cNvSpPr/>
          <p:nvPr/>
        </p:nvSpPr>
        <p:spPr>
          <a:xfrm>
            <a:off x="491427" y="4591143"/>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 name="Přímá spojnice se šipkou 25">
            <a:extLst>
              <a:ext uri="{FF2B5EF4-FFF2-40B4-BE49-F238E27FC236}">
                <a16:creationId xmlns:a16="http://schemas.microsoft.com/office/drawing/2014/main" id="{18954F10-A4C5-42D3-A475-29CD1D66F653}"/>
              </a:ext>
            </a:extLst>
          </p:cNvPr>
          <p:cNvCxnSpPr>
            <a:cxnSpLocks/>
          </p:cNvCxnSpPr>
          <p:nvPr/>
        </p:nvCxnSpPr>
        <p:spPr>
          <a:xfrm flipH="1" flipV="1">
            <a:off x="1499539" y="4754880"/>
            <a:ext cx="5160694" cy="652203"/>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7" name="Zástupný symbol pro obsah 2">
            <a:extLst>
              <a:ext uri="{FF2B5EF4-FFF2-40B4-BE49-F238E27FC236}">
                <a16:creationId xmlns:a16="http://schemas.microsoft.com/office/drawing/2014/main" id="{67F71C52-F96E-4E27-914D-05B2EA8F48D2}"/>
              </a:ext>
            </a:extLst>
          </p:cNvPr>
          <p:cNvSpPr txBox="1">
            <a:spLocks/>
          </p:cNvSpPr>
          <p:nvPr/>
        </p:nvSpPr>
        <p:spPr>
          <a:xfrm>
            <a:off x="6764161" y="4946440"/>
            <a:ext cx="1718703" cy="136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800" b="1"/>
              <a:t>Úlohu lze přidat pomocí tlačítka </a:t>
            </a:r>
            <a:br>
              <a:rPr lang="cs-CZ" sz="1800" b="1"/>
            </a:br>
            <a:r>
              <a:rPr lang="cs-CZ" sz="1800" b="1"/>
              <a:t>Nový záznam. </a:t>
            </a:r>
            <a:endParaRPr lang="cs-CZ" sz="1800" b="1" dirty="0"/>
          </a:p>
        </p:txBody>
      </p:sp>
    </p:spTree>
    <p:extLst>
      <p:ext uri="{BB962C8B-B14F-4D97-AF65-F5344CB8AC3E}">
        <p14:creationId xmlns:p14="http://schemas.microsoft.com/office/powerpoint/2010/main" val="382012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lgn="just">
              <a:spcBef>
                <a:spcPts val="600"/>
              </a:spcBef>
              <a:spcAft>
                <a:spcPts val="600"/>
              </a:spcAft>
              <a:buNone/>
            </a:pPr>
            <a:r>
              <a:rPr lang="cs-CZ" b="1" dirty="0"/>
              <a:t>Podnikatelský plán (příloha č. 5 této výzvy MAS)</a:t>
            </a:r>
          </a:p>
          <a:p>
            <a:pPr algn="just">
              <a:spcBef>
                <a:spcPts val="600"/>
              </a:spcBef>
              <a:spcAft>
                <a:spcPts val="600"/>
              </a:spcAft>
            </a:pPr>
            <a:r>
              <a:rPr lang="cs-CZ" dirty="0"/>
              <a:t>formulář této přílohy je v elektronické podobě k dispozici v IS KP14+, v němž žadatel zpracovává žádost o podporu, a dále je k dispozici na webových stránkách Operačního programu Zaměstnanost a je přílohou č. 5 této výzvy. Počet příloh podnikatelského plánu je omezen na max. 2, a to smlouvy </a:t>
            </a:r>
            <a:br>
              <a:rPr lang="cs-CZ" dirty="0"/>
            </a:br>
            <a:r>
              <a:rPr lang="cs-CZ" dirty="0"/>
              <a:t>s odběrateli a/nebo partnerské smlouvy (nepovinná/é příloha/y) a finanční plán v Excelu (příloha č. 6 této výzvy MAS). Žadatel předkládá do systému IS KP14+ max. 3 přílohy (dokumenty), a to podnikatelský plán, finanční plán </a:t>
            </a:r>
            <a:br>
              <a:rPr lang="cs-CZ" dirty="0"/>
            </a:br>
            <a:r>
              <a:rPr lang="cs-CZ" dirty="0"/>
              <a:t>v Excelu a příp. smlouvy s odběrateli a/nebo partnerské smlouvy (ostatní přílohy nebudou v rámci hodnotícího procesu považovány za relevantní).</a:t>
            </a:r>
          </a:p>
          <a:p>
            <a:pPr algn="just">
              <a:spcBef>
                <a:spcPts val="600"/>
              </a:spcBef>
              <a:spcAft>
                <a:spcPts val="600"/>
              </a:spcAft>
            </a:pPr>
            <a:r>
              <a:rPr lang="cs-CZ" dirty="0"/>
              <a:t>max. 20 stran bez příloh</a:t>
            </a:r>
          </a:p>
          <a:p>
            <a:pPr algn="just">
              <a:spcBef>
                <a:spcPts val="600"/>
              </a:spcBef>
              <a:spcAft>
                <a:spcPts val="600"/>
              </a:spcAft>
            </a:pPr>
            <a:endParaRPr lang="cs-CZ" sz="2400" b="1" dirty="0"/>
          </a:p>
          <a:p>
            <a:pPr algn="just">
              <a:spcBef>
                <a:spcPts val="600"/>
              </a:spcBef>
              <a:spcAft>
                <a:spcPts val="600"/>
              </a:spcAft>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Povinné přílohy žádosti o podporu</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965926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Plné moci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0EECA66B-B2D2-43A7-8DD7-9D74F722B38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5" y="1196752"/>
            <a:ext cx="7093316" cy="475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F737E14B-2852-46E3-B56C-AC5387584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149324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Kontrola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E4918FE8-E25C-45F5-9961-2EBD88CE7457}"/>
              </a:ext>
            </a:extLst>
          </p:cNvPr>
          <p:cNvSpPr>
            <a:spLocks noGrp="1"/>
          </p:cNvSpPr>
          <p:nvPr>
            <p:ph idx="1"/>
          </p:nvPr>
        </p:nvSpPr>
        <p:spPr>
          <a:xfrm>
            <a:off x="539552" y="1556792"/>
            <a:ext cx="8064000" cy="5184576"/>
          </a:xfrm>
        </p:spPr>
        <p:txBody>
          <a:bodyPr/>
          <a:lstStyle/>
          <a:p>
            <a:pPr algn="just">
              <a:lnSpc>
                <a:spcPct val="100000"/>
              </a:lnSpc>
            </a:pPr>
            <a:r>
              <a:rPr lang="cs-CZ" sz="2000" dirty="0"/>
              <a:t>Provádíme zpravidla po vyplnění všech záložek (celé žádosti). </a:t>
            </a:r>
          </a:p>
          <a:p>
            <a:pPr algn="just">
              <a:lnSpc>
                <a:spcPct val="100000"/>
              </a:lnSpc>
            </a:pPr>
            <a:r>
              <a:rPr lang="cs-CZ" sz="2000" dirty="0"/>
              <a:t>Můžeme využít i průběžně jako nápovědu jak správně dané pole vyplnit.</a:t>
            </a:r>
          </a:p>
          <a:p>
            <a:pPr algn="just">
              <a:lnSpc>
                <a:spcPct val="100000"/>
              </a:lnSpc>
            </a:pPr>
            <a:r>
              <a:rPr lang="cs-CZ" sz="2000" dirty="0"/>
              <a:t>Všechny červené chybové hlášky nutno odstranit.</a:t>
            </a:r>
          </a:p>
          <a:p>
            <a:endParaRPr lang="cs-CZ" dirty="0"/>
          </a:p>
          <a:p>
            <a:endParaRPr lang="cs-CZ" dirty="0"/>
          </a:p>
          <a:p>
            <a:endParaRPr lang="cs-CZ" dirty="0"/>
          </a:p>
          <a:p>
            <a:endParaRPr lang="cs-CZ" dirty="0"/>
          </a:p>
          <a:p>
            <a:r>
              <a:rPr lang="cs-CZ" sz="2000" dirty="0"/>
              <a:t>Kontrola proběhla v pořádku = možnost finalizovat!</a:t>
            </a:r>
          </a:p>
        </p:txBody>
      </p:sp>
      <p:pic>
        <p:nvPicPr>
          <p:cNvPr id="16" name="Picture 2">
            <a:extLst>
              <a:ext uri="{FF2B5EF4-FFF2-40B4-BE49-F238E27FC236}">
                <a16:creationId xmlns:a16="http://schemas.microsoft.com/office/drawing/2014/main" id="{9A794A55-A7BC-4CA4-A61D-26B3C91F7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501" y="279591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B61D517C-479A-4B0E-9460-01075A6D8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123845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Finalizace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5E0F325E-56A8-4145-AD0F-AB402AA25554}"/>
              </a:ext>
            </a:extLst>
          </p:cNvPr>
          <p:cNvSpPr>
            <a:spLocks noGrp="1"/>
          </p:cNvSpPr>
          <p:nvPr>
            <p:ph idx="1"/>
          </p:nvPr>
        </p:nvSpPr>
        <p:spPr>
          <a:xfrm>
            <a:off x="540000" y="1628800"/>
            <a:ext cx="10942466" cy="4680520"/>
          </a:xfrm>
        </p:spPr>
        <p:txBody>
          <a:bodyPr>
            <a:normAutofit/>
          </a:bodyPr>
          <a:lstStyle/>
          <a:p>
            <a:r>
              <a:rPr lang="cs-CZ" sz="2600" dirty="0"/>
              <a:t>Nutno v nastavení přístupů (záložka Přístup k žádosti) uvést/zatrhnout Signatáře.</a:t>
            </a:r>
          </a:p>
          <a:p>
            <a:r>
              <a:rPr lang="cs-CZ" sz="2600" dirty="0"/>
              <a:t>I po finalizaci žádosti o podporu možno provést změny.</a:t>
            </a:r>
          </a:p>
          <a:p>
            <a:r>
              <a:rPr lang="cs-CZ" sz="2600" dirty="0"/>
              <a:t>V PŘÍKAZOVÉM ŘÁDKU se objeví tlačítko STORNO FINALIZACE.</a:t>
            </a:r>
          </a:p>
          <a:p>
            <a:r>
              <a:rPr lang="cs-CZ" sz="2600" dirty="0"/>
              <a:t>Poté opět nutno finalizovat.</a:t>
            </a:r>
          </a:p>
          <a:p>
            <a:r>
              <a:rPr lang="cs-CZ" sz="2600" dirty="0"/>
              <a:t>POZOR!!!</a:t>
            </a:r>
          </a:p>
          <a:p>
            <a:pPr marL="414000" lvl="1" indent="0" algn="just">
              <a:buNone/>
            </a:pPr>
            <a:r>
              <a:rPr lang="cs-CZ" sz="2600" dirty="0"/>
              <a:t>U </a:t>
            </a:r>
            <a:r>
              <a:rPr lang="cs-CZ" sz="2600" dirty="0" err="1"/>
              <a:t>finalizované</a:t>
            </a:r>
            <a:r>
              <a:rPr lang="cs-CZ" sz="2600" dirty="0"/>
              <a:t> žádosti nelze provádět změny v přístupech k projektu. Pokud je nutné změnu provést, musíte zmáčknout Storno finalizace na horní liště .</a:t>
            </a:r>
          </a:p>
        </p:txBody>
      </p:sp>
      <p:pic>
        <p:nvPicPr>
          <p:cNvPr id="18" name="Picture 2">
            <a:extLst>
              <a:ext uri="{FF2B5EF4-FFF2-40B4-BE49-F238E27FC236}">
                <a16:creationId xmlns:a16="http://schemas.microsoft.com/office/drawing/2014/main" id="{D5931E42-FB2C-4AB9-8C13-570CA267B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91" y="5199246"/>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ázek 14">
            <a:extLst>
              <a:ext uri="{FF2B5EF4-FFF2-40B4-BE49-F238E27FC236}">
                <a16:creationId xmlns:a16="http://schemas.microsoft.com/office/drawing/2014/main" id="{8DA8F9B6-6948-4D26-87C3-8E41D237CE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936943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a podání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BB0350F5-F0E9-4770-A4A1-58744B85C0DD}"/>
              </a:ext>
            </a:extLst>
          </p:cNvPr>
          <p:cNvSpPr>
            <a:spLocks noGrp="1"/>
          </p:cNvSpPr>
          <p:nvPr>
            <p:ph idx="1"/>
          </p:nvPr>
        </p:nvSpPr>
        <p:spPr>
          <a:xfrm>
            <a:off x="118511" y="1556792"/>
            <a:ext cx="6297279" cy="2403216"/>
          </a:xfrm>
        </p:spPr>
        <p:txBody>
          <a:bodyPr>
            <a:normAutofit/>
          </a:bodyPr>
          <a:lstStyle/>
          <a:p>
            <a:pPr algn="just"/>
            <a:r>
              <a:rPr lang="cs-CZ" sz="1800" b="1" u="sng" dirty="0"/>
              <a:t>PODPIS ŽÁDOSTI</a:t>
            </a:r>
          </a:p>
          <a:p>
            <a:pPr lvl="1" algn="just">
              <a:lnSpc>
                <a:spcPct val="100000"/>
              </a:lnSpc>
            </a:pPr>
            <a:r>
              <a:rPr lang="cs-CZ" sz="1800" dirty="0"/>
              <a:t>Poslední záložka v levém menu.</a:t>
            </a:r>
          </a:p>
          <a:p>
            <a:pPr lvl="1" algn="just">
              <a:lnSpc>
                <a:spcPct val="100000"/>
              </a:lnSpc>
            </a:pPr>
            <a:r>
              <a:rPr lang="cs-CZ" sz="1800" b="1" u="sng" dirty="0"/>
              <a:t>Zaktivní se až po úspěšné finalizaci.</a:t>
            </a:r>
          </a:p>
          <a:p>
            <a:pPr lvl="1" algn="just">
              <a:lnSpc>
                <a:spcPct val="100000"/>
              </a:lnSpc>
            </a:pPr>
            <a:r>
              <a:rPr lang="cs-CZ" sz="1800" dirty="0"/>
              <a:t>Podepisuje jeden či více signatářů (dle volby na záložce Identifikace operace </a:t>
            </a:r>
            <a:r>
              <a:rPr lang="cs-CZ" sz="1800" dirty="0">
                <a:sym typeface="Wingdings" pitchFamily="2" charset="2"/>
              </a:rPr>
              <a:t> pole Způsob jednání</a:t>
            </a:r>
            <a:r>
              <a:rPr lang="cs-CZ" sz="1800" dirty="0"/>
              <a:t>).</a:t>
            </a:r>
          </a:p>
          <a:p>
            <a:pPr lvl="1" algn="just">
              <a:lnSpc>
                <a:spcPct val="100000"/>
              </a:lnSpc>
            </a:pPr>
            <a:r>
              <a:rPr lang="cs-CZ" sz="1800" dirty="0"/>
              <a:t>Nutný elektronický podpis (osobní kvalifikovaný certifikát).</a:t>
            </a:r>
          </a:p>
          <a:p>
            <a:endParaRPr lang="cs-CZ" sz="1800" dirty="0"/>
          </a:p>
        </p:txBody>
      </p:sp>
      <p:sp>
        <p:nvSpPr>
          <p:cNvPr id="16" name="Zástupný symbol pro obsah 3">
            <a:extLst>
              <a:ext uri="{FF2B5EF4-FFF2-40B4-BE49-F238E27FC236}">
                <a16:creationId xmlns:a16="http://schemas.microsoft.com/office/drawing/2014/main" id="{A9FB8D0A-600E-446D-B2F4-5E684978C68F}"/>
              </a:ext>
            </a:extLst>
          </p:cNvPr>
          <p:cNvSpPr txBox="1">
            <a:spLocks/>
          </p:cNvSpPr>
          <p:nvPr/>
        </p:nvSpPr>
        <p:spPr>
          <a:xfrm>
            <a:off x="118511" y="4061084"/>
            <a:ext cx="6297279" cy="19709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u="sng" dirty="0">
                <a:solidFill>
                  <a:schemeClr val="tx1"/>
                </a:solidFill>
              </a:rPr>
              <a:t>PODÁNÍ ŽÁDOSTI</a:t>
            </a:r>
          </a:p>
          <a:p>
            <a:pPr marL="742950" lvl="1" indent="-285750" algn="just">
              <a:buFont typeface="Arial" panose="020B0604020202020204" pitchFamily="34" charset="0"/>
              <a:buChar char="•"/>
            </a:pPr>
            <a:r>
              <a:rPr lang="cs-CZ" dirty="0"/>
              <a:t>Určeno na první záložce Identifikace operace (pole Typ podání) při vyplňování žádosti.</a:t>
            </a:r>
          </a:p>
          <a:p>
            <a:pPr marL="742950" lvl="1" indent="-285750" algn="just">
              <a:buFont typeface="Arial" panose="020B0604020202020204" pitchFamily="34" charset="0"/>
              <a:buChar char="•"/>
            </a:pPr>
            <a:r>
              <a:rPr lang="cs-CZ" dirty="0"/>
              <a:t>Automaticky (nastaveno defaultně) x Ručně. </a:t>
            </a:r>
          </a:p>
          <a:p>
            <a:pPr marL="742950" lvl="1" indent="-285750" algn="just">
              <a:buFont typeface="Arial" panose="020B0604020202020204" pitchFamily="34" charset="0"/>
              <a:buChar char="•"/>
            </a:pPr>
            <a:r>
              <a:rPr lang="cs-CZ" dirty="0"/>
              <a:t>Žádost podána současně s podpisem x Žádost ručně podána.									</a:t>
            </a:r>
          </a:p>
        </p:txBody>
      </p:sp>
      <p:pic>
        <p:nvPicPr>
          <p:cNvPr id="20" name="Picture 3" descr="C:\Users\michaela.sedlackova\Desktop\Podpis žádosti.PNG">
            <a:extLst>
              <a:ext uri="{FF2B5EF4-FFF2-40B4-BE49-F238E27FC236}">
                <a16:creationId xmlns:a16="http://schemas.microsoft.com/office/drawing/2014/main" id="{69F84E0B-7F87-415A-803D-B7288E553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285" y="1032832"/>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2E20615-AB84-4A47-9AA4-5EB293EEA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355371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75B4DBE-04E5-405E-9666-D2E29A3D6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2CE8B14F-1F5C-48C2-BBF0-6F0B5C347725}"/>
              </a:ext>
            </a:extLst>
          </p:cNvPr>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E9917E3D-998A-4265-A572-6FB235FCE39D}"/>
              </a:ext>
            </a:extLst>
          </p:cNvPr>
          <p:cNvSpPr txBox="1">
            <a:spLocks/>
          </p:cNvSpPr>
          <p:nvPr/>
        </p:nvSpPr>
        <p:spPr>
          <a:xfrm>
            <a:off x="683568" y="4437112"/>
            <a:ext cx="8064000" cy="93610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000" b="1" dirty="0">
                <a:solidFill>
                  <a:schemeClr val="tx1"/>
                </a:solidFill>
              </a:rPr>
              <a:t>Na záložce Podpis žádosti klikněte na ikonu pečeti.</a:t>
            </a:r>
          </a:p>
          <a:p>
            <a:pPr marL="285750" indent="-285750" algn="just">
              <a:buFont typeface="Arial" panose="020B0604020202020204" pitchFamily="34" charset="0"/>
              <a:buChar char="•"/>
            </a:pPr>
            <a:r>
              <a:rPr lang="cs-CZ" sz="2000" b="1" dirty="0">
                <a:solidFill>
                  <a:schemeClr val="tx1"/>
                </a:solidFill>
              </a:rPr>
              <a:t>Po úspěšném podepsání tiskové verze žádosti se černá ikona pečeti změní na zelenou. </a:t>
            </a:r>
          </a:p>
        </p:txBody>
      </p:sp>
      <p:pic>
        <p:nvPicPr>
          <p:cNvPr id="13" name="Obrázek 12">
            <a:extLst>
              <a:ext uri="{FF2B5EF4-FFF2-40B4-BE49-F238E27FC236}">
                <a16:creationId xmlns:a16="http://schemas.microsoft.com/office/drawing/2014/main" id="{F85E3F70-5332-48B8-A2A1-8CB92464A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15" name="Picture 3">
            <a:extLst>
              <a:ext uri="{FF2B5EF4-FFF2-40B4-BE49-F238E27FC236}">
                <a16:creationId xmlns:a16="http://schemas.microsoft.com/office/drawing/2014/main" id="{91847370-F369-43A2-8423-F154A69D7C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963" t="9343" r="32212" b="20604"/>
          <a:stretch/>
        </p:blipFill>
        <p:spPr bwMode="auto">
          <a:xfrm>
            <a:off x="3039876" y="5121240"/>
            <a:ext cx="376237"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324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86E902AD-88EC-4D16-A0AA-6C6ABC07D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ástupný symbol pro obsah 3">
            <a:extLst>
              <a:ext uri="{FF2B5EF4-FFF2-40B4-BE49-F238E27FC236}">
                <a16:creationId xmlns:a16="http://schemas.microsoft.com/office/drawing/2014/main" id="{002405BC-A465-4CE3-A0A8-0AF5268F4F00}"/>
              </a:ext>
            </a:extLst>
          </p:cNvPr>
          <p:cNvSpPr txBox="1">
            <a:spLocks/>
          </p:cNvSpPr>
          <p:nvPr/>
        </p:nvSpPr>
        <p:spPr>
          <a:xfrm>
            <a:off x="118510" y="4510488"/>
            <a:ext cx="11372905" cy="151733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000" b="1" dirty="0">
                <a:solidFill>
                  <a:schemeClr val="tx1"/>
                </a:solidFill>
              </a:rPr>
              <a:t>Označíte checkbox Soubory.</a:t>
            </a:r>
          </a:p>
          <a:p>
            <a:pPr marL="285750" indent="-285750" algn="just">
              <a:buFont typeface="Arial" panose="020B0604020202020204" pitchFamily="34" charset="0"/>
              <a:buChar char="•"/>
            </a:pPr>
            <a:r>
              <a:rPr lang="cs-CZ" sz="2000" b="1" dirty="0">
                <a:solidFill>
                  <a:schemeClr val="tx1"/>
                </a:solidFill>
              </a:rPr>
              <a:t>Přes tlačítko Vybrat vložíte soubor s elektronickým podpisem výběrem z adresářů vašeho počítače.</a:t>
            </a:r>
          </a:p>
          <a:p>
            <a:pPr marL="285750" indent="-285750" algn="just">
              <a:buFont typeface="Arial" panose="020B0604020202020204" pitchFamily="34" charset="0"/>
              <a:buChar char="•"/>
            </a:pPr>
            <a:r>
              <a:rPr lang="cs-CZ" sz="2000" b="1" dirty="0">
                <a:solidFill>
                  <a:schemeClr val="tx1"/>
                </a:solidFill>
              </a:rPr>
              <a:t>Vložíte Heslo. </a:t>
            </a:r>
          </a:p>
          <a:p>
            <a:pPr marL="285750" indent="-285750" algn="just">
              <a:buFont typeface="Arial" panose="020B0604020202020204" pitchFamily="34" charset="0"/>
              <a:buChar char="•"/>
            </a:pPr>
            <a:r>
              <a:rPr lang="cs-CZ" sz="2000" b="1" dirty="0">
                <a:solidFill>
                  <a:schemeClr val="tx1"/>
                </a:solidFill>
              </a:rPr>
              <a:t>Stisknete tlačítko Dokončit.</a:t>
            </a:r>
          </a:p>
          <a:p>
            <a:endParaRPr lang="cs-CZ" dirty="0"/>
          </a:p>
        </p:txBody>
      </p:sp>
      <p:pic>
        <p:nvPicPr>
          <p:cNvPr id="16" name="Obrázek 15">
            <a:extLst>
              <a:ext uri="{FF2B5EF4-FFF2-40B4-BE49-F238E27FC236}">
                <a16:creationId xmlns:a16="http://schemas.microsoft.com/office/drawing/2014/main" id="{BC4C45CA-43FF-40C2-B913-1A8AA72BC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696275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Stav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ADD3B37-F6A9-41B0-94FB-C6F2A379C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97B8193-5EBB-4BFA-BFA5-FFEE7B25B1E8}"/>
              </a:ext>
            </a:extLst>
          </p:cNvPr>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691796AF-FAB5-476D-84A8-D92F7C3CF0E4}"/>
              </a:ext>
            </a:extLst>
          </p:cNvPr>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7D88F7AF-24C4-450F-AF73-A14ACCAF3FCE}"/>
              </a:ext>
            </a:extLst>
          </p:cNvPr>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2E8BFA99-DEB7-48B7-BBDF-CA456BF5CFC8}"/>
              </a:ext>
            </a:extLst>
          </p:cNvPr>
          <p:cNvSpPr txBox="1">
            <a:spLocks/>
          </p:cNvSpPr>
          <p:nvPr/>
        </p:nvSpPr>
        <p:spPr>
          <a:xfrm>
            <a:off x="507716" y="3926708"/>
            <a:ext cx="11584200" cy="295229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000" b="1" dirty="0">
                <a:solidFill>
                  <a:schemeClr val="tx1"/>
                </a:solidFill>
              </a:rPr>
              <a:t>Datum a čas jednotlivých operací se žádostí od jejího založení až po podání.</a:t>
            </a:r>
          </a:p>
          <a:p>
            <a:pPr marL="285750" indent="-285750" algn="just">
              <a:buFont typeface="Arial" panose="020B0604020202020204" pitchFamily="34" charset="0"/>
              <a:buChar char="•"/>
            </a:pPr>
            <a:r>
              <a:rPr lang="cs-CZ" sz="2000" b="1" dirty="0">
                <a:solidFill>
                  <a:schemeClr val="tx1"/>
                </a:solidFill>
              </a:rPr>
              <a:t>Možno sledovat stav podané žádosti během její administrace v systému ŘO OPZ (CSSF14+).</a:t>
            </a:r>
          </a:p>
          <a:p>
            <a:pPr marL="285750" indent="-285750" algn="just">
              <a:buFont typeface="Arial" panose="020B0604020202020204" pitchFamily="34" charset="0"/>
              <a:buChar char="•"/>
            </a:pPr>
            <a:r>
              <a:rPr lang="cs-CZ" sz="2000" b="1" dirty="0">
                <a:solidFill>
                  <a:schemeClr val="tx1"/>
                </a:solidFill>
              </a:rPr>
              <a:t>Pokud je žádost správně podána, je doplněno registrační číslo projektu.</a:t>
            </a:r>
          </a:p>
          <a:p>
            <a:endParaRPr lang="cs-CZ" dirty="0"/>
          </a:p>
        </p:txBody>
      </p:sp>
      <p:pic>
        <p:nvPicPr>
          <p:cNvPr id="15" name="Obrázek 14">
            <a:extLst>
              <a:ext uri="{FF2B5EF4-FFF2-40B4-BE49-F238E27FC236}">
                <a16:creationId xmlns:a16="http://schemas.microsoft.com/office/drawing/2014/main" id="{26BD8754-EB4F-48CF-B9AC-F272A69D0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5949093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135171" y="2319773"/>
            <a:ext cx="5794408" cy="923330"/>
          </a:xfrm>
          <a:prstGeom prst="rect">
            <a:avLst/>
          </a:prstGeom>
        </p:spPr>
        <p:txBody>
          <a:bodyPr wrap="none">
            <a:spAutoFit/>
          </a:bodyPr>
          <a:lstStyle/>
          <a:p>
            <a:pPr algn="ctr"/>
            <a:r>
              <a:rPr lang="cs-CZ" sz="5400" b="1" spc="-150" dirty="0">
                <a:solidFill>
                  <a:schemeClr val="accent1">
                    <a:lumMod val="75000"/>
                  </a:schemeClr>
                </a:solidFill>
              </a:rPr>
              <a:t>ZPRÁVA O REALIZACI</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18917030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r>
              <a:rPr lang="cs-CZ" sz="2400" dirty="0"/>
              <a:t>Předkládá se prostřednictvím IS KP14+ do 30 dnů po ukončení </a:t>
            </a:r>
            <a:r>
              <a:rPr lang="cs-CZ" sz="2400" b="1" dirty="0"/>
              <a:t>každého </a:t>
            </a:r>
            <a:r>
              <a:rPr lang="cs-CZ" sz="2400" dirty="0"/>
              <a:t>monitorovacího období </a:t>
            </a:r>
          </a:p>
          <a:p>
            <a:endParaRPr lang="cs-CZ" sz="2400" dirty="0"/>
          </a:p>
          <a:p>
            <a:r>
              <a:rPr lang="cs-CZ" sz="2400" dirty="0"/>
              <a:t>Monitorovací období trvá zpravidla 6 měsíců </a:t>
            </a:r>
          </a:p>
          <a:p>
            <a:endParaRPr lang="cs-CZ" sz="2400" dirty="0"/>
          </a:p>
          <a:p>
            <a:r>
              <a:rPr lang="cs-CZ" sz="2400" dirty="0"/>
              <a:t>ŘO OPZ provádí kontrolu Zprávy o realizaci do 40 pracovních dní ode dne jejího předložení </a:t>
            </a: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Zpráva o realizaci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9B736A6C-5309-4908-B4D6-6CF8B823B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848344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454491" y="2319773"/>
            <a:ext cx="5155771" cy="923330"/>
          </a:xfrm>
          <a:prstGeom prst="rect">
            <a:avLst/>
          </a:prstGeom>
        </p:spPr>
        <p:txBody>
          <a:bodyPr wrap="none">
            <a:spAutoFit/>
          </a:bodyPr>
          <a:lstStyle/>
          <a:p>
            <a:pPr algn="ctr"/>
            <a:r>
              <a:rPr lang="cs-CZ" sz="5400" b="1" spc="-150" dirty="0">
                <a:solidFill>
                  <a:schemeClr val="accent1">
                    <a:lumMod val="75000"/>
                  </a:schemeClr>
                </a:solidFill>
              </a:rPr>
              <a:t>DŮLEŽITÉ ODKAZY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976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gn="just">
              <a:spcBef>
                <a:spcPts val="600"/>
              </a:spcBef>
              <a:spcAft>
                <a:spcPts val="600"/>
              </a:spcAft>
              <a:buNone/>
            </a:pPr>
            <a:r>
              <a:rPr lang="cs-CZ" sz="3000" b="1" dirty="0"/>
              <a:t>Podnikatelský plán má 6 částí:</a:t>
            </a:r>
          </a:p>
          <a:p>
            <a:pPr marL="514350" indent="-514350" algn="just">
              <a:spcBef>
                <a:spcPts val="600"/>
              </a:spcBef>
              <a:spcAft>
                <a:spcPts val="600"/>
              </a:spcAft>
              <a:buAutoNum type="romanUcPeriod"/>
            </a:pPr>
            <a:r>
              <a:rPr lang="cs-CZ" sz="3000" dirty="0"/>
              <a:t>Informace o sociálním podniku </a:t>
            </a:r>
          </a:p>
          <a:p>
            <a:pPr marL="514350" indent="-514350" algn="just">
              <a:spcBef>
                <a:spcPts val="600"/>
              </a:spcBef>
              <a:spcAft>
                <a:spcPts val="600"/>
              </a:spcAft>
              <a:buAutoNum type="romanUcPeriod"/>
            </a:pPr>
            <a:r>
              <a:rPr lang="cs-CZ" sz="3000" dirty="0"/>
              <a:t>Naplňování principů sociálního podniku v praxi </a:t>
            </a:r>
          </a:p>
          <a:p>
            <a:pPr marL="514350" indent="-514350" algn="just">
              <a:spcBef>
                <a:spcPts val="600"/>
              </a:spcBef>
              <a:spcAft>
                <a:spcPts val="600"/>
              </a:spcAft>
              <a:buAutoNum type="romanUcPeriod"/>
            </a:pPr>
            <a:r>
              <a:rPr lang="cs-CZ" sz="3000" dirty="0"/>
              <a:t>Popis vaší podnikatelské příležitosti</a:t>
            </a:r>
          </a:p>
          <a:p>
            <a:pPr marL="514350" indent="-514350" algn="just">
              <a:spcBef>
                <a:spcPts val="600"/>
              </a:spcBef>
              <a:spcAft>
                <a:spcPts val="600"/>
              </a:spcAft>
              <a:buAutoNum type="romanUcPeriod"/>
            </a:pPr>
            <a:r>
              <a:rPr lang="cs-CZ" sz="3000" dirty="0"/>
              <a:t>Analýza trhu </a:t>
            </a:r>
          </a:p>
          <a:p>
            <a:pPr marL="514350" indent="-514350" algn="just">
              <a:spcBef>
                <a:spcPts val="600"/>
              </a:spcBef>
              <a:spcAft>
                <a:spcPts val="600"/>
              </a:spcAft>
              <a:buAutoNum type="romanUcPeriod"/>
            </a:pPr>
            <a:r>
              <a:rPr lang="cs-CZ" sz="3000" dirty="0"/>
              <a:t>Management a lidské zdroje </a:t>
            </a:r>
          </a:p>
          <a:p>
            <a:pPr marL="514350" indent="-514350" algn="just">
              <a:spcBef>
                <a:spcPts val="600"/>
              </a:spcBef>
              <a:spcAft>
                <a:spcPts val="600"/>
              </a:spcAft>
              <a:buAutoNum type="romanUcPeriod"/>
            </a:pPr>
            <a:r>
              <a:rPr lang="cs-CZ" sz="3000" b="1" dirty="0"/>
              <a:t>Finanční plán sociálního podniku</a:t>
            </a:r>
          </a:p>
          <a:p>
            <a:pPr algn="just">
              <a:spcBef>
                <a:spcPts val="600"/>
              </a:spcBef>
              <a:spcAft>
                <a:spcPts val="600"/>
              </a:spcAft>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Povinné přílohy žádosti o podporu – Podnikatelský plán</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594217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22925"/>
            <a:ext cx="11670189" cy="4904708"/>
          </a:xfrm>
        </p:spPr>
        <p:txBody>
          <a:bodyPr>
            <a:normAutofit fontScale="25000" lnSpcReduction="20000"/>
          </a:bodyPr>
          <a:lstStyle/>
          <a:p>
            <a:pPr marL="0" indent="0">
              <a:buNone/>
            </a:pPr>
            <a:endParaRPr lang="cs-CZ" sz="2000" dirty="0"/>
          </a:p>
          <a:p>
            <a:r>
              <a:rPr lang="cs-CZ" sz="6000" b="1" dirty="0"/>
              <a:t>Obecná část pravidel pro žadatele a příjemce v rámci OPZ:</a:t>
            </a:r>
            <a:r>
              <a:rPr lang="cs-CZ" sz="6000" dirty="0"/>
              <a:t>	</a:t>
            </a:r>
          </a:p>
          <a:p>
            <a:pPr marL="0" indent="0">
              <a:buNone/>
            </a:pPr>
            <a:r>
              <a:rPr lang="cs-CZ" sz="6000" u="sng" dirty="0">
                <a:solidFill>
                  <a:srgbClr val="0070C0"/>
                </a:solidFill>
              </a:rPr>
              <a:t>https://www.esfcr.cz/file/9002/ </a:t>
            </a:r>
          </a:p>
          <a:p>
            <a:pPr marL="0" indent="0">
              <a:buNone/>
            </a:pPr>
            <a:endParaRPr lang="cs-CZ" sz="6000" dirty="0"/>
          </a:p>
          <a:p>
            <a:pPr>
              <a:spcBef>
                <a:spcPts val="600"/>
              </a:spcBef>
            </a:pPr>
            <a:r>
              <a:rPr lang="cs-CZ" sz="6000" b="1" dirty="0"/>
              <a:t>Specifická část pravidel pro žadatele a příjemce v rámci OPZ:</a:t>
            </a:r>
            <a:r>
              <a:rPr lang="cs-CZ" sz="6000" dirty="0"/>
              <a:t>	</a:t>
            </a:r>
          </a:p>
          <a:p>
            <a:pPr marL="0" indent="0">
              <a:buNone/>
            </a:pPr>
            <a:r>
              <a:rPr lang="cs-CZ" sz="6000" u="sng" dirty="0">
                <a:solidFill>
                  <a:srgbClr val="0070C0"/>
                </a:solidFill>
              </a:rPr>
              <a:t>https://www.esfcr.cz/file/9003/ </a:t>
            </a:r>
          </a:p>
          <a:p>
            <a:pPr marL="0" indent="0">
              <a:buNone/>
            </a:pPr>
            <a:endParaRPr lang="cs-CZ" sz="6000" u="sng" dirty="0">
              <a:solidFill>
                <a:srgbClr val="0070C0"/>
              </a:solidFill>
            </a:endParaRPr>
          </a:p>
          <a:p>
            <a:r>
              <a:rPr lang="cs-CZ" sz="6000" b="1" dirty="0"/>
              <a:t>4. výzva MAS MORAVSKÁ BRÁNA - OPZ - 4. výzva MAS MORAVSKÁ BRÁNA - OPZ - Sociální podnikání - I. (vč. příloh):</a:t>
            </a:r>
          </a:p>
          <a:p>
            <a:pPr marL="0" indent="0">
              <a:buNone/>
            </a:pPr>
            <a:r>
              <a:rPr lang="cs-CZ" sz="6000" u="sng" dirty="0">
                <a:hlinkClick r:id="rId4"/>
              </a:rPr>
              <a:t>http://mas-moravskabrana.cz/dotace/4__vyzva_mas___opz_2018</a:t>
            </a:r>
            <a:endParaRPr lang="cs-CZ" sz="6000" u="sng" dirty="0"/>
          </a:p>
          <a:p>
            <a:endParaRPr lang="cs-CZ" sz="6000" b="1" dirty="0"/>
          </a:p>
          <a:p>
            <a:pPr>
              <a:spcBef>
                <a:spcPts val="600"/>
              </a:spcBef>
            </a:pPr>
            <a:r>
              <a:rPr lang="cs-CZ" sz="6000" b="1" dirty="0"/>
              <a:t>Pokyny k vyplnění žádostí o podporu v ISKP:</a:t>
            </a:r>
          </a:p>
          <a:p>
            <a:pPr marL="0" indent="0">
              <a:buNone/>
            </a:pPr>
            <a:r>
              <a:rPr lang="cs-CZ" sz="6000" dirty="0"/>
              <a:t> </a:t>
            </a:r>
            <a:r>
              <a:rPr lang="cs-CZ" sz="6000" u="sng" dirty="0">
                <a:hlinkClick r:id="rId5"/>
              </a:rPr>
              <a:t>https://www.esfcr.cz/formulare-a-pokyny-potrebne-v-ramci-pripravy-zadosti-o-podporu-opz/-/dokument/797956</a:t>
            </a:r>
            <a:endParaRPr lang="cs-CZ" sz="6000" dirty="0"/>
          </a:p>
          <a:p>
            <a:pPr marL="0" indent="0">
              <a:buNone/>
            </a:pPr>
            <a:endParaRPr lang="cs-CZ" sz="6000" dirty="0">
              <a:solidFill>
                <a:schemeClr val="accent1">
                  <a:lumMod val="75000"/>
                </a:schemeClr>
              </a:solidFill>
            </a:endParaRPr>
          </a:p>
          <a:p>
            <a:pPr>
              <a:spcBef>
                <a:spcPts val="600"/>
              </a:spcBef>
            </a:pPr>
            <a:r>
              <a:rPr lang="cs-CZ" sz="6000" b="1" dirty="0"/>
              <a:t>Dokumenty MPSV vydané pro potřeby OPZ: </a:t>
            </a:r>
          </a:p>
          <a:p>
            <a:pPr marL="0" indent="0">
              <a:buNone/>
            </a:pPr>
            <a:r>
              <a:rPr lang="cs-CZ" sz="6000" dirty="0">
                <a:hlinkClick r:id="rId6"/>
              </a:rPr>
              <a:t>www.esfcr.cz/dokumenty-opz</a:t>
            </a:r>
            <a:endParaRPr lang="cs-CZ" sz="6000" dirty="0"/>
          </a:p>
          <a:p>
            <a:pPr marL="0" indent="0">
              <a:buNone/>
            </a:pPr>
            <a:endParaRPr lang="cs-CZ" sz="6000" dirty="0"/>
          </a:p>
          <a:p>
            <a:pPr>
              <a:spcBef>
                <a:spcPts val="600"/>
              </a:spcBef>
            </a:pPr>
            <a:r>
              <a:rPr lang="cs-CZ" sz="6000" b="1" dirty="0"/>
              <a:t>Poradenství k sociálnímu podnikání </a:t>
            </a:r>
          </a:p>
          <a:p>
            <a:pPr marL="0" indent="0">
              <a:buNone/>
            </a:pPr>
            <a:r>
              <a:rPr lang="cs-CZ" sz="6000" dirty="0">
                <a:hlinkClick r:id="rId7"/>
              </a:rPr>
              <a:t>http://www.ceske-socialni-podnikani.cz/cz/kdo-poradi/lokalni-konzultanti-mpsv</a:t>
            </a:r>
            <a:endParaRPr lang="cs-CZ" sz="6000" dirty="0"/>
          </a:p>
          <a:p>
            <a:pPr marL="0" indent="0">
              <a:buNone/>
            </a:pPr>
            <a:endParaRPr lang="cs-CZ" sz="3300" dirty="0"/>
          </a:p>
          <a:p>
            <a:pPr marL="0" indent="0">
              <a:buNone/>
            </a:pPr>
            <a:endParaRPr lang="cs-CZ" sz="3300" dirty="0"/>
          </a:p>
          <a:p>
            <a:pPr marL="0" indent="0">
              <a:buNone/>
            </a:pPr>
            <a:endParaRPr lang="cs-CZ" sz="3300" dirty="0">
              <a:solidFill>
                <a:schemeClr val="accent1">
                  <a:lumMod val="75000"/>
                </a:schemeClr>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Důležité odkazy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57BD092-DD3D-48DB-86C6-55280C5047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1247730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450866"/>
            <a:ext cx="10515600" cy="4351338"/>
          </a:xfrm>
        </p:spPr>
        <p:txBody>
          <a:bodyPr/>
          <a:lstStyle/>
          <a:p>
            <a:pPr marL="280080" lvl="1" indent="0" algn="ctr">
              <a:buNone/>
            </a:pPr>
            <a:r>
              <a:rPr lang="cs-CZ" b="1" dirty="0">
                <a:solidFill>
                  <a:srgbClr val="0070C0"/>
                </a:solidFill>
                <a:cs typeface="Times New Roman" panose="02020603050405020304" pitchFamily="18" charset="0"/>
              </a:rPr>
              <a:t>Děkuji za pozornost</a:t>
            </a:r>
          </a:p>
          <a:p>
            <a:pPr marL="280080" lvl="1" indent="0" algn="ctr">
              <a:buNone/>
            </a:pPr>
            <a:endParaRPr lang="cs-CZ" sz="18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Projektový 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marL="280080" lvl="1" indent="0" algn="ctr">
              <a:buNone/>
            </a:pPr>
            <a:endParaRPr lang="cs-CZ" sz="2000" dirty="0">
              <a:cs typeface="Times New Roman" panose="02020603050405020304" pitchFamily="18" charset="0"/>
            </a:endParaRPr>
          </a:p>
          <a:p>
            <a:pPr marL="280080" lvl="1" indent="0" algn="ctr">
              <a:buNone/>
            </a:pP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 (+420) 723 375 923</a:t>
            </a:r>
          </a:p>
          <a:p>
            <a:pPr algn="ctr">
              <a:buNone/>
            </a:pPr>
            <a:r>
              <a:rPr lang="cs-CZ" sz="2000" dirty="0">
                <a:solidFill>
                  <a:srgbClr val="000000"/>
                </a:solidFill>
                <a:cs typeface="Times New Roman" panose="02020603050405020304" pitchFamily="18" charset="0"/>
              </a:rPr>
              <a:t>E-mail: jindrich.bluma@mas-moravskabrana.cz</a:t>
            </a: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431042"/>
            <a:ext cx="8559809" cy="14112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53905"/>
            <a:ext cx="11880049" cy="4717266"/>
          </a:xfrm>
        </p:spPr>
        <p:txBody>
          <a:bodyPr>
            <a:normAutofit fontScale="25000" lnSpcReduction="20000"/>
          </a:bodyPr>
          <a:lstStyle/>
          <a:p>
            <a:pPr marL="0" indent="0" algn="just">
              <a:spcBef>
                <a:spcPts val="600"/>
              </a:spcBef>
              <a:spcAft>
                <a:spcPts val="600"/>
              </a:spcAft>
              <a:buNone/>
            </a:pPr>
            <a:r>
              <a:rPr lang="cs-CZ" sz="7200" b="1" dirty="0"/>
              <a:t>Finanční plán – doporučená šablona (viz příloha č. 6 této výzvy MAS) </a:t>
            </a:r>
          </a:p>
          <a:p>
            <a:pPr algn="just">
              <a:spcBef>
                <a:spcPts val="0"/>
              </a:spcBef>
              <a:spcAft>
                <a:spcPts val="600"/>
              </a:spcAft>
            </a:pPr>
            <a:r>
              <a:rPr lang="cs-CZ" sz="7200" b="1" dirty="0"/>
              <a:t>dokládá se jako samostatná příloha podnikatelského plánu v Excelu</a:t>
            </a:r>
          </a:p>
          <a:p>
            <a:pPr marL="0" indent="0" algn="just">
              <a:spcBef>
                <a:spcPts val="0"/>
              </a:spcBef>
              <a:spcAft>
                <a:spcPts val="600"/>
              </a:spcAft>
              <a:buNone/>
            </a:pPr>
            <a:endParaRPr lang="cs-CZ" sz="7200" b="1" dirty="0"/>
          </a:p>
          <a:p>
            <a:pPr marL="0" indent="0" algn="just">
              <a:spcBef>
                <a:spcPts val="600"/>
              </a:spcBef>
              <a:spcAft>
                <a:spcPts val="600"/>
              </a:spcAft>
              <a:buNone/>
            </a:pPr>
            <a:r>
              <a:rPr lang="cs-CZ" sz="7200" b="1" dirty="0"/>
              <a:t>Šablona Finančního plánu obsahuje 6 záložek:</a:t>
            </a:r>
          </a:p>
          <a:p>
            <a:pPr marL="0" indent="0" algn="just">
              <a:spcBef>
                <a:spcPts val="0"/>
              </a:spcBef>
              <a:buNone/>
            </a:pPr>
            <a:r>
              <a:rPr lang="cs-CZ" sz="7200" b="1" dirty="0"/>
              <a:t>1) Náklady</a:t>
            </a:r>
          </a:p>
          <a:p>
            <a:pPr marL="0" indent="0" algn="just">
              <a:spcBef>
                <a:spcPts val="600"/>
              </a:spcBef>
              <a:spcAft>
                <a:spcPts val="600"/>
              </a:spcAft>
              <a:buNone/>
            </a:pPr>
            <a:r>
              <a:rPr lang="cs-CZ" sz="7200" b="1" dirty="0"/>
              <a:t>• pravidelné měsíční náklady = fixní náklady (osobní náklady – manažer podniku, marketingový pracovník, vedoucí CS/mistr/předák, zaměstnanec z CS 1, zaměstnanec z CS 2, psychosociální pracovník;  ostatní fixní náklady – pronájem prostor, spotřeba energií, </a:t>
            </a:r>
            <a:r>
              <a:rPr lang="pl-PL" sz="7200" b="1" dirty="0"/>
              <a:t>poplatky za internet a telefony,</a:t>
            </a:r>
            <a:r>
              <a:rPr lang="cs-CZ" sz="7200" b="1" dirty="0"/>
              <a:t> kancelářské potřeby, opravy a údržba, úklid, zpracování účetnictví, administrativy externě, bankovní poplatky, pojištění, ostatní, propagace, reklama) a variabilní náklady (materiál/suroviny na výrobu, náklady na dopravu, obalový materiál/náklady na zajištění obalu)</a:t>
            </a:r>
          </a:p>
          <a:p>
            <a:pPr marL="0" indent="0" algn="just">
              <a:spcBef>
                <a:spcPts val="600"/>
              </a:spcBef>
              <a:spcAft>
                <a:spcPts val="600"/>
              </a:spcAft>
              <a:buNone/>
            </a:pPr>
            <a:r>
              <a:rPr lang="cs-CZ" sz="7200" b="1" dirty="0"/>
              <a:t>• Jednorázové náklady = jedná se zejména o nákup zařízení/vybavení a další náklady, které vzniknou v podniku jednorázově, např. vybavení kanceláře (stůl, židle, skříň), notebook, telefon, tiskárna, vybavení pro provoz SP (např. nářadí, stroje, automobil)</a:t>
            </a:r>
          </a:p>
          <a:p>
            <a:pPr marL="0" indent="0" algn="just">
              <a:spcBef>
                <a:spcPts val="600"/>
              </a:spcBef>
              <a:spcAft>
                <a:spcPts val="600"/>
              </a:spcAft>
              <a:buNone/>
            </a:pPr>
            <a:endParaRPr lang="cs-CZ" sz="7200" b="1" dirty="0"/>
          </a:p>
          <a:p>
            <a:pPr marL="0" indent="0" algn="just">
              <a:spcBef>
                <a:spcPts val="0"/>
              </a:spcBef>
              <a:buNone/>
            </a:pPr>
            <a:r>
              <a:rPr lang="cs-CZ" sz="7200" b="1" dirty="0"/>
              <a:t>2) Výnosy</a:t>
            </a:r>
          </a:p>
          <a:p>
            <a:pPr marL="0" indent="0" algn="just">
              <a:spcBef>
                <a:spcPts val="600"/>
              </a:spcBef>
              <a:spcAft>
                <a:spcPts val="600"/>
              </a:spcAft>
              <a:buNone/>
            </a:pPr>
            <a:r>
              <a:rPr lang="cs-CZ" sz="7200" b="1" dirty="0"/>
              <a:t>• Měsíční výnosy SP – tržby z prodeje vlastního produktu ve 3 variantách (1. pesimistická/rozjezdová/mimosezónní, 2. reálná/průměrná, 3. optimistická/sezónní)</a:t>
            </a:r>
          </a:p>
          <a:p>
            <a:pPr marL="0" indent="0" algn="just">
              <a:spcBef>
                <a:spcPts val="600"/>
              </a:spcBef>
              <a:spcAft>
                <a:spcPts val="600"/>
              </a:spcAft>
              <a:buNone/>
            </a:pPr>
            <a:r>
              <a:rPr lang="cs-CZ" sz="7200" b="1" dirty="0"/>
              <a:t>• Ostatní výnosy SP – dotace OPZ (bez spolufinancování), veřejné zdroje (např. IROP, ÚP), dárci, ostatní</a:t>
            </a:r>
          </a:p>
          <a:p>
            <a:pPr marL="0" indent="0" algn="just">
              <a:spcBef>
                <a:spcPts val="600"/>
              </a:spcBef>
              <a:spcAft>
                <a:spcPts val="600"/>
              </a:spcAft>
              <a:buNone/>
            </a:pPr>
            <a:endParaRPr lang="cs-CZ" sz="2400" b="1"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60438" y="157554"/>
            <a:ext cx="7646671"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000" b="1" spc="-150" dirty="0">
                <a:solidFill>
                  <a:srgbClr val="FF9966"/>
                </a:solidFill>
              </a:rPr>
              <a:t> </a:t>
            </a:r>
            <a:r>
              <a:rPr lang="cs-CZ" sz="2000" b="1" spc="-150" dirty="0">
                <a:solidFill>
                  <a:schemeClr val="accent1">
                    <a:lumMod val="75000"/>
                  </a:schemeClr>
                </a:solidFill>
              </a:rPr>
              <a:t>Představení výzvy</a:t>
            </a:r>
          </a:p>
          <a:p>
            <a:pPr algn="r"/>
            <a:r>
              <a:rPr lang="cs-CZ" sz="2000" b="1" dirty="0">
                <a:solidFill>
                  <a:srgbClr val="0070C0"/>
                </a:solidFill>
              </a:rPr>
              <a:t>Povinné přílohy žádosti o podporu – Finanční plán (doporučená šablona)</a:t>
            </a:r>
            <a:endParaRPr lang="cs-CZ" sz="20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16621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8914"/>
            <a:ext cx="11880049" cy="4688719"/>
          </a:xfrm>
        </p:spPr>
        <p:txBody>
          <a:bodyPr>
            <a:normAutofit fontScale="55000" lnSpcReduction="20000"/>
          </a:bodyPr>
          <a:lstStyle/>
          <a:p>
            <a:pPr marL="0" indent="0" algn="just">
              <a:spcBef>
                <a:spcPts val="600"/>
              </a:spcBef>
              <a:buNone/>
            </a:pPr>
            <a:r>
              <a:rPr lang="cs-CZ" sz="3300" b="1" dirty="0"/>
              <a:t>3) HV – Hospodářský výsledek SP s výhledem na 3 roky</a:t>
            </a:r>
          </a:p>
          <a:p>
            <a:pPr marL="0" indent="0" algn="just">
              <a:spcBef>
                <a:spcPts val="600"/>
              </a:spcBef>
              <a:spcAft>
                <a:spcPts val="1400"/>
              </a:spcAft>
              <a:buNone/>
            </a:pPr>
            <a:r>
              <a:rPr lang="cs-CZ" sz="3300" b="1" dirty="0"/>
              <a:t>• Náklady celkem, Tržby z prodeje vlastního produktu/služby, Ostatní výnosy – dotace OPZ, Ostatní výnosy – další dotace, dary apod., Výnosy celkem, Hospodářský výsledek měsíční, Hospodářský výsledek kumulativně, Komentáře k nákladům </a:t>
            </a:r>
            <a:br>
              <a:rPr lang="cs-CZ" sz="3300" b="1" dirty="0"/>
            </a:br>
            <a:r>
              <a:rPr lang="cs-CZ" sz="3300" b="1" dirty="0"/>
              <a:t>a výnosům</a:t>
            </a:r>
          </a:p>
          <a:p>
            <a:pPr marL="0" indent="0" algn="just">
              <a:spcBef>
                <a:spcPts val="600"/>
              </a:spcBef>
              <a:buNone/>
            </a:pPr>
            <a:r>
              <a:rPr lang="cs-CZ" sz="3300" b="1" dirty="0"/>
              <a:t>4) Cash </a:t>
            </a:r>
            <a:r>
              <a:rPr lang="cs-CZ" sz="3300" b="1" dirty="0" err="1"/>
              <a:t>flow</a:t>
            </a:r>
            <a:r>
              <a:rPr lang="cs-CZ" sz="3300" b="1" dirty="0"/>
              <a:t> – peněžní toky SP s výhledem na 3 roky</a:t>
            </a:r>
          </a:p>
          <a:p>
            <a:pPr marL="0" indent="0" algn="just">
              <a:spcBef>
                <a:spcPts val="600"/>
              </a:spcBef>
              <a:spcAft>
                <a:spcPts val="1400"/>
              </a:spcAft>
              <a:buNone/>
            </a:pPr>
            <a:r>
              <a:rPr lang="cs-CZ" sz="3300" b="1" dirty="0"/>
              <a:t>• Výdaje, Příjmy, Cash </a:t>
            </a:r>
            <a:r>
              <a:rPr lang="cs-CZ" sz="3300" b="1" dirty="0" err="1"/>
              <a:t>flow</a:t>
            </a:r>
            <a:r>
              <a:rPr lang="cs-CZ" sz="3300" b="1" dirty="0"/>
              <a:t>, Komentáře k výdajům a příjmům</a:t>
            </a:r>
          </a:p>
          <a:p>
            <a:pPr marL="0" indent="0" algn="just">
              <a:spcBef>
                <a:spcPts val="600"/>
              </a:spcBef>
              <a:buNone/>
            </a:pPr>
            <a:r>
              <a:rPr lang="cs-CZ" sz="3300" b="1" dirty="0"/>
              <a:t>5) Kalkulace ceny produktu, kalkulace vzorové zakázky</a:t>
            </a:r>
          </a:p>
          <a:p>
            <a:pPr marL="0" indent="0" algn="just">
              <a:spcBef>
                <a:spcPts val="600"/>
              </a:spcBef>
              <a:spcAft>
                <a:spcPts val="1400"/>
              </a:spcAft>
              <a:buNone/>
            </a:pPr>
            <a:r>
              <a:rPr lang="cs-CZ" sz="3300" b="1" dirty="0"/>
              <a:t>• Popis, co je produktem (např. </a:t>
            </a:r>
            <a:r>
              <a:rPr lang="pl-PL" sz="3300" b="1" dirty="0"/>
              <a:t>i jako balíček služeb)</a:t>
            </a:r>
            <a:r>
              <a:rPr lang="cs-CZ" sz="3300" b="1" dirty="0"/>
              <a:t>, jakým způsobem byla stanovena cena, jaká je marže, jak byla stanovena. Žadatel musí uvést detailní propočet.</a:t>
            </a:r>
          </a:p>
          <a:p>
            <a:pPr marL="0" indent="0" algn="just">
              <a:spcBef>
                <a:spcPts val="600"/>
              </a:spcBef>
              <a:buNone/>
            </a:pPr>
            <a:r>
              <a:rPr lang="cs-CZ" sz="3300" b="1" dirty="0"/>
              <a:t>6) Bod zvratu</a:t>
            </a:r>
          </a:p>
          <a:p>
            <a:pPr marL="0" indent="0" algn="just">
              <a:spcBef>
                <a:spcPts val="600"/>
              </a:spcBef>
              <a:buNone/>
            </a:pPr>
            <a:r>
              <a:rPr lang="cs-CZ" sz="3300" b="1" dirty="0"/>
              <a:t>• Bod zvratu je takové množství produkce firmy (SP), při kterém nevzniká žádný zisk ani ztráta. Dosahuje-li firma (SP) této produkce, pak se tržby rovnají nákladům.</a:t>
            </a:r>
          </a:p>
          <a:p>
            <a:pPr marL="0" indent="0" algn="just">
              <a:spcBef>
                <a:spcPts val="600"/>
              </a:spcBef>
              <a:buNone/>
            </a:pPr>
            <a:r>
              <a:rPr lang="cs-CZ" sz="3300" b="1" dirty="0"/>
              <a:t>• „Abychom dosáhli bodu zvratu (momentu, kdy se výnosy rovnají nákladům), je třeba prodat ……………… ks našich produktů (myšleno "průměrných", tzn. v propočtu bodu zvratu se využije vážený průměr ceny a variabilních nákladů).“</a:t>
            </a:r>
          </a:p>
          <a:p>
            <a:pPr marL="0" indent="0" algn="just">
              <a:spcBef>
                <a:spcPts val="600"/>
              </a:spcBef>
              <a:buNone/>
            </a:pPr>
            <a:r>
              <a:rPr lang="cs-CZ" sz="3300" b="1" dirty="0"/>
              <a:t>• Žadatel nesmí zapomenout uvést komentář k výpočtu bodu zvratu.</a:t>
            </a:r>
          </a:p>
          <a:p>
            <a:pPr marL="0" indent="0" algn="just">
              <a:spcBef>
                <a:spcPts val="600"/>
              </a:spcBef>
              <a:spcAft>
                <a:spcPts val="600"/>
              </a:spcAft>
              <a:buNone/>
            </a:pPr>
            <a:r>
              <a:rPr lang="cs-CZ" sz="3300" b="1" dirty="0"/>
              <a:t>• Vše musí být v souladu s informacemi z ostatních listů finančního plánu!</a:t>
            </a:r>
          </a:p>
          <a:p>
            <a:pPr marL="0" indent="0" algn="just">
              <a:spcBef>
                <a:spcPts val="600"/>
              </a:spcBef>
              <a:spcAft>
                <a:spcPts val="600"/>
              </a:spcAft>
              <a:buNone/>
            </a:pPr>
            <a:endParaRPr lang="cs-CZ" sz="2400" b="1" dirty="0"/>
          </a:p>
          <a:p>
            <a:pPr marL="0" indent="0" algn="just">
              <a:spcBef>
                <a:spcPts val="600"/>
              </a:spcBef>
              <a:spcAft>
                <a:spcPts val="600"/>
              </a:spcAft>
              <a:buNone/>
            </a:pPr>
            <a:endParaRPr lang="cs-CZ" sz="2400" b="1"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60438" y="157554"/>
            <a:ext cx="7646671"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000" b="1" spc="-150" dirty="0">
                <a:solidFill>
                  <a:srgbClr val="FF9966"/>
                </a:solidFill>
              </a:rPr>
              <a:t> </a:t>
            </a:r>
            <a:r>
              <a:rPr lang="cs-CZ" sz="2000" b="1" spc="-150" dirty="0">
                <a:solidFill>
                  <a:schemeClr val="accent1">
                    <a:lumMod val="75000"/>
                  </a:schemeClr>
                </a:solidFill>
              </a:rPr>
              <a:t>Představení výzvy</a:t>
            </a:r>
          </a:p>
          <a:p>
            <a:pPr algn="r"/>
            <a:r>
              <a:rPr lang="cs-CZ" sz="2000" b="1" dirty="0">
                <a:solidFill>
                  <a:srgbClr val="0070C0"/>
                </a:solidFill>
              </a:rPr>
              <a:t>Povinné přílohy žádosti o podporu – Finanční plán (doporučená šablona)</a:t>
            </a:r>
            <a:endParaRPr lang="cs-CZ" sz="20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33645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367325" y="2319773"/>
            <a:ext cx="7113486" cy="923330"/>
          </a:xfrm>
          <a:prstGeom prst="rect">
            <a:avLst/>
          </a:prstGeom>
        </p:spPr>
        <p:txBody>
          <a:bodyPr wrap="none">
            <a:spAutoFit/>
          </a:bodyPr>
          <a:lstStyle/>
          <a:p>
            <a:pPr algn="ctr"/>
            <a:r>
              <a:rPr lang="cs-CZ" sz="5400" b="1" spc="-150" dirty="0">
                <a:solidFill>
                  <a:schemeClr val="accent1">
                    <a:lumMod val="75000"/>
                  </a:schemeClr>
                </a:solidFill>
              </a:rPr>
              <a:t>PODPOROVANÉ AKTIVITY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57023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pPr algn="just"/>
            <a:r>
              <a:rPr lang="cs-CZ" sz="2400" dirty="0">
                <a:cs typeface="Times New Roman" panose="02020603050405020304" pitchFamily="18" charset="0"/>
              </a:rPr>
              <a:t>Ve výzvě jsou podporovány pouze aktivity, které mají přímý dopad na cílové skupiny, tj. aktivity zaměřené na přímou práci s cílovými skupinami.</a:t>
            </a:r>
          </a:p>
          <a:p>
            <a:pPr algn="just"/>
            <a:r>
              <a:rPr lang="cs-CZ" sz="2400" b="1" dirty="0">
                <a:cs typeface="Times New Roman" panose="02020603050405020304" pitchFamily="18" charset="0"/>
              </a:rPr>
              <a:t>Definice jednotlivých aktivit viz příloha výzvy č. 4 Popis podporovaných aktivit</a:t>
            </a:r>
          </a:p>
          <a:p>
            <a:pPr marL="0" indent="0" algn="just">
              <a:buNone/>
            </a:pPr>
            <a:endParaRPr lang="cs-CZ" sz="1700" b="1" dirty="0">
              <a:cs typeface="Times New Roman" panose="02020603050405020304" pitchFamily="18" charset="0"/>
            </a:endParaRPr>
          </a:p>
          <a:p>
            <a:pPr marL="0" indent="0" algn="just">
              <a:buNone/>
            </a:pPr>
            <a:r>
              <a:rPr lang="cs-CZ" sz="2400" b="1" dirty="0">
                <a:cs typeface="Times New Roman" panose="02020603050405020304" pitchFamily="18" charset="0"/>
              </a:rPr>
              <a:t>Oblasti podporovaných aktivit:</a:t>
            </a:r>
          </a:p>
          <a:p>
            <a:pPr marL="0" lvl="0" indent="0">
              <a:buNone/>
            </a:pPr>
            <a:r>
              <a:rPr lang="cs-CZ" sz="2400" b="1" dirty="0"/>
              <a:t>1. Vznik nových a rozvoj existujících podnikatelských aktivit v oblasti sociálního podnikání</a:t>
            </a:r>
            <a:endParaRPr lang="cs-CZ" sz="2400" dirty="0"/>
          </a:p>
          <a:p>
            <a:pPr marL="0" indent="0">
              <a:buNone/>
            </a:pPr>
            <a:r>
              <a:rPr lang="cs-CZ" sz="2400" b="1" dirty="0"/>
              <a:t>1.1 Integrační sociální podnik</a:t>
            </a:r>
          </a:p>
          <a:p>
            <a:pPr marL="0" indent="0">
              <a:buNone/>
            </a:pPr>
            <a:r>
              <a:rPr lang="cs-CZ" sz="2400" b="1" dirty="0"/>
              <a:t>1.2 Environmentální sociální podnik</a:t>
            </a:r>
            <a:endParaRPr lang="cs-CZ" sz="2400" dirty="0"/>
          </a:p>
          <a:p>
            <a:pPr marL="0" indent="0">
              <a:buNone/>
            </a:pPr>
            <a:endParaRPr lang="cs-CZ" sz="3200" dirty="0"/>
          </a:p>
          <a:p>
            <a:pPr marL="0" indent="0">
              <a:buNone/>
            </a:pPr>
            <a:r>
              <a:rPr lang="cs-CZ" sz="1700" b="1" dirty="0"/>
              <a:t> </a:t>
            </a:r>
            <a:endParaRPr lang="cs-CZ" sz="1700" dirty="0"/>
          </a:p>
          <a:p>
            <a:pPr lvl="1"/>
            <a:endParaRPr lang="cs-CZ" sz="1200" b="1" dirty="0"/>
          </a:p>
          <a:p>
            <a:pPr lvl="1"/>
            <a:endParaRPr lang="cs-CZ" sz="1200" b="1"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4160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pPr marL="0" indent="0" algn="just">
              <a:buNone/>
            </a:pPr>
            <a:r>
              <a:rPr lang="cs-CZ" sz="2400" b="1" dirty="0"/>
              <a:t>Budou podporovány všechny typy níže uvedených činností, dílčí části činností nebo kombinace těchto činností označené v žádosti o podporu jako klíčové aktivity. Žadatel si může vydefinovat další relevantní činnosti. </a:t>
            </a:r>
          </a:p>
          <a:p>
            <a:pPr marL="0" indent="0" algn="just">
              <a:buNone/>
            </a:pPr>
            <a:r>
              <a:rPr lang="cs-CZ" sz="2400" b="1" dirty="0"/>
              <a:t>Doporučené klíčové aktivity projektu a s nimi související přímé výdaje projektu:</a:t>
            </a:r>
            <a:endParaRPr lang="cs-CZ" sz="2400" dirty="0"/>
          </a:p>
          <a:p>
            <a:pPr marL="0" lvl="0" indent="0" algn="just">
              <a:buNone/>
            </a:pPr>
            <a:r>
              <a:rPr lang="cs-CZ" sz="2400" dirty="0"/>
              <a:t>a) Vytvoření a zachování pracovních míst pro zaměstnance z cílových skupin (dále jen „CS“) </a:t>
            </a:r>
            <a:br>
              <a:rPr lang="cs-CZ" sz="2400" dirty="0"/>
            </a:br>
            <a:r>
              <a:rPr lang="cs-CZ" sz="2400" dirty="0"/>
              <a:t>a pro zaměstnance mimo (u zaměstnanců mimo) CS, kteří zajišťují zaměstnancům z CS specifickou podporu nezbytnou při jejich integraci na trh práce nebo vedou podnik</a:t>
            </a:r>
          </a:p>
          <a:p>
            <a:pPr marL="0" lvl="0" indent="0" algn="just">
              <a:buNone/>
            </a:pPr>
            <a:r>
              <a:rPr lang="cs-CZ" sz="2400" dirty="0"/>
              <a:t>b) Poskytování psychosociální podpory zaměstnancům z CS, vzdělávání zaměstnanců z CS </a:t>
            </a:r>
            <a:br>
              <a:rPr lang="cs-CZ" sz="2400" dirty="0"/>
            </a:br>
            <a:r>
              <a:rPr lang="cs-CZ" sz="2400" dirty="0"/>
              <a:t>a vzdělávání ostatních zaměstnanců sociálního podniku financovaných z přímých nákladů projektu</a:t>
            </a:r>
          </a:p>
          <a:p>
            <a:pPr marL="0" lvl="0" indent="0" algn="just">
              <a:buNone/>
            </a:pPr>
            <a:r>
              <a:rPr lang="cs-CZ" sz="2400" dirty="0"/>
              <a:t>c) Marketing sociálního podniku (např. kampaně na podporu prodeje, reklama)</a:t>
            </a:r>
          </a:p>
          <a:p>
            <a:pPr marL="0" lvl="0" indent="0" algn="just">
              <a:buNone/>
            </a:pPr>
            <a:r>
              <a:rPr lang="cs-CZ" sz="2400" dirty="0"/>
              <a:t>d) Provozování sociálního podnikání</a:t>
            </a:r>
          </a:p>
          <a:p>
            <a:pPr marL="0" indent="-253800">
              <a:spcBef>
                <a:spcPts val="0"/>
              </a:spcBef>
            </a:pPr>
            <a:endParaRPr lang="cs-CZ" sz="2200" dirty="0"/>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Integrační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19671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46191"/>
            <a:ext cx="11940966" cy="4681442"/>
          </a:xfrm>
        </p:spPr>
        <p:txBody>
          <a:bodyPr numCol="1">
            <a:noAutofit/>
          </a:bodyPr>
          <a:lstStyle/>
          <a:p>
            <a:pPr marL="514350" indent="-514350" algn="just">
              <a:buFont typeface="Arial" panose="020B0604020202020204" pitchFamily="34" charset="0"/>
              <a:buAutoNum type="alphaLcParenR"/>
            </a:pPr>
            <a:r>
              <a:rPr lang="cs-CZ" sz="2200" b="1" dirty="0"/>
              <a:t>Vytvoření a zachování pracovních míst pro zaměstnance z cílových skupin (dále jen „CS“) a pro zaměstnance mimo (u zaměstnanců mimo) CS, kteří zajišťují zaměstnancům z CS specifickou podporu nezbytnou při jejich integraci na trh práce nebo vedou podnik</a:t>
            </a:r>
            <a:endParaRPr lang="cs-CZ" sz="2200" dirty="0"/>
          </a:p>
          <a:p>
            <a:pPr algn="just"/>
            <a:r>
              <a:rPr lang="cs-CZ" sz="2200" dirty="0"/>
              <a:t>U zaměstnanců mimo cílovou skupinu je možné hradit pouze pozice, které zajišťují specifickou podporu zaměstnancům z CS nezbytnou při jejich integraci na trh práce nebo vedou podnik  (např. vedoucí/mistr/předák cílové skupiny, asistent/</a:t>
            </a:r>
            <a:r>
              <a:rPr lang="cs-CZ" sz="2200" dirty="0" err="1"/>
              <a:t>ka</a:t>
            </a:r>
            <a:r>
              <a:rPr lang="cs-CZ" sz="2200" dirty="0"/>
              <a:t>, supervizor, kouč, psycholog/psycholožka, manažer podniku). </a:t>
            </a:r>
          </a:p>
          <a:p>
            <a:pPr algn="just"/>
            <a:r>
              <a:rPr lang="cs-CZ" sz="2200" dirty="0"/>
              <a:t>mzdy nově přijatých zaměstnanců z CS (nikoli stávajících)</a:t>
            </a:r>
          </a:p>
          <a:p>
            <a:pPr algn="just"/>
            <a:r>
              <a:rPr lang="cs-CZ" sz="2200" dirty="0"/>
              <a:t>Zaměstnanci realizačního týmu financovaní z projektu musí mít kvalifikaci (vyučení v oboru, SŠ, VŠ </a:t>
            </a:r>
            <a:br>
              <a:rPr lang="cs-CZ" sz="2200" dirty="0"/>
            </a:br>
            <a:r>
              <a:rPr lang="cs-CZ" sz="2200" dirty="0"/>
              <a:t>v oboru nebo osvědčení o profesní kvalifikaci podle zákona č. 179/2006 Sb., o ověřování a uznávání výsledků dalšího vzdělávání) nebo praxi odpovídající pracovnímu zařazení.</a:t>
            </a:r>
          </a:p>
          <a:p>
            <a:r>
              <a:rPr lang="cs-CZ" sz="2200" dirty="0"/>
              <a:t>Pracovní místa pro zaměstnance z cílových skupin musí příjemce vytvořit a obsadit nejpozději do 3 měsíců od zahájení realizace projektu.</a:t>
            </a:r>
            <a:br>
              <a:rPr lang="cs-CZ" dirty="0"/>
            </a:br>
            <a:endParaRPr lang="cs-CZ" sz="2200" dirty="0"/>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Integrační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273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09478" y="718391"/>
            <a:ext cx="11670189" cy="5090357"/>
          </a:xfrm>
        </p:spPr>
        <p:txBody>
          <a:bodyPr>
            <a:normAutofit/>
          </a:bodyPr>
          <a:lstStyle/>
          <a:p>
            <a:pPr marL="0" indent="0">
              <a:buNone/>
            </a:pPr>
            <a:endParaRPr lang="cs-CZ" sz="1500" dirty="0"/>
          </a:p>
          <a:p>
            <a:pPr marL="457200" indent="-457200">
              <a:buFont typeface="+mj-lt"/>
              <a:buAutoNum type="arabicPeriod"/>
            </a:pPr>
            <a:r>
              <a:rPr lang="cs-CZ" sz="2400" b="1" dirty="0"/>
              <a:t>Představení výzvy </a:t>
            </a:r>
          </a:p>
          <a:p>
            <a:pPr marL="457200" indent="-457200">
              <a:buFont typeface="+mj-lt"/>
              <a:buAutoNum type="arabicPeriod"/>
            </a:pPr>
            <a:r>
              <a:rPr lang="cs-CZ" sz="2400" b="1" dirty="0"/>
              <a:t>Podporované aktivity </a:t>
            </a:r>
          </a:p>
          <a:p>
            <a:pPr marL="457200" indent="-457200">
              <a:buFont typeface="+mj-lt"/>
              <a:buAutoNum type="arabicPeriod"/>
            </a:pPr>
            <a:r>
              <a:rPr lang="cs-CZ" sz="2400" b="1" dirty="0"/>
              <a:t>Indikátory </a:t>
            </a:r>
          </a:p>
          <a:p>
            <a:pPr marL="457200" indent="-457200">
              <a:buFont typeface="+mj-lt"/>
              <a:buAutoNum type="arabicPeriod"/>
            </a:pPr>
            <a:r>
              <a:rPr lang="cs-CZ" sz="2400" b="1" dirty="0"/>
              <a:t>Způsobilost výdajů </a:t>
            </a:r>
          </a:p>
          <a:p>
            <a:pPr marL="457200" indent="-457200">
              <a:buFont typeface="+mj-lt"/>
              <a:buAutoNum type="arabicPeriod"/>
            </a:pPr>
            <a:r>
              <a:rPr lang="pl-PL" sz="2400" b="1" dirty="0"/>
              <a:t>Proces hodnocení a výběru projektů </a:t>
            </a:r>
            <a:endParaRPr lang="cs-CZ" sz="2400" b="1" dirty="0"/>
          </a:p>
          <a:p>
            <a:pPr marL="457200" indent="-457200">
              <a:buFont typeface="+mj-lt"/>
              <a:buAutoNum type="arabicPeriod"/>
            </a:pPr>
            <a:r>
              <a:rPr lang="cs-CZ" sz="2400" b="1" dirty="0"/>
              <a:t>Publicita</a:t>
            </a:r>
          </a:p>
          <a:p>
            <a:pPr marL="457200" indent="-457200">
              <a:buFont typeface="+mj-lt"/>
              <a:buAutoNum type="arabicPeriod"/>
            </a:pPr>
            <a:r>
              <a:rPr lang="cs-CZ" sz="2400" b="1" dirty="0"/>
              <a:t>Příprava žádosti o podporu</a:t>
            </a:r>
          </a:p>
          <a:p>
            <a:pPr marL="457200" indent="-457200">
              <a:buFont typeface="+mj-lt"/>
              <a:buAutoNum type="arabicPeriod"/>
            </a:pPr>
            <a:r>
              <a:rPr lang="cs-CZ" sz="2400" b="1" dirty="0"/>
              <a:t>Podání žádosti – IS KP14+</a:t>
            </a:r>
          </a:p>
          <a:p>
            <a:pPr marL="457200" indent="-457200">
              <a:buFont typeface="+mj-lt"/>
              <a:buAutoNum type="arabicPeriod"/>
            </a:pPr>
            <a:r>
              <a:rPr lang="cs-CZ" sz="2400" b="1" dirty="0"/>
              <a:t>Zpráva o realizaci </a:t>
            </a:r>
          </a:p>
          <a:p>
            <a:pPr marL="457200" indent="-457200">
              <a:buFont typeface="+mj-lt"/>
              <a:buAutoNum type="arabicPeriod"/>
            </a:pPr>
            <a:r>
              <a:rPr lang="cs-CZ" sz="2400" b="1" dirty="0"/>
              <a:t>Důležité odkazy </a:t>
            </a:r>
          </a:p>
          <a:p>
            <a:pPr marL="0" indent="0">
              <a:buNone/>
            </a:pPr>
            <a:endParaRPr lang="cs-CZ" sz="2400" dirty="0"/>
          </a:p>
          <a:p>
            <a:pPr marL="0" indent="0">
              <a:buNone/>
            </a:pPr>
            <a:endParaRPr lang="cs-CZ" sz="2400" dirty="0"/>
          </a:p>
        </p:txBody>
      </p:sp>
      <p:sp>
        <p:nvSpPr>
          <p:cNvPr id="14" name="Obdélník 13"/>
          <p:cNvSpPr/>
          <p:nvPr/>
        </p:nvSpPr>
        <p:spPr>
          <a:xfrm>
            <a:off x="0" y="-103687"/>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6281529" y="2812"/>
            <a:ext cx="5615719"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Program semináře </a:t>
            </a:r>
          </a:p>
        </p:txBody>
      </p:sp>
      <p:cxnSp>
        <p:nvCxnSpPr>
          <p:cNvPr id="19" name="Přímá spojnice 18"/>
          <p:cNvCxnSpPr/>
          <p:nvPr/>
        </p:nvCxnSpPr>
        <p:spPr>
          <a:xfrm>
            <a:off x="0" y="985119"/>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033067C-5F75-4C50-B336-9AB2F457D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2766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pPr marL="0" indent="0" algn="just">
              <a:buNone/>
            </a:pPr>
            <a:r>
              <a:rPr lang="cs-CZ" sz="3000" b="1" dirty="0"/>
              <a:t>b) Poskytování psychosociální podpory zaměstnancům z CS, vzdělávání zaměstnanců z CS a vzdělávání ostatních zaměstnanců sociálního podniku financovaných z přímých nákladů projektu</a:t>
            </a:r>
          </a:p>
          <a:p>
            <a:pPr algn="just"/>
            <a:endParaRPr lang="cs-CZ" sz="3000" dirty="0"/>
          </a:p>
          <a:p>
            <a:pPr algn="just"/>
            <a:r>
              <a:rPr lang="cs-CZ" sz="3000" dirty="0"/>
              <a:t>především kurzy pro zefektivnění práce s CS</a:t>
            </a:r>
          </a:p>
          <a:p>
            <a:pPr lvl="0" algn="just"/>
            <a:r>
              <a:rPr lang="cs-CZ" sz="3000" dirty="0"/>
              <a:t>Žadatel popíše integrační proces CS (potřebnost vzdělávání), který bude nastaven na základě analýzy a charakteru CS uvedené v žádosti. </a:t>
            </a:r>
          </a:p>
          <a:p>
            <a:pPr marL="0" indent="0">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Integrační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82372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pPr marL="0" indent="0">
              <a:buNone/>
            </a:pPr>
            <a:r>
              <a:rPr lang="cs-CZ" sz="3400" b="1" dirty="0"/>
              <a:t>c) Marketing sociálního podniku </a:t>
            </a:r>
          </a:p>
          <a:p>
            <a:r>
              <a:rPr lang="cs-CZ" sz="3400" dirty="0"/>
              <a:t>kampaně na podporu prodeje</a:t>
            </a:r>
          </a:p>
          <a:p>
            <a:r>
              <a:rPr lang="cs-CZ" sz="3400" dirty="0"/>
              <a:t>reklama</a:t>
            </a:r>
          </a:p>
          <a:p>
            <a:pPr marL="0" indent="0">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Integrační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64497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pPr marL="0" indent="0">
              <a:buNone/>
            </a:pPr>
            <a:r>
              <a:rPr lang="cs-CZ" sz="2100" b="1" dirty="0"/>
              <a:t>d) Provozování sociálního podnikání</a:t>
            </a:r>
            <a:endParaRPr lang="cs-CZ" sz="2100" dirty="0"/>
          </a:p>
          <a:p>
            <a:pPr algn="just"/>
            <a:r>
              <a:rPr lang="cs-CZ" sz="2100" dirty="0"/>
              <a:t>= působení podniku na trhu včetně naplňování principů sociálního podnikání v praxi (žadatel detailněji rozvede také v Příloze č. 5 Podnikatelský plán)</a:t>
            </a:r>
          </a:p>
          <a:p>
            <a:pPr algn="just"/>
            <a:r>
              <a:rPr lang="cs-CZ" sz="2100" dirty="0"/>
              <a:t>Nová nebo rozvojová podnikatelská aktivita, která je předmětem projektové žádosti, musí být zahájena max. do 3 měsíců od zahájení realizace projektu.</a:t>
            </a:r>
          </a:p>
          <a:p>
            <a:pPr algn="just"/>
            <a:r>
              <a:rPr lang="cs-CZ" sz="2100" dirty="0"/>
              <a:t>Součástí klíčové aktivity jsou vedle činností spojených s prokazováním naplňování principů sociálního podnikání, resp. i rozpoznávacích znaků sociálního podniku, také činnosti spojené s evaluací prováděnou ŘO OPZ. </a:t>
            </a:r>
          </a:p>
          <a:p>
            <a:pPr algn="just"/>
            <a:r>
              <a:rPr lang="cs-CZ" sz="2100" dirty="0"/>
              <a:t>Žadatelům doporučujeme, aby si aktivity spojené s vykazováním principů sociálního podnikání, resp. rozpoznávacích znaků sociálního podniku a evaluací zohlednili ve výši úvazků členů realizačního týmu.</a:t>
            </a:r>
          </a:p>
          <a:p>
            <a:pPr algn="just"/>
            <a:r>
              <a:rPr lang="cs-CZ" sz="2100" dirty="0"/>
              <a:t>Pokud žadatel kombinuje předmět podnikání s aktivitami z oblasti prvovýroby (podle Zákona č. 252/1997 Sb., o zemědělství), uvede v klíčové aktivitě rozdělení všech položek rozpočtu na aktivity týkající se prvovýroby a ostatní podnikatelské činnosti, a to z důvodu rozdílných podpor de </a:t>
            </a:r>
            <a:r>
              <a:rPr lang="cs-CZ" sz="2100" dirty="0" err="1"/>
              <a:t>minimis</a:t>
            </a:r>
            <a:r>
              <a:rPr lang="cs-CZ" sz="2100" dirty="0"/>
              <a:t>.</a:t>
            </a:r>
          </a:p>
          <a:p>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Integrační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7842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31057" y="157554"/>
            <a:ext cx="7366192" cy="846731"/>
          </a:xfrm>
          <a:prstGeom prst="rect">
            <a:avLst/>
          </a:prstGeom>
          <a:noFill/>
          <a:scene3d>
            <a:camera prst="orthographicFront"/>
            <a:lightRig rig="threePt" dir="t"/>
          </a:scene3d>
          <a:sp3d prstMaterial="metal"/>
        </p:spPr>
        <p:txBody>
          <a:bodyPr vert="horz" lIns="91440" tIns="45720" rIns="91440" bIns="45720" rtlCol="0" anchor="ctr">
            <a:normAutofit fontScale="5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4000" b="1" spc="-150" dirty="0">
                <a:solidFill>
                  <a:schemeClr val="accent1">
                    <a:lumMod val="75000"/>
                  </a:schemeClr>
                </a:solidFill>
              </a:rPr>
              <a:t>Podporované aktivity</a:t>
            </a:r>
          </a:p>
          <a:p>
            <a:pPr algn="r"/>
            <a:r>
              <a:rPr lang="cs-CZ" sz="4000" b="1" spc="-150" dirty="0">
                <a:solidFill>
                  <a:schemeClr val="accent1">
                    <a:lumMod val="75000"/>
                  </a:schemeClr>
                </a:solidFill>
              </a:rPr>
              <a:t>1.1 Integrační sociální podnik – principy a charakteristiky sociálního podnikání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graphicFrame>
        <p:nvGraphicFramePr>
          <p:cNvPr id="10" name="Diagram 9">
            <a:extLst>
              <a:ext uri="{FF2B5EF4-FFF2-40B4-BE49-F238E27FC236}">
                <a16:creationId xmlns:a16="http://schemas.microsoft.com/office/drawing/2014/main" id="{8A8EBCEF-D1FF-413A-B052-C9B2800A9740}"/>
              </a:ext>
            </a:extLst>
          </p:cNvPr>
          <p:cNvGraphicFramePr/>
          <p:nvPr>
            <p:extLst>
              <p:ext uri="{D42A27DB-BD31-4B8C-83A1-F6EECF244321}">
                <p14:modId xmlns:p14="http://schemas.microsoft.com/office/powerpoint/2010/main" val="3320405938"/>
              </p:ext>
            </p:extLst>
          </p:nvPr>
        </p:nvGraphicFramePr>
        <p:xfrm>
          <a:off x="-304930" y="1087330"/>
          <a:ext cx="12734167" cy="47688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8472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795051" cy="4681442"/>
          </a:xfrm>
        </p:spPr>
        <p:txBody>
          <a:bodyPr numCol="1">
            <a:noAutofit/>
          </a:bodyPr>
          <a:lstStyle/>
          <a:p>
            <a:pPr marL="0" indent="0" algn="just">
              <a:buNone/>
            </a:pPr>
            <a:r>
              <a:rPr lang="cs-CZ" sz="2000" b="1" dirty="0"/>
              <a:t>Budou podporovány všechny typy níže uvedených činností, dílčí části činností nebo kombinace těchto činností označené v žádosti o podporu jako klíčové aktivity. Žadatel si může vydefinovat další relevantní činnosti. </a:t>
            </a:r>
          </a:p>
          <a:p>
            <a:pPr marL="0" indent="0" algn="just">
              <a:buNone/>
            </a:pPr>
            <a:r>
              <a:rPr lang="cs-CZ" sz="2000" b="1" dirty="0"/>
              <a:t>Doporučené klíčové aktivity projektu a s nimi související přímé výdaje projektu:</a:t>
            </a:r>
            <a:endParaRPr lang="cs-CZ" sz="2000" dirty="0"/>
          </a:p>
          <a:p>
            <a:pPr marL="0" lvl="0" indent="0" algn="just">
              <a:buNone/>
            </a:pPr>
            <a:r>
              <a:rPr lang="cs-CZ" sz="2000" dirty="0"/>
              <a:t>a) Vytvoření a zachování pracovních míst pro zaměstnance z cílových skupin (dále jen „CS“) </a:t>
            </a:r>
            <a:br>
              <a:rPr lang="cs-CZ" sz="2000" dirty="0"/>
            </a:br>
            <a:r>
              <a:rPr lang="cs-CZ" sz="2000" dirty="0"/>
              <a:t>a pro zaměstnance mimo (u zaměstnanců mimo) CS, kteří zajišťují zaměstnancům z CS specifickou podporu nezbytnou při jejich integraci na trh práce nebo vedou podnik</a:t>
            </a:r>
          </a:p>
          <a:p>
            <a:pPr marL="0" lvl="0" indent="0" algn="just">
              <a:buNone/>
            </a:pPr>
            <a:r>
              <a:rPr lang="cs-CZ" sz="2000" dirty="0"/>
              <a:t>b) Poskytování psychosociální podpory zaměstnancům z CS, vzdělávání zaměstnanců z CS a vzdělávání ostatních zaměstnanců sociálního podniku financovaných z přímých nákladů projektu</a:t>
            </a:r>
          </a:p>
          <a:p>
            <a:pPr marL="0" lvl="0" indent="0" algn="just">
              <a:buNone/>
            </a:pPr>
            <a:r>
              <a:rPr lang="cs-CZ" sz="2000" dirty="0"/>
              <a:t>c) Marketing sociálního podniku (např. kampaně na podporu prodeje, reklama)</a:t>
            </a:r>
          </a:p>
          <a:p>
            <a:pPr marL="0" lvl="0" indent="0" algn="just">
              <a:buNone/>
            </a:pPr>
            <a:r>
              <a:rPr lang="cs-CZ" sz="2000" dirty="0"/>
              <a:t>d) Provozování sociálního podnikání</a:t>
            </a:r>
          </a:p>
          <a:p>
            <a:pPr marL="0" lvl="0" indent="0" algn="just">
              <a:buNone/>
            </a:pPr>
            <a:r>
              <a:rPr lang="cs-CZ" sz="2000" dirty="0"/>
              <a:t>e) Sledování environmentálního dopadu</a:t>
            </a:r>
          </a:p>
          <a:p>
            <a:pPr marL="0" lvl="0" indent="0" algn="just">
              <a:buNone/>
            </a:pPr>
            <a:r>
              <a:rPr lang="cs-CZ" sz="2000" dirty="0"/>
              <a:t>f) Zajištění péče o děti a další závislé osoby znevýhodněných pracovníků, zajištění dopravy znevýhodněných pracovníků apod. </a:t>
            </a:r>
          </a:p>
          <a:p>
            <a:pPr marL="0" indent="0">
              <a:buNone/>
            </a:pPr>
            <a:endParaRPr lang="cs-CZ" dirty="0"/>
          </a:p>
          <a:p>
            <a:pPr marL="0" indent="0">
              <a:spcBef>
                <a:spcPts val="0"/>
              </a:spcBef>
              <a:buNone/>
            </a:pPr>
            <a:endParaRPr lang="cs-CZ" sz="2200" b="1" dirty="0"/>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1.2 Environmentální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90486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80820"/>
            <a:ext cx="11840614" cy="4546813"/>
          </a:xfrm>
        </p:spPr>
        <p:txBody>
          <a:bodyPr>
            <a:normAutofit fontScale="85000" lnSpcReduction="20000"/>
          </a:bodyPr>
          <a:lstStyle/>
          <a:p>
            <a:pPr marL="717750" indent="-514350" algn="just">
              <a:spcBef>
                <a:spcPts val="0"/>
              </a:spcBef>
              <a:buAutoNum type="alphaLcParenR"/>
            </a:pPr>
            <a:r>
              <a:rPr lang="cs-CZ" b="1" dirty="0"/>
              <a:t>Vytvoření a zachování pracovních míst pro zaměstnance z cílových skupin (dále jen „CS“) a pro zaměstnance mimo (u zaměstnanců mimo) CS, kteří zajišťují zaměstnancům z CS specifickou podporu nezbytnou při jejich integraci na trh práce nebo vedou podnik</a:t>
            </a:r>
          </a:p>
          <a:p>
            <a:pPr algn="just"/>
            <a:r>
              <a:rPr lang="cs-CZ" dirty="0"/>
              <a:t>U zaměstnanců mimo cílovou skupinu je možné hradit pouze pozice, které zajišťují specifickou podporu zaměstnancům z CS nezbytnou při jejich integraci na trh práce nebo vedou podnik  (např. vedoucí/mistr/předák cílové skupiny, asistent/</a:t>
            </a:r>
            <a:r>
              <a:rPr lang="cs-CZ" dirty="0" err="1"/>
              <a:t>ka</a:t>
            </a:r>
            <a:r>
              <a:rPr lang="cs-CZ" dirty="0"/>
              <a:t>, supervizor, kouč, psycholog/psycholožka, manažer podniku). </a:t>
            </a:r>
          </a:p>
          <a:p>
            <a:pPr algn="just"/>
            <a:r>
              <a:rPr lang="cs-CZ" dirty="0"/>
              <a:t>mzdy nově přijatých zaměstnanců z CS (nikoli stávajících)</a:t>
            </a:r>
          </a:p>
          <a:p>
            <a:pPr algn="just"/>
            <a:r>
              <a:rPr lang="cs-CZ" dirty="0"/>
              <a:t>Zaměstnanci realizačního týmu financovaní z projektu musí mít kvalifikaci (vyučení v oboru, SŠ, VŠ v oboru nebo osvědčení o profesní kvalifikaci podle zákona č. 179/2006 Sb., </a:t>
            </a:r>
            <a:br>
              <a:rPr lang="cs-CZ" dirty="0"/>
            </a:br>
            <a:r>
              <a:rPr lang="cs-CZ" dirty="0"/>
              <a:t>o ověřování a uznávání výsledků dalšího vzdělávání) nebo praxi odpovídající pracovnímu zařazení.</a:t>
            </a:r>
          </a:p>
          <a:p>
            <a:pPr algn="just"/>
            <a:r>
              <a:rPr lang="cs-CZ" dirty="0"/>
              <a:t>Pracovní místa pro zaměstnance z cílových skupin musí příjemce vytvořit a obsadit nejpozději do 3 měsíců od zahájení realizace projektu.</a:t>
            </a:r>
            <a:endParaRPr lang="cs-CZ" b="1" dirty="0"/>
          </a:p>
          <a:p>
            <a:pPr marL="660600" indent="-457200" algn="just">
              <a:spcBef>
                <a:spcPts val="0"/>
              </a:spcBef>
            </a:pPr>
            <a:endParaRPr lang="cs-CZ" b="1" dirty="0"/>
          </a:p>
          <a:p>
            <a:pPr marL="203400" indent="0" algn="just">
              <a:spcBef>
                <a:spcPts val="0"/>
              </a:spcBef>
              <a:buNone/>
            </a:pPr>
            <a:endParaRPr lang="cs-CZ" b="1" dirty="0"/>
          </a:p>
          <a:p>
            <a:pPr marL="0" indent="0" algn="just">
              <a:buNone/>
            </a:pPr>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800" b="1" spc="-150" dirty="0">
                <a:solidFill>
                  <a:schemeClr val="accent1">
                    <a:lumMod val="75000"/>
                  </a:schemeClr>
                </a:solidFill>
              </a:rPr>
              <a:t>1.2 Environmentální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80820"/>
            <a:ext cx="11840614" cy="4546813"/>
          </a:xfrm>
        </p:spPr>
        <p:txBody>
          <a:bodyPr>
            <a:normAutofit/>
          </a:bodyPr>
          <a:lstStyle/>
          <a:p>
            <a:pPr marL="0" indent="0" algn="just">
              <a:buNone/>
            </a:pPr>
            <a:r>
              <a:rPr lang="cs-CZ" b="1" dirty="0"/>
              <a:t>b) Poskytování psychosociální podpory zaměstnancům z CS, vzdělávání zaměstnanců z CS a vzdělávání ostatních zaměstnanců sociálního podniku financovaných z přímých nákladů projektu</a:t>
            </a:r>
            <a:endParaRPr lang="cs-CZ" dirty="0"/>
          </a:p>
          <a:p>
            <a:pPr algn="just"/>
            <a:r>
              <a:rPr lang="cs-CZ" dirty="0"/>
              <a:t>především kurzy pro zefektivnění práce s CS</a:t>
            </a:r>
          </a:p>
          <a:p>
            <a:pPr lvl="0" algn="just"/>
            <a:r>
              <a:rPr lang="cs-CZ" dirty="0"/>
              <a:t>Žadatel popíše integrační proces CS (potřebnost vzdělávání), který bude nastaven na základě analýzy a charakteru CS uvedené v žádosti. </a:t>
            </a:r>
            <a:endParaRPr lang="cs-CZ" b="1" dirty="0"/>
          </a:p>
          <a:p>
            <a:pPr marL="203400" indent="0" algn="just">
              <a:spcBef>
                <a:spcPts val="0"/>
              </a:spcBef>
              <a:buNone/>
            </a:pPr>
            <a:endParaRPr lang="cs-CZ" b="1" dirty="0"/>
          </a:p>
          <a:p>
            <a:pPr marL="0" indent="0" algn="just">
              <a:buNone/>
            </a:pPr>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800" b="1" spc="-150" dirty="0">
                <a:solidFill>
                  <a:schemeClr val="accent1">
                    <a:lumMod val="75000"/>
                  </a:schemeClr>
                </a:solidFill>
              </a:rPr>
              <a:t>1.2 Environmentální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2378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80820"/>
            <a:ext cx="11840614" cy="4546813"/>
          </a:xfrm>
        </p:spPr>
        <p:txBody>
          <a:bodyPr>
            <a:normAutofit/>
          </a:bodyPr>
          <a:lstStyle/>
          <a:p>
            <a:pPr marL="0" indent="0">
              <a:buNone/>
            </a:pPr>
            <a:r>
              <a:rPr lang="cs-CZ" b="1" dirty="0"/>
              <a:t>c) Marketing sociálního podniku </a:t>
            </a:r>
          </a:p>
          <a:p>
            <a:r>
              <a:rPr lang="cs-CZ" dirty="0"/>
              <a:t>kampaně na podporu prodeje</a:t>
            </a:r>
          </a:p>
          <a:p>
            <a:r>
              <a:rPr lang="cs-CZ" dirty="0"/>
              <a:t>reklama</a:t>
            </a:r>
          </a:p>
          <a:p>
            <a:pPr marL="203400" indent="0" algn="just">
              <a:spcBef>
                <a:spcPts val="0"/>
              </a:spcBef>
              <a:buNone/>
            </a:pPr>
            <a:endParaRPr lang="cs-CZ" b="1" dirty="0"/>
          </a:p>
          <a:p>
            <a:pPr marL="0" indent="0" algn="just">
              <a:buNone/>
            </a:pPr>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800" b="1" spc="-150" dirty="0">
                <a:solidFill>
                  <a:schemeClr val="accent1">
                    <a:lumMod val="75000"/>
                  </a:schemeClr>
                </a:solidFill>
              </a:rPr>
              <a:t>1.2 Environmentální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08792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80820"/>
            <a:ext cx="11840614" cy="4546813"/>
          </a:xfrm>
        </p:spPr>
        <p:txBody>
          <a:bodyPr>
            <a:normAutofit fontScale="77500" lnSpcReduction="20000"/>
          </a:bodyPr>
          <a:lstStyle/>
          <a:p>
            <a:pPr marL="0" indent="0" algn="just">
              <a:buNone/>
            </a:pPr>
            <a:r>
              <a:rPr lang="cs-CZ" sz="3200" b="1" dirty="0"/>
              <a:t>d) Provozování sociálního podnikání</a:t>
            </a:r>
            <a:endParaRPr lang="cs-CZ" dirty="0"/>
          </a:p>
          <a:p>
            <a:pPr algn="just"/>
            <a:r>
              <a:rPr lang="cs-CZ" dirty="0"/>
              <a:t>= působení podniku na trhu včetně naplňování principů sociálního podnikání v praxi (žadatel detailněji rozvede také v Příloze č. 5 Podnikatelský plán)</a:t>
            </a:r>
          </a:p>
          <a:p>
            <a:pPr algn="just"/>
            <a:r>
              <a:rPr lang="cs-CZ" dirty="0"/>
              <a:t>Nová nebo rozvojová podnikatelská aktivita, která je předmětem projektové žádosti, musí být zahájena max. do 3 měsíců od zahájení realizace projektu.</a:t>
            </a:r>
          </a:p>
          <a:p>
            <a:pPr algn="just"/>
            <a:r>
              <a:rPr lang="cs-CZ" dirty="0"/>
              <a:t>Součástí klíčové aktivity jsou vedle činností spojených s prokazováním naplňování principů sociálního podnikání, resp. i rozpoznávacích znaků sociálního podniku, také činnosti spojené s evaluací prováděnou ŘO OPZ. </a:t>
            </a:r>
          </a:p>
          <a:p>
            <a:pPr algn="just"/>
            <a:r>
              <a:rPr lang="cs-CZ" dirty="0"/>
              <a:t>Žadatelům doporučujeme, aby si aktivity spojené s vykazováním principů sociálního podnikání, resp. rozpoznávacích znaků sociálního podniku a evaluací zohlednili ve výši úvazků členů realizačního týmu.</a:t>
            </a:r>
          </a:p>
          <a:p>
            <a:pPr algn="just"/>
            <a:r>
              <a:rPr lang="cs-CZ" dirty="0"/>
              <a:t>Pokud žadatel kombinuje předmět podnikání s aktivitami z oblasti prvovýroby (podle Zákona č. 252/1997 Sb., o zemědělství), uvede v klíčové aktivitě rozdělení všech položek rozpočtu na aktivity týkající se prvovýroby a ostatní podnikatelské činnosti, a to z důvodu rozdílných podpor de </a:t>
            </a:r>
            <a:r>
              <a:rPr lang="cs-CZ" dirty="0" err="1"/>
              <a:t>minimis</a:t>
            </a:r>
            <a:r>
              <a:rPr lang="cs-CZ" dirty="0"/>
              <a:t>.</a:t>
            </a:r>
          </a:p>
          <a:p>
            <a:pPr marL="203400" indent="0" algn="just">
              <a:spcBef>
                <a:spcPts val="0"/>
              </a:spcBef>
              <a:buNone/>
            </a:pPr>
            <a:endParaRPr lang="cs-CZ" b="1" dirty="0"/>
          </a:p>
          <a:p>
            <a:pPr marL="0" indent="0" algn="just">
              <a:buNone/>
            </a:pPr>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800" b="1" spc="-150" dirty="0">
                <a:solidFill>
                  <a:schemeClr val="accent1">
                    <a:lumMod val="75000"/>
                  </a:schemeClr>
                </a:solidFill>
              </a:rPr>
              <a:t>1.2 Environmentální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4215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80820"/>
            <a:ext cx="11840614" cy="4546813"/>
          </a:xfrm>
        </p:spPr>
        <p:txBody>
          <a:bodyPr>
            <a:normAutofit/>
          </a:bodyPr>
          <a:lstStyle/>
          <a:p>
            <a:pPr marL="0" lvl="0" indent="0">
              <a:buNone/>
            </a:pPr>
            <a:r>
              <a:rPr lang="cs-CZ" sz="3200" b="1" dirty="0"/>
              <a:t>e) Sledování environmentálního dopadu</a:t>
            </a:r>
          </a:p>
          <a:p>
            <a:r>
              <a:rPr lang="cs-CZ" dirty="0"/>
              <a:t>sledování plnění environmentálního přínosu (kvantitativně i kvalitativně) v interních dokumentech podniku – viz příloha č. 8 výzvy – část 4. Environmentální prospěch</a:t>
            </a:r>
            <a:endParaRPr lang="cs-CZ" b="1" dirty="0"/>
          </a:p>
          <a:p>
            <a:pPr marL="0" indent="0" algn="just">
              <a:buNone/>
            </a:pPr>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800" b="1" spc="-150" dirty="0">
                <a:solidFill>
                  <a:schemeClr val="accent1">
                    <a:lumMod val="75000"/>
                  </a:schemeClr>
                </a:solidFill>
              </a:rPr>
              <a:t>1.2 Environmentální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71603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7629" y="2319773"/>
            <a:ext cx="5792868" cy="923330"/>
          </a:xfrm>
          <a:prstGeom prst="rect">
            <a:avLst/>
          </a:prstGeom>
        </p:spPr>
        <p:txBody>
          <a:bodyPr wrap="none">
            <a:spAutoFit/>
          </a:bodyPr>
          <a:lstStyle/>
          <a:p>
            <a:pPr algn="ctr"/>
            <a:r>
              <a:rPr lang="cs-CZ" sz="5400" b="1" spc="-150" dirty="0">
                <a:solidFill>
                  <a:schemeClr val="accent1">
                    <a:lumMod val="75000"/>
                  </a:schemeClr>
                </a:solidFill>
              </a:rPr>
              <a:t>PŘEDSTAVENÍ VÝZVY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280820"/>
            <a:ext cx="11949163" cy="4546813"/>
          </a:xfrm>
        </p:spPr>
        <p:txBody>
          <a:bodyPr>
            <a:normAutofit/>
          </a:bodyPr>
          <a:lstStyle/>
          <a:p>
            <a:pPr marL="0" lvl="0" indent="0">
              <a:buNone/>
            </a:pPr>
            <a:r>
              <a:rPr lang="cs-CZ" sz="3000" b="1" dirty="0"/>
              <a:t>f) Zajištění péče o děti a další závislé osoby znevýhodněných pracovníků, zajištění dopravy znevýhodněných pracovníků apod. </a:t>
            </a:r>
          </a:p>
          <a:p>
            <a:r>
              <a:rPr lang="cs-CZ" sz="3000" dirty="0"/>
              <a:t>Je nutné již v projektové žádosti identifikovat bariéry (definovat opatření a doložit jejich vliv na zaměstnání v sociálním podniku).</a:t>
            </a:r>
          </a:p>
          <a:p>
            <a:pPr>
              <a:lnSpc>
                <a:spcPct val="70000"/>
              </a:lnSpc>
              <a:spcBef>
                <a:spcPts val="600"/>
              </a:spcBef>
            </a:pPr>
            <a:r>
              <a:rPr lang="cs-CZ" dirty="0"/>
              <a:t>Lze hradit jako jiné nezbytné náklady cílové skupiny z přímých nákladů projektu. Viz Specifická část pravidel pro žadatele a příjemce v rámci OPZ pro projekty se skutečně vzniklými výdaji a případně také s nepřímými náklady, kapitola 6.4.8 Přímá podpora cílové skupiny.</a:t>
            </a:r>
          </a:p>
          <a:p>
            <a:endParaRPr lang="cs-CZ" dirty="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800" b="1" spc="-150" dirty="0">
                <a:solidFill>
                  <a:schemeClr val="accent1">
                    <a:lumMod val="75000"/>
                  </a:schemeClr>
                </a:solidFill>
              </a:rPr>
              <a:t>1.2 Environmentální sociální podnik</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0470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280820"/>
            <a:ext cx="11949163" cy="4546813"/>
          </a:xfrm>
        </p:spPr>
        <p:txBody>
          <a:bodyPr>
            <a:normAutofit/>
          </a:bodyPr>
          <a:lstStyle/>
          <a:p>
            <a:pPr marL="0" lvl="0" indent="0">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9147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100" b="1" spc="-150" dirty="0">
                <a:solidFill>
                  <a:schemeClr val="accent1">
                    <a:lumMod val="75000"/>
                  </a:schemeClr>
                </a:solidFill>
              </a:rPr>
              <a:t>Podporované aktivity</a:t>
            </a:r>
          </a:p>
          <a:p>
            <a:pPr algn="r"/>
            <a:r>
              <a:rPr lang="cs-CZ" sz="2100" b="1" spc="-150" dirty="0">
                <a:solidFill>
                  <a:schemeClr val="accent1">
                    <a:lumMod val="75000"/>
                  </a:schemeClr>
                </a:solidFill>
              </a:rPr>
              <a:t>1.2 Environmentální sociální podnik - principy a charakteristiky sociálního podnikání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graphicFrame>
        <p:nvGraphicFramePr>
          <p:cNvPr id="10" name="Diagram 9">
            <a:extLst>
              <a:ext uri="{FF2B5EF4-FFF2-40B4-BE49-F238E27FC236}">
                <a16:creationId xmlns:a16="http://schemas.microsoft.com/office/drawing/2014/main" id="{D79C1C1F-338D-4F6D-A01D-D42CA9E3D776}"/>
              </a:ext>
            </a:extLst>
          </p:cNvPr>
          <p:cNvGraphicFramePr/>
          <p:nvPr>
            <p:extLst>
              <p:ext uri="{D42A27DB-BD31-4B8C-83A1-F6EECF244321}">
                <p14:modId xmlns:p14="http://schemas.microsoft.com/office/powerpoint/2010/main" val="2739430968"/>
              </p:ext>
            </p:extLst>
          </p:nvPr>
        </p:nvGraphicFramePr>
        <p:xfrm>
          <a:off x="118512" y="1162049"/>
          <a:ext cx="11949162" cy="46941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3482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60704"/>
            <a:ext cx="12192000" cy="4766929"/>
          </a:xfrm>
        </p:spPr>
        <p:txBody>
          <a:bodyPr>
            <a:normAutofit fontScale="77500" lnSpcReduction="20000"/>
          </a:bodyPr>
          <a:lstStyle/>
          <a:p>
            <a:pPr algn="just"/>
            <a:endParaRPr lang="cs-CZ" dirty="0"/>
          </a:p>
          <a:p>
            <a:pPr algn="just"/>
            <a:r>
              <a:rPr lang="cs-CZ" dirty="0"/>
              <a:t>Udržitelnost, resp. fungování sociálního podniku, je jedním ze základních a obecných principů sociálního podnikání, a je zakotvena v principech a charakteristikách stanovených v sadě rozpoznávacích znaků pro integrační sociální podnik a environmentální sociální podnik (přílohy č. 7 a 8 výzvy). Všechny rozpoznávací znaky jsou pro příjemce závazné v plném rozsahu a budou sledovány v průběhu realizace projektu.  </a:t>
            </a:r>
            <a:r>
              <a:rPr lang="cs-CZ" b="1" dirty="0"/>
              <a:t>K principům a charakteristikám sociálního podnikání se žadatel přihlašuje při založení společnosti ve svých zakládacích dokumentech, a to nejpozději k datu ukončení projektu </a:t>
            </a:r>
            <a:br>
              <a:rPr lang="cs-CZ" b="1" dirty="0"/>
            </a:br>
            <a:r>
              <a:rPr lang="cs-CZ" b="1" dirty="0"/>
              <a:t>(u rozvojových aktivit v rámci stávajícího oprávnění k podnikání stávajících sociálních podniků  - aktivita g) k datu podání projektu).</a:t>
            </a:r>
          </a:p>
          <a:p>
            <a:r>
              <a:rPr lang="cs-CZ" dirty="0"/>
              <a:t>Zveřejnění zakládacích dokumentů u všech právních forem nejpozději při předložení 1. zprávy o realizaci projektu</a:t>
            </a:r>
          </a:p>
          <a:p>
            <a:pPr algn="just"/>
            <a:r>
              <a:rPr lang="cs-CZ" dirty="0"/>
              <a:t>Příjemce je vázán dodržováním rozpoznávacích znaků v Rozhodnutí o poskytnutí dotace, a to v části účel dotace. Pro naplnění účelu dotace přidělené podle výzvy je tedy nezbytné, aby nová sociálně podnikatelská aktivita byla provozována v souladu s principy sociálního podnikání po celou dobu realizace projektu a realizací projektu vytvářel předpoklady pro udržení sociálního podnikání i po skončení podpory a také udržitelnosti vytvořeného pracovního místa pro zaměstnance z cílové skupiny </a:t>
            </a:r>
            <a:br>
              <a:rPr lang="cs-CZ" dirty="0"/>
            </a:br>
            <a:r>
              <a:rPr lang="cs-CZ" dirty="0"/>
              <a:t>i po skončení projektu. Naplnění principů a charakteristik sociálního podniku, tzn. příloh č. 7 a 8 výzvy, je rovněž vázané na naplnění indikátorů 1 02 13, nebo 1 02 12.</a:t>
            </a:r>
          </a:p>
          <a:p>
            <a:pPr marL="0" indent="0">
              <a:buNone/>
            </a:pPr>
            <a:endParaRPr lang="cs-CZ" dirty="0"/>
          </a:p>
          <a:p>
            <a:pPr marL="0" indent="0" algn="just">
              <a:buNone/>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Obecné podmínky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95195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146191"/>
            <a:ext cx="12078929" cy="4709990"/>
          </a:xfrm>
        </p:spPr>
        <p:txBody>
          <a:bodyPr>
            <a:normAutofit fontScale="32500" lnSpcReduction="20000"/>
          </a:bodyPr>
          <a:lstStyle/>
          <a:p>
            <a:pPr marL="0" indent="0" algn="just">
              <a:buNone/>
            </a:pPr>
            <a:r>
              <a:rPr lang="cs-CZ" sz="4900" b="1" dirty="0"/>
              <a:t>Vznikem a rozvojem podnikatelských aktivit se rozumí nová nebo rozvojová podnikatelská aktivita, která je pro potřeby výzvy definována takto:</a:t>
            </a:r>
          </a:p>
          <a:p>
            <a:pPr marL="0" indent="0" algn="just">
              <a:buNone/>
            </a:pPr>
            <a:r>
              <a:rPr lang="cs-CZ" sz="4900" dirty="0"/>
              <a:t>a) podnikatelská aktivita nově vzniklého subjektu (</a:t>
            </a:r>
            <a:r>
              <a:rPr lang="cs-CZ" sz="4900" i="1" dirty="0"/>
              <a:t>nerelevantní v případě typu žadatele nestátní neziskové organizace (NNO))</a:t>
            </a:r>
            <a:endParaRPr lang="cs-CZ" sz="4900" dirty="0"/>
          </a:p>
          <a:p>
            <a:pPr marL="0" indent="0" algn="just">
              <a:buNone/>
            </a:pPr>
            <a:r>
              <a:rPr lang="cs-CZ" sz="4900" dirty="0"/>
              <a:t>b) podnikatelská aktivita jako nově zřízená živnost subjektu již existujícího</a:t>
            </a:r>
          </a:p>
          <a:p>
            <a:pPr marL="0" indent="0" algn="just">
              <a:buNone/>
            </a:pPr>
            <a:r>
              <a:rPr lang="cs-CZ" sz="4900" dirty="0"/>
              <a:t>c) podnikatelská aktivita jako nový obor činnosti v rámci stávajícího oprávnění k podnikání</a:t>
            </a:r>
          </a:p>
          <a:p>
            <a:pPr marL="0" indent="0" algn="just">
              <a:buNone/>
            </a:pPr>
            <a:r>
              <a:rPr lang="cs-CZ" sz="4900" dirty="0"/>
              <a:t>d) podnikatelská aktivita jako nový produkt/služba v rámci stávajícího živnostenského oprávnění, přičemž podmínkou novosti je možnost oddělit nový produkt/službu od stávajícího podnikání a to jak při přípravě podnikatelského záměru a finančního plánu, tak při prokazování udržitelnosti   </a:t>
            </a:r>
          </a:p>
          <a:p>
            <a:pPr marL="0" indent="0" algn="just">
              <a:buNone/>
            </a:pPr>
            <a:r>
              <a:rPr lang="cs-CZ" sz="4900" dirty="0"/>
              <a:t>e) podnikatelská aktivita jako nově zřízená provozovna poskytující stávající službu, avšak takovou, jejíž poskytování je jednoznačně vázáno k místu provozovny (např. otevření další kavárny/prádelny na jiném místě); zřízením nové provozovny bude uspokojena poptávka nových/jiných zákazníků; nově zřízená provozovna musí být ekonomicky soběstačná, tzn., žadatel zaciluje podnikatelský plán jen na ni, prokazuje konkurenceschopnost nové služby v nové provozovně s ohledem na místní trh aj.</a:t>
            </a:r>
          </a:p>
          <a:p>
            <a:pPr marL="0" indent="0" algn="just">
              <a:buNone/>
            </a:pPr>
            <a:r>
              <a:rPr lang="cs-CZ" sz="4900" dirty="0"/>
              <a:t>f) rozvojová aktivita v rámci stávajícího oprávnění k podnikání za předpokladu vzniknu nových pracovních míst pro zaměstnance z cílových skupin. Rozvojovou aktivitou se rozumí: rozšíření prostorové kapacity podniku a/nebo zavádění nových technologií výroby a/nebo modernizace výroby/služby a/nebo zvýšená poptávka po výrobku/službě. Financována z rozpočtu projektu budou výhradně nově vzniklá pracovní místa pro zaměstnance z cílových skupin obsazená novými zaměstnanci z cílových skupin (stávající zaměstnanci z CS nebudou financováni).  </a:t>
            </a:r>
          </a:p>
          <a:p>
            <a:pPr marL="0" indent="0" algn="just">
              <a:buNone/>
            </a:pPr>
            <a:r>
              <a:rPr lang="cs-CZ" sz="4900" dirty="0"/>
              <a:t>g) rozvojová aktivita v rámci stávajícího oprávnění k podnikání stávajících sociálních podniků. Rozvojovou aktivitou se rozumí: rozšíření prostorové kapacity podniku a/nebo zavádění nových technologií výroby a/nebo modernizace výroby/služby a/nebo zvýšená poptávka po výrobku/službě a/nebo marketingové aktivity sociálního podniku a/nebo přímá práce se zaměstnanci z cílových skupin v rámci sociálního principu sociálního podnikání. V případě vzniku nových pracovních míst pro zaměstnance z cílových skupin musí být tato místa obsazená novými zaměstnanci z cílových skupin (stávající zaměstnanci z CS nebudou financováni). </a:t>
            </a:r>
          </a:p>
          <a:p>
            <a:pPr marL="0" indent="0">
              <a:buNone/>
            </a:pPr>
            <a:endParaRPr lang="cs-CZ" dirty="0"/>
          </a:p>
          <a:p>
            <a:pPr marL="0" indent="0" algn="just">
              <a:buNone/>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Upozornění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11655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60704"/>
            <a:ext cx="12078929" cy="4766929"/>
          </a:xfrm>
        </p:spPr>
        <p:txBody>
          <a:bodyPr>
            <a:normAutofit fontScale="62500" lnSpcReduction="20000"/>
          </a:bodyPr>
          <a:lstStyle/>
          <a:p>
            <a:endParaRPr lang="cs-CZ" sz="3100" dirty="0"/>
          </a:p>
          <a:p>
            <a:pPr algn="just"/>
            <a:r>
              <a:rPr lang="cs-CZ" sz="3100" dirty="0"/>
              <a:t>Způsobilé výdaje projektu se vždy týkají jen podpořených podnikatelských aktivit definovaných v předchozím </a:t>
            </a:r>
            <a:r>
              <a:rPr lang="cs-CZ" sz="3100" dirty="0" err="1"/>
              <a:t>slidu</a:t>
            </a:r>
            <a:r>
              <a:rPr lang="cs-CZ" sz="3100" dirty="0"/>
              <a:t> </a:t>
            </a:r>
            <a:br>
              <a:rPr lang="cs-CZ" sz="3100" dirty="0"/>
            </a:br>
            <a:r>
              <a:rPr lang="cs-CZ" sz="3100" dirty="0"/>
              <a:t>v prezentaci)</a:t>
            </a:r>
            <a:endParaRPr lang="cs-CZ" sz="3100" b="1" dirty="0"/>
          </a:p>
          <a:p>
            <a:pPr algn="just"/>
            <a:r>
              <a:rPr lang="cs-CZ" sz="3100" dirty="0"/>
              <a:t>Za podpořenou podnikatelskou aktivitu nelze v této výzvě považovat podnikatelskou aktivitu (i její část) žadatele, která je nebo byla provozována jiným subjektem, který je se žadatelem propojen vlastnickou strukturou, obsazením realizačního týmu či jiným prokazatelným způsobem (bude prověřováno z veřejně dostupných zdrojů). </a:t>
            </a:r>
          </a:p>
          <a:p>
            <a:pPr algn="just"/>
            <a:r>
              <a:rPr lang="cs-CZ" sz="3100" dirty="0"/>
              <a:t>Žadatel může novou ekonomickou činnost, která je předmětem podpory, začít vykonávat nejdříve s datem zahájení realizace projektu uvedeném v právním aktu (nerelevantní pro f) a g) - viz rozdělení v předchozím </a:t>
            </a:r>
            <a:r>
              <a:rPr lang="cs-CZ" sz="3100" dirty="0" err="1"/>
              <a:t>slidu</a:t>
            </a:r>
            <a:r>
              <a:rPr lang="cs-CZ" sz="3100" dirty="0"/>
              <a:t> v prezentaci). </a:t>
            </a:r>
          </a:p>
          <a:p>
            <a:pPr algn="just"/>
            <a:r>
              <a:rPr lang="cs-CZ" sz="3100" dirty="0"/>
              <a:t>Plnění principů sociálního podnikání uvedených v příloze č. 7 a č. 8 výzvy bude sledováno pouze u nové podnikatelské aktivity definované výše pod body b) – e), u celého podniku v případě aktivity a), f) a g) - viz rozdělení v předchozím </a:t>
            </a:r>
            <a:r>
              <a:rPr lang="cs-CZ" sz="3100" dirty="0" err="1"/>
              <a:t>slidu</a:t>
            </a:r>
            <a:r>
              <a:rPr lang="cs-CZ" sz="3100" dirty="0"/>
              <a:t> v prezentaci). Nová podnikatelská aktivita musí být jednoznačně oddělena ze stávající činnosti v případech b) </a:t>
            </a:r>
            <a:br>
              <a:rPr lang="cs-CZ" sz="3100" dirty="0"/>
            </a:br>
            <a:r>
              <a:rPr lang="cs-CZ" sz="3000" dirty="0"/>
              <a:t>a e) - viz rozdělení v předchozím </a:t>
            </a:r>
            <a:r>
              <a:rPr lang="cs-CZ" sz="3000" dirty="0" err="1"/>
              <a:t>slidu</a:t>
            </a:r>
            <a:r>
              <a:rPr lang="cs-CZ" sz="3000" dirty="0"/>
              <a:t> v prezentaci). </a:t>
            </a:r>
            <a:endParaRPr lang="cs-CZ" sz="3000" b="1" dirty="0"/>
          </a:p>
          <a:p>
            <a:pPr algn="just"/>
            <a:r>
              <a:rPr lang="cs-CZ" sz="3100" b="1" dirty="0"/>
              <a:t>V rámci této aktivity nelze hradit poskytování sociálních služeb podle zákona č.108/2006 Sb., o sociálních službách, </a:t>
            </a:r>
            <a:br>
              <a:rPr lang="cs-CZ" sz="3100" b="1" dirty="0"/>
            </a:br>
            <a:r>
              <a:rPr lang="cs-CZ" sz="3100" b="1" dirty="0"/>
              <a:t>a to jak v rozsahu základních, tak i fakultativních činností. </a:t>
            </a:r>
          </a:p>
          <a:p>
            <a:pPr marL="0" indent="0" algn="just">
              <a:buNone/>
            </a:pPr>
            <a:endParaRPr lang="cs-CZ" sz="3100" dirty="0"/>
          </a:p>
          <a:p>
            <a:pPr marL="0" indent="0" algn="just">
              <a:buNone/>
            </a:pPr>
            <a:r>
              <a:rPr lang="cs-CZ" sz="3100" b="1" dirty="0"/>
              <a:t>Doporučujeme žadatelům při přípravě projektů konzultovat projektové záměry s ŘO OPZ a s lokálními konzultanty MPSV! </a:t>
            </a:r>
            <a:r>
              <a:rPr lang="cs-CZ" sz="3100" b="1" dirty="0">
                <a:hlinkClick r:id="rId5"/>
              </a:rPr>
              <a:t>http://www.ceske-socialni-podnikani.cz/cz/kdo-poradi/lokalni-konzultanti-mpsv</a:t>
            </a:r>
            <a:endParaRPr lang="cs-CZ" sz="3100" b="1" dirty="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Upozornění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873078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3" y="157554"/>
            <a:ext cx="7228996"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Nepodporované aktivity  ve výzvě (pro  celou  výzvu)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4732913"/>
          </a:xfrm>
        </p:spPr>
        <p:txBody>
          <a:bodyPr>
            <a:normAutofit lnSpcReduction="10000"/>
          </a:bodyPr>
          <a:lstStyle/>
          <a:p>
            <a:pPr marL="0" indent="0">
              <a:buNone/>
            </a:pPr>
            <a:r>
              <a:rPr lang="cs-CZ" sz="1900" b="1" dirty="0"/>
              <a:t>V této výzvě nebudou podporovány následující aktivity: </a:t>
            </a:r>
            <a:endParaRPr lang="cs-CZ" sz="1900" dirty="0"/>
          </a:p>
          <a:p>
            <a:pPr lvl="0"/>
            <a:r>
              <a:rPr lang="cs-CZ" sz="1900" dirty="0"/>
              <a:t>Volnočasové aktivity</a:t>
            </a:r>
          </a:p>
          <a:p>
            <a:pPr lvl="0"/>
            <a:r>
              <a:rPr lang="cs-CZ" sz="1900" dirty="0"/>
              <a:t>PC/ jazykové kurzy jako samostatný projekt</a:t>
            </a:r>
          </a:p>
          <a:p>
            <a:pPr lvl="0"/>
            <a:r>
              <a:rPr lang="cs-CZ" sz="1900" dirty="0"/>
              <a:t>Osvětová činnost/kampaně jako samostatný projekt</a:t>
            </a:r>
          </a:p>
          <a:p>
            <a:pPr lvl="0"/>
            <a:r>
              <a:rPr lang="cs-CZ" sz="1900" dirty="0"/>
              <a:t>Tvorba komplexních vzdělávacích programů včetně e-</a:t>
            </a:r>
            <a:r>
              <a:rPr lang="cs-CZ" sz="1900" dirty="0" err="1"/>
              <a:t>learningových</a:t>
            </a:r>
            <a:r>
              <a:rPr lang="cs-CZ" sz="1900" dirty="0"/>
              <a:t> kurzů</a:t>
            </a:r>
          </a:p>
          <a:p>
            <a:pPr lvl="0"/>
            <a:r>
              <a:rPr lang="cs-CZ" sz="1900" dirty="0"/>
              <a:t>Všeobecné psychologické poradenství, pokud nebude součástí komplexní poradenské práce s účastníkem projektu</a:t>
            </a:r>
          </a:p>
          <a:p>
            <a:pPr lvl="0"/>
            <a:r>
              <a:rPr lang="cs-CZ" sz="1900" dirty="0"/>
              <a:t>Zahraniční stáže</a:t>
            </a:r>
          </a:p>
          <a:p>
            <a:pPr lvl="0"/>
            <a:r>
              <a:rPr lang="cs-CZ" sz="1900" dirty="0"/>
              <a:t>Lesní školky (mimo zákon o dětských skupinách kvůli nesplnění hygienických předpisů)</a:t>
            </a:r>
          </a:p>
          <a:p>
            <a:pPr lvl="0"/>
            <a:r>
              <a:rPr lang="cs-CZ" sz="1900" dirty="0"/>
              <a:t>Provoz mateřských a rodinných center</a:t>
            </a:r>
          </a:p>
          <a:p>
            <a:pPr lvl="0"/>
            <a:r>
              <a:rPr lang="cs-CZ" sz="1900" dirty="0"/>
              <a:t>Vzdělávání členů realizačního týmu s výjimkou:</a:t>
            </a:r>
          </a:p>
          <a:p>
            <a:pPr lvl="1"/>
            <a:r>
              <a:rPr lang="cs-CZ" sz="1900" dirty="0"/>
              <a:t>vzdělávání realizačního týmu v případě zaměstnanců sociálního podniku, kteří jsou v přímé práci s cílovou skupinou.</a:t>
            </a:r>
          </a:p>
          <a:p>
            <a:pPr marL="0" indent="0">
              <a:buNone/>
            </a:pPr>
            <a:r>
              <a:rPr lang="cs-CZ" sz="1900" b="1" dirty="0"/>
              <a:t>       Potřebnost vzdělávacích aktivit zdůvodní žadatel v projektové žádosti.</a:t>
            </a:r>
            <a:endParaRPr lang="cs-CZ" sz="1900" dirty="0"/>
          </a:p>
          <a:p>
            <a:pPr marL="0" lvl="0" indent="0">
              <a:buNone/>
            </a:pPr>
            <a:endParaRPr lang="cs-CZ" dirty="0"/>
          </a:p>
          <a:p>
            <a:pPr marL="0" lvl="0" indent="0">
              <a:buNone/>
            </a:pPr>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773DA23E-EAD1-4F01-9A09-E0CF0CFD9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329188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160894" y="2319773"/>
            <a:ext cx="3526350" cy="923330"/>
          </a:xfrm>
          <a:prstGeom prst="rect">
            <a:avLst/>
          </a:prstGeom>
        </p:spPr>
        <p:txBody>
          <a:bodyPr wrap="none">
            <a:spAutoFit/>
          </a:bodyPr>
          <a:lstStyle/>
          <a:p>
            <a:pPr algn="ctr"/>
            <a:r>
              <a:rPr lang="cs-CZ" sz="5400" b="1" spc="-150" dirty="0">
                <a:solidFill>
                  <a:schemeClr val="accent1">
                    <a:lumMod val="75000"/>
                  </a:schemeClr>
                </a:solidFill>
              </a:rPr>
              <a:t>INDIKÁTORY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121080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buNone/>
            </a:pPr>
            <a:r>
              <a:rPr lang="cs-CZ" sz="2000" dirty="0"/>
              <a:t>= nástroje pro měření dosažených efektů projektových aktivit </a:t>
            </a:r>
          </a:p>
          <a:p>
            <a:pPr marL="0" indent="0">
              <a:buNone/>
            </a:pPr>
            <a:endParaRPr lang="cs-CZ" sz="2000" dirty="0"/>
          </a:p>
          <a:p>
            <a:r>
              <a:rPr lang="cs-CZ" sz="2000" dirty="0"/>
              <a:t>Indikátory výstupů </a:t>
            </a:r>
          </a:p>
          <a:p>
            <a:r>
              <a:rPr lang="cs-CZ" sz="2000" dirty="0"/>
              <a:t>Indikátory výsledků </a:t>
            </a:r>
          </a:p>
          <a:p>
            <a:endParaRPr lang="cs-CZ" sz="2000" dirty="0"/>
          </a:p>
          <a:p>
            <a:pPr marL="0" indent="0">
              <a:buNone/>
            </a:pPr>
            <a:r>
              <a:rPr lang="cs-CZ" sz="2000" b="1" dirty="0"/>
              <a:t>Pravidla volby závazných indikátorů </a:t>
            </a:r>
            <a:endParaRPr lang="cs-CZ" sz="2000" dirty="0"/>
          </a:p>
          <a:p>
            <a:endParaRPr lang="cs-CZ" sz="2000" dirty="0"/>
          </a:p>
          <a:p>
            <a:r>
              <a:rPr lang="cs-CZ" sz="2000" dirty="0"/>
              <a:t>Žadatel volí pouze ty indikátory z výzvy, které jsou relevantní pro jeho projekt </a:t>
            </a:r>
          </a:p>
          <a:p>
            <a:r>
              <a:rPr lang="cs-CZ" sz="2000" dirty="0"/>
              <a:t>Ve zprávách o realizaci projektu se uvádějí kumulativně – souhrnně za období od počátku projektu do konce příslušného monitorovacího období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94ED22-A2B5-40F1-9467-CEC7CF3321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49683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r>
              <a:rPr lang="cs-CZ" sz="2200" dirty="0"/>
              <a:t>Povinnost stanovit v žádosti cílové hodnoty indikátorů </a:t>
            </a:r>
          </a:p>
          <a:p>
            <a:pPr lvl="1"/>
            <a:r>
              <a:rPr lang="cs-CZ" sz="1800" dirty="0"/>
              <a:t>Včetně popisu způsobu stanovení této hodnoty </a:t>
            </a:r>
          </a:p>
          <a:p>
            <a:r>
              <a:rPr lang="cs-CZ" sz="2200" dirty="0"/>
              <a:t>Nastavení je závazné </a:t>
            </a:r>
          </a:p>
          <a:p>
            <a:pPr lvl="1"/>
            <a:r>
              <a:rPr lang="cs-CZ" sz="1800" dirty="0"/>
              <a:t>Úprava – podstatnou změnou </a:t>
            </a:r>
          </a:p>
          <a:p>
            <a:pPr lvl="1"/>
            <a:r>
              <a:rPr lang="cs-CZ" sz="1800" dirty="0"/>
              <a:t>Při nesplnění (indikátorů povinných k naplnění) - sankce </a:t>
            </a:r>
          </a:p>
          <a:p>
            <a:r>
              <a:rPr lang="cs-CZ" sz="2200" dirty="0"/>
              <a:t>Průběžné sledování jejich naplnění </a:t>
            </a:r>
          </a:p>
          <a:p>
            <a:pPr lvl="1"/>
            <a:r>
              <a:rPr lang="pl-PL" sz="1800" dirty="0"/>
              <a:t>Ve zprávách o realizaci projektu </a:t>
            </a:r>
          </a:p>
          <a:p>
            <a:r>
              <a:rPr lang="cs-CZ" sz="2200" dirty="0"/>
              <a:t>Prokazatelnost vykazovaných hodnot </a:t>
            </a:r>
          </a:p>
          <a:p>
            <a:pPr lvl="1"/>
            <a:r>
              <a:rPr lang="cs-CZ" sz="1800" dirty="0"/>
              <a:t>Záznamy o každém klientovi, prezenční listiny atd. ověřitelné případnou kontrolou, monitorovací listy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a:p>
            <a:pPr algn="r"/>
            <a:r>
              <a:rPr lang="cs-CZ" sz="3200" b="1" dirty="0">
                <a:solidFill>
                  <a:srgbClr val="0070C0"/>
                </a:solidFill>
              </a:rPr>
              <a:t>Povinnosti související s indikátory </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A62FDD-25AE-4788-9EA0-D9115137D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77370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r>
              <a:rPr lang="cs-CZ" sz="2000" b="1" dirty="0"/>
              <a:t>Sankce při nesplnění závazků týkajících se indikátorů (povinných k naplnění)</a:t>
            </a:r>
          </a:p>
          <a:p>
            <a:pPr marL="0" lvl="0" indent="0">
              <a:buNone/>
            </a:pPr>
            <a:endParaRPr lang="cs-CZ" sz="2000" dirty="0"/>
          </a:p>
          <a:p>
            <a:pPr marL="0" lvl="0" indent="0">
              <a:buNone/>
            </a:pPr>
            <a:r>
              <a:rPr lang="cs-CZ" sz="2000" dirty="0"/>
              <a:t>Celková míra naplnění indikátorů výstupů</a:t>
            </a:r>
          </a:p>
          <a:p>
            <a:pPr marL="0" lvl="0" indent="0">
              <a:buNone/>
            </a:pPr>
            <a:r>
              <a:rPr lang="cs-CZ" sz="2000" dirty="0"/>
              <a:t> vzhledem k závazkům dle právního aktu:			Sankce:</a:t>
            </a:r>
          </a:p>
          <a:p>
            <a:pPr marL="0" lvl="0" indent="0">
              <a:buNone/>
            </a:pPr>
            <a:endParaRPr lang="cs-CZ" sz="2000" dirty="0"/>
          </a:p>
          <a:p>
            <a:r>
              <a:rPr lang="cs-CZ" sz="2000" dirty="0"/>
              <a:t>Méně než 85 % a zároveň alespoň 70 %			     15 %</a:t>
            </a:r>
          </a:p>
          <a:p>
            <a:r>
              <a:rPr lang="cs-CZ" sz="2000" dirty="0"/>
              <a:t>Méně než 70 % a zároveň alespoň 55 %			     20 %</a:t>
            </a:r>
          </a:p>
          <a:p>
            <a:r>
              <a:rPr lang="cs-CZ" sz="2000" dirty="0"/>
              <a:t>Méně než 55 % a zároveň alespoň 40 %			     30 %</a:t>
            </a:r>
          </a:p>
          <a:p>
            <a:r>
              <a:rPr lang="cs-CZ" sz="2000" dirty="0"/>
              <a:t>Méně než 40 %						     50 %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3982453" y="157554"/>
            <a:ext cx="8091036" cy="846731"/>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700" b="1" spc="-150" dirty="0">
                <a:solidFill>
                  <a:srgbClr val="0070C0"/>
                </a:solidFill>
              </a:rPr>
              <a:t>Indikátory</a:t>
            </a:r>
          </a:p>
          <a:p>
            <a:pPr algn="r"/>
            <a:r>
              <a:rPr lang="cs-CZ" sz="3700" b="1" dirty="0">
                <a:solidFill>
                  <a:srgbClr val="0070C0"/>
                </a:solidFill>
              </a:rPr>
              <a:t>Sankce</a:t>
            </a:r>
          </a:p>
          <a:p>
            <a:pPr algn="r"/>
            <a:endParaRPr lang="cs-CZ" sz="3200" b="1" spc="-150" dirty="0">
              <a:solidFill>
                <a:srgbClr val="0070C0"/>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3B75348-115E-430B-B86A-7AD1D17FB5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27415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50371"/>
            <a:ext cx="11670189" cy="4361766"/>
          </a:xfrm>
        </p:spPr>
        <p:txBody>
          <a:bodyPr>
            <a:normAutofit fontScale="92500" lnSpcReduction="20000"/>
          </a:bodyPr>
          <a:lstStyle/>
          <a:p>
            <a:pPr marL="0" indent="0">
              <a:buNone/>
            </a:pPr>
            <a:endParaRPr lang="cs-CZ" dirty="0"/>
          </a:p>
          <a:p>
            <a:r>
              <a:rPr lang="cs-CZ" sz="2600" dirty="0"/>
              <a:t>Číslo výzvy MAS: </a:t>
            </a:r>
            <a:r>
              <a:rPr lang="cs-CZ" sz="2600" b="1" dirty="0"/>
              <a:t>676/03_16_047/CLLD_15_01_032</a:t>
            </a:r>
          </a:p>
          <a:p>
            <a:r>
              <a:rPr lang="cs-CZ" sz="2600" dirty="0"/>
              <a:t>Prioritní osa 2 Sociální začleňování a boj s chudobou</a:t>
            </a:r>
          </a:p>
          <a:p>
            <a:r>
              <a:rPr lang="cs-CZ" sz="2600" dirty="0"/>
              <a:t>Investiční priorita 2.3 Strategie komunitně vedeného místního rozvoje</a:t>
            </a:r>
          </a:p>
          <a:p>
            <a:r>
              <a:rPr lang="cs-CZ" sz="2600" dirty="0"/>
              <a:t>Specifický cíl 2.3.1 Zvýšit zapojení lokálních aktérů do řešení problémů nezaměstnanosti </a:t>
            </a:r>
            <a:br>
              <a:rPr lang="cs-CZ" sz="2600" dirty="0"/>
            </a:br>
            <a:r>
              <a:rPr lang="cs-CZ" sz="2600" dirty="0"/>
              <a:t>a sociálního začleňování ve venkovských oblastech</a:t>
            </a:r>
          </a:p>
          <a:p>
            <a:endParaRPr lang="cs-CZ" sz="2600" dirty="0"/>
          </a:p>
          <a:p>
            <a:r>
              <a:rPr lang="cs-CZ" sz="2600" dirty="0"/>
              <a:t>Vyhlášení výzvy:  				17. 09. 2018</a:t>
            </a:r>
          </a:p>
          <a:p>
            <a:r>
              <a:rPr lang="cs-CZ" sz="2600" dirty="0"/>
              <a:t>Zpřístupnění žádosti o podporu:		17. 09. 2018, 4:00 hodin</a:t>
            </a:r>
          </a:p>
          <a:p>
            <a:r>
              <a:rPr lang="cs-CZ" sz="2600" dirty="0"/>
              <a:t>Zahájení příjmu žádostí o podporu:		17. 09. 2018, 4:00 hodin</a:t>
            </a:r>
          </a:p>
          <a:p>
            <a:r>
              <a:rPr lang="cs-CZ" sz="2600" dirty="0"/>
              <a:t>Ukončení příjmu žádost o podporu:	</a:t>
            </a:r>
            <a:r>
              <a:rPr lang="cs-CZ" sz="2600" b="1" dirty="0"/>
              <a:t>20. 12. 2018, 12:00 hodin</a:t>
            </a:r>
          </a:p>
          <a:p>
            <a:pPr marL="0" indent="0">
              <a:buNone/>
            </a:pPr>
            <a:endParaRPr lang="cs-CZ" sz="2400" dirty="0"/>
          </a:p>
          <a:p>
            <a:pPr marL="0" indent="0">
              <a:buNone/>
            </a:pPr>
            <a:endParaRPr lang="cs-CZ" sz="2400" dirty="0"/>
          </a:p>
        </p:txBody>
      </p:sp>
      <p:sp>
        <p:nvSpPr>
          <p:cNvPr id="14" name="Obdélník 13"/>
          <p:cNvSpPr/>
          <p:nvPr/>
        </p:nvSpPr>
        <p:spPr>
          <a:xfrm>
            <a:off x="0" y="-224547"/>
            <a:ext cx="12192000" cy="1387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8744995" y="179158"/>
            <a:ext cx="3249789" cy="984294"/>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Základní informace</a:t>
            </a:r>
          </a:p>
          <a:p>
            <a:pPr algn="r"/>
            <a:endParaRPr lang="cs-CZ" sz="3200" b="1" spc="-150" dirty="0">
              <a:solidFill>
                <a:schemeClr val="accent1">
                  <a:lumMod val="75000"/>
                </a:schemeClr>
              </a:solidFill>
            </a:endParaRPr>
          </a:p>
        </p:txBody>
      </p:sp>
      <p:cxnSp>
        <p:nvCxnSpPr>
          <p:cNvPr id="19" name="Přímá spojnice 18"/>
          <p:cNvCxnSpPr/>
          <p:nvPr/>
        </p:nvCxnSpPr>
        <p:spPr>
          <a:xfrm>
            <a:off x="0" y="1181867"/>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Obrázek 12">
            <a:extLst>
              <a:ext uri="{FF2B5EF4-FFF2-40B4-BE49-F238E27FC236}">
                <a16:creationId xmlns:a16="http://schemas.microsoft.com/office/drawing/2014/main" id="{40E267A6-10A4-434F-A843-4F1DDAD46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63149"/>
            <a:ext cx="4341927"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7" name="Zástupný symbol pro obsah 6">
            <a:extLst>
              <a:ext uri="{FF2B5EF4-FFF2-40B4-BE49-F238E27FC236}">
                <a16:creationId xmlns:a16="http://schemas.microsoft.com/office/drawing/2014/main" id="{F5FF8384-763F-4E3A-9511-BFB113CA5B54}"/>
              </a:ext>
            </a:extLst>
          </p:cNvPr>
          <p:cNvSpPr>
            <a:spLocks noGrp="1"/>
          </p:cNvSpPr>
          <p:nvPr>
            <p:ph idx="1"/>
          </p:nvPr>
        </p:nvSpPr>
        <p:spPr/>
        <p:txBody>
          <a:bodyPr/>
          <a:lstStyle/>
          <a:p>
            <a:endParaRPr lang="cs-CZ"/>
          </a:p>
        </p:txBody>
      </p:sp>
      <p:pic>
        <p:nvPicPr>
          <p:cNvPr id="2" name="Obrázek 1">
            <a:extLst>
              <a:ext uri="{FF2B5EF4-FFF2-40B4-BE49-F238E27FC236}">
                <a16:creationId xmlns:a16="http://schemas.microsoft.com/office/drawing/2014/main" id="{727B2E9F-05C4-4557-B037-0706467EBB7C}"/>
              </a:ext>
            </a:extLst>
          </p:cNvPr>
          <p:cNvPicPr>
            <a:picLocks noChangeAspect="1"/>
          </p:cNvPicPr>
          <p:nvPr/>
        </p:nvPicPr>
        <p:blipFill>
          <a:blip r:embed="rId6"/>
          <a:stretch>
            <a:fillRect/>
          </a:stretch>
        </p:blipFill>
        <p:spPr>
          <a:xfrm>
            <a:off x="2197587" y="1013081"/>
            <a:ext cx="7796825" cy="4939682"/>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20" name="Zástupný symbol pro obsah 2">
            <a:extLst>
              <a:ext uri="{FF2B5EF4-FFF2-40B4-BE49-F238E27FC236}">
                <a16:creationId xmlns:a16="http://schemas.microsoft.com/office/drawing/2014/main" id="{03520093-172D-48AB-97BF-63C9154B854A}"/>
              </a:ext>
            </a:extLst>
          </p:cNvPr>
          <p:cNvSpPr>
            <a:spLocks noGrp="1"/>
          </p:cNvSpPr>
          <p:nvPr>
            <p:ph idx="1"/>
          </p:nvPr>
        </p:nvSpPr>
        <p:spPr>
          <a:xfrm>
            <a:off x="119063" y="1146175"/>
            <a:ext cx="11777662" cy="4564063"/>
          </a:xfrm>
        </p:spPr>
        <p:txBody>
          <a:bodyPr>
            <a:normAutofit fontScale="92500" lnSpcReduction="20000"/>
          </a:bodyPr>
          <a:lstStyle/>
          <a:p>
            <a:pPr marL="0" indent="0">
              <a:buNone/>
            </a:pPr>
            <a:r>
              <a:rPr lang="cs-CZ" sz="1600" b="1" u="sng" cap="all" dirty="0"/>
              <a:t>Indikátory povinné k naplnění</a:t>
            </a:r>
          </a:p>
          <a:p>
            <a:pPr algn="just">
              <a:lnSpc>
                <a:spcPct val="100000"/>
              </a:lnSpc>
              <a:spcBef>
                <a:spcPts val="0"/>
              </a:spcBef>
            </a:pPr>
            <a:r>
              <a:rPr lang="cs-CZ" sz="1800" dirty="0"/>
              <a:t>Žadatel má povinnost </a:t>
            </a:r>
            <a:r>
              <a:rPr lang="cs-CZ" sz="1800" b="1" dirty="0"/>
              <a:t>stanovit nenulovou cílovou hodnotu</a:t>
            </a:r>
            <a:r>
              <a:rPr lang="cs-CZ" sz="1800" dirty="0"/>
              <a:t> pro všechny relevantní indikátory (jakožto závazek), minimálně pro indikátor 6 00 00 – Celkový počet účastníků a dále také pro indikátory 1 02 12 nebo 1 02 13 (dle relevantnosti). </a:t>
            </a:r>
          </a:p>
          <a:p>
            <a:pPr algn="just">
              <a:lnSpc>
                <a:spcPct val="100000"/>
              </a:lnSpc>
              <a:spcBef>
                <a:spcPts val="0"/>
              </a:spcBef>
            </a:pPr>
            <a:r>
              <a:rPr lang="cs-CZ" sz="1800" dirty="0"/>
              <a:t>Žadatel v žádosti uvede </a:t>
            </a:r>
            <a:r>
              <a:rPr lang="cs-CZ" sz="1800" b="1" dirty="0"/>
              <a:t>způsob stanovení cílové hodnoty</a:t>
            </a:r>
            <a:r>
              <a:rPr lang="cs-CZ" sz="1800" dirty="0"/>
              <a:t>, jak bude naplňování indikátoru sledovat a dokládat.  </a:t>
            </a:r>
          </a:p>
          <a:p>
            <a:pPr algn="just">
              <a:lnSpc>
                <a:spcPct val="100000"/>
              </a:lnSpc>
              <a:spcBef>
                <a:spcPts val="0"/>
              </a:spcBef>
            </a:pPr>
            <a:r>
              <a:rPr lang="cs-CZ" sz="1800" dirty="0"/>
              <a:t>Při stanovení cílových hodnot </a:t>
            </a:r>
            <a:r>
              <a:rPr lang="cs-CZ" sz="1800" b="1" dirty="0"/>
              <a:t>žadatel vychází z plánovaných aktivit</a:t>
            </a:r>
            <a:r>
              <a:rPr lang="cs-CZ" sz="1800" dirty="0"/>
              <a:t>, </a:t>
            </a:r>
            <a:r>
              <a:rPr lang="cs-CZ" sz="1800" b="1" dirty="0"/>
              <a:t>zaměření projektu a jeho rozpočtu</a:t>
            </a:r>
            <a:r>
              <a:rPr lang="cs-CZ" sz="1800" dirty="0"/>
              <a:t>, nelze je libovolně měnit.</a:t>
            </a:r>
          </a:p>
          <a:p>
            <a:pPr algn="just">
              <a:lnSpc>
                <a:spcPct val="100000"/>
              </a:lnSpc>
              <a:spcBef>
                <a:spcPts val="0"/>
              </a:spcBef>
            </a:pPr>
            <a:r>
              <a:rPr lang="cs-CZ" sz="1800" dirty="0"/>
              <a:t>Jsou součástí právního aktu, </a:t>
            </a:r>
            <a:r>
              <a:rPr lang="cs-CZ" sz="1800" b="1" dirty="0"/>
              <a:t>na jejich neplnění jsou navázány sankce</a:t>
            </a:r>
            <a:r>
              <a:rPr lang="cs-CZ" sz="1800" dirty="0"/>
              <a:t> (výše sankcí viz Obecná část pravidel pro žadatele </a:t>
            </a:r>
            <a:br>
              <a:rPr lang="cs-CZ" sz="1800" dirty="0"/>
            </a:br>
            <a:r>
              <a:rPr lang="cs-CZ" sz="1800" dirty="0"/>
              <a:t>a příjemce, kap. 18.1.1).</a:t>
            </a:r>
          </a:p>
          <a:p>
            <a:pPr algn="just">
              <a:lnSpc>
                <a:spcPct val="100000"/>
              </a:lnSpc>
              <a:spcBef>
                <a:spcPts val="0"/>
              </a:spcBef>
            </a:pPr>
            <a:r>
              <a:rPr lang="cs-CZ" sz="1800" dirty="0"/>
              <a:t>Indikátor není relevantní – cílová hodnota 0.</a:t>
            </a:r>
          </a:p>
          <a:p>
            <a:pPr algn="just">
              <a:lnSpc>
                <a:spcPct val="100000"/>
              </a:lnSpc>
              <a:spcBef>
                <a:spcPts val="0"/>
              </a:spcBef>
            </a:pPr>
            <a:r>
              <a:rPr lang="cs-CZ" sz="1800" dirty="0"/>
              <a:t>Výchozí hodnota indikátorů povinných k naplnění – vždy 0.</a:t>
            </a:r>
          </a:p>
          <a:p>
            <a:pPr lvl="1" algn="just">
              <a:lnSpc>
                <a:spcPct val="100000"/>
              </a:lnSpc>
              <a:spcBef>
                <a:spcPts val="0"/>
              </a:spcBef>
            </a:pPr>
            <a:endParaRPr lang="cs-CZ" sz="1400" dirty="0"/>
          </a:p>
          <a:p>
            <a:pPr marL="0" indent="0" algn="just">
              <a:buNone/>
            </a:pPr>
            <a:r>
              <a:rPr lang="cs-CZ" sz="1600" b="1" u="sng" cap="all" dirty="0"/>
              <a:t>Indikátory povinné k vykazování</a:t>
            </a:r>
          </a:p>
          <a:p>
            <a:pPr algn="just">
              <a:lnSpc>
                <a:spcPct val="100000"/>
              </a:lnSpc>
              <a:spcBef>
                <a:spcPts val="0"/>
              </a:spcBef>
            </a:pPr>
            <a:r>
              <a:rPr lang="cs-CZ" sz="1800" dirty="0"/>
              <a:t>Žadatel má povinnost </a:t>
            </a:r>
            <a:r>
              <a:rPr lang="cs-CZ" sz="1800" b="1" dirty="0"/>
              <a:t>sledovat dosažené cílové hodnoty</a:t>
            </a:r>
            <a:r>
              <a:rPr lang="cs-CZ" sz="1800" dirty="0"/>
              <a:t> u všech relevantních indikátorů.</a:t>
            </a:r>
          </a:p>
          <a:p>
            <a:pPr algn="just">
              <a:lnSpc>
                <a:spcPct val="100000"/>
              </a:lnSpc>
              <a:spcBef>
                <a:spcPts val="0"/>
              </a:spcBef>
            </a:pPr>
            <a:r>
              <a:rPr lang="cs-CZ" sz="1800" dirty="0"/>
              <a:t>Na neplnění indikátorů povinných k vykazování </a:t>
            </a:r>
            <a:r>
              <a:rPr lang="cs-CZ" sz="1800" b="1" dirty="0"/>
              <a:t>nebude navázána sankce</a:t>
            </a:r>
            <a:r>
              <a:rPr lang="cs-CZ" sz="1800" dirty="0"/>
              <a:t> v právním aktu.</a:t>
            </a:r>
          </a:p>
          <a:p>
            <a:pPr algn="just">
              <a:lnSpc>
                <a:spcPct val="100000"/>
              </a:lnSpc>
              <a:spcBef>
                <a:spcPts val="0"/>
              </a:spcBef>
            </a:pPr>
            <a:r>
              <a:rPr lang="cs-CZ" sz="1800" dirty="0"/>
              <a:t>Pokud je indikátor nerelevantní  – cílová hodnota 0.</a:t>
            </a:r>
          </a:p>
          <a:p>
            <a:pPr algn="just">
              <a:lnSpc>
                <a:spcPct val="100000"/>
              </a:lnSpc>
              <a:spcBef>
                <a:spcPts val="0"/>
              </a:spcBef>
            </a:pPr>
            <a:r>
              <a:rPr lang="cs-CZ" sz="1800" dirty="0"/>
              <a:t>U indikátorů, které se </a:t>
            </a:r>
            <a:r>
              <a:rPr lang="cs-CZ" sz="1800" b="1" dirty="0"/>
              <a:t>týkají účastníků</a:t>
            </a:r>
            <a:r>
              <a:rPr lang="cs-CZ" sz="1800" dirty="0"/>
              <a:t>, žadatel uvede </a:t>
            </a:r>
            <a:r>
              <a:rPr lang="cs-CZ" sz="1800" u="sng" dirty="0"/>
              <a:t>vždy</a:t>
            </a:r>
            <a:r>
              <a:rPr lang="cs-CZ" sz="1800" dirty="0"/>
              <a:t> cílovou hodnotu 0 (hodnoty se načítají z monitorovacího listu podpořené osoby skrze IS ESF2014+). </a:t>
            </a:r>
          </a:p>
          <a:p>
            <a:pPr algn="just">
              <a:lnSpc>
                <a:spcPct val="100000"/>
              </a:lnSpc>
              <a:spcBef>
                <a:spcPts val="0"/>
              </a:spcBef>
            </a:pPr>
            <a:r>
              <a:rPr lang="cs-CZ" sz="1800" dirty="0"/>
              <a:t>U indikátorů, které se </a:t>
            </a:r>
            <a:r>
              <a:rPr lang="cs-CZ" sz="1800" b="1" dirty="0"/>
              <a:t>netýkají účastníků</a:t>
            </a:r>
            <a:r>
              <a:rPr lang="cs-CZ" sz="1800" dirty="0"/>
              <a:t>, </a:t>
            </a:r>
            <a:r>
              <a:rPr lang="cs-CZ" sz="1800" u="sng" dirty="0"/>
              <a:t>může</a:t>
            </a:r>
            <a:r>
              <a:rPr lang="cs-CZ" sz="1800" dirty="0"/>
              <a:t> žadatel uvést cílovou hodnotu 0 (hodnoty vykazuje příjemce prostřednictvím zpráv o realizaci projektu v ISKP14+).</a:t>
            </a:r>
          </a:p>
          <a:p>
            <a:pPr algn="just">
              <a:lnSpc>
                <a:spcPct val="100000"/>
              </a:lnSpc>
              <a:spcBef>
                <a:spcPts val="0"/>
              </a:spcBef>
            </a:pPr>
            <a:r>
              <a:rPr lang="cs-CZ" sz="1800" dirty="0"/>
              <a:t>U všech projektů </a:t>
            </a:r>
            <a:r>
              <a:rPr lang="cs-CZ" sz="1800" b="1" dirty="0"/>
              <a:t>je doporučováno</a:t>
            </a:r>
            <a:r>
              <a:rPr lang="cs-CZ" sz="1800" dirty="0"/>
              <a:t>, aby byla stanovena cílová hodnota (sledována dosažená cílová hodnota) pro </a:t>
            </a:r>
            <a:r>
              <a:rPr lang="cs-CZ" sz="1800" b="1" dirty="0"/>
              <a:t>minimálně jeden výsledkový indikátor</a:t>
            </a:r>
            <a:r>
              <a:rPr lang="cs-CZ" sz="1800" dirty="0"/>
              <a:t>.</a:t>
            </a:r>
          </a:p>
          <a:p>
            <a:pPr algn="just">
              <a:lnSpc>
                <a:spcPct val="100000"/>
              </a:lnSpc>
              <a:spcBef>
                <a:spcPts val="0"/>
              </a:spcBef>
            </a:pPr>
            <a:r>
              <a:rPr lang="cs-CZ" sz="1800" dirty="0"/>
              <a:t>Výchozí hodnota indikátorů povinných k vykazování – vždy 0.</a:t>
            </a:r>
          </a:p>
          <a:p>
            <a:endParaRPr lang="cs-CZ" sz="1600" b="1" u="sng" cap="all" dirty="0"/>
          </a:p>
        </p:txBody>
      </p:sp>
    </p:spTree>
    <p:extLst>
      <p:ext uri="{BB962C8B-B14F-4D97-AF65-F5344CB8AC3E}">
        <p14:creationId xmlns:p14="http://schemas.microsoft.com/office/powerpoint/2010/main" val="3955295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r>
              <a:rPr lang="cs-CZ" sz="2200" dirty="0"/>
              <a:t>Hodnoty, které jsou chápány jako závazek žadatele, kterého má dosáhnout díky realizaci projektu (jsou na ně vázány sankce)</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3719" y="62902"/>
            <a:ext cx="7491977" cy="109780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600" b="1" spc="-150" dirty="0">
                <a:solidFill>
                  <a:schemeClr val="accent1">
                    <a:lumMod val="75000"/>
                  </a:schemeClr>
                </a:solidFill>
              </a:rPr>
              <a:t>Indikátory</a:t>
            </a:r>
          </a:p>
          <a:p>
            <a:pPr algn="r"/>
            <a:r>
              <a:rPr lang="cs-CZ" sz="2600" b="1" dirty="0">
                <a:solidFill>
                  <a:srgbClr val="0070C0"/>
                </a:solidFill>
              </a:rPr>
              <a:t>Indikátory se závazkem (Indikátory povinné k naplnění)</a:t>
            </a:r>
          </a:p>
          <a:p>
            <a:pPr algn="r"/>
            <a:endParaRPr lang="cs-CZ" sz="2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D61DBC03-0ED9-424B-8573-C134CB04674F}"/>
              </a:ext>
            </a:extLst>
          </p:cNvPr>
          <p:cNvGraphicFramePr>
            <a:graphicFrameLocks noGrp="1"/>
          </p:cNvGraphicFramePr>
          <p:nvPr>
            <p:extLst>
              <p:ext uri="{D42A27DB-BD31-4B8C-83A1-F6EECF244321}">
                <p14:modId xmlns:p14="http://schemas.microsoft.com/office/powerpoint/2010/main" val="1804259842"/>
              </p:ext>
            </p:extLst>
          </p:nvPr>
        </p:nvGraphicFramePr>
        <p:xfrm>
          <a:off x="482600" y="1983959"/>
          <a:ext cx="10550521" cy="2608580"/>
        </p:xfrm>
        <a:graphic>
          <a:graphicData uri="http://schemas.openxmlformats.org/drawingml/2006/table">
            <a:tbl>
              <a:tblPr firstRow="1" firstCol="1" bandRow="1">
                <a:tableStyleId>{5C22544A-7EE6-4342-B048-85BDC9FD1C3A}</a:tableStyleId>
              </a:tblPr>
              <a:tblGrid>
                <a:gridCol w="1447531">
                  <a:extLst>
                    <a:ext uri="{9D8B030D-6E8A-4147-A177-3AD203B41FA5}">
                      <a16:colId xmlns:a16="http://schemas.microsoft.com/office/drawing/2014/main" val="1446175023"/>
                    </a:ext>
                  </a:extLst>
                </a:gridCol>
                <a:gridCol w="5199332">
                  <a:extLst>
                    <a:ext uri="{9D8B030D-6E8A-4147-A177-3AD203B41FA5}">
                      <a16:colId xmlns:a16="http://schemas.microsoft.com/office/drawing/2014/main" val="3821172054"/>
                    </a:ext>
                  </a:extLst>
                </a:gridCol>
                <a:gridCol w="1745021">
                  <a:extLst>
                    <a:ext uri="{9D8B030D-6E8A-4147-A177-3AD203B41FA5}">
                      <a16:colId xmlns:a16="http://schemas.microsoft.com/office/drawing/2014/main" val="2012785149"/>
                    </a:ext>
                  </a:extLst>
                </a:gridCol>
                <a:gridCol w="2158637">
                  <a:extLst>
                    <a:ext uri="{9D8B030D-6E8A-4147-A177-3AD203B41FA5}">
                      <a16:colId xmlns:a16="http://schemas.microsoft.com/office/drawing/2014/main" val="1931427574"/>
                    </a:ext>
                  </a:extLst>
                </a:gridCol>
              </a:tblGrid>
              <a:tr h="531646">
                <a:tc>
                  <a:txBody>
                    <a:bodyPr/>
                    <a:lstStyle/>
                    <a:p>
                      <a:pPr algn="just">
                        <a:lnSpc>
                          <a:spcPct val="115000"/>
                        </a:lnSpc>
                        <a:spcAft>
                          <a:spcPts val="600"/>
                        </a:spcAft>
                      </a:pPr>
                      <a:r>
                        <a:rPr lang="cs-CZ" sz="2200" dirty="0">
                          <a:effectLst/>
                          <a:latin typeface="+mn-lt"/>
                        </a:rPr>
                        <a:t>Kód</a:t>
                      </a:r>
                      <a:endParaRPr lang="cs-CZ" sz="22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200" dirty="0">
                          <a:effectLst/>
                          <a:latin typeface="+mn-lt"/>
                        </a:rPr>
                        <a:t>Název indikátoru </a:t>
                      </a:r>
                      <a:endParaRPr lang="cs-CZ" sz="22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200">
                          <a:effectLst/>
                          <a:latin typeface="+mn-lt"/>
                        </a:rPr>
                        <a:t>Měrná jednotka </a:t>
                      </a:r>
                      <a:endParaRPr lang="cs-CZ" sz="22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200">
                          <a:effectLst/>
                          <a:latin typeface="+mn-lt"/>
                        </a:rPr>
                        <a:t>Typ indikátoru </a:t>
                      </a:r>
                      <a:endParaRPr lang="cs-CZ" sz="220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306246">
                <a:tc>
                  <a:txBody>
                    <a:bodyPr/>
                    <a:lstStyle/>
                    <a:p>
                      <a:pPr algn="l">
                        <a:lnSpc>
                          <a:spcPct val="115000"/>
                        </a:lnSpc>
                        <a:spcAft>
                          <a:spcPts val="600"/>
                        </a:spcAft>
                      </a:pPr>
                      <a:r>
                        <a:rPr lang="cs-CZ" sz="2200" dirty="0">
                          <a:effectLst/>
                          <a:latin typeface="+mn-lt"/>
                        </a:rPr>
                        <a:t>6 00 00 </a:t>
                      </a:r>
                      <a:endParaRPr lang="cs-CZ" sz="22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dirty="0">
                          <a:effectLst/>
                          <a:latin typeface="+mn-lt"/>
                        </a:rPr>
                        <a:t>Celkový počet účastníků </a:t>
                      </a:r>
                      <a:endParaRPr lang="cs-CZ" sz="22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dirty="0">
                          <a:effectLst/>
                          <a:latin typeface="+mn-lt"/>
                        </a:rPr>
                        <a:t>Osoby</a:t>
                      </a:r>
                      <a:endParaRPr lang="cs-CZ" sz="22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dirty="0">
                          <a:effectLst/>
                          <a:latin typeface="+mn-lt"/>
                        </a:rPr>
                        <a:t>Výstup </a:t>
                      </a:r>
                      <a:endParaRPr lang="cs-CZ" sz="22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r h="333960">
                <a:tc>
                  <a:txBody>
                    <a:bodyPr/>
                    <a:lstStyle/>
                    <a:p>
                      <a:pPr algn="l">
                        <a:lnSpc>
                          <a:spcPct val="115000"/>
                        </a:lnSpc>
                        <a:spcAft>
                          <a:spcPts val="600"/>
                        </a:spcAft>
                      </a:pPr>
                      <a:r>
                        <a:rPr lang="cs-CZ" sz="2200" dirty="0">
                          <a:effectLst/>
                          <a:latin typeface="+mn-lt"/>
                          <a:ea typeface="Calibri" panose="020F0502020204030204" pitchFamily="34" charset="0"/>
                          <a:cs typeface="Arial" panose="020B0604020202020204" pitchFamily="34" charset="0"/>
                        </a:rPr>
                        <a:t>1 02 13 </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kern="1200" dirty="0">
                          <a:solidFill>
                            <a:schemeClr val="dk1"/>
                          </a:solidFill>
                          <a:effectLst/>
                          <a:latin typeface="+mn-lt"/>
                          <a:ea typeface="+mn-ea"/>
                          <a:cs typeface="+mn-cs"/>
                        </a:rPr>
                        <a:t>Počet sociálních podniků vzniklých díky podpoře</a:t>
                      </a:r>
                      <a:r>
                        <a:rPr lang="cs-CZ" sz="2200" dirty="0">
                          <a:effectLst/>
                          <a:latin typeface="+mn-lt"/>
                          <a:ea typeface="Calibri" panose="020F0502020204030204" pitchFamily="34" charset="0"/>
                          <a:cs typeface="Arial" panose="020B0604020202020204" pitchFamily="34" charset="0"/>
                        </a:rPr>
                        <a:t> </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dirty="0">
                          <a:effectLst/>
                          <a:latin typeface="+mn-lt"/>
                          <a:ea typeface="Calibri" panose="020F0502020204030204" pitchFamily="34" charset="0"/>
                          <a:cs typeface="Arial" panose="020B0604020202020204" pitchFamily="34" charset="0"/>
                        </a:rPr>
                        <a:t>Organizace </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dirty="0">
                          <a:effectLst/>
                          <a:latin typeface="+mn-lt"/>
                          <a:ea typeface="Calibri" panose="020F0502020204030204" pitchFamily="34" charset="0"/>
                          <a:cs typeface="Arial" panose="020B0604020202020204" pitchFamily="34" charset="0"/>
                        </a:rPr>
                        <a:t>Výstup </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836681"/>
                  </a:ext>
                </a:extLst>
              </a:tr>
              <a:tr h="359157">
                <a:tc>
                  <a:txBody>
                    <a:bodyPr/>
                    <a:lstStyle/>
                    <a:p>
                      <a:pPr algn="l">
                        <a:lnSpc>
                          <a:spcPct val="115000"/>
                        </a:lnSpc>
                        <a:spcAft>
                          <a:spcPts val="600"/>
                        </a:spcAft>
                      </a:pPr>
                      <a:r>
                        <a:rPr lang="cs-CZ" sz="2200" dirty="0">
                          <a:effectLst/>
                          <a:latin typeface="+mn-lt"/>
                          <a:ea typeface="Calibri" panose="020F0502020204030204" pitchFamily="34" charset="0"/>
                          <a:cs typeface="Arial" panose="020B0604020202020204" pitchFamily="34" charset="0"/>
                        </a:rPr>
                        <a:t>1 02 12 </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kern="1200" dirty="0">
                          <a:solidFill>
                            <a:schemeClr val="dk1"/>
                          </a:solidFill>
                          <a:effectLst/>
                          <a:latin typeface="+mn-lt"/>
                          <a:ea typeface="+mn-ea"/>
                          <a:cs typeface="+mn-cs"/>
                        </a:rPr>
                        <a:t>Počet podpořených již existujících sociálních podniků</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dirty="0">
                          <a:effectLst/>
                          <a:latin typeface="+mn-lt"/>
                          <a:ea typeface="Calibri" panose="020F0502020204030204" pitchFamily="34" charset="0"/>
                          <a:cs typeface="Arial" panose="020B0604020202020204" pitchFamily="34" charset="0"/>
                        </a:rPr>
                        <a:t>Organizace </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200" dirty="0">
                          <a:effectLst/>
                          <a:latin typeface="+mn-lt"/>
                          <a:ea typeface="Calibri" panose="020F0502020204030204" pitchFamily="34" charset="0"/>
                          <a:cs typeface="Arial" panose="020B0604020202020204" pitchFamily="34" charset="0"/>
                        </a:rPr>
                        <a:t>Výstup</a:t>
                      </a:r>
                      <a:endParaRPr lang="cs-CZ"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526787"/>
                  </a:ext>
                </a:extLst>
              </a:tr>
            </a:tbl>
          </a:graphicData>
        </a:graphic>
      </p:graphicFrame>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5" name="Obrázek 14">
            <a:extLst>
              <a:ext uri="{FF2B5EF4-FFF2-40B4-BE49-F238E27FC236}">
                <a16:creationId xmlns:a16="http://schemas.microsoft.com/office/drawing/2014/main" id="{F50E8B1D-1A56-4070-9FCA-EE12C6711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6634"/>
            <a:ext cx="11778738" cy="4690999"/>
          </a:xfrm>
        </p:spPr>
        <p:txBody>
          <a:bodyPr>
            <a:normAutofit/>
          </a:bodyPr>
          <a:lstStyle/>
          <a:p>
            <a:pPr>
              <a:spcBef>
                <a:spcPts val="1800"/>
              </a:spcBef>
            </a:pPr>
            <a:r>
              <a:rPr lang="cs-CZ" sz="1900" dirty="0"/>
              <a:t>Hodnoty, které nepředstavují závazek žadatele, ale které je nutné sledovat (Žadatel má povinnost vyplnit cílovou hodnotu indikátorů, u nerelevantních je možno uvést hodnotu 0.)</a:t>
            </a:r>
          </a:p>
          <a:p>
            <a:pPr marL="0" indent="0">
              <a:buNone/>
            </a:pPr>
            <a:endParaRPr lang="cs-CZ" sz="2000" dirty="0"/>
          </a:p>
          <a:p>
            <a:pPr marL="0" indent="0">
              <a:buNone/>
            </a:pPr>
            <a:endParaRPr lang="cs-CZ" sz="2000"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33880" y="289903"/>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400" b="1" spc="-150" dirty="0">
                <a:solidFill>
                  <a:schemeClr val="accent1">
                    <a:lumMod val="75000"/>
                  </a:schemeClr>
                </a:solidFill>
              </a:rPr>
              <a:t>Indikátory</a:t>
            </a:r>
          </a:p>
          <a:p>
            <a:pPr algn="r"/>
            <a:r>
              <a:rPr lang="cs-CZ" sz="3400" b="1" dirty="0">
                <a:solidFill>
                  <a:srgbClr val="0070C0"/>
                </a:solidFill>
              </a:rPr>
              <a:t>Indikátory bez závazku (Indikátory povinné k vykazování)</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77C0EB26-B2AE-475F-A750-76FAEB95BF61}"/>
              </a:ext>
            </a:extLst>
          </p:cNvPr>
          <p:cNvGraphicFramePr>
            <a:graphicFrameLocks noGrp="1"/>
          </p:cNvGraphicFramePr>
          <p:nvPr>
            <p:extLst>
              <p:ext uri="{D42A27DB-BD31-4B8C-83A1-F6EECF244321}">
                <p14:modId xmlns:p14="http://schemas.microsoft.com/office/powerpoint/2010/main" val="3188682142"/>
              </p:ext>
            </p:extLst>
          </p:nvPr>
        </p:nvGraphicFramePr>
        <p:xfrm>
          <a:off x="134113" y="1745696"/>
          <a:ext cx="11935969" cy="2997754"/>
        </p:xfrm>
        <a:graphic>
          <a:graphicData uri="http://schemas.openxmlformats.org/drawingml/2006/table">
            <a:tbl>
              <a:tblPr firstRow="1" firstCol="1" bandRow="1">
                <a:tableStyleId>{5C22544A-7EE6-4342-B048-85BDC9FD1C3A}</a:tableStyleId>
              </a:tblPr>
              <a:tblGrid>
                <a:gridCol w="852476">
                  <a:extLst>
                    <a:ext uri="{9D8B030D-6E8A-4147-A177-3AD203B41FA5}">
                      <a16:colId xmlns:a16="http://schemas.microsoft.com/office/drawing/2014/main" val="3809556495"/>
                    </a:ext>
                  </a:extLst>
                </a:gridCol>
                <a:gridCol w="7988969">
                  <a:extLst>
                    <a:ext uri="{9D8B030D-6E8A-4147-A177-3AD203B41FA5}">
                      <a16:colId xmlns:a16="http://schemas.microsoft.com/office/drawing/2014/main" val="3024378957"/>
                    </a:ext>
                  </a:extLst>
                </a:gridCol>
                <a:gridCol w="1648326">
                  <a:extLst>
                    <a:ext uri="{9D8B030D-6E8A-4147-A177-3AD203B41FA5}">
                      <a16:colId xmlns:a16="http://schemas.microsoft.com/office/drawing/2014/main" val="3119954520"/>
                    </a:ext>
                  </a:extLst>
                </a:gridCol>
                <a:gridCol w="1446198">
                  <a:extLst>
                    <a:ext uri="{9D8B030D-6E8A-4147-A177-3AD203B41FA5}">
                      <a16:colId xmlns:a16="http://schemas.microsoft.com/office/drawing/2014/main" val="260499710"/>
                    </a:ext>
                  </a:extLst>
                </a:gridCol>
              </a:tblGrid>
              <a:tr h="718712">
                <a:tc>
                  <a:txBody>
                    <a:bodyPr/>
                    <a:lstStyle/>
                    <a:p>
                      <a:pPr algn="l">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Měrná jednotka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Typ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1811865"/>
                  </a:ext>
                </a:extLst>
              </a:tr>
              <a:tr h="435866">
                <a:tc>
                  <a:txBody>
                    <a:bodyPr/>
                    <a:lstStyle/>
                    <a:p>
                      <a:pPr marL="36195" marR="36195" algn="l">
                        <a:lnSpc>
                          <a:spcPct val="115000"/>
                        </a:lnSpc>
                        <a:spcBef>
                          <a:spcPts val="300"/>
                        </a:spcBef>
                        <a:spcAft>
                          <a:spcPts val="300"/>
                        </a:spcAft>
                      </a:pPr>
                      <a:r>
                        <a:rPr lang="cs-CZ" sz="1700" dirty="0">
                          <a:effectLst/>
                          <a:latin typeface="+mn-lt"/>
                        </a:rPr>
                        <a:t> 8 05 00</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Počet napsaných a zveřejněných analytických a strategických dokumentů (vč. evaluačních) </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Dokumenty</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Výstup</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8117918"/>
                  </a:ext>
                </a:extLst>
              </a:tr>
              <a:tr h="417718">
                <a:tc>
                  <a:txBody>
                    <a:bodyPr/>
                    <a:lstStyle/>
                    <a:p>
                      <a:pPr algn="l">
                        <a:lnSpc>
                          <a:spcPct val="115000"/>
                        </a:lnSpc>
                        <a:spcAft>
                          <a:spcPts val="600"/>
                        </a:spcAft>
                      </a:pPr>
                      <a:r>
                        <a:rPr lang="cs-CZ" sz="1700" b="1" dirty="0">
                          <a:effectLst/>
                          <a:latin typeface="+mn-lt"/>
                        </a:rPr>
                        <a:t>6 25 00</a:t>
                      </a:r>
                      <a:endParaRPr lang="cs-CZ" sz="1700" b="1" dirty="0">
                        <a:effectLst/>
                        <a:latin typeface="+mn-lt"/>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mn-lt"/>
                        </a:rPr>
                        <a:t> Účastníci v procesu vzdělávání/odborné přípravy po ukončení své účasti</a:t>
                      </a:r>
                      <a:endParaRPr lang="cs-CZ" sz="1700" dirty="0">
                        <a:effectLst/>
                        <a:latin typeface="+mn-lt"/>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mn-lt"/>
                        </a:rPr>
                        <a:t>Osoby </a:t>
                      </a:r>
                      <a:endParaRPr lang="cs-CZ" sz="1700" dirty="0">
                        <a:effectLst/>
                        <a:latin typeface="+mn-lt"/>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mn-lt"/>
                        </a:rPr>
                        <a:t>Výsledek </a:t>
                      </a:r>
                      <a:endParaRPr lang="cs-CZ" sz="1700" dirty="0">
                        <a:effectLst/>
                        <a:latin typeface="+mn-lt"/>
                        <a:ea typeface="Calibri"/>
                        <a:cs typeface="Times New Roman"/>
                      </a:endParaRPr>
                    </a:p>
                  </a:txBody>
                  <a:tcPr marL="68580" marR="68580" marT="0" marB="0" anchor="ctr"/>
                </a:tc>
                <a:extLst>
                  <a:ext uri="{0D108BD9-81ED-4DB2-BD59-A6C34878D82A}">
                    <a16:rowId xmlns:a16="http://schemas.microsoft.com/office/drawing/2014/main" val="2368784738"/>
                  </a:ext>
                </a:extLst>
              </a:tr>
              <a:tr h="563890">
                <a:tc>
                  <a:txBody>
                    <a:bodyPr/>
                    <a:lstStyle/>
                    <a:p>
                      <a:pPr algn="l">
                        <a:lnSpc>
                          <a:spcPct val="115000"/>
                        </a:lnSpc>
                        <a:spcAft>
                          <a:spcPts val="600"/>
                        </a:spcAft>
                      </a:pPr>
                      <a:r>
                        <a:rPr lang="cs-CZ" sz="1700" b="1" dirty="0">
                          <a:effectLst/>
                          <a:latin typeface="+mn-lt"/>
                          <a:ea typeface="Calibri"/>
                          <a:cs typeface="Times New Roman"/>
                        </a:rPr>
                        <a:t>6 26 00</a:t>
                      </a:r>
                    </a:p>
                  </a:txBody>
                  <a:tcPr marL="68580" marR="68580" marT="0" marB="0" anchor="ctr"/>
                </a:tc>
                <a:tc>
                  <a:txBody>
                    <a:bodyPr/>
                    <a:lstStyle/>
                    <a:p>
                      <a:pPr algn="l">
                        <a:lnSpc>
                          <a:spcPct val="115000"/>
                        </a:lnSpc>
                        <a:spcAft>
                          <a:spcPts val="600"/>
                        </a:spcAft>
                      </a:pPr>
                      <a:r>
                        <a:rPr lang="cs-CZ" sz="1700" dirty="0">
                          <a:effectLst/>
                          <a:latin typeface="+mn-lt"/>
                          <a:ea typeface="Calibri"/>
                          <a:cs typeface="Times New Roman"/>
                        </a:rPr>
                        <a:t> Účastníci,</a:t>
                      </a:r>
                      <a:r>
                        <a:rPr lang="cs-CZ" sz="1700" baseline="0" dirty="0">
                          <a:effectLst/>
                          <a:latin typeface="+mn-lt"/>
                          <a:ea typeface="Calibri"/>
                          <a:cs typeface="Times New Roman"/>
                        </a:rPr>
                        <a:t> kteří získali kvalifikaci po ukončení své účasti</a:t>
                      </a:r>
                      <a:endParaRPr lang="cs-CZ" sz="1700" dirty="0">
                        <a:effectLst/>
                        <a:latin typeface="+mn-lt"/>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mn-lt"/>
                          <a:ea typeface="Calibri"/>
                          <a:cs typeface="Times New Roman"/>
                        </a:rPr>
                        <a:t>Osoby</a:t>
                      </a:r>
                    </a:p>
                  </a:txBody>
                  <a:tcPr marL="68580" marR="68580" marT="0" marB="0" anchor="ctr"/>
                </a:tc>
                <a:tc>
                  <a:txBody>
                    <a:bodyPr/>
                    <a:lstStyle/>
                    <a:p>
                      <a:pPr algn="l">
                        <a:lnSpc>
                          <a:spcPct val="115000"/>
                        </a:lnSpc>
                        <a:spcAft>
                          <a:spcPts val="600"/>
                        </a:spcAft>
                      </a:pPr>
                      <a:r>
                        <a:rPr lang="cs-CZ" sz="1700" dirty="0">
                          <a:effectLst/>
                          <a:latin typeface="+mn-lt"/>
                        </a:rPr>
                        <a:t>Výsledek </a:t>
                      </a:r>
                      <a:endParaRPr lang="cs-CZ" sz="1700" dirty="0">
                        <a:effectLst/>
                        <a:latin typeface="+mn-lt"/>
                        <a:ea typeface="Calibri"/>
                        <a:cs typeface="Times New Roman"/>
                      </a:endParaRPr>
                    </a:p>
                  </a:txBody>
                  <a:tcPr marL="68580" marR="68580" marT="0" marB="0" anchor="ctr"/>
                </a:tc>
                <a:extLst>
                  <a:ext uri="{0D108BD9-81ED-4DB2-BD59-A6C34878D82A}">
                    <a16:rowId xmlns:a16="http://schemas.microsoft.com/office/drawing/2014/main" val="413138780"/>
                  </a:ext>
                </a:extLst>
              </a:tr>
              <a:tr h="861568">
                <a:tc>
                  <a:txBody>
                    <a:bodyPr/>
                    <a:lstStyle/>
                    <a:p>
                      <a:pPr marL="36195" marR="36195">
                        <a:lnSpc>
                          <a:spcPct val="115000"/>
                        </a:lnSpc>
                        <a:spcBef>
                          <a:spcPts val="300"/>
                        </a:spcBef>
                        <a:spcAft>
                          <a:spcPts val="300"/>
                        </a:spcAft>
                      </a:pPr>
                      <a:r>
                        <a:rPr lang="cs-CZ" sz="1700" dirty="0">
                          <a:effectLst/>
                          <a:latin typeface="+mn-lt"/>
                          <a:ea typeface="Calibri" panose="020F0502020204030204" pitchFamily="34" charset="0"/>
                          <a:cs typeface="Arial" panose="020B0604020202020204" pitchFamily="34" charset="0"/>
                        </a:rPr>
                        <a:t> 6 28 00</a:t>
                      </a:r>
                      <a:endParaRPr lang="cs-CZ" sz="17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ea typeface="Calibri" panose="020F0502020204030204" pitchFamily="34" charset="0"/>
                          <a:cs typeface="Arial" panose="020B0604020202020204" pitchFamily="34" charset="0"/>
                        </a:rPr>
                        <a:t> Znevýhodnění účastníci, kteří po ukončení své účasti hledají zaměstnání, jsou v procesu    vzdělávání/odborné přípravy, rozšiřují si kvalifikaci nebo jsou zaměstnaní, a to i OSVČ</a:t>
                      </a:r>
                      <a:endParaRPr lang="cs-CZ" sz="17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ea typeface="Calibri" panose="020F0502020204030204" pitchFamily="34" charset="0"/>
                          <a:cs typeface="Arial" panose="020B0604020202020204" pitchFamily="34" charset="0"/>
                        </a:rPr>
                        <a:t> Osoby</a:t>
                      </a:r>
                      <a:endParaRPr lang="cs-CZ" sz="17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ea typeface="Calibri" panose="020F0502020204030204" pitchFamily="34" charset="0"/>
                          <a:cs typeface="Arial" panose="020B0604020202020204" pitchFamily="34" charset="0"/>
                        </a:rPr>
                        <a:t> Výsledek</a:t>
                      </a:r>
                      <a:endParaRPr lang="cs-CZ" sz="17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0941260"/>
                  </a:ext>
                </a:extLst>
              </a:tr>
            </a:tbl>
          </a:graphicData>
        </a:graphic>
      </p:graphicFrame>
      <p:pic>
        <p:nvPicPr>
          <p:cNvPr id="13" name="Obrázek 12">
            <a:extLst>
              <a:ext uri="{FF2B5EF4-FFF2-40B4-BE49-F238E27FC236}">
                <a16:creationId xmlns:a16="http://schemas.microsoft.com/office/drawing/2014/main" id="{26CE35DA-4890-4E8A-A11A-58069789FA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4" name="TextovéPole 3">
            <a:extLst>
              <a:ext uri="{FF2B5EF4-FFF2-40B4-BE49-F238E27FC236}">
                <a16:creationId xmlns:a16="http://schemas.microsoft.com/office/drawing/2014/main" id="{C8E1973A-2C94-410C-89C0-FB9024EA2576}"/>
              </a:ext>
            </a:extLst>
          </p:cNvPr>
          <p:cNvSpPr txBox="1"/>
          <p:nvPr/>
        </p:nvSpPr>
        <p:spPr>
          <a:xfrm>
            <a:off x="118511" y="3903425"/>
            <a:ext cx="11935969" cy="3524042"/>
          </a:xfrm>
          <a:prstGeom prst="rect">
            <a:avLst/>
          </a:prstGeom>
          <a:noFill/>
        </p:spPr>
        <p:txBody>
          <a:bodyPr wrap="square" rtlCol="0">
            <a:spAutoFit/>
          </a:bodyPr>
          <a:lstStyle/>
          <a:p>
            <a:endParaRPr lang="cs-CZ" sz="1900" dirty="0"/>
          </a:p>
          <a:p>
            <a:endParaRPr lang="cs-CZ" sz="1900" dirty="0"/>
          </a:p>
          <a:p>
            <a:endParaRPr lang="cs-CZ" sz="1900" dirty="0"/>
          </a:p>
          <a:p>
            <a:r>
              <a:rPr lang="cs-CZ" sz="1900" dirty="0"/>
              <a:t>U indikátorů </a:t>
            </a:r>
            <a:r>
              <a:rPr lang="cs-CZ" sz="1900" b="1" dirty="0"/>
              <a:t>6 25 00, </a:t>
            </a:r>
            <a:r>
              <a:rPr lang="cs-CZ" sz="1900" b="1" dirty="0">
                <a:ea typeface="Calibri"/>
                <a:cs typeface="Times New Roman"/>
              </a:rPr>
              <a:t>6 26 00 a 6 28 00 </a:t>
            </a:r>
            <a:r>
              <a:rPr lang="cs-CZ" sz="1900" dirty="0">
                <a:ea typeface="Calibri"/>
                <a:cs typeface="Times New Roman"/>
              </a:rPr>
              <a:t>se vyplňuje při podání žádosti o podporu (dále jen </a:t>
            </a:r>
            <a:r>
              <a:rPr lang="cs-CZ" sz="1900" dirty="0" err="1">
                <a:ea typeface="Calibri"/>
                <a:cs typeface="Times New Roman"/>
              </a:rPr>
              <a:t>ŽoP</a:t>
            </a:r>
            <a:r>
              <a:rPr lang="cs-CZ" sz="1900" dirty="0">
                <a:ea typeface="Calibri"/>
                <a:cs typeface="Times New Roman"/>
              </a:rPr>
              <a:t>) cílová hodnota </a:t>
            </a:r>
            <a:r>
              <a:rPr lang="cs-CZ" sz="1900" b="1" dirty="0">
                <a:ea typeface="Calibri"/>
                <a:cs typeface="Times New Roman"/>
              </a:rPr>
              <a:t>0</a:t>
            </a:r>
            <a:r>
              <a:rPr lang="cs-CZ" sz="1900" dirty="0">
                <a:ea typeface="Calibri"/>
                <a:cs typeface="Times New Roman"/>
              </a:rPr>
              <a:t> – jedná se o tzv. indikátory sledované automatikou (cílové hodnoty budou vykazovány v průběhu realizace projektu - </a:t>
            </a:r>
            <a:r>
              <a:rPr lang="cs-CZ" sz="1900" dirty="0"/>
              <a:t>hodnoty se načítají automaticky z IS ESF2014+ do Zprávy o realizaci projektu (</a:t>
            </a:r>
            <a:r>
              <a:rPr lang="cs-CZ" sz="1900" dirty="0" err="1"/>
              <a:t>ZoR</a:t>
            </a:r>
            <a:r>
              <a:rPr lang="cs-CZ" sz="1900" dirty="0"/>
              <a:t>). </a:t>
            </a:r>
          </a:p>
          <a:p>
            <a:endParaRPr lang="cs-CZ" sz="1900" b="1" dirty="0">
              <a:ea typeface="Calibri"/>
              <a:cs typeface="Times New Roman"/>
            </a:endParaRPr>
          </a:p>
          <a:p>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r>
              <a:rPr lang="cs-CZ" b="1" dirty="0"/>
              <a:t>  </a:t>
            </a:r>
            <a:endParaRPr lang="cs-CZ" b="1" dirty="0">
              <a:ea typeface="Calibri"/>
              <a:cs typeface="Times New Roman"/>
            </a:endParaRPr>
          </a:p>
          <a:p>
            <a:endParaRPr lang="cs-CZ" dirty="0"/>
          </a:p>
        </p:txBody>
      </p:sp>
    </p:spTree>
    <p:extLst>
      <p:ext uri="{BB962C8B-B14F-4D97-AF65-F5344CB8AC3E}">
        <p14:creationId xmlns:p14="http://schemas.microsoft.com/office/powerpoint/2010/main" val="2701675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810881" y="2319773"/>
            <a:ext cx="6226384" cy="923330"/>
          </a:xfrm>
          <a:prstGeom prst="rect">
            <a:avLst/>
          </a:prstGeom>
        </p:spPr>
        <p:txBody>
          <a:bodyPr wrap="none">
            <a:spAutoFit/>
          </a:bodyPr>
          <a:lstStyle/>
          <a:p>
            <a:pPr algn="ctr"/>
            <a:r>
              <a:rPr lang="cs-CZ" sz="5400" b="1" spc="-150" dirty="0">
                <a:solidFill>
                  <a:schemeClr val="accent1">
                    <a:lumMod val="75000"/>
                  </a:schemeClr>
                </a:solidFill>
              </a:rPr>
              <a:t>ZPŮSOBILOST VÝDAJŮ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3288213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buSzPct val="100000"/>
            </a:pPr>
            <a:r>
              <a:rPr lang="cs-CZ" dirty="0"/>
              <a:t>je v souladu s právními předpisy (zejména legislativou EU a ČR) </a:t>
            </a:r>
          </a:p>
          <a:p>
            <a:pPr marL="432000" lvl="1" indent="-432000" algn="just">
              <a:lnSpc>
                <a:spcPct val="150000"/>
              </a:lnSpc>
              <a:spcBef>
                <a:spcPts val="0"/>
              </a:spcBef>
              <a:buSzPct val="100000"/>
            </a:pPr>
            <a:r>
              <a:rPr lang="pl-PL" dirty="0"/>
              <a:t>je v souladu s pravidly programu a s podmínkami poskytnutí podpory </a:t>
            </a:r>
          </a:p>
          <a:p>
            <a:pPr marL="432000" lvl="1" indent="-432000">
              <a:lnSpc>
                <a:spcPct val="150000"/>
              </a:lnSpc>
              <a:spcBef>
                <a:spcPts val="0"/>
              </a:spcBef>
              <a:buSzPct val="100000"/>
            </a:pPr>
            <a:r>
              <a:rPr lang="cs-CZ" dirty="0"/>
              <a:t>je přiměřený (viz kapitola 6.1 Specifické části pravidel pro žadatele a příjemce)</a:t>
            </a:r>
          </a:p>
          <a:p>
            <a:pPr marL="432000" lvl="1" indent="-432000" algn="just">
              <a:lnSpc>
                <a:spcPct val="150000"/>
              </a:lnSpc>
              <a:spcBef>
                <a:spcPts val="0"/>
              </a:spcBef>
              <a:buSzPct val="100000"/>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buSzPct val="100000"/>
            </a:pPr>
            <a:r>
              <a:rPr lang="cs-CZ" dirty="0"/>
              <a:t>váže se na aktivity projektu, které jsou územně způsobilé (tj. splňuje podmínky územní způsobilosti)</a:t>
            </a:r>
          </a:p>
          <a:p>
            <a:pPr marL="432000" lvl="1" indent="-432000" algn="just">
              <a:lnSpc>
                <a:spcPct val="150000"/>
              </a:lnSpc>
              <a:spcBef>
                <a:spcPts val="0"/>
              </a:spcBef>
              <a:buSzPct val="100000"/>
            </a:pPr>
            <a:r>
              <a:rPr lang="cs-CZ" dirty="0"/>
              <a:t>je řádně identifikovatelný, prokazatelný a doložitelný</a:t>
            </a:r>
          </a:p>
          <a:p>
            <a:pPr marL="432000" lvl="1" indent="-432000" algn="just">
              <a:lnSpc>
                <a:spcPct val="150000"/>
              </a:lnSpc>
              <a:spcBef>
                <a:spcPts val="0"/>
              </a:spcBef>
              <a:buSzPct val="100000"/>
            </a:pPr>
            <a:r>
              <a:rPr lang="cs-CZ" dirty="0"/>
              <a:t> je nezbytný pro dosažení cílů projektu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FCEE461-6B23-4EC3-B197-6BED8F41D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E022723-FE2D-41B1-BBA8-9D395FA71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9" name="Zástupný symbol pro obsah 8">
            <a:extLst>
              <a:ext uri="{FF2B5EF4-FFF2-40B4-BE49-F238E27FC236}">
                <a16:creationId xmlns:a16="http://schemas.microsoft.com/office/drawing/2014/main" id="{4F09ECA5-7E5F-4B13-A889-5E90D081E4F5}"/>
              </a:ext>
            </a:extLst>
          </p:cNvPr>
          <p:cNvSpPr>
            <a:spLocks noGrp="1"/>
          </p:cNvSpPr>
          <p:nvPr>
            <p:ph idx="1"/>
          </p:nvPr>
        </p:nvSpPr>
        <p:spPr>
          <a:xfrm>
            <a:off x="118511" y="1059692"/>
            <a:ext cx="11941684" cy="4797409"/>
          </a:xfrm>
        </p:spPr>
        <p:txBody>
          <a:bodyPr>
            <a:noAutofit/>
          </a:bodyPr>
          <a:lstStyle/>
          <a:p>
            <a:pPr marL="0" indent="0">
              <a:buNone/>
            </a:pPr>
            <a:r>
              <a:rPr lang="cs-CZ" sz="1700" b="1" dirty="0"/>
              <a:t>Věcná způsobilost </a:t>
            </a:r>
            <a:endParaRPr lang="cs-CZ" sz="1700" dirty="0"/>
          </a:p>
          <a:p>
            <a:pPr algn="just">
              <a:spcBef>
                <a:spcPts val="300"/>
              </a:spcBef>
            </a:pPr>
            <a:r>
              <a:rPr lang="cs-CZ" sz="1700" dirty="0"/>
              <a:t>Informace ke způsobilým výdajům jsou k dispozici v kapitole 6 Specifické části pravidel pro žadatele a příjemce v rámci OPZ </a:t>
            </a:r>
          </a:p>
          <a:p>
            <a:pPr algn="just">
              <a:spcBef>
                <a:spcPts val="300"/>
              </a:spcBef>
            </a:pPr>
            <a:r>
              <a:rPr lang="cs-CZ" sz="1700" dirty="0"/>
              <a:t>Způsobilé výdaje – osobní náklady, cestovné,  nákup zařízení a vybavení a spotřebního materiálu, n</a:t>
            </a:r>
            <a:r>
              <a:rPr lang="cs-CZ" altLang="cs-CZ" sz="1700" dirty="0"/>
              <a:t>ájem či leasing zařízení </a:t>
            </a:r>
            <a:br>
              <a:rPr lang="cs-CZ" altLang="cs-CZ" sz="1700" dirty="0"/>
            </a:br>
            <a:r>
              <a:rPr lang="cs-CZ" altLang="cs-CZ" sz="1700" dirty="0"/>
              <a:t>a vybavení, budov, </a:t>
            </a:r>
            <a:r>
              <a:rPr lang="cs-CZ" sz="1700" dirty="0"/>
              <a:t>odpisy, drobné stavební úpravy, nákup služeb, přímá podpora cílové skupiny (účastníků), d</a:t>
            </a:r>
            <a:r>
              <a:rPr lang="cs-CZ" altLang="cs-CZ" sz="1700" dirty="0"/>
              <a:t>aň z přidané hodnoty, finanční výdaje, správní a jiné poplatky, věcné příspěvky</a:t>
            </a:r>
          </a:p>
          <a:p>
            <a:pPr algn="just">
              <a:spcBef>
                <a:spcPts val="300"/>
              </a:spcBef>
            </a:pPr>
            <a:r>
              <a:rPr lang="cs-CZ" sz="1700" dirty="0"/>
              <a:t>Pokud příjemce čerpá na zaměstnance příspěvek na podporu zaměstnávání osob se zdravotním postižením dle § 78 zákona č. 435/2004 Sb., o zaměstnanosti, ve znění pozdějších předpisů, nebo jiný příspěvek poskytovaný Úřadem práce ČR, jehož výše se stanoví na základě skutečně vynaložených prostředků na osobní náklady zaměstnanců, nemůže současně čerpat podporu v rámci předkládaného projektu na úhradu osobních nákladů zaměstnanců, na které žadatel pobírá tento příspěvek.</a:t>
            </a:r>
          </a:p>
          <a:p>
            <a:pPr algn="just">
              <a:spcBef>
                <a:spcPts val="300"/>
              </a:spcBef>
            </a:pPr>
            <a:r>
              <a:rPr lang="cs-CZ" sz="1700" b="1" dirty="0"/>
              <a:t>V rámci aktivity Vznik nových a rozvoj existujících podnikatelských aktivit v oblasti sociálního podnikání nebudou financovány investiční a/nebo neinvestiční výdaje určené na modernizaci administrativního zázemí organizace (např. kancelářský nábytek pro manažera podniku).</a:t>
            </a:r>
          </a:p>
          <a:p>
            <a:pPr marL="0" indent="0" algn="just">
              <a:buNone/>
            </a:pPr>
            <a:endParaRPr lang="cs-CZ" sz="1700" b="1" dirty="0"/>
          </a:p>
          <a:p>
            <a:pPr marL="0" indent="0" algn="just">
              <a:buNone/>
            </a:pPr>
            <a:r>
              <a:rPr lang="cs-CZ" sz="1700" b="1" dirty="0"/>
              <a:t>Časová způsobilost </a:t>
            </a:r>
            <a:endParaRPr lang="cs-CZ" sz="1700" dirty="0"/>
          </a:p>
          <a:p>
            <a:pPr algn="just">
              <a:spcBef>
                <a:spcPts val="300"/>
              </a:spcBef>
            </a:pPr>
            <a:r>
              <a:rPr lang="cs-CZ" sz="1700" dirty="0"/>
              <a:t>Náklady vzniklé v době realizace projektu </a:t>
            </a:r>
          </a:p>
          <a:p>
            <a:pPr algn="just">
              <a:spcBef>
                <a:spcPts val="300"/>
              </a:spcBef>
            </a:pPr>
            <a:r>
              <a:rPr lang="cs-CZ" sz="1700" dirty="0"/>
              <a:t>Datum zahájení realizace projektu nesmí předcházet datu vyhlášení výzvy MAS</a:t>
            </a:r>
          </a:p>
          <a:p>
            <a:pPr algn="just">
              <a:spcBef>
                <a:spcPts val="300"/>
              </a:spcBef>
            </a:pPr>
            <a:r>
              <a:rPr lang="cs-CZ" sz="1700" dirty="0"/>
              <a:t>Omezení v režimu podpory </a:t>
            </a:r>
            <a:r>
              <a:rPr lang="cs-CZ" sz="1700" b="1" dirty="0"/>
              <a:t>blokové výjimky</a:t>
            </a:r>
          </a:p>
          <a:p>
            <a:pPr algn="just">
              <a:spcBef>
                <a:spcPts val="300"/>
              </a:spcBef>
            </a:pPr>
            <a:r>
              <a:rPr lang="cs-CZ" sz="1700" dirty="0"/>
              <a:t>Nejzazší termín ukončení realizace projektu: </a:t>
            </a:r>
            <a:r>
              <a:rPr lang="cs-CZ" sz="1700" b="1" dirty="0"/>
              <a:t>31. 12. 2022</a:t>
            </a:r>
            <a:endParaRPr lang="cs-CZ" sz="1700" dirty="0"/>
          </a:p>
        </p:txBody>
      </p:sp>
    </p:spTree>
    <p:extLst>
      <p:ext uri="{BB962C8B-B14F-4D97-AF65-F5344CB8AC3E}">
        <p14:creationId xmlns:p14="http://schemas.microsoft.com/office/powerpoint/2010/main" val="1246178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Reálné vykazování a dokladování výdajů</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AC141E16-6C78-4013-8D3A-75758538EEF9}"/>
              </a:ext>
            </a:extLst>
          </p:cNvPr>
          <p:cNvSpPr>
            <a:spLocks noGrp="1"/>
          </p:cNvSpPr>
          <p:nvPr>
            <p:ph idx="1"/>
          </p:nvPr>
        </p:nvSpPr>
        <p:spPr>
          <a:xfrm>
            <a:off x="118510" y="1155049"/>
            <a:ext cx="12073489" cy="4351338"/>
          </a:xfrm>
        </p:spPr>
        <p:txBody>
          <a:bodyPr>
            <a:normAutofit fontScale="47500" lnSpcReduction="20000"/>
          </a:bodyPr>
          <a:lstStyle/>
          <a:p>
            <a:pPr algn="just">
              <a:buNone/>
            </a:pPr>
            <a:r>
              <a:rPr lang="cs-CZ" sz="5000" b="1" dirty="0"/>
              <a:t>Reálné vykazování výdajů</a:t>
            </a:r>
          </a:p>
          <a:p>
            <a:pPr algn="just"/>
            <a:r>
              <a:rPr lang="cs-CZ" sz="5000" dirty="0"/>
              <a:t>Režim financování projektu metodou skutečně vzniklých výdajů: </a:t>
            </a:r>
          </a:p>
          <a:p>
            <a:pPr lvl="1" algn="just"/>
            <a:r>
              <a:rPr lang="cs-CZ" sz="5000" dirty="0"/>
              <a:t>stanovení způsobilosti na základě vykázání skutečně vzniklých a uhrazených výdajů; </a:t>
            </a:r>
          </a:p>
          <a:p>
            <a:pPr lvl="1" algn="just"/>
            <a:r>
              <a:rPr lang="cs-CZ" sz="5000" dirty="0"/>
              <a:t>způsobilé výdaje na základě doložení účetního, daňového či jiného dokladu. </a:t>
            </a:r>
          </a:p>
          <a:p>
            <a:pPr algn="just"/>
            <a:r>
              <a:rPr lang="cs-CZ" sz="5000" dirty="0"/>
              <a:t>časová způsobilost – datum vzniku nákladu musí spadat do období realizace projektu. </a:t>
            </a:r>
          </a:p>
          <a:p>
            <a:pPr algn="just"/>
            <a:r>
              <a:rPr lang="cs-CZ" sz="5000" dirty="0"/>
              <a:t>úhrada výdaje – vždy je třeba mít doklad o úhradě výdaje. </a:t>
            </a:r>
          </a:p>
          <a:p>
            <a:pPr algn="just"/>
            <a:endParaRPr lang="cs-CZ" sz="5000" dirty="0"/>
          </a:p>
          <a:p>
            <a:pPr marL="0" indent="0" algn="just">
              <a:buNone/>
            </a:pPr>
            <a:r>
              <a:rPr lang="cs-CZ" sz="5000" b="1" dirty="0"/>
              <a:t>Dokladování výdajů</a:t>
            </a:r>
          </a:p>
          <a:p>
            <a:pPr algn="just"/>
            <a:r>
              <a:rPr lang="cs-CZ" sz="5000" dirty="0"/>
              <a:t>Vše co spadá do PN musí být příjemce schopen doložit. </a:t>
            </a:r>
          </a:p>
          <a:p>
            <a:pPr algn="just"/>
            <a:r>
              <a:rPr lang="cs-CZ" sz="5000" dirty="0"/>
              <a:t>Originály dokladů musí být označeny registračním číslem projektu. </a:t>
            </a:r>
          </a:p>
          <a:p>
            <a:pPr algn="just"/>
            <a:r>
              <a:rPr lang="cs-CZ" sz="5000" dirty="0"/>
              <a:t>Do IS KP2014+ je třeba naskenovat všechny doklady, z nichž je nárokována částka přesahující 10 000 Kč, a s nimi také doklady o zaplacení</a:t>
            </a:r>
          </a:p>
          <a:p>
            <a:pPr marL="0" indent="0" algn="just">
              <a:buNone/>
            </a:pPr>
            <a:endParaRPr lang="cs-CZ" sz="2400" b="1" dirty="0"/>
          </a:p>
          <a:p>
            <a:pPr marL="0" indent="0">
              <a:buNone/>
            </a:pPr>
            <a:endParaRPr lang="cs-CZ" dirty="0"/>
          </a:p>
        </p:txBody>
      </p:sp>
    </p:spTree>
    <p:extLst>
      <p:ext uri="{BB962C8B-B14F-4D97-AF65-F5344CB8AC3E}">
        <p14:creationId xmlns:p14="http://schemas.microsoft.com/office/powerpoint/2010/main" val="343450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62500" lnSpcReduction="20000"/>
          </a:bodyPr>
          <a:lstStyle/>
          <a:p>
            <a:pPr marL="0" lvl="1" indent="0" algn="ctr">
              <a:lnSpc>
                <a:spcPct val="100000"/>
              </a:lnSpc>
              <a:spcBef>
                <a:spcPts val="0"/>
              </a:spcBef>
              <a:spcAft>
                <a:spcPts val="0"/>
              </a:spcAft>
              <a:buSzPct val="100000"/>
              <a:buNone/>
            </a:pPr>
            <a:endParaRPr lang="cs-CZ" b="1" dirty="0"/>
          </a:p>
          <a:p>
            <a:pPr marL="0" indent="0">
              <a:lnSpc>
                <a:spcPct val="100000"/>
              </a:lnSpc>
              <a:spcBef>
                <a:spcPts val="0"/>
              </a:spcBef>
              <a:spcAft>
                <a:spcPts val="0"/>
              </a:spcAft>
              <a:buNone/>
              <a:defRPr/>
            </a:pPr>
            <a:r>
              <a:rPr lang="cs-CZ" altLang="cs-CZ" sz="2900" b="1" dirty="0"/>
              <a:t>1. Celkové způsobilé výdaje</a:t>
            </a:r>
          </a:p>
          <a:p>
            <a:pPr lvl="1">
              <a:lnSpc>
                <a:spcPct val="100000"/>
              </a:lnSpc>
              <a:spcBef>
                <a:spcPts val="0"/>
              </a:spcBef>
              <a:spcAft>
                <a:spcPts val="0"/>
              </a:spcAft>
              <a:defRPr/>
            </a:pPr>
            <a:r>
              <a:rPr lang="cs-CZ" altLang="cs-CZ" sz="2900" b="1" dirty="0"/>
              <a:t>1.1 Přímé náklady = náklady, které mají přímou vazbu na cílovou skupinu </a:t>
            </a:r>
            <a:r>
              <a:rPr lang="cs-CZ" altLang="cs-CZ" sz="2900" dirty="0"/>
              <a:t>		</a:t>
            </a:r>
          </a:p>
          <a:p>
            <a:pPr lvl="2">
              <a:lnSpc>
                <a:spcPct val="80000"/>
              </a:lnSpc>
              <a:buFont typeface="Wingdings" pitchFamily="2" charset="2"/>
              <a:buChar char="Ø"/>
              <a:defRPr/>
            </a:pPr>
            <a:r>
              <a:rPr lang="cs-CZ" altLang="cs-CZ" sz="2900" dirty="0"/>
              <a:t>1.1.1  Osobní náklady  </a:t>
            </a:r>
          </a:p>
          <a:p>
            <a:pPr lvl="2">
              <a:lnSpc>
                <a:spcPct val="80000"/>
              </a:lnSpc>
              <a:buFont typeface="Wingdings" pitchFamily="2" charset="2"/>
              <a:buChar char="Ø"/>
              <a:defRPr/>
            </a:pPr>
            <a:r>
              <a:rPr lang="cs-CZ" altLang="cs-CZ" sz="2900" dirty="0"/>
              <a:t>1.1.2  Cestovné</a:t>
            </a:r>
          </a:p>
          <a:p>
            <a:pPr lvl="2">
              <a:lnSpc>
                <a:spcPct val="80000"/>
              </a:lnSpc>
              <a:buFont typeface="Wingdings" pitchFamily="2" charset="2"/>
              <a:buChar char="Ø"/>
              <a:defRPr/>
            </a:pPr>
            <a:r>
              <a:rPr lang="cs-CZ" altLang="cs-CZ" sz="2900" dirty="0"/>
              <a:t>1.1.3  Nákup zařízení a vybavení a spotřebního materiálu</a:t>
            </a:r>
          </a:p>
          <a:p>
            <a:pPr lvl="2">
              <a:lnSpc>
                <a:spcPct val="80000"/>
              </a:lnSpc>
              <a:buFont typeface="Wingdings" pitchFamily="2" charset="2"/>
              <a:buChar char="Ø"/>
              <a:defRPr/>
            </a:pPr>
            <a:r>
              <a:rPr lang="cs-CZ" altLang="cs-CZ" sz="2900" dirty="0"/>
              <a:t>1.1.4  Nájem či leasing zařízení a vybavení, budov</a:t>
            </a:r>
          </a:p>
          <a:p>
            <a:pPr lvl="2">
              <a:lnSpc>
                <a:spcPct val="80000"/>
              </a:lnSpc>
              <a:buFont typeface="Wingdings" pitchFamily="2" charset="2"/>
              <a:buChar char="Ø"/>
              <a:defRPr/>
            </a:pPr>
            <a:r>
              <a:rPr lang="cs-CZ" altLang="cs-CZ" sz="2900" dirty="0"/>
              <a:t>1.1.5  Odpisy</a:t>
            </a:r>
          </a:p>
          <a:p>
            <a:pPr lvl="2">
              <a:lnSpc>
                <a:spcPct val="80000"/>
              </a:lnSpc>
              <a:buFont typeface="Wingdings" pitchFamily="2" charset="2"/>
              <a:buChar char="Ø"/>
              <a:defRPr/>
            </a:pPr>
            <a:r>
              <a:rPr lang="cs-CZ" altLang="cs-CZ" sz="2900" dirty="0"/>
              <a:t>1.1.6  Drobné stavební úpravy (do 40 tis. Kč)</a:t>
            </a:r>
          </a:p>
          <a:p>
            <a:pPr lvl="2">
              <a:lnSpc>
                <a:spcPct val="80000"/>
              </a:lnSpc>
              <a:buFont typeface="Wingdings" pitchFamily="2" charset="2"/>
              <a:buChar char="Ø"/>
              <a:defRPr/>
            </a:pPr>
            <a:r>
              <a:rPr lang="cs-CZ" altLang="cs-CZ" sz="2900" dirty="0"/>
              <a:t>1.1.7  Nákup služeb</a:t>
            </a:r>
          </a:p>
          <a:p>
            <a:pPr lvl="2">
              <a:lnSpc>
                <a:spcPct val="80000"/>
              </a:lnSpc>
              <a:buFont typeface="Wingdings" pitchFamily="2" charset="2"/>
              <a:buChar char="Ø"/>
              <a:defRPr/>
            </a:pPr>
            <a:r>
              <a:rPr lang="cs-CZ" altLang="cs-CZ" sz="2900" dirty="0"/>
              <a:t>1.1.8  Přímá podpora CS </a:t>
            </a:r>
          </a:p>
          <a:p>
            <a:pPr marL="914400" lvl="2" indent="0">
              <a:lnSpc>
                <a:spcPct val="80000"/>
              </a:lnSpc>
              <a:buNone/>
              <a:defRPr/>
            </a:pPr>
            <a:endParaRPr lang="cs-CZ" altLang="cs-CZ" sz="2900" dirty="0"/>
          </a:p>
          <a:p>
            <a:pPr lvl="1">
              <a:lnSpc>
                <a:spcPct val="100000"/>
              </a:lnSpc>
              <a:spcBef>
                <a:spcPts val="0"/>
              </a:spcBef>
              <a:spcAft>
                <a:spcPts val="0"/>
              </a:spcAft>
              <a:defRPr/>
            </a:pPr>
            <a:r>
              <a:rPr lang="cs-CZ" sz="2900" b="1" dirty="0"/>
              <a:t>1.2 Nepřímé náklady = náklady, které nemají přímou vazbu na cílovou skupinu</a:t>
            </a:r>
          </a:p>
          <a:p>
            <a:pPr lvl="1">
              <a:lnSpc>
                <a:spcPct val="100000"/>
              </a:lnSpc>
              <a:spcBef>
                <a:spcPts val="0"/>
              </a:spcBef>
              <a:spcAft>
                <a:spcPts val="0"/>
              </a:spcAft>
              <a:defRPr/>
            </a:pPr>
            <a:endParaRPr lang="cs-CZ" sz="2900" b="1" dirty="0"/>
          </a:p>
          <a:p>
            <a:pPr>
              <a:lnSpc>
                <a:spcPct val="80000"/>
              </a:lnSpc>
              <a:defRPr/>
            </a:pPr>
            <a:r>
              <a:rPr lang="cs-CZ" sz="2900" b="1" dirty="0"/>
              <a:t>Do celkových způsobilých výdajů se řadí i d</a:t>
            </a:r>
            <a:r>
              <a:rPr lang="cs-CZ" altLang="cs-CZ" sz="2900" b="1" dirty="0"/>
              <a:t>aň z přidané hodnoty, finanční výdaje, správní a jiné poplatky a věcné příspěvky (v prezentaci uvedeny jako Další způsobilé výdaje).</a:t>
            </a:r>
          </a:p>
          <a:p>
            <a:pPr lvl="1">
              <a:lnSpc>
                <a:spcPct val="100000"/>
              </a:lnSpc>
              <a:spcBef>
                <a:spcPts val="0"/>
              </a:spcBef>
              <a:defRPr/>
            </a:pPr>
            <a:endParaRPr lang="cs-CZ" sz="2900" b="1" dirty="0"/>
          </a:p>
          <a:p>
            <a:pPr>
              <a:lnSpc>
                <a:spcPct val="100000"/>
              </a:lnSpc>
              <a:spcBef>
                <a:spcPts val="0"/>
              </a:spcBef>
              <a:spcAft>
                <a:spcPts val="0"/>
              </a:spcAft>
              <a:defRPr/>
            </a:pPr>
            <a:endParaRPr lang="cs-CZ" sz="2900" b="1" dirty="0"/>
          </a:p>
          <a:p>
            <a:pPr marL="0" indent="0">
              <a:lnSpc>
                <a:spcPct val="100000"/>
              </a:lnSpc>
              <a:spcBef>
                <a:spcPts val="0"/>
              </a:spcBef>
              <a:spcAft>
                <a:spcPts val="0"/>
              </a:spcAft>
              <a:buNone/>
            </a:pPr>
            <a:r>
              <a:rPr lang="cs-CZ" sz="2900" b="1" dirty="0"/>
              <a:t>2. Celkové nezpůsobilé výdaje (pro potřeby OPZ se v žádosti o podporu nevyplňují)</a:t>
            </a:r>
          </a:p>
          <a:p>
            <a:pPr>
              <a:lnSpc>
                <a:spcPct val="100000"/>
              </a:lnSpc>
              <a:spcBef>
                <a:spcPts val="0"/>
              </a:spcBef>
              <a:spcAft>
                <a:spcPts val="0"/>
              </a:spcAft>
              <a:defRPr/>
            </a:pPr>
            <a:endParaRPr lang="cs-CZ" sz="2400" b="1"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Kategorie způsobilých výdajů OPZ</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5932E5B-1E79-494E-9BF0-597D6A561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852645" cy="4564010"/>
          </a:xfrm>
        </p:spPr>
        <p:txBody>
          <a:bodyPr>
            <a:normAutofit/>
          </a:bodyPr>
          <a:lstStyle/>
          <a:p>
            <a:pPr marL="342900" lvl="1" indent="-342900" algn="just">
              <a:lnSpc>
                <a:spcPts val="2880"/>
              </a:lnSpc>
              <a:spcBef>
                <a:spcPts val="600"/>
              </a:spcBef>
              <a:spcAft>
                <a:spcPts val="600"/>
              </a:spcAft>
              <a:buSzPct val="100000"/>
              <a:defRPr/>
            </a:pPr>
            <a:r>
              <a:rPr lang="cs-CZ" b="1" dirty="0"/>
              <a:t>Hrubá mzda/plat nebo odměna +  odvody na SP a ZP</a:t>
            </a:r>
            <a:endParaRPr lang="cs-CZ" altLang="cs-CZ" dirty="0"/>
          </a:p>
          <a:p>
            <a:pPr marL="432000" lvl="1" indent="-432000" algn="just">
              <a:lnSpc>
                <a:spcPct val="100000"/>
              </a:lnSpc>
              <a:spcBef>
                <a:spcPts val="0"/>
              </a:spcBef>
              <a:buSzPct val="100000"/>
              <a:defRPr/>
            </a:pPr>
            <a:r>
              <a:rPr lang="cs-CZ" altLang="cs-CZ" dirty="0"/>
              <a:t>mzdy a platy pracovníků zaměstnaní výhradně pro projekt</a:t>
            </a:r>
          </a:p>
          <a:p>
            <a:pPr marL="432000" lvl="1" indent="-432000" algn="just">
              <a:lnSpc>
                <a:spcPct val="100000"/>
              </a:lnSpc>
              <a:spcBef>
                <a:spcPts val="0"/>
              </a:spcBef>
              <a:buSzPct val="100000"/>
              <a:defRPr/>
            </a:pPr>
            <a:r>
              <a:rPr lang="cs-CZ" altLang="cs-CZ" dirty="0"/>
              <a:t>příslušná část mezd nebo platů zaměstnanců, kteří se na realizaci projektu podílejí pouze částí svého úvazku</a:t>
            </a:r>
          </a:p>
          <a:p>
            <a:pPr marL="432000" lvl="1" indent="-432000" algn="just">
              <a:lnSpc>
                <a:spcPct val="100000"/>
              </a:lnSpc>
              <a:spcBef>
                <a:spcPts val="0"/>
              </a:spcBef>
              <a:buSzPct val="100000"/>
              <a:defRPr/>
            </a:pPr>
            <a:r>
              <a:rPr lang="cs-CZ" altLang="cs-CZ" dirty="0"/>
              <a:t>ostatní osobní náklady na zaměstnance, kteří jsou zaměstnáni na DPČ nebo DPP</a:t>
            </a:r>
          </a:p>
          <a:p>
            <a:pPr marL="432000" lvl="1" indent="-432000" algn="just">
              <a:lnSpc>
                <a:spcPct val="100000"/>
              </a:lnSpc>
              <a:spcBef>
                <a:spcPts val="0"/>
              </a:spcBef>
              <a:buSzPct val="100000"/>
              <a:defRPr/>
            </a:pPr>
            <a:r>
              <a:rPr lang="cs-CZ" altLang="cs-CZ" dirty="0"/>
              <a:t>výdaje na odměny</a:t>
            </a:r>
          </a:p>
          <a:p>
            <a:pPr marL="432000" lvl="1" indent="-432000" algn="just">
              <a:lnSpc>
                <a:spcPct val="100000"/>
              </a:lnSpc>
              <a:spcBef>
                <a:spcPts val="0"/>
              </a:spcBef>
              <a:buSzPct val="100000"/>
              <a:defRPr/>
            </a:pPr>
            <a:r>
              <a:rPr lang="cs-CZ" altLang="cs-CZ" b="1" dirty="0"/>
              <a:t>nesmí přesáhnout obvyklou výši v daném místě, čase a oboru! </a:t>
            </a:r>
          </a:p>
          <a:p>
            <a:pPr marL="432000" lvl="1" indent="-432000" algn="just">
              <a:lnSpc>
                <a:spcPct val="100000"/>
              </a:lnSpc>
              <a:spcBef>
                <a:spcPts val="0"/>
              </a:spcBef>
              <a:buSzPct val="100000"/>
              <a:defRPr/>
            </a:pPr>
            <a:r>
              <a:rPr lang="cs-CZ" altLang="cs-CZ" dirty="0"/>
              <a:t>Pro porovnání osobních výdajů lze využít Informační systém o průměrném výdělku (ISPV) dostupný  na </a:t>
            </a:r>
            <a:r>
              <a:rPr lang="cs-CZ" altLang="cs-CZ" b="1" dirty="0">
                <a:hlinkClick r:id="rId4"/>
              </a:rPr>
              <a:t>www.mpsv.cz/ISPV.php</a:t>
            </a:r>
            <a:endParaRPr lang="cs-CZ" altLang="cs-CZ" b="1" dirty="0"/>
          </a:p>
          <a:p>
            <a:pPr marL="432000" lvl="1" indent="-432000" algn="just">
              <a:lnSpc>
                <a:spcPct val="100000"/>
              </a:lnSpc>
              <a:spcBef>
                <a:spcPts val="0"/>
              </a:spcBef>
              <a:buSzPct val="100000"/>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a:t>
            </a:r>
            <a:r>
              <a:rPr lang="cs-CZ" altLang="cs-CZ" b="1" dirty="0" err="1"/>
              <a:t>esfcr.cz</a:t>
            </a: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1.1.1 Osobní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7A8A318-FA02-46E5-805F-619C85E97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62170" y="1055522"/>
            <a:ext cx="11964939" cy="4646133"/>
          </a:xfrm>
        </p:spPr>
        <p:txBody>
          <a:bodyPr>
            <a:normAutofit fontScale="70000" lnSpcReduction="20000"/>
          </a:bodyPr>
          <a:lstStyle/>
          <a:p>
            <a:pPr marL="0" indent="0">
              <a:buNone/>
            </a:pPr>
            <a:endParaRPr lang="cs-CZ" sz="6000" dirty="0"/>
          </a:p>
          <a:p>
            <a:pPr algn="just"/>
            <a:r>
              <a:rPr lang="cs-CZ" dirty="0"/>
              <a:t>Cílem výzvy je poskytnout podporu aktivit v oblasti sociálního podnikání a usnadnění podmínek vzniku a rozvoje sociálního podnikání v území. Realizace podporovaných aktivit povede ke zlepšení postavení a situace cílových skupin (tj. osob znevýhodněných na trhu práce včetně osob sociálně vyloučených a ohrožených sociálním vyloučením), vzniku nových pracovních příležitostí pro tyto osoby, k místnímu rozvoji podnikatelského potenciálu v oblasti sociálního podnikání, ke snížení lokální nezaměstnanosti a ke zlepšení spolupráce místních aktérů při řešení problémů lokální nezaměstnanosti v návaznosti na zmíněné cílové skupiny. Cílem výzvy je tudíž podpora vzniku nových a rozvoj existujících podnikatelských aktivit v oblasti sociálního podnikání a samotných sociálních podniků včetně zlepšení jejich kvality a budování poradenské a informační kapacity v oblasti sociálního podnikání spojené s marketingovou podporou těchto podniků.</a:t>
            </a:r>
          </a:p>
          <a:p>
            <a:pPr algn="just"/>
            <a:r>
              <a:rPr lang="cs-CZ" b="1" dirty="0"/>
              <a:t>Bude podporován vznik nových a rozvoj existujících podnikatelských aktivit v oblasti sociálního podnikání – integrační sociální podnik a environmentální sociální podnik. </a:t>
            </a:r>
            <a:r>
              <a:rPr lang="cs-CZ" dirty="0"/>
              <a:t>Sociální podnikání zahrnuje podnikatelské aktivity prospívající společnosti a životnímu prostředí. Vytváří pracovní příležitosti pro osoby se znevýhodněním na trhu práce a hraje důležitou roli v místním rozvoji. Zcela zásadní je zapojení lokálních </a:t>
            </a:r>
            <a:r>
              <a:rPr lang="cs-CZ" dirty="0" err="1"/>
              <a:t>stakeholderů</a:t>
            </a:r>
            <a:r>
              <a:rPr lang="cs-CZ" dirty="0"/>
              <a:t> do činnosti sociálního podniku. Sociální podnik naplňuje veřejně prospěšný cíl, který je formulován v zakládacích dokumentech. Pro sociální podnik je stejně důležité dosahování zisku i zvyšování veřejného prospěchu. Sociální podnik vzniká a rozvíjí se na konceptu tzv. trojího prospěchu – ekonomického, sociálního a environmentálního.</a:t>
            </a:r>
          </a:p>
        </p:txBody>
      </p:sp>
      <p:sp>
        <p:nvSpPr>
          <p:cNvPr id="14" name="Obdélník 13"/>
          <p:cNvSpPr/>
          <p:nvPr/>
        </p:nvSpPr>
        <p:spPr>
          <a:xfrm>
            <a:off x="0" y="-224546"/>
            <a:ext cx="12192000" cy="1252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24579" y="240455"/>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5500" b="1" spc="-150" dirty="0">
                <a:solidFill>
                  <a:schemeClr val="accent1">
                    <a:lumMod val="75000"/>
                  </a:schemeClr>
                </a:solidFill>
              </a:rPr>
              <a:t>Představení výzvy</a:t>
            </a:r>
          </a:p>
          <a:p>
            <a:pPr algn="r"/>
            <a:r>
              <a:rPr lang="cs-CZ" sz="5500" b="1" dirty="0">
                <a:solidFill>
                  <a:srgbClr val="0070C0"/>
                </a:solidFill>
              </a:rPr>
              <a:t>Cíl a zaměření výzvy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52343"/>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0" name="Obrázek 9">
            <a:extLst>
              <a:ext uri="{FF2B5EF4-FFF2-40B4-BE49-F238E27FC236}">
                <a16:creationId xmlns:a16="http://schemas.microsoft.com/office/drawing/2014/main" id="{E1AD2EF2-A9DA-48C6-85B8-19935A9E8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9579"/>
            <a:ext cx="4341927"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Pracovní smlouva (PS), dohoda o provedení činnosti (DPČ), dohoda o provedení práce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FontTx/>
              <a:buChar char="-"/>
              <a:defRPr/>
            </a:pPr>
            <a:r>
              <a:rPr lang="cs-CZ" b="1" dirty="0"/>
              <a:t>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za dny dočasné pracovní neschopnosti nebo karantény </a:t>
            </a:r>
            <a:r>
              <a:rPr lang="cs-CZ" dirty="0"/>
              <a:t>(jejich poměrná část)</a:t>
            </a: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432000" lvl="1" indent="-432000" algn="just">
              <a:lnSpc>
                <a:spcPct val="100000"/>
              </a:lnSpc>
              <a:spcBef>
                <a:spcPts val="0"/>
              </a:spcBef>
              <a:buSzPct val="100000"/>
              <a:buFont typeface="Wingdings" panose="05000000000000000000" pitchFamily="2" charset="2"/>
              <a:buChar char=""/>
              <a:defRPr/>
            </a:pPr>
            <a:r>
              <a:rPr lang="cs-CZ" dirty="0"/>
              <a:t>Pracovní úvazky zaměstnance se nesmí překrývat a není možné, aby byl za stejnou práci placen vícekrát. </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b="1" dirty="0">
                <a:solidFill>
                  <a:srgbClr val="FF0000"/>
                </a:solidFill>
              </a:rPr>
              <a:t>Výše úvazku = maximálně 1,0 </a:t>
            </a:r>
            <a:r>
              <a:rPr lang="cs-CZ" dirty="0">
                <a:solidFill>
                  <a:srgbClr val="FF0000"/>
                </a:solidFill>
              </a:rPr>
              <a:t>(součet veškerých úvazků zaměstnance </a:t>
            </a:r>
            <a:br>
              <a:rPr lang="cs-CZ" dirty="0">
                <a:solidFill>
                  <a:srgbClr val="FF0000"/>
                </a:solidFill>
              </a:rPr>
            </a:br>
            <a:r>
              <a:rPr lang="cs-CZ" dirty="0">
                <a:solidFill>
                  <a:srgbClr val="FF0000"/>
                </a:solidFill>
              </a:rPr>
              <a:t>u všech subjektů zapojených do projektu – příjemce a partneři), a to po celou dobu zapojení daného pracovníka do realizace projektu</a:t>
            </a:r>
            <a:endParaRPr lang="cs-CZ"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Realizační tým projektu (RT) = </a:t>
            </a:r>
            <a:r>
              <a:rPr lang="cs-CZ" altLang="cs-CZ" dirty="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PŘÍMÉ NÁKLADY: </a:t>
            </a:r>
            <a:r>
              <a:rPr lang="cs-CZ" altLang="cs-CZ"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NEPŘÍMÉ NÁKLADY: </a:t>
            </a:r>
            <a:r>
              <a:rPr lang="cs-CZ" altLang="cs-CZ" dirty="0"/>
              <a:t>projektový/finanční manažer a ostatní pozice (administrativní, podpůrné), které nepracují přímo s CS</a:t>
            </a: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50646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Jako přílohu je třeba nahrát kopie výpisů z BÚ, případně VPD. </a:t>
            </a:r>
          </a:p>
          <a:p>
            <a:pPr algn="just"/>
            <a:r>
              <a:rPr lang="cs-CZ" sz="2200" dirty="0"/>
              <a:t>Pracovní výkazy </a:t>
            </a:r>
          </a:p>
          <a:p>
            <a:pPr lvl="1" algn="just"/>
            <a:r>
              <a:rPr lang="cs-CZ" sz="2200" dirty="0"/>
              <a:t>podepsán pracovníkem a nadřízeným pracovníkem; </a:t>
            </a:r>
          </a:p>
          <a:p>
            <a:pPr lvl="1" algn="just"/>
            <a:r>
              <a:rPr lang="cs-CZ" sz="2200" dirty="0" err="1"/>
              <a:t>sken</a:t>
            </a:r>
            <a:r>
              <a:rPr lang="cs-CZ" sz="2200" dirty="0"/>
              <a:t> pracovního výkazu nahrát do systému. </a:t>
            </a:r>
          </a:p>
          <a:p>
            <a:pPr algn="just"/>
            <a:r>
              <a:rPr lang="cs-CZ" sz="2200" dirty="0"/>
              <a:t>Nutnost předkládat pracovní výkazy </a:t>
            </a:r>
          </a:p>
          <a:p>
            <a:pPr lvl="1" algn="just"/>
            <a:r>
              <a:rPr lang="cs-CZ" sz="2200" dirty="0"/>
              <a:t>pracovník vykonává činnost pro projekt i mimo projekt; </a:t>
            </a:r>
          </a:p>
          <a:p>
            <a:pPr lvl="1" algn="just"/>
            <a:r>
              <a:rPr lang="cs-CZ" sz="2200" dirty="0"/>
              <a:t>pracovník vykonává činnosti, které spadají do přímých i nepřímých nákladů. </a:t>
            </a:r>
          </a:p>
          <a:p>
            <a:pPr algn="just"/>
            <a:r>
              <a:rPr lang="cs-CZ" sz="2200" dirty="0"/>
              <a:t>Výkazy se zpracovávají za jednotlivé měsíce </a:t>
            </a:r>
          </a:p>
          <a:p>
            <a:pPr lvl="1" algn="just">
              <a:spcAft>
                <a:spcPts val="1000"/>
              </a:spcAft>
            </a:pPr>
            <a:r>
              <a:rPr lang="pl-PL" sz="2200" dirty="0"/>
              <a:t>ne po dnech, ale po skupinách činností. </a:t>
            </a:r>
          </a:p>
          <a:p>
            <a:r>
              <a:rPr lang="cs-CZ" sz="2200" b="1" dirty="0">
                <a:solidFill>
                  <a:srgbClr val="0070C0"/>
                </a:solidFill>
                <a:hlinkClick r:id="rId4"/>
              </a:rPr>
              <a:t>https://www.esfcr.cz/pracovni-vykaz-opz </a:t>
            </a:r>
            <a:endParaRPr lang="cs-CZ" sz="2200" b="1" dirty="0">
              <a:solidFill>
                <a:srgbClr val="0070C0"/>
              </a:solidFill>
            </a:endParaRP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33426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algn="just"/>
            <a:r>
              <a:rPr lang="cs-CZ" sz="2200" dirty="0"/>
              <a:t>Výdaje (cestovní náhrady) spojené s pracovními cestami zaměstnanců příjemce a zaměstnanců partnerů </a:t>
            </a:r>
            <a:br>
              <a:rPr lang="cs-CZ" sz="2200" dirty="0"/>
            </a:br>
            <a:r>
              <a:rPr lang="cs-CZ" sz="2200" dirty="0"/>
              <a:t>s finančním příspěvkem.</a:t>
            </a:r>
            <a:endParaRPr lang="cs-CZ" sz="2200" b="1" dirty="0"/>
          </a:p>
          <a:p>
            <a:pPr algn="just">
              <a:lnSpc>
                <a:spcPct val="100000"/>
              </a:lnSpc>
              <a:spcBef>
                <a:spcPts val="0"/>
              </a:spcBef>
            </a:pPr>
            <a:r>
              <a:rPr lang="cs-CZ" altLang="cs-CZ" sz="2200" b="1" dirty="0"/>
              <a:t>Cestovní náhrady = </a:t>
            </a:r>
            <a:r>
              <a:rPr lang="cs-CZ" altLang="cs-CZ" sz="2200" dirty="0"/>
              <a:t>náhrady za jízdní výdaje, výdaje za ubytování, za stravné a za nutné vedlejší výdaje</a:t>
            </a:r>
          </a:p>
          <a:p>
            <a:pPr algn="just">
              <a:lnSpc>
                <a:spcPct val="100000"/>
              </a:lnSpc>
              <a:spcBef>
                <a:spcPts val="0"/>
              </a:spcBef>
            </a:pPr>
            <a:r>
              <a:rPr lang="cs-CZ" altLang="cs-CZ" sz="2200" dirty="0"/>
              <a:t>Cestovní náhrady spojené s pracovními cestami (tuzemské i zahraniční) realizačního týmu jsou hrazeny z nepřímých nákladů.</a:t>
            </a:r>
          </a:p>
          <a:p>
            <a:pPr algn="just"/>
            <a:r>
              <a:rPr lang="cs-CZ" sz="2200" b="1" dirty="0"/>
              <a:t>Způsobilé druhy cestovních náhrad:</a:t>
            </a:r>
          </a:p>
          <a:p>
            <a:pPr lvl="1" algn="just"/>
            <a:r>
              <a:rPr lang="cs-CZ" sz="2200" b="1" dirty="0"/>
              <a:t>Jízdní výdaje </a:t>
            </a:r>
            <a:r>
              <a:rPr lang="cs-CZ" sz="2200" dirty="0"/>
              <a:t>– použití soukromého vozidla, veřejná doprava, místenky, taxi, MHD</a:t>
            </a:r>
          </a:p>
          <a:p>
            <a:pPr lvl="1" algn="just"/>
            <a:r>
              <a:rPr lang="cs-CZ" sz="2200" b="1" dirty="0"/>
              <a:t>Ubytování </a:t>
            </a:r>
            <a:r>
              <a:rPr lang="cs-CZ" sz="2200" dirty="0"/>
              <a:t>– výdaje musí odpovídat cenám v místě obvyklým</a:t>
            </a:r>
          </a:p>
          <a:p>
            <a:pPr lvl="1" algn="just"/>
            <a:r>
              <a:rPr lang="cs-CZ" sz="2200" b="1" dirty="0"/>
              <a:t>Stravné</a:t>
            </a:r>
            <a:r>
              <a:rPr lang="cs-CZ" sz="2200" dirty="0"/>
              <a:t> – přísluší zaměstnanci v závislosti na době trvání pracovní cesty</a:t>
            </a:r>
          </a:p>
          <a:p>
            <a:pPr lvl="1" algn="just"/>
            <a:r>
              <a:rPr lang="cs-CZ" sz="2200" b="1" dirty="0"/>
              <a:t>Nutné vedlejší výdaje  </a:t>
            </a:r>
            <a:r>
              <a:rPr lang="cs-CZ" sz="2200" dirty="0"/>
              <a:t>- výdaje související s cestou. Např. cestovní pojištění, poplatky za použití telefonu, parkovné, dálniční poplatek, vstupenky na veletrh atd.</a:t>
            </a:r>
          </a:p>
          <a:p>
            <a:pPr lvl="1" algn="just"/>
            <a:endParaRPr lang="cs-CZ" sz="2200" dirty="0"/>
          </a:p>
          <a:p>
            <a:pPr algn="just">
              <a:lnSpc>
                <a:spcPct val="100000"/>
              </a:lnSpc>
              <a:spcBef>
                <a:spcPts val="0"/>
              </a:spcBef>
              <a:spcAft>
                <a:spcPts val="0"/>
              </a:spcAft>
            </a:pPr>
            <a:r>
              <a:rPr lang="cs-CZ" altLang="cs-CZ" sz="2200" b="1" dirty="0"/>
              <a:t>Pro zaměstnance českých subjektů při zahraničních cestách (PN) </a:t>
            </a:r>
            <a:r>
              <a:rPr lang="cs-CZ" altLang="cs-CZ" sz="22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200" dirty="0"/>
          </a:p>
          <a:p>
            <a:pPr algn="just">
              <a:lnSpc>
                <a:spcPct val="100000"/>
              </a:lnSpc>
              <a:spcBef>
                <a:spcPts val="0"/>
              </a:spcBef>
              <a:spcAft>
                <a:spcPts val="0"/>
              </a:spcAft>
            </a:pPr>
            <a:r>
              <a:rPr lang="cs-CZ" altLang="cs-CZ" sz="2200" b="1" dirty="0"/>
              <a:t>Pro zahraniční experty při pracovní cestě do ČR (PN) </a:t>
            </a:r>
            <a:r>
              <a:rPr lang="cs-CZ" altLang="cs-CZ" sz="2200" dirty="0"/>
              <a:t>– tzv. „per </a:t>
            </a:r>
            <a:r>
              <a:rPr lang="cs-CZ" altLang="cs-CZ" sz="2200" dirty="0" err="1"/>
              <a:t>diems</a:t>
            </a:r>
            <a:r>
              <a:rPr lang="cs-CZ" altLang="cs-CZ" sz="2200" dirty="0"/>
              <a:t>“ ve výši 230 EUR (</a:t>
            </a:r>
            <a:r>
              <a:rPr lang="cs-CZ" sz="2200" dirty="0"/>
              <a:t>http://ec.europa.eu/</a:t>
            </a:r>
            <a:r>
              <a:rPr lang="cs-CZ" sz="2200" dirty="0" err="1"/>
              <a:t>europeaid</a:t>
            </a:r>
            <a:r>
              <a:rPr lang="cs-CZ" sz="2200" dirty="0"/>
              <a:t>/</a:t>
            </a:r>
            <a:r>
              <a:rPr lang="cs-CZ" sz="2200" dirty="0" err="1"/>
              <a:t>perdiem_en</a:t>
            </a:r>
            <a:r>
              <a:rPr lang="cs-CZ" sz="2200" dirty="0"/>
              <a:t>)</a:t>
            </a:r>
            <a:r>
              <a:rPr lang="cs-CZ" altLang="cs-CZ" sz="2200" dirty="0"/>
              <a:t> nebo paušál 75 EUR, zahrnují </a:t>
            </a:r>
            <a:r>
              <a:rPr lang="cs-CZ" sz="2200" dirty="0"/>
              <a:t>náklady na ubytování, stravné, </a:t>
            </a:r>
            <a:br>
              <a:rPr lang="cs-CZ" sz="2200" dirty="0"/>
            </a:br>
            <a:r>
              <a:rPr lang="cs-CZ" sz="2200" dirty="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900" dirty="0"/>
          </a:p>
          <a:p>
            <a:pPr marL="0" indent="0">
              <a:lnSpc>
                <a:spcPct val="80000"/>
              </a:lnSpc>
              <a:spcBef>
                <a:spcPts val="0"/>
              </a:spcBef>
              <a:spcAft>
                <a:spcPts val="0"/>
              </a:spcAft>
              <a:buNone/>
              <a:defRPr/>
            </a:pPr>
            <a:endParaRPr lang="cs-CZ" altLang="cs-CZ" sz="900" dirty="0"/>
          </a:p>
          <a:p>
            <a:pPr marL="0" indent="0">
              <a:buNone/>
              <a:defRPr/>
            </a:pPr>
            <a:endParaRPr lang="cs-CZ" sz="900" b="1" dirty="0"/>
          </a:p>
          <a:p>
            <a:pPr>
              <a:lnSpc>
                <a:spcPct val="80000"/>
              </a:lnSpc>
              <a:defRPr/>
            </a:pPr>
            <a:endParaRPr lang="cs-CZ" altLang="cs-CZ" sz="900" dirty="0"/>
          </a:p>
          <a:p>
            <a:pPr>
              <a:lnSpc>
                <a:spcPct val="80000"/>
              </a:lnSpc>
            </a:pPr>
            <a:endParaRPr lang="cs-CZ" altLang="cs-CZ" dirty="0"/>
          </a:p>
          <a:p>
            <a:pPr lvl="1" algn="just"/>
            <a:endParaRPr lang="cs-CZ" sz="1800" dirty="0"/>
          </a:p>
          <a:p>
            <a:pPr marL="0" indent="0" algn="just">
              <a:lnSpc>
                <a:spcPct val="100000"/>
              </a:lnSpc>
              <a:spcBef>
                <a:spcPts val="0"/>
              </a:spcBef>
              <a:spcAft>
                <a:spcPts val="0"/>
              </a:spcAft>
              <a:buNone/>
            </a:pPr>
            <a:endParaRPr lang="cs-CZ" altLang="cs-CZ" sz="2000" b="1"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1.1.2 Cestovné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3A8969E-F324-40A3-BE62-54F3690F5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70913"/>
            <a:ext cx="11670189" cy="4656720"/>
          </a:xfrm>
        </p:spPr>
        <p:txBody>
          <a:bodyPr>
            <a:normAutofit fontScale="70000" lnSpcReduction="20000"/>
          </a:bodyPr>
          <a:lstStyle/>
          <a:p>
            <a:pPr>
              <a:defRPr/>
            </a:pPr>
            <a:r>
              <a:rPr lang="cs-CZ" sz="2400" dirty="0"/>
              <a:t>Nové nebo použité vybavení/zařízení hmotné povahy a výdaje na nehmotný majetek</a:t>
            </a:r>
          </a:p>
          <a:p>
            <a:r>
              <a:rPr lang="cs-CZ" sz="2400" b="1" dirty="0"/>
              <a:t>Podmínky pro nákup použitého zařízení:</a:t>
            </a:r>
          </a:p>
          <a:p>
            <a:pPr lvl="1"/>
            <a:r>
              <a:rPr lang="cs-CZ" dirty="0"/>
              <a:t>Použité zboží nebylo v průběhu uplynulých 5 let získáno prostřednictvím podpory z veřejných rozpočtů</a:t>
            </a:r>
          </a:p>
          <a:p>
            <a:pPr lvl="1"/>
            <a:r>
              <a:rPr lang="cs-CZ" dirty="0"/>
              <a:t>Kupní cena nepřesáhla jeho tržní cenu a byla nižší než cena obdobného, avšak nového zboží.</a:t>
            </a:r>
          </a:p>
          <a:p>
            <a:pPr lvl="1"/>
            <a:endParaRPr lang="cs-CZ" b="1" dirty="0"/>
          </a:p>
          <a:p>
            <a:pPr>
              <a:lnSpc>
                <a:spcPct val="80000"/>
              </a:lnSpc>
              <a:defRPr/>
            </a:pPr>
            <a:r>
              <a:rPr lang="cs-CZ" altLang="cs-CZ" sz="2400" b="1" dirty="0"/>
              <a:t>Investiční výdaje =</a:t>
            </a:r>
            <a:r>
              <a:rPr lang="cs-CZ" altLang="cs-CZ" sz="2400" dirty="0"/>
              <a:t> odpisovaný hmotný majetek (pořizovací hodnota vyšší </a:t>
            </a:r>
            <a:br>
              <a:rPr lang="cs-CZ" altLang="cs-CZ" sz="2400" dirty="0"/>
            </a:br>
            <a:r>
              <a:rPr lang="cs-CZ" altLang="cs-CZ" sz="2400" dirty="0"/>
              <a:t>než 40 tis. Kč) a nehmotný majetek (pořizovací cena vyšší než 60 tis. Kč)</a:t>
            </a:r>
          </a:p>
          <a:p>
            <a:pPr>
              <a:lnSpc>
                <a:spcPct val="80000"/>
              </a:lnSpc>
              <a:defRPr/>
            </a:pPr>
            <a:r>
              <a:rPr lang="cs-CZ" altLang="cs-CZ" sz="2400" b="1" dirty="0"/>
              <a:t>Neinvestiční výdaje = </a:t>
            </a:r>
            <a:r>
              <a:rPr lang="cs-CZ" altLang="cs-CZ" sz="2400" dirty="0"/>
              <a:t>neodpisovaný hmotný (pořizovací hodnota nižší </a:t>
            </a:r>
            <a:br>
              <a:rPr lang="cs-CZ" altLang="cs-CZ" sz="2400" dirty="0"/>
            </a:br>
            <a:r>
              <a:rPr lang="cs-CZ" altLang="cs-CZ" sz="2400" dirty="0"/>
              <a:t>než 40 tis. Kč) a nehmotný majetek (pořizovací cena nižší než 60 tis. Kč)</a:t>
            </a:r>
          </a:p>
          <a:p>
            <a:pPr algn="just">
              <a:lnSpc>
                <a:spcPct val="80000"/>
              </a:lnSpc>
              <a:defRPr/>
            </a:pPr>
            <a:r>
              <a:rPr lang="cs-CZ" altLang="cs-CZ" sz="2400" b="1" dirty="0"/>
              <a:t>Zařízení a vybavení pro členy RT</a:t>
            </a:r>
            <a:r>
              <a:rPr lang="cs-CZ" altLang="cs-CZ" sz="2400" dirty="0"/>
              <a:t>, kteří přímo pracují s CS nebo zajišťují výstup k přímému využití CS</a:t>
            </a:r>
          </a:p>
          <a:p>
            <a:pPr algn="just">
              <a:lnSpc>
                <a:spcPct val="80000"/>
              </a:lnSpc>
              <a:defRPr/>
            </a:pPr>
            <a:r>
              <a:rPr lang="cs-CZ" altLang="cs-CZ" sz="2400" b="1" dirty="0"/>
              <a:t>Nákup vybavení pro RT</a:t>
            </a:r>
            <a:r>
              <a:rPr lang="cs-CZ" altLang="cs-CZ" sz="24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lnSpc>
                <a:spcPct val="80000"/>
              </a:lnSpc>
              <a:defRPr/>
            </a:pPr>
            <a:r>
              <a:rPr lang="cs-CZ" sz="2400" dirty="0"/>
              <a:t>Nově zařazen do této skupiny výdajů i </a:t>
            </a:r>
            <a:r>
              <a:rPr lang="cs-CZ" sz="2400" b="1" dirty="0"/>
              <a:t>nábytek</a:t>
            </a:r>
            <a:r>
              <a:rPr lang="cs-CZ" sz="2400" dirty="0"/>
              <a:t> (rozdíl oproti OP LZZ)</a:t>
            </a:r>
          </a:p>
          <a:p>
            <a:pPr algn="just">
              <a:lnSpc>
                <a:spcPct val="80000"/>
              </a:lnSpc>
              <a:defRPr/>
            </a:pPr>
            <a:r>
              <a:rPr lang="cs-CZ" sz="2400" dirty="0"/>
              <a:t>Pokud jakýkoliv nákup zařízení a vybavení patří na základě vymezení nepřímých nákladů (dle kapitoly 6.4.16) mezi nepřímé náklady, nelze tyto výdaje řadit mezi přímé způsobilé  náklady</a:t>
            </a:r>
          </a:p>
          <a:p>
            <a:pPr algn="just">
              <a:lnSpc>
                <a:spcPct val="80000"/>
              </a:lnSpc>
              <a:defRPr/>
            </a:pPr>
            <a:r>
              <a:rPr lang="cs-CZ" sz="2400" b="1" dirty="0"/>
              <a:t>V rámci aktivity Vznik nových a rozvoj existujících podnikatelských aktivit v oblasti sociálního podnikání nebudou financovány investiční a/nebo neinvestiční výdaje určené na modernizaci administrativního zázemí organizace (např. kancelářský nábytek pro manažera podniku).</a:t>
            </a:r>
          </a:p>
          <a:p>
            <a:pPr algn="just">
              <a:lnSpc>
                <a:spcPct val="80000"/>
              </a:lnSpc>
              <a:defRPr/>
            </a:pPr>
            <a:endParaRPr lang="cs-CZ" sz="2100" b="1" dirty="0"/>
          </a:p>
          <a:p>
            <a:pPr>
              <a:lnSpc>
                <a:spcPct val="80000"/>
              </a:lnSpc>
              <a:spcBef>
                <a:spcPts val="0"/>
              </a:spcBef>
              <a:spcAft>
                <a:spcPts val="0"/>
              </a:spcAft>
              <a:buFont typeface="Wingdings" panose="05000000000000000000" pitchFamily="2" charset="2"/>
              <a:buChar char="ü"/>
              <a:defRPr/>
            </a:pPr>
            <a:endParaRPr lang="cs-CZ" altLang="cs-CZ" sz="2100" dirty="0"/>
          </a:p>
          <a:p>
            <a:pPr marL="0" indent="0">
              <a:lnSpc>
                <a:spcPct val="80000"/>
              </a:lnSpc>
              <a:spcBef>
                <a:spcPts val="0"/>
              </a:spcBef>
              <a:spcAft>
                <a:spcPts val="0"/>
              </a:spcAft>
              <a:buNone/>
              <a:defRPr/>
            </a:pPr>
            <a:endParaRPr lang="cs-CZ" altLang="cs-CZ" sz="21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gn="just">
              <a:buNone/>
              <a:defRPr/>
            </a:pPr>
            <a:r>
              <a:rPr lang="cs-CZ" sz="2400" b="1" dirty="0"/>
              <a:t>1.1.4 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400" b="1" dirty="0"/>
          </a:p>
          <a:p>
            <a:pPr marL="0" indent="0" algn="just">
              <a:buNone/>
              <a:defRPr/>
            </a:pPr>
            <a:r>
              <a:rPr lang="cs-CZ" sz="2400" b="1" dirty="0"/>
              <a:t>1.1.5 Odpisy (daňové)</a:t>
            </a:r>
          </a:p>
          <a:p>
            <a:pPr lvl="1" algn="just">
              <a:lnSpc>
                <a:spcPct val="100000"/>
              </a:lnSpc>
              <a:spcBef>
                <a:spcPts val="0"/>
              </a:spcBef>
              <a:spcAft>
                <a:spcPts val="0"/>
              </a:spcAft>
            </a:pPr>
            <a:r>
              <a:rPr lang="cs-CZ" dirty="0"/>
              <a:t>Dlouhodobého hmotného a nehmotného majetku používaného 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80284" y="169586"/>
            <a:ext cx="7216965"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800" b="1" spc="-150" dirty="0">
                <a:solidFill>
                  <a:schemeClr val="accent1">
                    <a:lumMod val="75000"/>
                  </a:schemeClr>
                </a:solidFill>
              </a:rPr>
              <a:t>Věcná způsobilost výdajů</a:t>
            </a:r>
          </a:p>
          <a:p>
            <a:pPr algn="r"/>
            <a:r>
              <a:rPr lang="cs-CZ" sz="2600" b="1" spc="-150" dirty="0">
                <a:solidFill>
                  <a:schemeClr val="accent1">
                    <a:lumMod val="75000"/>
                  </a:schemeClr>
                </a:solidFill>
              </a:rPr>
              <a:t>1.1.4 Nájem či leasing zařízení a vybavení, budov,  1.1.5 Odpisy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56107B8-7038-45FF-9A82-27F91370F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964940" cy="4564010"/>
          </a:xfrm>
        </p:spPr>
        <p:txBody>
          <a:bodyPr>
            <a:normAutofit/>
          </a:bodyPr>
          <a:lstStyle/>
          <a:p>
            <a:pPr marL="0" indent="0" algn="just">
              <a:lnSpc>
                <a:spcPct val="100000"/>
              </a:lnSpc>
              <a:spcBef>
                <a:spcPts val="0"/>
              </a:spcBef>
              <a:buNone/>
            </a:pPr>
            <a:r>
              <a:rPr lang="cs-CZ" sz="2000" b="1" dirty="0"/>
              <a:t>1.1.6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endParaRPr lang="cs-CZ" sz="1400" dirty="0"/>
          </a:p>
          <a:p>
            <a:pPr marL="0" indent="0" algn="just">
              <a:buNone/>
              <a:defRPr/>
            </a:pPr>
            <a:endParaRPr lang="cs-CZ" sz="2000" b="1" dirty="0"/>
          </a:p>
          <a:p>
            <a:pPr marL="0" indent="0" algn="just">
              <a:buNone/>
              <a:defRPr/>
            </a:pPr>
            <a:r>
              <a:rPr lang="cs-CZ" sz="2000" b="1" dirty="0"/>
              <a:t>1.1.7 Nákup služeb</a:t>
            </a:r>
          </a:p>
          <a:p>
            <a:pPr algn="just">
              <a:lnSpc>
                <a:spcPct val="100000"/>
              </a:lnSpc>
              <a:spcBef>
                <a:spcPts val="0"/>
              </a:spcBef>
            </a:pPr>
            <a:r>
              <a:rPr lang="cs-CZ" altLang="cs-CZ" sz="2000" dirty="0"/>
              <a:t>Dodání služby musí být nezbytné k realizaci projektu a musí vytvářet novou hodnotu </a:t>
            </a:r>
          </a:p>
          <a:p>
            <a:pPr lvl="1" algn="just">
              <a:lnSpc>
                <a:spcPct val="100000"/>
              </a:lnSpc>
              <a:spcBef>
                <a:spcPts val="0"/>
              </a:spcBef>
            </a:pPr>
            <a:r>
              <a:rPr lang="cs-CZ" sz="1800" dirty="0"/>
              <a:t>zpracování analýz, průzkumů, studií</a:t>
            </a:r>
          </a:p>
          <a:p>
            <a:pPr lvl="1" algn="just">
              <a:lnSpc>
                <a:spcPct val="100000"/>
              </a:lnSpc>
              <a:spcBef>
                <a:spcPts val="0"/>
              </a:spcBef>
            </a:pPr>
            <a:r>
              <a:rPr lang="cs-CZ" sz="1800" dirty="0"/>
              <a:t>lektorské služby</a:t>
            </a:r>
          </a:p>
          <a:p>
            <a:pPr lvl="1" algn="just">
              <a:lnSpc>
                <a:spcPct val="100000"/>
              </a:lnSpc>
              <a:spcBef>
                <a:spcPts val="0"/>
              </a:spcBef>
            </a:pPr>
            <a:r>
              <a:rPr lang="cs-CZ" sz="1800" dirty="0"/>
              <a:t>školení a kurzy</a:t>
            </a:r>
          </a:p>
          <a:p>
            <a:pPr lvl="1" algn="just">
              <a:lnSpc>
                <a:spcPct val="100000"/>
              </a:lnSpc>
              <a:spcBef>
                <a:spcPts val="0"/>
              </a:spcBef>
            </a:pPr>
            <a:r>
              <a:rPr lang="cs-CZ" sz="1800" dirty="0"/>
              <a:t>vytvoření nových publikací, školicích materiálů nebo manuálů, CD/DVD…</a:t>
            </a:r>
          </a:p>
          <a:p>
            <a:pPr lvl="1" algn="just">
              <a:lnSpc>
                <a:spcPct val="100000"/>
              </a:lnSpc>
              <a:spcBef>
                <a:spcPts val="0"/>
              </a:spcBef>
            </a:pPr>
            <a:r>
              <a:rPr lang="cs-CZ" sz="1800" dirty="0"/>
              <a:t>pronájem prostor pro práci s CS (např. pronájem učebny)</a:t>
            </a:r>
          </a:p>
          <a:p>
            <a:pPr algn="just">
              <a:lnSpc>
                <a:spcPct val="100000"/>
              </a:lnSpc>
              <a:spcBef>
                <a:spcPts val="0"/>
              </a:spcBef>
              <a:spcAft>
                <a:spcPts val="0"/>
              </a:spcAft>
            </a:pPr>
            <a:endParaRPr lang="cs-CZ" sz="20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1.1.6 Drobné stavební úpravy , 1.1.7 Nákup služeb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A3F69DB5-DB11-4B88-893C-CBA5062CD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lnSpc>
                <a:spcPct val="150000"/>
              </a:lnSpc>
              <a:spcBef>
                <a:spcPts val="0"/>
              </a:spcBef>
              <a:spcAft>
                <a:spcPts val="0"/>
              </a:spcAft>
              <a:defRPr/>
            </a:pPr>
            <a:r>
              <a:rPr lang="cs-CZ" sz="2000" b="1" dirty="0"/>
              <a:t>mzdy</a:t>
            </a:r>
            <a:r>
              <a:rPr lang="cs-CZ" sz="2000" dirty="0"/>
              <a:t> zaměstnanců z CS (PS, DPČ, DPP ne) – max. limit stanovený pro měsíc práce zaměstnance je ve výši trojnásobku minimální mzdy za měsíc při 40hodinové týdenní pracovní době</a:t>
            </a:r>
          </a:p>
          <a:p>
            <a:pPr algn="just">
              <a:lnSpc>
                <a:spcPct val="150000"/>
              </a:lnSpc>
              <a:spcBef>
                <a:spcPts val="0"/>
              </a:spcBef>
              <a:spcAft>
                <a:spcPts val="0"/>
              </a:spcAft>
              <a:defRPr/>
            </a:pPr>
            <a:r>
              <a:rPr lang="cs-CZ" sz="2000" b="1" dirty="0"/>
              <a:t>cestovné, ubytování a stravné </a:t>
            </a:r>
            <a:r>
              <a:rPr lang="cs-CZ" sz="2000" dirty="0"/>
              <a:t>při služebních cestách pro CS</a:t>
            </a:r>
          </a:p>
          <a:p>
            <a:pPr algn="just">
              <a:lnSpc>
                <a:spcPct val="150000"/>
              </a:lnSpc>
              <a:spcBef>
                <a:spcPts val="0"/>
              </a:spcBef>
              <a:spcAft>
                <a:spcPts val="0"/>
              </a:spcAft>
              <a:defRPr/>
            </a:pPr>
            <a:r>
              <a:rPr lang="cs-CZ" sz="2000" b="1" dirty="0"/>
              <a:t>příspěvek na péči o dítě a další závislé osoby </a:t>
            </a:r>
            <a:r>
              <a:rPr lang="cs-CZ" sz="2000" dirty="0"/>
              <a:t>– poskytuje se po dobu trvání školení nebo při nástupu nezaměstnané osoby do nového zaměstnání (v tomto případě se poskytuje po dobu max. 6 </a:t>
            </a:r>
            <a:r>
              <a:rPr lang="cs-CZ" sz="2000" dirty="0" err="1"/>
              <a:t>měs</a:t>
            </a:r>
            <a:r>
              <a:rPr lang="cs-CZ" sz="2000" dirty="0"/>
              <a:t>.)</a:t>
            </a:r>
          </a:p>
          <a:p>
            <a:pPr algn="just">
              <a:lnSpc>
                <a:spcPct val="150000"/>
              </a:lnSpc>
              <a:spcBef>
                <a:spcPts val="0"/>
              </a:spcBef>
              <a:spcAft>
                <a:spcPts val="0"/>
              </a:spcAft>
              <a:defRPr/>
            </a:pPr>
            <a:r>
              <a:rPr lang="cs-CZ" sz="2000" b="1" dirty="0"/>
              <a:t>příspěvek na zapracování </a:t>
            </a:r>
            <a:r>
              <a:rPr lang="cs-CZ" sz="2000" dirty="0"/>
              <a:t>(dle zákona č. 435/2004 Sb., zákon o zaměstnanosti) – poskytuje se po dobu max. 3 </a:t>
            </a:r>
            <a:r>
              <a:rPr lang="cs-CZ" sz="2000" dirty="0" err="1"/>
              <a:t>měs</a:t>
            </a:r>
            <a:r>
              <a:rPr lang="cs-CZ" sz="2000" dirty="0"/>
              <a:t>., nejvýše do poloviny minimální mzdy</a:t>
            </a:r>
          </a:p>
          <a:p>
            <a:pPr algn="just">
              <a:lnSpc>
                <a:spcPct val="150000"/>
              </a:lnSpc>
              <a:spcBef>
                <a:spcPts val="0"/>
              </a:spcBef>
              <a:spcAft>
                <a:spcPts val="0"/>
              </a:spcAft>
              <a:defRPr/>
            </a:pPr>
            <a:r>
              <a:rPr lang="cs-CZ" sz="2000" b="1" dirty="0"/>
              <a:t>jiné nezbytné náklady </a:t>
            </a:r>
            <a:r>
              <a:rPr lang="cs-CZ" sz="20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1.1.8 Přímá podpora pro CS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gn="just">
              <a:lnSpc>
                <a:spcPct val="150000"/>
              </a:lnSpc>
              <a:spcBef>
                <a:spcPts val="0"/>
              </a:spcBef>
              <a:buNone/>
              <a:defRPr/>
            </a:pPr>
            <a:r>
              <a:rPr lang="cs-CZ" sz="2400" b="1" spc="-150" dirty="0"/>
              <a:t>Daň z přidané hodnoty</a:t>
            </a:r>
            <a:endParaRPr lang="cs-CZ" sz="2400" b="1" dirty="0"/>
          </a:p>
          <a:p>
            <a:pPr algn="just">
              <a:lnSpc>
                <a:spcPct val="150000"/>
              </a:lnSpc>
              <a:spcBef>
                <a:spcPts val="0"/>
              </a:spcBef>
              <a:defRPr/>
            </a:pPr>
            <a:r>
              <a:rPr lang="cs-CZ" sz="2400" b="1" dirty="0"/>
              <a:t>Určení způsobilosti DPH se liší pro plátce a neplátce DPH:</a:t>
            </a:r>
          </a:p>
          <a:p>
            <a:pPr lvl="1" algn="just">
              <a:lnSpc>
                <a:spcPct val="150000"/>
              </a:lnSpc>
              <a:spcBef>
                <a:spcPts val="0"/>
              </a:spcBef>
              <a:defRPr/>
            </a:pPr>
            <a:r>
              <a:rPr lang="cs-CZ" b="1" dirty="0"/>
              <a:t>Plátce DPH </a:t>
            </a:r>
            <a:r>
              <a:rPr lang="cs-CZ" dirty="0"/>
              <a:t>– způsobilým výdajem je ta část DPH, u které podle zákona o PDH nemá plátce nárok na odpočet daně na vstupu (reprezentace). Pokud plátce DPH přijatá zdanitelná plnění použije jak pro uskutečnění své ekonomické činnosti, tak pro účely s ní nesouvisející, je způsobilou buď poměrná část DPH, nebo část DPH v krácené výši (odpovídající rozsahu použití nesouvisejícího s ekonomickou činností). Dále je způsobilým výdajem DPH v plné výši, pokud plátce nemá možnost nárokovat si odpočet daně na vstupu, protože plnění nepoužije pro svou ekonomickou činnost.</a:t>
            </a:r>
          </a:p>
          <a:p>
            <a:pPr lvl="1" algn="just">
              <a:lnSpc>
                <a:spcPct val="150000"/>
              </a:lnSpc>
              <a:spcBef>
                <a:spcPts val="0"/>
              </a:spcBef>
              <a:defRPr/>
            </a:pPr>
            <a:r>
              <a:rPr lang="cs-CZ" b="1" dirty="0"/>
              <a:t>Neplátce DPH </a:t>
            </a:r>
            <a:r>
              <a:rPr lang="cs-CZ" dirty="0"/>
              <a:t>-  – daň z přidané hodnoty je způsobilým výdajem</a:t>
            </a:r>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23874" y="183636"/>
            <a:ext cx="7373375"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782207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marL="0" indent="0">
              <a:lnSpc>
                <a:spcPct val="150000"/>
              </a:lnSpc>
              <a:spcBef>
                <a:spcPts val="0"/>
              </a:spcBef>
              <a:spcAft>
                <a:spcPts val="0"/>
              </a:spcAft>
              <a:buNone/>
              <a:defRPr/>
            </a:pPr>
            <a:r>
              <a:rPr lang="cs-CZ" sz="2300" b="1" dirty="0"/>
              <a:t>Finanční výdaje, správní a jiné poplatky</a:t>
            </a:r>
          </a:p>
          <a:p>
            <a:pPr algn="just">
              <a:lnSpc>
                <a:spcPct val="150000"/>
              </a:lnSpc>
              <a:spcBef>
                <a:spcPts val="0"/>
              </a:spcBef>
              <a:defRPr/>
            </a:pPr>
            <a:r>
              <a:rPr lang="cs-CZ" sz="2300" dirty="0"/>
              <a:t>Podmínka nevyhnutelnosti a přímé vazby na projekt</a:t>
            </a:r>
          </a:p>
          <a:p>
            <a:pPr algn="just">
              <a:lnSpc>
                <a:spcPct val="150000"/>
              </a:lnSpc>
              <a:spcBef>
                <a:spcPts val="0"/>
              </a:spcBef>
              <a:defRPr/>
            </a:pPr>
            <a:r>
              <a:rPr lang="cs-CZ" sz="2300" b="1" dirty="0"/>
              <a:t>úroky z dlužných částek, pokuty a penále – vždy nezpůsobilý výdaj</a:t>
            </a:r>
          </a:p>
          <a:p>
            <a:pPr algn="just">
              <a:lnSpc>
                <a:spcPct val="150000"/>
              </a:lnSpc>
              <a:spcBef>
                <a:spcPts val="0"/>
              </a:spcBef>
              <a:defRPr/>
            </a:pPr>
            <a:endParaRPr lang="cs-CZ" sz="2300" b="1" dirty="0"/>
          </a:p>
          <a:p>
            <a:pPr marL="0" indent="0" algn="just">
              <a:lnSpc>
                <a:spcPct val="150000"/>
              </a:lnSpc>
              <a:spcBef>
                <a:spcPts val="0"/>
              </a:spcBef>
              <a:buNone/>
              <a:defRPr/>
            </a:pPr>
            <a:r>
              <a:rPr lang="cs-CZ" sz="2300" b="1" spc="-150" dirty="0"/>
              <a:t>Věcné příspěvky</a:t>
            </a:r>
            <a:endParaRPr lang="cs-CZ" sz="2300" b="1" dirty="0"/>
          </a:p>
          <a:p>
            <a:pPr algn="just">
              <a:lnSpc>
                <a:spcPct val="150000"/>
              </a:lnSpc>
              <a:spcBef>
                <a:spcPts val="0"/>
              </a:spcBef>
              <a:spcAft>
                <a:spcPts val="0"/>
              </a:spcAft>
              <a:defRPr/>
            </a:pPr>
            <a:r>
              <a:rPr lang="cs-CZ" sz="2300" dirty="0"/>
              <a:t>poskytnutí neplacené dobrovolné činnosti</a:t>
            </a:r>
          </a:p>
          <a:p>
            <a:pPr algn="just">
              <a:lnSpc>
                <a:spcPct val="150000"/>
              </a:lnSpc>
              <a:spcBef>
                <a:spcPts val="0"/>
              </a:spcBef>
              <a:spcAft>
                <a:spcPts val="0"/>
              </a:spcAft>
              <a:defRPr/>
            </a:pPr>
            <a:r>
              <a:rPr lang="cs-CZ" sz="2300" dirty="0"/>
              <a:t>způsobilé pouze do výše spolufinancování projektu příjemcem</a:t>
            </a:r>
          </a:p>
          <a:p>
            <a:pPr algn="just">
              <a:lnSpc>
                <a:spcPct val="150000"/>
              </a:lnSpc>
              <a:spcBef>
                <a:spcPts val="0"/>
              </a:spcBef>
              <a:spcAft>
                <a:spcPts val="0"/>
              </a:spcAft>
              <a:defRPr/>
            </a:pPr>
            <a:r>
              <a:rPr lang="cs-CZ" sz="2300" dirty="0"/>
              <a:t>Hodnota této práce se určuje na základě ověřeného objemu vynaložené pracovní doby a sazby používané při odměňování za rovnocennou práci. Tato sazba může vycházet z výše sazby za obdobnou pracovní pozici </a:t>
            </a:r>
            <a:br>
              <a:rPr lang="cs-CZ" sz="2300" dirty="0"/>
            </a:br>
            <a:r>
              <a:rPr lang="cs-CZ" sz="2300" dirty="0"/>
              <a:t>v organizaci příjemce nebo partnera s finančním příspěvkem, anebo lze využít Informační systém </a:t>
            </a:r>
            <a:br>
              <a:rPr lang="cs-CZ" sz="2300" dirty="0"/>
            </a:br>
            <a:r>
              <a:rPr lang="cs-CZ" sz="2300" dirty="0"/>
              <a:t>o průměrném výdělku (ISPV). Informační systém je dostupný na stránkách </a:t>
            </a:r>
            <a:r>
              <a:rPr lang="cs-CZ" sz="2300" dirty="0">
                <a:hlinkClick r:id="rId4"/>
              </a:rPr>
              <a:t>www.mpsv.cz/</a:t>
            </a:r>
            <a:r>
              <a:rPr lang="cs-CZ" sz="2300" dirty="0" err="1">
                <a:hlinkClick r:id="rId4"/>
              </a:rPr>
              <a:t>ISPV.php</a:t>
            </a:r>
            <a:r>
              <a:rPr lang="cs-CZ" sz="2300" dirty="0"/>
              <a:t>.</a:t>
            </a:r>
          </a:p>
          <a:p>
            <a:pPr>
              <a:lnSpc>
                <a:spcPct val="150000"/>
              </a:lnSpc>
              <a:spcBef>
                <a:spcPts val="0"/>
              </a:spcBef>
              <a:spcAft>
                <a:spcPts val="0"/>
              </a:spcAft>
              <a:defRPr/>
            </a:pPr>
            <a:endParaRPr lang="cs-CZ" sz="2000" dirty="0"/>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147540"/>
            <a:ext cx="7610489"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Věcná způsobilost výdajů</a:t>
            </a:r>
          </a:p>
          <a:p>
            <a:pPr algn="r"/>
            <a:r>
              <a:rPr lang="cs-CZ" sz="30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9784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pPr marL="0" indent="0">
              <a:buNone/>
            </a:pPr>
            <a:endParaRPr lang="cs-CZ" sz="2400" b="1" dirty="0">
              <a:solidFill>
                <a:srgbClr val="0070C0"/>
              </a:solidFill>
            </a:endParaRPr>
          </a:p>
          <a:p>
            <a:r>
              <a:rPr lang="cs-CZ" sz="2200" dirty="0"/>
              <a:t>Finanční alokace výzvy (rozhodná pro výběr projektů k financování): 	</a:t>
            </a:r>
            <a:r>
              <a:rPr lang="cs-CZ" sz="2200" b="1" dirty="0"/>
              <a:t>1 723 800 CZK</a:t>
            </a:r>
          </a:p>
          <a:p>
            <a:r>
              <a:rPr lang="cs-CZ" sz="2200" dirty="0"/>
              <a:t>Minimální výše celkových způsobilých výdajů:   </a:t>
            </a:r>
            <a:r>
              <a:rPr lang="cs-CZ" sz="2200" b="1" dirty="0"/>
              <a:t>400 000 CZK</a:t>
            </a:r>
            <a:endParaRPr lang="cs-CZ" sz="2200" b="1" dirty="0">
              <a:solidFill>
                <a:srgbClr val="FF0000"/>
              </a:solidFill>
            </a:endParaRPr>
          </a:p>
          <a:p>
            <a:endParaRPr lang="cs-CZ" sz="2200" dirty="0"/>
          </a:p>
          <a:p>
            <a:r>
              <a:rPr lang="cs-CZ" sz="2200" dirty="0"/>
              <a:t>Maximální délka podpory:   </a:t>
            </a:r>
            <a:r>
              <a:rPr lang="cs-CZ" sz="2200" b="1" dirty="0"/>
              <a:t>24 měsíců</a:t>
            </a:r>
          </a:p>
          <a:p>
            <a:r>
              <a:rPr lang="cs-CZ" sz="2200" dirty="0"/>
              <a:t>Nejzazší datum pro ukončení fyzické realizace projektu:   </a:t>
            </a:r>
            <a:r>
              <a:rPr lang="cs-CZ" sz="2200" b="1" dirty="0"/>
              <a:t>31. 12. 2022</a:t>
            </a:r>
          </a:p>
          <a:p>
            <a:pPr marL="0" indent="0">
              <a:buNone/>
            </a:pPr>
            <a:endParaRPr lang="cs-CZ" sz="2200" dirty="0"/>
          </a:p>
          <a:p>
            <a:pPr marL="0" indent="0">
              <a:buNone/>
            </a:pPr>
            <a:r>
              <a:rPr lang="cs-CZ" sz="2200" dirty="0"/>
              <a:t>Forma podpory:	</a:t>
            </a:r>
            <a:r>
              <a:rPr lang="cs-CZ" sz="2200" b="1" dirty="0"/>
              <a:t>ex ante/ ex post</a:t>
            </a:r>
          </a:p>
          <a:p>
            <a:pPr marL="0" indent="0">
              <a:buNone/>
            </a:pPr>
            <a:endParaRPr lang="cs-CZ" sz="2200" dirty="0"/>
          </a:p>
          <a:p>
            <a:pPr marL="0" indent="0">
              <a:buNone/>
            </a:pPr>
            <a:r>
              <a:rPr lang="cs-CZ" sz="2200" b="1" dirty="0"/>
              <a:t>Nepřímé náklady</a:t>
            </a:r>
          </a:p>
          <a:p>
            <a:r>
              <a:rPr lang="cs-CZ" sz="2200" dirty="0"/>
              <a:t>Nepřímé náklady mohou dosahovat maximálně 25% přímých způsobilých nákladů projektu</a:t>
            </a:r>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931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spc="-150" dirty="0">
                <a:solidFill>
                  <a:schemeClr val="accent1">
                    <a:lumMod val="75000"/>
                  </a:schemeClr>
                </a:solidFill>
              </a:rPr>
              <a:t>Termíny a finanční alokace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887230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Doporučujeme  nastavit  limit procenta investic na 30 - 50 % v závislosti na případnou návaznost na IROP </a:t>
            </a:r>
            <a:endParaRPr lang="cs-CZ" sz="2000" dirty="0"/>
          </a:p>
          <a:p>
            <a:pPr marL="0" indent="0" algn="just">
              <a:lnSpc>
                <a:spcPct val="100000"/>
              </a:lnSpc>
              <a:buNone/>
            </a:pPr>
            <a:endParaRPr lang="cs-CZ" sz="1400" dirty="0"/>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Investiční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6482579-44C3-48DE-8470-9589C1DF0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a:bodyPr>
          <a:lstStyle/>
          <a:p>
            <a:pPr marL="0" indent="0" algn="just">
              <a:buNone/>
            </a:pPr>
            <a:r>
              <a:rPr lang="cs-CZ" sz="1800" b="1" dirty="0"/>
              <a:t>Křížové financování </a:t>
            </a:r>
          </a:p>
          <a:p>
            <a:pPr algn="just">
              <a:spcBef>
                <a:spcPts val="0"/>
              </a:spcBef>
            </a:pPr>
            <a:r>
              <a:rPr lang="cs-CZ" sz="1800" dirty="0"/>
              <a:t>Křížové financování nebude v rámci výzvy uplatňováno.</a:t>
            </a:r>
          </a:p>
          <a:p>
            <a:pPr marL="0" indent="0" algn="just">
              <a:buNone/>
            </a:pPr>
            <a:r>
              <a:rPr lang="cs-CZ" sz="1800" b="1" dirty="0"/>
              <a:t>Nepřímé náklady</a:t>
            </a:r>
          </a:p>
          <a:p>
            <a:pPr algn="just">
              <a:spcBef>
                <a:spcPts val="0"/>
              </a:spcBef>
            </a:pPr>
            <a:r>
              <a:rPr lang="cs-CZ" sz="1800" b="1" dirty="0"/>
              <a:t>Nepřímé náklady mohou dosahovat maximálně 25 % přímých způsobilých nákladů projektu.</a:t>
            </a:r>
          </a:p>
          <a:p>
            <a:pPr algn="just">
              <a:spcBef>
                <a:spcPts val="0"/>
              </a:spcBef>
              <a:spcAft>
                <a:spcPts val="600"/>
              </a:spcAft>
            </a:pPr>
            <a:r>
              <a:rPr lang="cs-CZ" sz="1800" dirty="0"/>
              <a:t>Prokazují se % poměrem vůči skutečně vynaloženým způsobilým přímým nákladům v rámci </a:t>
            </a:r>
            <a:r>
              <a:rPr lang="cs-CZ" sz="1800" dirty="0" err="1"/>
              <a:t>ZoR</a:t>
            </a:r>
            <a:r>
              <a:rPr lang="cs-CZ" sz="1800" dirty="0"/>
              <a:t> s </a:t>
            </a:r>
            <a:r>
              <a:rPr lang="cs-CZ" sz="1800" dirty="0" err="1"/>
              <a:t>ŽoP</a:t>
            </a:r>
            <a:r>
              <a:rPr lang="cs-CZ" sz="1800" dirty="0"/>
              <a:t>. </a:t>
            </a:r>
          </a:p>
          <a:p>
            <a:pPr algn="just">
              <a:spcBef>
                <a:spcPts val="0"/>
              </a:spcBef>
              <a:spcAft>
                <a:spcPts val="600"/>
              </a:spcAft>
            </a:pPr>
            <a:r>
              <a:rPr lang="cs-CZ" sz="1800" dirty="0"/>
              <a:t>Každá platba příjemci v sobě zahrnuje prostředky na přímé i nepřímé náklady dle stanoveného poměru. </a:t>
            </a:r>
          </a:p>
          <a:p>
            <a:pPr algn="just">
              <a:spcBef>
                <a:spcPts val="0"/>
              </a:spcBef>
              <a:spcAft>
                <a:spcPts val="600"/>
              </a:spcAft>
            </a:pPr>
            <a:r>
              <a:rPr lang="cs-CZ" sz="1800" dirty="0"/>
              <a:t>Na základě závěrečného vyúčtování se může % NN změnit směrem dolů. </a:t>
            </a:r>
          </a:p>
          <a:p>
            <a:pPr algn="just">
              <a:spcBef>
                <a:spcPts val="0"/>
              </a:spcBef>
              <a:buNone/>
            </a:pPr>
            <a:endParaRPr lang="cs-CZ" sz="1800" b="1" dirty="0"/>
          </a:p>
          <a:p>
            <a:pPr algn="just">
              <a:buNone/>
            </a:pPr>
            <a:r>
              <a:rPr lang="cs-CZ" sz="1800" dirty="0"/>
              <a:t>Projekty podpořené ve výzvách MAS aplikují </a:t>
            </a:r>
            <a:r>
              <a:rPr lang="cs-CZ" sz="1800" b="1" dirty="0"/>
              <a:t>nepřímé náklady ve výši 25 %.</a:t>
            </a:r>
            <a:r>
              <a:rPr lang="cs-CZ" sz="1800" dirty="0"/>
              <a:t>  Zároveň platí, že 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buNone/>
            </a:pPr>
            <a:endParaRPr lang="cs-CZ" sz="1700" b="1" dirty="0"/>
          </a:p>
          <a:p>
            <a:pPr>
              <a:buNone/>
            </a:pPr>
            <a:endParaRPr lang="cs-CZ" sz="1700" dirty="0"/>
          </a:p>
          <a:p>
            <a:pPr>
              <a:buNone/>
            </a:pPr>
            <a:endParaRPr lang="cs-CZ" sz="1700" dirty="0"/>
          </a:p>
          <a:p>
            <a:endParaRPr lang="cs-CZ" sz="17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Křížové financování a nepřímé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3008498722"/>
              </p:ext>
            </p:extLst>
          </p:nvPr>
        </p:nvGraphicFramePr>
        <p:xfrm>
          <a:off x="423455" y="4347099"/>
          <a:ext cx="11473793" cy="1549226"/>
        </p:xfrm>
        <a:graphic>
          <a:graphicData uri="http://schemas.openxmlformats.org/drawingml/2006/table">
            <a:tbl>
              <a:tblPr firstRow="1" bandRow="1">
                <a:tableStyleId>{5C22544A-7EE6-4342-B048-85BDC9FD1C3A}</a:tableStyleId>
              </a:tblPr>
              <a:tblGrid>
                <a:gridCol w="5827948">
                  <a:extLst>
                    <a:ext uri="{9D8B030D-6E8A-4147-A177-3AD203B41FA5}">
                      <a16:colId xmlns:a16="http://schemas.microsoft.com/office/drawing/2014/main" val="20000"/>
                    </a:ext>
                  </a:extLst>
                </a:gridCol>
                <a:gridCol w="5645845">
                  <a:extLst>
                    <a:ext uri="{9D8B030D-6E8A-4147-A177-3AD203B41FA5}">
                      <a16:colId xmlns:a16="http://schemas.microsoft.com/office/drawing/2014/main" val="20001"/>
                    </a:ext>
                  </a:extLst>
                </a:gridCol>
              </a:tblGrid>
              <a:tr h="328701">
                <a:tc>
                  <a:txBody>
                    <a:bodyPr/>
                    <a:lstStyle/>
                    <a:p>
                      <a:r>
                        <a:rPr lang="cs-CZ" sz="1400" b="1" dirty="0"/>
                        <a:t>Podíl nákupu služeb na celkových přímých způsobilých nákladech projektu</a:t>
                      </a:r>
                      <a:endParaRPr lang="cs-CZ" sz="1400" dirty="0"/>
                    </a:p>
                  </a:txBody>
                  <a:tcPr/>
                </a:tc>
                <a:tc>
                  <a:txBody>
                    <a:bodyPr/>
                    <a:lstStyle/>
                    <a:p>
                      <a:pPr>
                        <a:buNone/>
                      </a:pPr>
                      <a:r>
                        <a:rPr lang="cs-CZ" sz="1400" b="1" dirty="0"/>
                        <a:t>Snížení podílu nepřímých nákladů oproti výše uvedenému procentu (25%)</a:t>
                      </a:r>
                    </a:p>
                    <a:p>
                      <a:endParaRPr lang="cs-CZ" sz="1400" dirty="0"/>
                    </a:p>
                  </a:txBody>
                  <a:tcPr/>
                </a:tc>
                <a:extLst>
                  <a:ext uri="{0D108BD9-81ED-4DB2-BD59-A6C34878D82A}">
                    <a16:rowId xmlns:a16="http://schemas.microsoft.com/office/drawing/2014/main" val="10000"/>
                  </a:ext>
                </a:extLst>
              </a:tr>
              <a:tr h="286199">
                <a:tc>
                  <a:txBody>
                    <a:bodyPr/>
                    <a:lstStyle/>
                    <a:p>
                      <a:r>
                        <a:rPr lang="cs-CZ" sz="1400" dirty="0"/>
                        <a:t>Do 60 % včetně </a:t>
                      </a:r>
                    </a:p>
                  </a:txBody>
                  <a:tcPr/>
                </a:tc>
                <a:tc>
                  <a:txBody>
                    <a:bodyPr/>
                    <a:lstStyle/>
                    <a:p>
                      <a:r>
                        <a:rPr lang="cs-CZ" sz="1400" dirty="0"/>
                        <a:t>25 % </a:t>
                      </a:r>
                    </a:p>
                  </a:txBody>
                  <a:tcPr/>
                </a:tc>
                <a:extLst>
                  <a:ext uri="{0D108BD9-81ED-4DB2-BD59-A6C34878D82A}">
                    <a16:rowId xmlns:a16="http://schemas.microsoft.com/office/drawing/2014/main" val="10001"/>
                  </a:ext>
                </a:extLst>
              </a:tr>
              <a:tr h="286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Více než 60 % a méně než 90 %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Snížení na 3/5 (60 %) základního podílu na 15 % </a:t>
                      </a:r>
                    </a:p>
                  </a:txBody>
                  <a:tcPr/>
                </a:tc>
                <a:extLst>
                  <a:ext uri="{0D108BD9-81ED-4DB2-BD59-A6C34878D82A}">
                    <a16:rowId xmlns:a16="http://schemas.microsoft.com/office/drawing/2014/main" val="10002"/>
                  </a:ext>
                </a:extLst>
              </a:tr>
              <a:tr h="421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90 % a výše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Snížení na 1/5 (20 %) základního podílu, tj. 5 % </a:t>
                      </a:r>
                    </a:p>
                  </a:txBody>
                  <a:tcPr/>
                </a:tc>
                <a:extLst>
                  <a:ext uri="{0D108BD9-81ED-4DB2-BD59-A6C34878D82A}">
                    <a16:rowId xmlns:a16="http://schemas.microsoft.com/office/drawing/2014/main" val="10003"/>
                  </a:ext>
                </a:extLst>
              </a:tr>
            </a:tbl>
          </a:graphicData>
        </a:graphic>
      </p:graphicFrame>
      <p:pic>
        <p:nvPicPr>
          <p:cNvPr id="15" name="Obrázek 14">
            <a:extLst>
              <a:ext uri="{FF2B5EF4-FFF2-40B4-BE49-F238E27FC236}">
                <a16:creationId xmlns:a16="http://schemas.microsoft.com/office/drawing/2014/main" id="{900721F3-B0F4-4A95-BA53-DA8B12C7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fontScale="70000" lnSpcReduction="20000"/>
          </a:bodyPr>
          <a:lstStyle/>
          <a:p>
            <a:pPr>
              <a:buNone/>
            </a:pPr>
            <a:endParaRPr lang="cs-CZ" sz="2400" b="1" dirty="0">
              <a:solidFill>
                <a:srgbClr val="0070C0"/>
              </a:solidFill>
            </a:endParaRPr>
          </a:p>
          <a:p>
            <a:pPr algn="just"/>
            <a:r>
              <a:rPr lang="cs-CZ" sz="2500" dirty="0"/>
              <a:t>Administrativa, řízení projektu, účetnictví, personalistika, komunikační a informační opatření (publicita projektu), občerstvení a stravování a podpůrné procesy pro provoz projektu</a:t>
            </a:r>
          </a:p>
          <a:p>
            <a:pPr algn="just">
              <a:buNone/>
            </a:pPr>
            <a:r>
              <a:rPr lang="cs-CZ" sz="2500" dirty="0"/>
              <a:t>	Pozn.: pro zařazení do nepřímých nákladů </a:t>
            </a:r>
            <a:r>
              <a:rPr lang="cs-CZ" sz="2500" b="1" dirty="0"/>
              <a:t>je rozhodující, že daný pracovník: </a:t>
            </a:r>
          </a:p>
          <a:p>
            <a:pPr lvl="1" algn="just"/>
            <a:r>
              <a:rPr lang="cs-CZ" sz="2500" dirty="0"/>
              <a:t>nepracuje přímo s cílovou skupinou projektu  - do práce s cílovou skupinou patří i komunikace (osobní i jiná) </a:t>
            </a:r>
            <a:br>
              <a:rPr lang="cs-CZ" sz="2500" dirty="0"/>
            </a:br>
            <a:r>
              <a:rPr lang="cs-CZ" sz="2500" dirty="0"/>
              <a:t>s potenciálními účastníky projektu (tj. osobami, které patří do cílové skupiny, ale dosud se do projektu nezapojili) nebo </a:t>
            </a:r>
          </a:p>
          <a:p>
            <a:pPr lvl="1" algn="just"/>
            <a:r>
              <a:rPr lang="cs-CZ" sz="2500" dirty="0"/>
              <a:t>nezajišťuje výstup, který je určen k přímému využití cílovou skupinou projektu (či nezajišťuje evaluace). </a:t>
            </a:r>
          </a:p>
          <a:p>
            <a:pPr algn="just"/>
            <a:r>
              <a:rPr lang="cs-CZ" sz="2500" dirty="0"/>
              <a:t>Cestovné náhrady spojené s pracovními cestami realizačního týmu (vnitrostátní pracovní cesty)</a:t>
            </a:r>
          </a:p>
          <a:p>
            <a:pPr algn="just"/>
            <a:r>
              <a:rPr lang="cs-CZ" sz="2500" dirty="0"/>
              <a:t>Spotřební materiál, zařízení a vybavení (papíry, kancelářský materiál, čistící prostředky, zařízení a vybavení RT, jejichž osobni náklady jsou hrazeny z NN)</a:t>
            </a:r>
          </a:p>
          <a:p>
            <a:pPr algn="just"/>
            <a:r>
              <a:rPr lang="cs-CZ" sz="2500" dirty="0"/>
              <a:t>Prostory pro realizaci projektu (využívané pro administraci projektu, energie, vodné a stočné)</a:t>
            </a:r>
          </a:p>
          <a:p>
            <a:pPr algn="just"/>
            <a:r>
              <a:rPr lang="cs-CZ" sz="2500" dirty="0"/>
              <a:t>Ostatní provozní výdaje (internet, telefon, poštovné, bankovní poplatky, pojistné smlouvy, správní poplatky, které nemají přímou vazbu na práci s CS)</a:t>
            </a:r>
          </a:p>
          <a:p>
            <a:pPr>
              <a:buNone/>
            </a:pPr>
            <a:endParaRPr lang="cs-CZ" sz="2300" dirty="0"/>
          </a:p>
          <a:p>
            <a:pPr>
              <a:buNone/>
            </a:pPr>
            <a:endParaRPr lang="cs-CZ" sz="2300" dirty="0"/>
          </a:p>
          <a:p>
            <a:endParaRPr lang="cs-CZ" sz="2300" b="1" dirty="0"/>
          </a:p>
          <a:p>
            <a:pPr>
              <a:buNone/>
            </a:pPr>
            <a:r>
              <a:rPr lang="cs-CZ" sz="1400" dirty="0"/>
              <a:t>	</a:t>
            </a: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20317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55000" lnSpcReduction="20000"/>
          </a:bodyPr>
          <a:lstStyle/>
          <a:p>
            <a:pPr marL="0" indent="0" algn="just">
              <a:lnSpc>
                <a:spcPct val="100000"/>
              </a:lnSpc>
              <a:spcBef>
                <a:spcPts val="0"/>
              </a:spcBef>
              <a:buNone/>
            </a:pPr>
            <a:r>
              <a:rPr lang="cs-CZ" sz="3300" b="1" dirty="0"/>
              <a:t>Příjmy projektu = </a:t>
            </a:r>
            <a:r>
              <a:rPr lang="cs-CZ" sz="3300" dirty="0"/>
              <a:t>příjmy vygenerované projektem v době jeho realizace </a:t>
            </a:r>
          </a:p>
          <a:p>
            <a:pPr marL="0" indent="0" algn="just">
              <a:lnSpc>
                <a:spcPct val="100000"/>
              </a:lnSpc>
              <a:spcBef>
                <a:spcPts val="0"/>
              </a:spcBef>
              <a:buNone/>
            </a:pPr>
            <a:endParaRPr lang="cs-CZ" sz="3300" dirty="0"/>
          </a:p>
          <a:p>
            <a:pPr marL="0" indent="0" algn="just">
              <a:lnSpc>
                <a:spcPct val="100000"/>
              </a:lnSpc>
              <a:spcBef>
                <a:spcPts val="0"/>
              </a:spcBef>
              <a:buNone/>
            </a:pPr>
            <a:r>
              <a:rPr lang="cs-CZ" sz="3300" dirty="0"/>
              <a:t>Například: </a:t>
            </a:r>
          </a:p>
          <a:p>
            <a:pPr marL="360363" indent="-360363" algn="just">
              <a:lnSpc>
                <a:spcPct val="100000"/>
              </a:lnSpc>
              <a:spcBef>
                <a:spcPts val="0"/>
              </a:spcBef>
            </a:pPr>
            <a:r>
              <a:rPr lang="cs-CZ" sz="3300" dirty="0"/>
              <a:t>Příjmy za poskytované služby (poplatky za školení). </a:t>
            </a:r>
          </a:p>
          <a:p>
            <a:pPr marL="360363" indent="-360363" algn="just">
              <a:lnSpc>
                <a:spcPct val="100000"/>
              </a:lnSpc>
              <a:spcBef>
                <a:spcPts val="0"/>
              </a:spcBef>
            </a:pPr>
            <a:r>
              <a:rPr lang="cs-CZ" sz="3300" dirty="0"/>
              <a:t>Příjmy za prodej výrobků, které vznikly v rámci projektu (tj. výrobků, na jejichž vznik byly vynaloženy výdaje projektu).</a:t>
            </a:r>
          </a:p>
          <a:p>
            <a:pPr marL="360363" indent="-360363" algn="just">
              <a:lnSpc>
                <a:spcPct val="100000"/>
              </a:lnSpc>
              <a:spcBef>
                <a:spcPts val="0"/>
              </a:spcBef>
            </a:pPr>
            <a:r>
              <a:rPr lang="cs-CZ" sz="3300" dirty="0"/>
              <a:t>Příjmy za pronájem (prostor, zařízení, softwaru, ad.) financovaných z projektu.</a:t>
            </a:r>
          </a:p>
          <a:p>
            <a:pPr marL="360363" indent="-360363" algn="just">
              <a:lnSpc>
                <a:spcPct val="100000"/>
              </a:lnSpc>
              <a:spcBef>
                <a:spcPts val="0"/>
              </a:spcBef>
            </a:pPr>
            <a:endParaRPr lang="cs-CZ" sz="3300" dirty="0"/>
          </a:p>
          <a:p>
            <a:pPr marL="0" indent="0" algn="just">
              <a:lnSpc>
                <a:spcPct val="100000"/>
              </a:lnSpc>
              <a:spcBef>
                <a:spcPts val="0"/>
              </a:spcBef>
              <a:buNone/>
            </a:pPr>
            <a:r>
              <a:rPr lang="cs-CZ" sz="3300" b="1" dirty="0"/>
              <a:t>Příjmem projektu nikdy nejsou:  </a:t>
            </a:r>
          </a:p>
          <a:p>
            <a:pPr marL="360363" indent="-360363" algn="just">
              <a:lnSpc>
                <a:spcPct val="100000"/>
              </a:lnSpc>
              <a:spcBef>
                <a:spcPts val="0"/>
              </a:spcBef>
            </a:pPr>
            <a:r>
              <a:rPr lang="cs-CZ" sz="3300" dirty="0"/>
              <a:t>úroky vygenerované na bankovních účtech příjemce, na které byla poskytnuta podpora z OPZ;  platby, které příjemce/partner obdrží ze smluvních pokut v důsledku porušení smlouvy mezi příjemcem/partnerem a třetí osobou či osobami; </a:t>
            </a:r>
          </a:p>
          <a:p>
            <a:pPr marL="360363" indent="-360363" algn="just">
              <a:lnSpc>
                <a:spcPct val="100000"/>
              </a:lnSpc>
              <a:spcBef>
                <a:spcPts val="0"/>
              </a:spcBef>
            </a:pPr>
            <a:r>
              <a:rPr lang="cs-CZ" sz="3300" dirty="0"/>
              <a:t>platby, které vznikají v důsledku toho, že třetí osoba vybraná podle pravidel pro zadávání zakázek svou nabídku stáhne (peněžní jistota). </a:t>
            </a:r>
          </a:p>
          <a:p>
            <a:pPr marL="360363" indent="-360363" algn="just">
              <a:lnSpc>
                <a:spcPct val="100000"/>
              </a:lnSpc>
              <a:spcBef>
                <a:spcPts val="0"/>
              </a:spcBef>
            </a:pPr>
            <a:endParaRPr lang="cs-CZ" sz="3300" b="1" dirty="0"/>
          </a:p>
          <a:p>
            <a:pPr marL="360363" indent="-360363" algn="just">
              <a:lnSpc>
                <a:spcPct val="100000"/>
              </a:lnSpc>
              <a:spcBef>
                <a:spcPts val="0"/>
              </a:spcBef>
            </a:pPr>
            <a:r>
              <a:rPr lang="cs-CZ" sz="3300" b="1" dirty="0"/>
              <a:t>Do žádosti o podporu </a:t>
            </a:r>
            <a:r>
              <a:rPr lang="cs-CZ" sz="3300" dirty="0"/>
              <a:t>se uvádí pouze „</a:t>
            </a:r>
            <a:r>
              <a:rPr lang="cs-CZ" sz="3300" b="1" dirty="0"/>
              <a:t>předpokládané čisté příjmy</a:t>
            </a:r>
            <a:r>
              <a:rPr lang="cs-CZ" sz="3300" dirty="0"/>
              <a:t>“ do řádku „Jiné peněžní příjmy“ - o tyto příjmy bude snížena poskytnutá dotace.</a:t>
            </a:r>
          </a:p>
          <a:p>
            <a:pPr marL="360363" indent="-360363" algn="just">
              <a:lnSpc>
                <a:spcPct val="100000"/>
              </a:lnSpc>
              <a:spcBef>
                <a:spcPts val="0"/>
              </a:spcBef>
            </a:pPr>
            <a:r>
              <a:rPr lang="cs-CZ" sz="3300" b="1" dirty="0"/>
              <a:t>Čistým příjmem </a:t>
            </a:r>
            <a:r>
              <a:rPr lang="cs-CZ" sz="3300" dirty="0"/>
              <a:t>je ta částka příjmů, která převyšuje částku vlastního financování způsobilých výdajů projektu (např. příspěvky převyšující spolufinancování).</a:t>
            </a:r>
          </a:p>
          <a:p>
            <a:pPr marL="360363" indent="-360363" algn="just">
              <a:lnSpc>
                <a:spcPct val="100000"/>
              </a:lnSpc>
              <a:spcBef>
                <a:spcPts val="0"/>
              </a:spcBef>
            </a:pPr>
            <a:r>
              <a:rPr lang="cs-CZ" sz="3300" b="1" dirty="0"/>
              <a:t>Nepředpokládané i předpokládané čisté příjmy </a:t>
            </a:r>
            <a:r>
              <a:rPr lang="cs-CZ" sz="3300" dirty="0"/>
              <a:t>se budou reportovat průběžně ve Zprávách o realizaci projektu (ZOR).</a:t>
            </a:r>
          </a:p>
          <a:p>
            <a:pPr marL="0" indent="0" algn="just">
              <a:buNone/>
            </a:pPr>
            <a:endParaRPr lang="cs-CZ" sz="33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Příjmy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E2CC0CB-07A5-4F10-8A46-8DAD56D5D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69062" y="2319773"/>
            <a:ext cx="11726608" cy="923330"/>
          </a:xfrm>
          <a:prstGeom prst="rect">
            <a:avLst/>
          </a:prstGeom>
        </p:spPr>
        <p:txBody>
          <a:bodyPr wrap="none">
            <a:spAutoFit/>
          </a:bodyPr>
          <a:lstStyle/>
          <a:p>
            <a:pPr algn="ctr"/>
            <a:r>
              <a:rPr lang="cs-CZ" sz="5400" b="1" spc="-150" dirty="0">
                <a:solidFill>
                  <a:schemeClr val="accent1">
                    <a:lumMod val="75000"/>
                  </a:schemeClr>
                </a:solidFill>
              </a:rPr>
              <a:t>PROCES HODNOCENÍ A VÝBĚRU PROJEKTŮ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206675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400" dirty="0"/>
          </a:p>
          <a:p>
            <a:pPr algn="just"/>
            <a:r>
              <a:rPr lang="cs-CZ" sz="2400" dirty="0"/>
              <a:t>Problematika hodnocení přijatelnosti a formálních náležitostí, věcného hodnocení a výběru projektů </a:t>
            </a:r>
          </a:p>
          <a:p>
            <a:pPr lvl="1" algn="just"/>
            <a:r>
              <a:rPr lang="cs-CZ" dirty="0"/>
              <a:t>Viz příloha č. 1 výzvy MAS Informace o způsobu hodnocení a výběru projektů</a:t>
            </a:r>
          </a:p>
          <a:p>
            <a:pPr lvl="1" algn="just"/>
            <a:r>
              <a:rPr lang="cs-CZ" dirty="0"/>
              <a:t>Viz Specifická část pravidel pro žadatele a příjemce v rámci OPZ </a:t>
            </a:r>
          </a:p>
          <a:p>
            <a:pPr algn="just"/>
            <a:r>
              <a:rPr lang="cs-CZ" sz="2400" dirty="0"/>
              <a:t>Proces hodnocení a výběru projektů zajišťuje MAS MORAVSKÁ BRÁNA, </a:t>
            </a:r>
            <a:r>
              <a:rPr lang="cs-CZ" sz="2400" dirty="0" err="1"/>
              <a:t>z.s</a:t>
            </a:r>
            <a:r>
              <a:rPr lang="cs-CZ" sz="2400" dirty="0"/>
              <a:t>.</a:t>
            </a:r>
          </a:p>
          <a:p>
            <a:pPr algn="just"/>
            <a:r>
              <a:rPr lang="cs-CZ" sz="2400" dirty="0"/>
              <a:t>Žádosti předložené jiným způsobem a v jiném termínu než umožňuje výzva, nejsou akceptovány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4A59B5-BCAF-4DE3-AB3B-192490FEF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60664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200" dirty="0"/>
          </a:p>
          <a:p>
            <a:pPr algn="just"/>
            <a:r>
              <a:rPr lang="cs-CZ" sz="2400" dirty="0"/>
              <a:t>První fáze hodnocení projektů </a:t>
            </a:r>
          </a:p>
          <a:p>
            <a:pPr algn="just"/>
            <a:r>
              <a:rPr lang="cs-CZ" sz="2400" dirty="0"/>
              <a:t>Posouzení základních věcných a administrativních požadavků </a:t>
            </a:r>
          </a:p>
          <a:p>
            <a:pPr algn="just"/>
            <a:r>
              <a:rPr lang="pt-BR" sz="2400" dirty="0"/>
              <a:t>Provádějí pracovníci MAS </a:t>
            </a:r>
            <a:r>
              <a:rPr lang="cs-CZ" sz="2400" dirty="0"/>
              <a:t>MORAVSKÁ BRÁNA, </a:t>
            </a:r>
            <a:r>
              <a:rPr lang="cs-CZ" sz="2400" dirty="0" err="1"/>
              <a:t>z.s</a:t>
            </a:r>
            <a:r>
              <a:rPr lang="cs-CZ" sz="2400" dirty="0"/>
              <a:t>.</a:t>
            </a:r>
            <a:endParaRPr lang="pt-BR" sz="2400" dirty="0"/>
          </a:p>
          <a:p>
            <a:pPr algn="just"/>
            <a:r>
              <a:rPr lang="cs-CZ" sz="2400" dirty="0"/>
              <a:t>Lhůta max. </a:t>
            </a:r>
            <a:r>
              <a:rPr lang="cs-CZ" sz="2400" b="1" dirty="0"/>
              <a:t>30 pracovních dnů </a:t>
            </a:r>
            <a:r>
              <a:rPr lang="cs-CZ" sz="2400" dirty="0"/>
              <a:t>od ukončení příjmu žádostí o podporu </a:t>
            </a:r>
          </a:p>
          <a:p>
            <a:pPr algn="just"/>
            <a:r>
              <a:rPr lang="cs-CZ" sz="2400" dirty="0"/>
              <a:t>Kritéria přijatelnosti jsou neopravitelná </a:t>
            </a:r>
          </a:p>
          <a:p>
            <a:pPr algn="just"/>
            <a:r>
              <a:rPr lang="cs-CZ" sz="2400" dirty="0"/>
              <a:t>Kritéria formálních náležitostí jsou opravitelná – žadatel vyzván 1 x k opravě nebo doplnění ve lhůtě do 5 pracovních dní </a:t>
            </a:r>
          </a:p>
          <a:p>
            <a:pPr algn="just"/>
            <a:r>
              <a:rPr lang="cs-CZ" sz="2400" dirty="0"/>
              <a:t>Hodnotí se podle kontrolních otázek uvedených pro každé kritérium (ANO/NE)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14850" y="258007"/>
            <a:ext cx="7382399"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CB068DE-35EF-4446-AF7B-626E052F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6883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92558"/>
          </a:xfrm>
        </p:spPr>
        <p:txBody>
          <a:bodyPr numCol="2">
            <a:normAutofit/>
          </a:bodyPr>
          <a:lstStyle/>
          <a:p>
            <a:pPr marL="0" indent="0" algn="just">
              <a:buNone/>
            </a:pPr>
            <a:r>
              <a:rPr lang="cs-CZ" sz="2200" b="1" dirty="0"/>
              <a:t>Kritéria hodnocení přijatelnosti </a:t>
            </a:r>
            <a:endParaRPr lang="cs-CZ" sz="2200" dirty="0"/>
          </a:p>
          <a:p>
            <a:pPr algn="just"/>
            <a:r>
              <a:rPr lang="cs-CZ" sz="2200" dirty="0"/>
              <a:t>Oprávněnost žadatele </a:t>
            </a:r>
          </a:p>
          <a:p>
            <a:pPr algn="just"/>
            <a:r>
              <a:rPr lang="cs-CZ" sz="2200" dirty="0"/>
              <a:t>Partnerství </a:t>
            </a:r>
          </a:p>
          <a:p>
            <a:pPr algn="just"/>
            <a:r>
              <a:rPr lang="cs-CZ" sz="2200" dirty="0"/>
              <a:t>Cílové skupiny </a:t>
            </a:r>
          </a:p>
          <a:p>
            <a:pPr algn="just"/>
            <a:r>
              <a:rPr lang="cs-CZ" sz="2200" dirty="0"/>
              <a:t>Celkové způsobilé výdaje </a:t>
            </a:r>
          </a:p>
          <a:p>
            <a:pPr algn="just"/>
            <a:r>
              <a:rPr lang="cs-CZ" sz="2200" dirty="0"/>
              <a:t>Aktivity </a:t>
            </a:r>
          </a:p>
          <a:p>
            <a:pPr algn="just"/>
            <a:r>
              <a:rPr lang="cs-CZ" sz="2200" dirty="0"/>
              <a:t>Horizontální principy </a:t>
            </a:r>
          </a:p>
          <a:p>
            <a:pPr algn="just"/>
            <a:r>
              <a:rPr lang="cs-CZ" sz="2200" dirty="0"/>
              <a:t>Trestní bezúhonnost </a:t>
            </a:r>
          </a:p>
          <a:p>
            <a:pPr algn="just"/>
            <a:r>
              <a:rPr lang="cs-CZ" sz="2200" dirty="0"/>
              <a:t>Soulad projektu s SCLLD </a:t>
            </a:r>
          </a:p>
          <a:p>
            <a:pPr algn="just"/>
            <a:r>
              <a:rPr lang="cs-CZ" sz="2200" dirty="0"/>
              <a:t>Ověření administrativní, finanční a provozní kapacity žadatele </a:t>
            </a:r>
            <a:endParaRPr lang="cs-CZ" sz="2200" b="1" dirty="0"/>
          </a:p>
          <a:p>
            <a:pPr marL="0" indent="0" algn="just">
              <a:buNone/>
            </a:pPr>
            <a:r>
              <a:rPr lang="cs-CZ" sz="2200" b="1" dirty="0"/>
              <a:t>Kritéria formálních náležitostí</a:t>
            </a:r>
          </a:p>
          <a:p>
            <a:pPr algn="just"/>
            <a:r>
              <a:rPr lang="cs-CZ" sz="2200" dirty="0"/>
              <a:t>Úplnost a forma žádosti</a:t>
            </a:r>
          </a:p>
          <a:p>
            <a:pPr algn="just"/>
            <a:r>
              <a:rPr lang="cs-CZ" sz="2200" dirty="0"/>
              <a:t>Podpis žádosti</a:t>
            </a:r>
          </a:p>
          <a:p>
            <a:pPr marL="0" indent="0" algn="just">
              <a:buNone/>
            </a:pPr>
            <a:endParaRPr lang="cs-CZ" sz="2200" b="1" dirty="0"/>
          </a:p>
          <a:p>
            <a:pPr marL="0" indent="0" algn="just">
              <a:buNone/>
            </a:pPr>
            <a:r>
              <a:rPr lang="cs-CZ" sz="2200" b="1" dirty="0"/>
              <a:t>Podání žádosti o přezkum </a:t>
            </a:r>
            <a:endParaRPr lang="cs-CZ" sz="2200" dirty="0"/>
          </a:p>
          <a:p>
            <a:pPr algn="just"/>
            <a:r>
              <a:rPr lang="cs-CZ" sz="2200" dirty="0"/>
              <a:t>MAS zasílá informaci o výsledku hodnocení -&gt; lhůta 15 kalendářních dní ode dne doručení informace na podání Žádosti o přezkum </a:t>
            </a:r>
            <a:br>
              <a:rPr lang="cs-CZ" sz="2200" dirty="0"/>
            </a:br>
            <a:r>
              <a:rPr lang="cs-CZ" sz="2200" dirty="0"/>
              <a:t>u negativně hodnocených Žádostí o podporu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57554"/>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2D1DFDC-B14D-4865-97D2-C131D4B81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0328391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400" dirty="0"/>
          </a:p>
          <a:p>
            <a:r>
              <a:rPr lang="cs-CZ" sz="2400" dirty="0"/>
              <a:t>Druhá fáze hodnocení projektů </a:t>
            </a:r>
          </a:p>
          <a:p>
            <a:r>
              <a:rPr lang="cs-CZ" sz="2400" dirty="0"/>
              <a:t>Hodnocení kvality </a:t>
            </a:r>
          </a:p>
          <a:p>
            <a:r>
              <a:rPr lang="pt-BR" sz="2400" dirty="0"/>
              <a:t>Provádí Výběrová komise MAS </a:t>
            </a:r>
            <a:r>
              <a:rPr lang="cs-CZ" sz="2400" dirty="0"/>
              <a:t>MORAVSKÁ BRÁNA, </a:t>
            </a:r>
            <a:r>
              <a:rPr lang="cs-CZ" sz="2400" dirty="0" err="1"/>
              <a:t>z.s</a:t>
            </a:r>
            <a:r>
              <a:rPr lang="cs-CZ" sz="2400" dirty="0"/>
              <a:t>.</a:t>
            </a:r>
            <a:endParaRPr lang="pt-BR" sz="2400" dirty="0"/>
          </a:p>
          <a:p>
            <a:r>
              <a:rPr lang="cs-CZ" sz="2400" dirty="0"/>
              <a:t>Pouze žádosti o podporu, které uspěly v 1. fázi hodnocení </a:t>
            </a:r>
          </a:p>
          <a:p>
            <a:r>
              <a:rPr lang="cs-CZ" sz="2400" dirty="0"/>
              <a:t>Lhůta max. </a:t>
            </a:r>
            <a:r>
              <a:rPr lang="cs-CZ" sz="2400" b="1" dirty="0"/>
              <a:t>50 pracovních dnů </a:t>
            </a:r>
            <a:r>
              <a:rPr lang="cs-CZ" sz="2400" dirty="0"/>
              <a:t>od ukončení hodnocení FN a P </a:t>
            </a:r>
          </a:p>
          <a:p>
            <a:r>
              <a:rPr lang="cs-CZ" sz="2400" dirty="0"/>
              <a:t>Mohou být výběrovou komisí vymezeny podmínky pro úpravu projektů ze strany žadatele, za kterých by měl být projekt podpořen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F7AEC57-CD7C-4918-9599-24A16D4B0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6289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400" b="1" dirty="0"/>
              <a:t>Kritéria věcného hodnocení</a:t>
            </a:r>
          </a:p>
          <a:p>
            <a:pPr marL="0" indent="0">
              <a:buNone/>
            </a:pPr>
            <a:endParaRPr lang="cs-CZ" dirty="0">
              <a:solidFill>
                <a:srgbClr val="FF000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8DB68E48-9CCD-44F9-9411-CBC08C919EAA}"/>
              </a:ext>
            </a:extLst>
          </p:cNvPr>
          <p:cNvGraphicFramePr>
            <a:graphicFrameLocks noGrp="1"/>
          </p:cNvGraphicFramePr>
          <p:nvPr>
            <p:extLst>
              <p:ext uri="{D42A27DB-BD31-4B8C-83A1-F6EECF244321}">
                <p14:modId xmlns:p14="http://schemas.microsoft.com/office/powerpoint/2010/main" val="741966979"/>
              </p:ext>
            </p:extLst>
          </p:nvPr>
        </p:nvGraphicFramePr>
        <p:xfrm>
          <a:off x="642938" y="1883377"/>
          <a:ext cx="10068521" cy="3467134"/>
        </p:xfrm>
        <a:graphic>
          <a:graphicData uri="http://schemas.openxmlformats.org/drawingml/2006/table">
            <a:tbl>
              <a:tblPr firstRow="1" bandRow="1">
                <a:tableStyleId>{5C22544A-7EE6-4342-B048-85BDC9FD1C3A}</a:tableStyleId>
              </a:tblPr>
              <a:tblGrid>
                <a:gridCol w="4551052">
                  <a:extLst>
                    <a:ext uri="{9D8B030D-6E8A-4147-A177-3AD203B41FA5}">
                      <a16:colId xmlns:a16="http://schemas.microsoft.com/office/drawing/2014/main" val="1402731690"/>
                    </a:ext>
                  </a:extLst>
                </a:gridCol>
                <a:gridCol w="5517469">
                  <a:extLst>
                    <a:ext uri="{9D8B030D-6E8A-4147-A177-3AD203B41FA5}">
                      <a16:colId xmlns:a16="http://schemas.microsoft.com/office/drawing/2014/main" val="1821155007"/>
                    </a:ext>
                  </a:extLst>
                </a:gridCol>
              </a:tblGrid>
              <a:tr h="483017">
                <a:tc>
                  <a:txBody>
                    <a:bodyPr/>
                    <a:lstStyle/>
                    <a:p>
                      <a:r>
                        <a:rPr lang="cs-CZ" sz="2200" dirty="0"/>
                        <a:t>Skupina kritérií (max. počet bodů)</a:t>
                      </a:r>
                    </a:p>
                  </a:txBody>
                  <a:tcPr/>
                </a:tc>
                <a:tc>
                  <a:txBody>
                    <a:bodyPr/>
                    <a:lstStyle/>
                    <a:p>
                      <a:r>
                        <a:rPr lang="cs-CZ" sz="2200" dirty="0"/>
                        <a:t>Název kritéria (max. počet bodů)</a:t>
                      </a:r>
                    </a:p>
                  </a:txBody>
                  <a:tcPr/>
                </a:tc>
                <a:extLst>
                  <a:ext uri="{0D108BD9-81ED-4DB2-BD59-A6C34878D82A}">
                    <a16:rowId xmlns:a16="http://schemas.microsoft.com/office/drawing/2014/main" val="3571610529"/>
                  </a:ext>
                </a:extLst>
              </a:tr>
              <a:tr h="483017">
                <a:tc>
                  <a:txBody>
                    <a:bodyPr/>
                    <a:lstStyle/>
                    <a:p>
                      <a:r>
                        <a:rPr lang="cs-CZ" sz="2200" dirty="0"/>
                        <a:t>I. Potřebnost (35)</a:t>
                      </a:r>
                    </a:p>
                  </a:txBody>
                  <a:tcPr/>
                </a:tc>
                <a:tc>
                  <a:txBody>
                    <a:bodyPr/>
                    <a:lstStyle/>
                    <a:p>
                      <a:r>
                        <a:rPr lang="cs-CZ" sz="2200" dirty="0"/>
                        <a:t>Vymezení problému a cílové skupiny (35)</a:t>
                      </a:r>
                    </a:p>
                  </a:txBody>
                  <a:tcPr/>
                </a:tc>
                <a:extLst>
                  <a:ext uri="{0D108BD9-81ED-4DB2-BD59-A6C34878D82A}">
                    <a16:rowId xmlns:a16="http://schemas.microsoft.com/office/drawing/2014/main" val="3018693369"/>
                  </a:ext>
                </a:extLst>
              </a:tr>
              <a:tr h="833700">
                <a:tc>
                  <a:txBody>
                    <a:bodyPr/>
                    <a:lstStyle/>
                    <a:p>
                      <a:r>
                        <a:rPr lang="cs-CZ" sz="2200" dirty="0"/>
                        <a:t>II. Účelnost (30)</a:t>
                      </a:r>
                    </a:p>
                  </a:txBody>
                  <a:tcPr/>
                </a:tc>
                <a:tc>
                  <a:txBody>
                    <a:bodyPr/>
                    <a:lstStyle/>
                    <a:p>
                      <a:r>
                        <a:rPr lang="cs-CZ" sz="2200" dirty="0"/>
                        <a:t>Cíle a konzistentnost projektu (25)</a:t>
                      </a:r>
                    </a:p>
                    <a:p>
                      <a:r>
                        <a:rPr lang="cs-CZ" sz="2200" dirty="0"/>
                        <a:t>Způsob ověření dosažení cíle projektu (5)</a:t>
                      </a:r>
                    </a:p>
                  </a:txBody>
                  <a:tcPr/>
                </a:tc>
                <a:extLst>
                  <a:ext uri="{0D108BD9-81ED-4DB2-BD59-A6C34878D82A}">
                    <a16:rowId xmlns:a16="http://schemas.microsoft.com/office/drawing/2014/main" val="3475974604"/>
                  </a:ext>
                </a:extLst>
              </a:tr>
              <a:tr h="833700">
                <a:tc>
                  <a:txBody>
                    <a:bodyPr/>
                    <a:lstStyle/>
                    <a:p>
                      <a:r>
                        <a:rPr lang="cs-CZ" sz="2200" dirty="0"/>
                        <a:t>III. Efektivnost a hospodárnost (20)</a:t>
                      </a:r>
                    </a:p>
                  </a:txBody>
                  <a:tcPr/>
                </a:tc>
                <a:tc>
                  <a:txBody>
                    <a:bodyPr/>
                    <a:lstStyle/>
                    <a:p>
                      <a:r>
                        <a:rPr lang="cs-CZ" sz="2200" dirty="0"/>
                        <a:t>Efektivita projektu, rozpočet (15)</a:t>
                      </a:r>
                    </a:p>
                    <a:p>
                      <a:r>
                        <a:rPr lang="cs-CZ" sz="2200" dirty="0"/>
                        <a:t>Adekvátnost indikátorů (5)</a:t>
                      </a:r>
                    </a:p>
                  </a:txBody>
                  <a:tcPr/>
                </a:tc>
                <a:extLst>
                  <a:ext uri="{0D108BD9-81ED-4DB2-BD59-A6C34878D82A}">
                    <a16:rowId xmlns:a16="http://schemas.microsoft.com/office/drawing/2014/main" val="1619373035"/>
                  </a:ext>
                </a:extLst>
              </a:tr>
              <a:tr h="833700">
                <a:tc>
                  <a:txBody>
                    <a:bodyPr/>
                    <a:lstStyle/>
                    <a:p>
                      <a:r>
                        <a:rPr lang="cs-CZ" sz="2200" dirty="0"/>
                        <a:t>IV. Proveditelnost (15)</a:t>
                      </a:r>
                    </a:p>
                  </a:txBody>
                  <a:tcPr/>
                </a:tc>
                <a:tc>
                  <a:txBody>
                    <a:bodyPr/>
                    <a:lstStyle/>
                    <a:p>
                      <a:r>
                        <a:rPr lang="cs-CZ" sz="2200" dirty="0"/>
                        <a:t>Způsob realizace aktivit a jejich návaznost (10)</a:t>
                      </a:r>
                    </a:p>
                    <a:p>
                      <a:r>
                        <a:rPr lang="cs-CZ" sz="2200" dirty="0"/>
                        <a:t>Způsob zapojení cílové skupiny (5)</a:t>
                      </a:r>
                    </a:p>
                  </a:txBody>
                  <a:tcPr/>
                </a:tc>
                <a:extLst>
                  <a:ext uri="{0D108BD9-81ED-4DB2-BD59-A6C34878D82A}">
                    <a16:rowId xmlns:a16="http://schemas.microsoft.com/office/drawing/2014/main" val="3100486862"/>
                  </a:ext>
                </a:extLst>
              </a:tr>
            </a:tbl>
          </a:graphicData>
        </a:graphic>
      </p:graphicFrame>
      <p:pic>
        <p:nvPicPr>
          <p:cNvPr id="13" name="Obrázek 12">
            <a:extLst>
              <a:ext uri="{FF2B5EF4-FFF2-40B4-BE49-F238E27FC236}">
                <a16:creationId xmlns:a16="http://schemas.microsoft.com/office/drawing/2014/main" id="{63756A65-3D88-439A-AD85-40982D59F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940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1">
            <a:normAutofit/>
          </a:bodyPr>
          <a:lstStyle/>
          <a:p>
            <a:pPr marL="0" indent="0">
              <a:buNone/>
            </a:pPr>
            <a:endParaRPr lang="cs-CZ" sz="2000" dirty="0"/>
          </a:p>
          <a:p>
            <a:pPr marL="0" indent="0"/>
            <a:r>
              <a:rPr lang="cs-CZ" sz="3000" dirty="0"/>
              <a:t>Obchodní korporace</a:t>
            </a:r>
          </a:p>
          <a:p>
            <a:pPr marL="0" indent="0"/>
            <a:r>
              <a:rPr lang="cs-CZ" sz="3000" dirty="0"/>
              <a:t>OSVČ</a:t>
            </a:r>
          </a:p>
          <a:p>
            <a:pPr marL="0" indent="0"/>
            <a:r>
              <a:rPr lang="cs-CZ" sz="3000" dirty="0"/>
              <a:t>Nestátní neziskové organizace </a:t>
            </a:r>
          </a:p>
          <a:p>
            <a:pPr marL="0" indent="0"/>
            <a:endParaRPr lang="cs-CZ" sz="3000" dirty="0"/>
          </a:p>
          <a:p>
            <a:pPr marL="0" indent="0"/>
            <a:endParaRPr lang="cs-CZ" sz="3000" dirty="0"/>
          </a:p>
          <a:p>
            <a:pPr marL="0" indent="0">
              <a:buNone/>
            </a:pPr>
            <a:br>
              <a:rPr lang="cs-CZ" sz="2000" dirty="0"/>
            </a:br>
            <a:endParaRPr lang="cs-CZ" sz="2000" dirty="0"/>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6183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Oprávnění žadatelé</a:t>
            </a:r>
          </a:p>
          <a:p>
            <a:pPr algn="r"/>
            <a:endParaRPr lang="cs-CZ" sz="3200" b="1" spc="-150" dirty="0">
              <a:solidFill>
                <a:schemeClr val="accent1">
                  <a:lumMod val="75000"/>
                </a:schemeClr>
              </a:solidFill>
            </a:endParaRPr>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7A67814-349C-41CF-AA72-0FEBE5D5B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TextovéPole 4">
            <a:extLst>
              <a:ext uri="{FF2B5EF4-FFF2-40B4-BE49-F238E27FC236}">
                <a16:creationId xmlns:a16="http://schemas.microsoft.com/office/drawing/2014/main" id="{004824DA-1DE4-4A2E-B481-A05A93F9497A}"/>
              </a:ext>
            </a:extLst>
          </p:cNvPr>
          <p:cNvSpPr txBox="1"/>
          <p:nvPr/>
        </p:nvSpPr>
        <p:spPr>
          <a:xfrm>
            <a:off x="227060" y="3563052"/>
            <a:ext cx="11360103" cy="2308324"/>
          </a:xfrm>
          <a:prstGeom prst="rect">
            <a:avLst/>
          </a:prstGeom>
          <a:noFill/>
        </p:spPr>
        <p:txBody>
          <a:bodyPr wrap="square" rtlCol="0">
            <a:spAutoFit/>
          </a:bodyPr>
          <a:lstStyle/>
          <a:p>
            <a:pPr algn="just"/>
            <a:r>
              <a:rPr lang="cs-CZ" b="1" dirty="0"/>
              <a:t>Pozn.: Nestátní neziskové organizace </a:t>
            </a:r>
            <a:r>
              <a:rPr lang="cs-CZ" dirty="0"/>
              <a:t>musí v rámci své hlavní činnosti naplňovat veřejně prospěšný cíl, za jehož účelem byly založeny. Svou hospodářskou činnost, spočívající v podnikání nebo v jiné výdělečné činnosti, realizují výhradně jako svou vedlejší činnost. Žadatel je v době podání žádosti min. po dobu 12 měsíců evidován v příslušném rejstříku dle právní formy organizace. Veřejně prospěšná činnost vykonávaná v hlavní činnosti včetně doby existence žadatele musí být ověřitelná z veřejně dostupných zdrojů, kterými se pro potřeby této aktivity rozumí </a:t>
            </a:r>
            <a:r>
              <a:rPr lang="cs-CZ" u="sng" dirty="0">
                <a:hlinkClick r:id="rId6"/>
              </a:rPr>
              <a:t>www.justice.cz</a:t>
            </a:r>
            <a:r>
              <a:rPr lang="cs-CZ" dirty="0"/>
              <a:t> a v případě církevních právnických osob registr Ministerstva kultury zveřejněný na </a:t>
            </a:r>
            <a:r>
              <a:rPr lang="cs-CZ" dirty="0">
                <a:hlinkClick r:id="rId7"/>
              </a:rPr>
              <a:t>http://www3.mkcr.cz/</a:t>
            </a:r>
            <a:r>
              <a:rPr lang="cs-CZ" dirty="0" err="1">
                <a:hlinkClick r:id="rId7"/>
              </a:rPr>
              <a:t>cns_internet</a:t>
            </a:r>
            <a:r>
              <a:rPr lang="cs-CZ" dirty="0">
                <a:hlinkClick r:id="rId7"/>
              </a:rPr>
              <a:t>/</a:t>
            </a:r>
            <a:r>
              <a:rPr lang="cs-CZ" dirty="0"/>
              <a:t>.</a:t>
            </a:r>
          </a:p>
          <a:p>
            <a:pPr algn="just"/>
            <a:endParaRPr lang="cs-CZ" dirty="0"/>
          </a:p>
          <a:p>
            <a:endParaRPr lang="cs-CZ" dirty="0"/>
          </a:p>
        </p:txBody>
      </p:sp>
    </p:spTree>
    <p:extLst>
      <p:ext uri="{BB962C8B-B14F-4D97-AF65-F5344CB8AC3E}">
        <p14:creationId xmlns:p14="http://schemas.microsoft.com/office/powerpoint/2010/main" val="91332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endParaRPr lang="cs-CZ" sz="2200" dirty="0"/>
          </a:p>
          <a:p>
            <a:pPr algn="just"/>
            <a:r>
              <a:rPr lang="cs-CZ" sz="2400" dirty="0"/>
              <a:t>Výběrová komise odpovídá u každého kritéria na Hlavní otázku (+ pomocné podotázky) </a:t>
            </a:r>
          </a:p>
          <a:p>
            <a:pPr algn="just"/>
            <a:endParaRPr lang="cs-CZ" sz="2400" dirty="0"/>
          </a:p>
          <a:p>
            <a:pPr algn="just"/>
            <a:r>
              <a:rPr lang="cs-CZ" sz="2400" dirty="0"/>
              <a:t>Využívá 4 deskriptory: </a:t>
            </a:r>
          </a:p>
          <a:p>
            <a:pPr marL="0" indent="0" algn="just">
              <a:buNone/>
            </a:pPr>
            <a:r>
              <a:rPr lang="cs-CZ" sz="2400" dirty="0"/>
              <a:t>1. Velmi dobře 		100 % max. dosažitelného počtu bodů v kritériu </a:t>
            </a:r>
          </a:p>
          <a:p>
            <a:pPr marL="0" indent="0" algn="just">
              <a:buNone/>
            </a:pPr>
            <a:r>
              <a:rPr lang="cs-CZ" sz="2400" dirty="0"/>
              <a:t>2. Dobře 		75 % max. dosažitelného počtu bodů v kritériu </a:t>
            </a:r>
          </a:p>
          <a:p>
            <a:pPr marL="0" indent="0" algn="just">
              <a:buNone/>
            </a:pPr>
            <a:r>
              <a:rPr lang="cs-CZ" sz="2400" dirty="0"/>
              <a:t>3. Dostatečně 		50 % max. dosažitelného počtu bodů v kritériu </a:t>
            </a:r>
          </a:p>
          <a:p>
            <a:pPr marL="0" indent="0" algn="just">
              <a:buNone/>
            </a:pPr>
            <a:r>
              <a:rPr lang="cs-CZ" sz="2400" dirty="0"/>
              <a:t>4. Nedostatečně 		25 % max. dosažitelného počtu bodů v kritériu </a:t>
            </a:r>
          </a:p>
          <a:p>
            <a:pPr marL="0" indent="0" algn="just">
              <a:buNone/>
            </a:pPr>
            <a:endParaRPr lang="cs-CZ" sz="2400" dirty="0"/>
          </a:p>
          <a:p>
            <a:pPr algn="just"/>
            <a:r>
              <a:rPr lang="cs-CZ" sz="2400" dirty="0"/>
              <a:t>Deskriptor 4 je eliminační – získání tohoto deskriptoru nejméně u jednoho kritéria </a:t>
            </a:r>
            <a:r>
              <a:rPr lang="cs-CZ" sz="2400" b="1" dirty="0"/>
              <a:t>-&gt; </a:t>
            </a:r>
            <a:r>
              <a:rPr lang="cs-CZ" sz="2400" dirty="0"/>
              <a:t>Žádost o podporu nesplnila podmínky věcného hodnocení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915A144-8C87-49AE-B2A7-B6DFD5C8F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758440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lvl="0" indent="0">
              <a:buNone/>
            </a:pPr>
            <a:endParaRPr lang="cs-CZ" sz="2000" dirty="0"/>
          </a:p>
          <a:p>
            <a:pPr algn="just"/>
            <a:r>
              <a:rPr lang="cs-CZ" sz="2400" dirty="0"/>
              <a:t>Max. počet bodů věcného hodnocení - 100 </a:t>
            </a:r>
          </a:p>
          <a:p>
            <a:pPr algn="just"/>
            <a:endParaRPr lang="cs-CZ" sz="2400" dirty="0"/>
          </a:p>
          <a:p>
            <a:pPr algn="just"/>
            <a:r>
              <a:rPr lang="cs-CZ" sz="2400" dirty="0"/>
              <a:t>Žádost musí získat min. 50 bodů, aby splnila podmínky věcného hodnocení a všechny hlavní otázky musí být hodnoceny deskriptory 1 – 3</a:t>
            </a:r>
          </a:p>
          <a:p>
            <a:pPr marL="0" indent="0" algn="just">
              <a:buNone/>
            </a:pPr>
            <a:r>
              <a:rPr lang="cs-CZ" sz="2400" dirty="0"/>
              <a:t> </a:t>
            </a:r>
          </a:p>
          <a:p>
            <a:pPr algn="just"/>
            <a:r>
              <a:rPr lang="cs-CZ" sz="2400" b="1" dirty="0"/>
              <a:t>Žádost o přezkum: </a:t>
            </a:r>
            <a:r>
              <a:rPr lang="cs-CZ" sz="2400" dirty="0"/>
              <a:t>MAS zasílá informaci o výsledku hodnocení -&gt; lhůta 15 kalendářních dní ode dne doručení informace na podání Žádosti o přezkum u negativně hodnocených Žádostí o podporu </a:t>
            </a:r>
          </a:p>
          <a:p>
            <a:pPr marL="0" indent="0" algn="just">
              <a:buNone/>
            </a:pPr>
            <a:endParaRPr lang="cs-CZ" sz="2400" dirty="0"/>
          </a:p>
          <a:p>
            <a:pPr algn="just"/>
            <a:r>
              <a:rPr lang="cs-CZ" sz="2400" dirty="0"/>
              <a:t>MAS současně upozorňuje, že tento závěr ještě předává k závěrečnému ověření způsobilosti projektů 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60826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100" dirty="0"/>
              <a:t>Provádí Rada spolku MAS MORAVSKÁ BRÁNA, </a:t>
            </a:r>
            <a:r>
              <a:rPr lang="cs-CZ" sz="2100" dirty="0" err="1"/>
              <a:t>z.s</a:t>
            </a:r>
            <a:r>
              <a:rPr lang="cs-CZ" sz="2100" dirty="0"/>
              <a:t>. do 30 pracovních dní od ukončení věcného hodnocení</a:t>
            </a:r>
          </a:p>
          <a:p>
            <a:pPr algn="just"/>
            <a:r>
              <a:rPr lang="cs-CZ" sz="2100" dirty="0"/>
              <a:t>Rada spolku stanoví pořadí projektů a provede výběr Žádostí o dotaci dle bodového hodnocení </a:t>
            </a:r>
            <a:br>
              <a:rPr lang="cs-CZ" sz="2100" dirty="0"/>
            </a:br>
            <a:r>
              <a:rPr lang="cs-CZ" sz="2100" dirty="0"/>
              <a:t>a aktuálních finančních prostředků alokovaných na danou výzvu v souladu s nastavenými postupy MAS</a:t>
            </a:r>
          </a:p>
          <a:p>
            <a:pPr algn="just"/>
            <a:r>
              <a:rPr lang="cs-CZ" sz="2100" dirty="0"/>
              <a:t>Rada spolku nemůže měnit pořadí projektů, které je dáno bodovým ohodnocením získaným v rámci věcného hodnocení a nelze jej měnit jiným způsobem než nedoporučením projektu k podpoře </a:t>
            </a:r>
          </a:p>
          <a:p>
            <a:pPr algn="just"/>
            <a:r>
              <a:rPr lang="cs-CZ" sz="2100" b="1" dirty="0"/>
              <a:t>Žádost o přezkum: </a:t>
            </a:r>
            <a:r>
              <a:rPr lang="cs-CZ" sz="2100" dirty="0"/>
              <a:t>MAS zasílá informaci o výsledku hodnocení -&gt; lhůta 15 kalendářních dní ode dne doručení informace na podání Žádosti o přezkum u negativně hodnocených Žádostí o podporu </a:t>
            </a:r>
          </a:p>
          <a:p>
            <a:pPr algn="just"/>
            <a:r>
              <a:rPr lang="cs-CZ" sz="2100" dirty="0"/>
              <a:t>Rada spolku může na základě doporučení a návrhů výběrové komise nebo na základě porovnání projednávaných žádosti o podporu mezi sebou rozhodnout o stanovení podmínek poskytnutí podpory na projekt</a:t>
            </a:r>
          </a:p>
          <a:p>
            <a:pPr algn="just"/>
            <a:r>
              <a:rPr lang="cs-CZ" sz="2100" dirty="0"/>
              <a:t>MAS současně upozorňuje, že tento závěr ještě předává k závěrečnému ověření způsobilosti projektů </a:t>
            </a:r>
            <a:br>
              <a:rPr lang="cs-CZ" sz="2100" dirty="0"/>
            </a:br>
            <a:r>
              <a:rPr lang="cs-CZ" sz="2100" dirty="0"/>
              <a:t>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Výběr projektů (ze strany MAS)</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55098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r>
              <a:rPr lang="pl-PL" sz="1700" b="1" dirty="0"/>
              <a:t>Hodnocení FN a P: 	</a:t>
            </a:r>
            <a:r>
              <a:rPr lang="pl-PL" sz="1700" dirty="0"/>
              <a:t>do 30 pracovních dní ze strany MAS </a:t>
            </a:r>
          </a:p>
          <a:p>
            <a:pPr marL="0" indent="0">
              <a:buNone/>
            </a:pPr>
            <a:r>
              <a:rPr lang="cs-CZ" sz="1700" dirty="0"/>
              <a:t>	Odvolání: 	do 15 kalendářních dní ze strany žadatele </a:t>
            </a:r>
          </a:p>
          <a:p>
            <a:r>
              <a:rPr lang="pl-PL" sz="1700" b="1" dirty="0"/>
              <a:t>Věcné hodnocení: 	</a:t>
            </a:r>
            <a:r>
              <a:rPr lang="pl-PL" sz="1700" dirty="0"/>
              <a:t>do 50 pracovních dní ze strany MAS </a:t>
            </a:r>
          </a:p>
          <a:p>
            <a:pPr marL="0" indent="0">
              <a:buNone/>
            </a:pPr>
            <a:r>
              <a:rPr lang="cs-CZ" sz="1700" dirty="0"/>
              <a:t>	Odvolání: 	do 15 kalendářních dní ze strany žadatele</a:t>
            </a:r>
          </a:p>
          <a:p>
            <a:pPr marL="0" indent="0"/>
            <a:r>
              <a:rPr lang="cs-CZ" sz="1700" dirty="0"/>
              <a:t> </a:t>
            </a:r>
            <a:r>
              <a:rPr lang="cs-CZ" sz="1700" b="1" dirty="0"/>
              <a:t>Výběr projektů ze strany rozhodovacího orgánu MAS (rady spolku)                                                                                               </a:t>
            </a:r>
          </a:p>
          <a:p>
            <a:pPr marL="0" indent="0">
              <a:buNone/>
            </a:pPr>
            <a:r>
              <a:rPr lang="cs-CZ" sz="1700" b="1" dirty="0"/>
              <a:t>                                               </a:t>
            </a:r>
            <a:r>
              <a:rPr lang="pl-PL" sz="1700" dirty="0"/>
              <a:t>do 30 pracovních dní ze strany MAS </a:t>
            </a:r>
            <a:r>
              <a:rPr lang="cs-CZ" sz="1700" dirty="0"/>
              <a:t>od dokončení věcného hodnocení                               </a:t>
            </a:r>
          </a:p>
          <a:p>
            <a:pPr marL="0" indent="0">
              <a:buNone/>
            </a:pPr>
            <a:r>
              <a:rPr lang="cs-CZ" sz="1700" dirty="0"/>
              <a:t>               Odvolání:              do 15 kalendářních dní ze strany žadatele</a:t>
            </a:r>
            <a:endParaRPr lang="cs-CZ" sz="1700" b="1" dirty="0"/>
          </a:p>
          <a:p>
            <a:r>
              <a:rPr lang="cs-CZ" sz="1700" b="1" dirty="0"/>
              <a:t>Závěrečné ověření způsobilosti: </a:t>
            </a:r>
            <a:endParaRPr lang="cs-CZ" sz="1700" dirty="0"/>
          </a:p>
          <a:p>
            <a:pPr marL="0" indent="0">
              <a:buNone/>
            </a:pPr>
            <a:r>
              <a:rPr lang="cs-CZ" sz="1700" dirty="0"/>
              <a:t>	ŘO provádí neprodleně dle administrativních kapacit </a:t>
            </a:r>
          </a:p>
          <a:p>
            <a:r>
              <a:rPr lang="cs-CZ" sz="1700" b="1" dirty="0"/>
              <a:t>Vydání právního aktu u doporučených žádostí: </a:t>
            </a:r>
            <a:endParaRPr lang="cs-CZ" sz="1700" dirty="0"/>
          </a:p>
          <a:p>
            <a:pPr marL="0" indent="0">
              <a:buNone/>
            </a:pPr>
            <a:r>
              <a:rPr lang="pl-PL" sz="1700" dirty="0"/>
              <a:t>	do 3 měsíců ze strany ŘO OPZ </a:t>
            </a:r>
          </a:p>
          <a:p>
            <a:pPr>
              <a:lnSpc>
                <a:spcPct val="100000"/>
              </a:lnSpc>
              <a:buClr>
                <a:srgbClr val="1287C3"/>
              </a:buClr>
              <a:buSzPct val="145000"/>
            </a:pPr>
            <a:r>
              <a:rPr lang="cs-CZ" altLang="cs-CZ" sz="1700" b="1" dirty="0"/>
              <a:t>Odeslání první zálohové platby: </a:t>
            </a:r>
            <a:r>
              <a:rPr lang="cs-CZ" altLang="cs-CZ" sz="1700" dirty="0"/>
              <a:t>do 20 pracovních dní od vydání právního aktu (u ex ante) </a:t>
            </a:r>
          </a:p>
          <a:p>
            <a:pPr>
              <a:lnSpc>
                <a:spcPct val="100000"/>
              </a:lnSpc>
              <a:buClr>
                <a:srgbClr val="1287C3"/>
              </a:buClr>
              <a:buSzPct val="145000"/>
            </a:pPr>
            <a:r>
              <a:rPr lang="cs-CZ" altLang="cs-CZ" sz="1700" dirty="0"/>
              <a:t>Další zálohové platby v půlročním intervalu – vždy se Zprávou o realizaci projektu (u ex ante)</a:t>
            </a:r>
          </a:p>
          <a:p>
            <a:pPr marL="0" indent="0">
              <a:buNone/>
            </a:pPr>
            <a:endParaRPr lang="pl-PL"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7185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Shrnutí a lhůty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744913F-C0D4-4634-83F2-ADA6A61B1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10" name="Obrázek 9">
            <a:extLst>
              <a:ext uri="{FF2B5EF4-FFF2-40B4-BE49-F238E27FC236}">
                <a16:creationId xmlns:a16="http://schemas.microsoft.com/office/drawing/2014/main" id="{CFC2D811-BE1A-4984-9ADD-91FF9D731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556884" y="2319773"/>
            <a:ext cx="8950977" cy="923330"/>
          </a:xfrm>
          <a:prstGeom prst="rect">
            <a:avLst/>
          </a:prstGeom>
        </p:spPr>
        <p:txBody>
          <a:bodyPr wrap="none">
            <a:spAutoFit/>
          </a:bodyPr>
          <a:lstStyle/>
          <a:p>
            <a:pPr algn="ctr"/>
            <a:r>
              <a:rPr lang="cs-CZ" sz="5400" b="1" spc="-150" dirty="0">
                <a:solidFill>
                  <a:schemeClr val="accent1">
                    <a:lumMod val="75000"/>
                  </a:schemeClr>
                </a:solidFill>
              </a:rPr>
              <a:t>PŘÍPRAVA ŽÁDOSTI O PODPORU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3409711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hangingPunct="0">
              <a:lnSpc>
                <a:spcPct val="100000"/>
              </a:lnSpc>
              <a:spcBef>
                <a:spcPts val="0"/>
              </a:spcBef>
              <a:spcAft>
                <a:spcPts val="0"/>
              </a:spcAft>
            </a:pPr>
            <a:r>
              <a:rPr lang="cs-CZ" sz="1600" dirty="0"/>
              <a:t>soustřeďte se na ty potřeby, které korespondují s cíli a aktivitami projektu, 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9E99AF98-C4DE-4B92-A408-7AD979D5C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buNone/>
            </a:pPr>
            <a:r>
              <a:rPr lang="cs-CZ" sz="1800" b="1" u="sng" cap="all" dirty="0"/>
              <a:t>1. Co chceme a můžeme změnit? </a:t>
            </a:r>
          </a:p>
          <a:p>
            <a:pPr lvl="1" algn="just">
              <a:lnSpc>
                <a:spcPct val="100000"/>
              </a:lnSpc>
              <a:spcBef>
                <a:spcPts val="0"/>
              </a:spcBef>
            </a:pPr>
            <a:r>
              <a:rPr lang="cs-CZ" sz="1600" dirty="0"/>
              <a:t>Součástí definice problému je vždy také </a:t>
            </a:r>
            <a:r>
              <a:rPr lang="cs-CZ" sz="1600" b="1" dirty="0"/>
              <a:t>specifikace cílové skupiny projektu</a:t>
            </a:r>
            <a:r>
              <a:rPr lang="cs-CZ" sz="1600" dirty="0"/>
              <a:t>, tj. osob, kterých se problém týká.</a:t>
            </a:r>
          </a:p>
          <a:p>
            <a:pPr marL="0" lvl="1" indent="0" algn="just">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v projektu jiném).</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AC3353F-2462-4414-98A8-294103325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1908FB00-794F-463A-841F-82E9E10B5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hangingPunct="0">
              <a:lnSpc>
                <a:spcPct val="100000"/>
              </a:lnSpc>
              <a:spcBef>
                <a:spcPts val="0"/>
              </a:spcBef>
              <a:spcAft>
                <a:spcPts val="0"/>
              </a:spcAft>
            </a:pPr>
            <a:r>
              <a:rPr lang="cs-CZ" sz="1600" dirty="0"/>
              <a:t>v projektu nemají co dělat aktivity, u kterých neprokážete, že slouží k naplnění cílů,  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A5B3CCE-FBFF-417C-98A1-A5E151156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např. 5 rekvalifikovaných osob – doloženo smlouvami </a:t>
            </a:r>
            <a:br>
              <a:rPr lang="cs-CZ" sz="1600" dirty="0"/>
            </a:br>
            <a:r>
              <a:rPr lang="cs-CZ" sz="1600" dirty="0"/>
              <a:t>s účastníky a prezenčními listinami.</a:t>
            </a:r>
          </a:p>
          <a:p>
            <a:pPr lvl="1" algn="just">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gn="just">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8196787-F3D2-49B6-A51E-2ABADFC4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682495"/>
            <a:ext cx="11670189" cy="4145137"/>
          </a:xfrm>
        </p:spPr>
        <p:txBody>
          <a:bodyPr numCol="2">
            <a:normAutofit/>
          </a:bodyPr>
          <a:lstStyle/>
          <a:p>
            <a:pPr marL="0" indent="0">
              <a:buNone/>
            </a:pPr>
            <a:endParaRPr lang="cs-CZ" sz="2000" b="1" dirty="0">
              <a:solidFill>
                <a:srgbClr val="0070C0"/>
              </a:solidFill>
            </a:endParaRPr>
          </a:p>
          <a:p>
            <a:pPr marL="0" indent="0">
              <a:buNone/>
            </a:pPr>
            <a:endParaRPr lang="cs-CZ" sz="2000" b="1" dirty="0">
              <a:solidFill>
                <a:srgbClr val="0070C0"/>
              </a:solidFill>
            </a:endParaRPr>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4" y="417014"/>
            <a:ext cx="7098630" cy="86400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4300" b="1" spc="-150" dirty="0">
                <a:solidFill>
                  <a:schemeClr val="accent1">
                    <a:lumMod val="75000"/>
                  </a:schemeClr>
                </a:solidFill>
              </a:rPr>
              <a:t>Představení výzvy</a:t>
            </a:r>
          </a:p>
          <a:p>
            <a:r>
              <a:rPr lang="cs-CZ" sz="4300" b="1" dirty="0">
                <a:solidFill>
                  <a:srgbClr val="0070C0"/>
                </a:solidFill>
              </a:rPr>
              <a:t>Míra podpory – rozpad zdrojů financování</a:t>
            </a:r>
            <a:endParaRPr lang="cs-CZ" sz="4300" dirty="0"/>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3500087641"/>
              </p:ext>
            </p:extLst>
          </p:nvPr>
        </p:nvGraphicFramePr>
        <p:xfrm>
          <a:off x="304800" y="1096530"/>
          <a:ext cx="11660141" cy="4716753"/>
        </p:xfrm>
        <a:graphic>
          <a:graphicData uri="http://schemas.openxmlformats.org/drawingml/2006/table">
            <a:tbl>
              <a:tblPr firstRow="1" firstCol="1" bandRow="1">
                <a:tableStyleId>{5C22544A-7EE6-4342-B048-85BDC9FD1C3A}</a:tableStyleId>
              </a:tblPr>
              <a:tblGrid>
                <a:gridCol w="7615311">
                  <a:extLst>
                    <a:ext uri="{9D8B030D-6E8A-4147-A177-3AD203B41FA5}">
                      <a16:colId xmlns:a16="http://schemas.microsoft.com/office/drawing/2014/main" val="20000"/>
                    </a:ext>
                  </a:extLst>
                </a:gridCol>
                <a:gridCol w="1167618">
                  <a:extLst>
                    <a:ext uri="{9D8B030D-6E8A-4147-A177-3AD203B41FA5}">
                      <a16:colId xmlns:a16="http://schemas.microsoft.com/office/drawing/2014/main" val="20001"/>
                    </a:ext>
                  </a:extLst>
                </a:gridCol>
                <a:gridCol w="1304500">
                  <a:extLst>
                    <a:ext uri="{9D8B030D-6E8A-4147-A177-3AD203B41FA5}">
                      <a16:colId xmlns:a16="http://schemas.microsoft.com/office/drawing/2014/main" val="20003"/>
                    </a:ext>
                  </a:extLst>
                </a:gridCol>
                <a:gridCol w="1572712">
                  <a:extLst>
                    <a:ext uri="{9D8B030D-6E8A-4147-A177-3AD203B41FA5}">
                      <a16:colId xmlns:a16="http://schemas.microsoft.com/office/drawing/2014/main" val="20004"/>
                    </a:ext>
                  </a:extLst>
                </a:gridCol>
              </a:tblGrid>
              <a:tr h="312393">
                <a:tc>
                  <a:txBody>
                    <a:bodyPr/>
                    <a:lstStyle/>
                    <a:p>
                      <a:pPr algn="l">
                        <a:lnSpc>
                          <a:spcPct val="115000"/>
                        </a:lnSpc>
                        <a:spcAft>
                          <a:spcPts val="0"/>
                        </a:spcAft>
                      </a:pPr>
                      <a:r>
                        <a:rPr lang="cs-CZ" sz="1800" dirty="0">
                          <a:effectLst/>
                          <a:latin typeface="+mj-lt"/>
                          <a:ea typeface="Arial"/>
                          <a:cs typeface="Times New Roman"/>
                        </a:rPr>
                        <a:t>Typ</a:t>
                      </a:r>
                      <a:r>
                        <a:rPr lang="cs-CZ" sz="1800" baseline="0" dirty="0">
                          <a:effectLst/>
                          <a:latin typeface="+mj-lt"/>
                          <a:ea typeface="Arial"/>
                          <a:cs typeface="Times New Roman"/>
                        </a:rPr>
                        <a:t> příjemce dle pravidel spolufinancování</a:t>
                      </a:r>
                      <a:endParaRPr lang="cs-CZ" sz="18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800" dirty="0">
                          <a:effectLst/>
                          <a:latin typeface="+mj-lt"/>
                        </a:rPr>
                        <a:t>EU podíl</a:t>
                      </a:r>
                      <a:endParaRPr lang="cs-CZ" sz="18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800" dirty="0">
                          <a:effectLst/>
                          <a:latin typeface="+mj-lt"/>
                        </a:rPr>
                        <a:t>Příjemce</a:t>
                      </a:r>
                      <a:endParaRPr lang="cs-CZ" sz="18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800" dirty="0">
                          <a:effectLst/>
                          <a:latin typeface="+mj-lt"/>
                        </a:rPr>
                        <a:t>Státní rozpočet </a:t>
                      </a:r>
                      <a:endParaRPr lang="cs-CZ" sz="1800" dirty="0">
                        <a:effectLst/>
                        <a:latin typeface="+mj-lt"/>
                        <a:ea typeface="Arial"/>
                        <a:cs typeface="Times New Roman"/>
                      </a:endParaRPr>
                    </a:p>
                  </a:txBody>
                  <a:tcPr marL="44450" marR="44450" marT="0" marB="0" anchor="b"/>
                </a:tc>
                <a:extLst>
                  <a:ext uri="{0D108BD9-81ED-4DB2-BD59-A6C34878D82A}">
                    <a16:rowId xmlns:a16="http://schemas.microsoft.com/office/drawing/2014/main" val="10000"/>
                  </a:ext>
                </a:extLst>
              </a:tr>
              <a:tr h="2239893">
                <a:tc>
                  <a:txBody>
                    <a:bodyPr/>
                    <a:lstStyle/>
                    <a:p>
                      <a:r>
                        <a:rPr lang="cs-CZ" sz="1700" dirty="0">
                          <a:effectLst/>
                          <a:latin typeface="+mj-lt"/>
                        </a:rPr>
                        <a:t>Soukromoprávní subjekty vykonávající veřejně prospěšnou činnost:</a:t>
                      </a:r>
                    </a:p>
                    <a:p>
                      <a:pPr>
                        <a:buFont typeface="Arial" pitchFamily="34" charset="0"/>
                        <a:buChar char="•"/>
                      </a:pPr>
                      <a:r>
                        <a:rPr lang="cs-CZ" sz="1700" b="1" kern="1200" dirty="0">
                          <a:solidFill>
                            <a:schemeClr val="lt1"/>
                          </a:solidFill>
                          <a:latin typeface="+mj-lt"/>
                          <a:ea typeface="+mn-ea"/>
                          <a:cs typeface="+mn-cs"/>
                        </a:rPr>
                        <a:t>Obecně prospěšné společnosti</a:t>
                      </a:r>
                    </a:p>
                    <a:p>
                      <a:pPr>
                        <a:buFont typeface="Arial" pitchFamily="34" charset="0"/>
                        <a:buChar char="•"/>
                      </a:pPr>
                      <a:r>
                        <a:rPr lang="cs-CZ" sz="1700" b="1" kern="1200" dirty="0">
                          <a:solidFill>
                            <a:schemeClr val="lt1"/>
                          </a:solidFill>
                          <a:latin typeface="+mj-lt"/>
                          <a:ea typeface="+mn-ea"/>
                          <a:cs typeface="+mn-cs"/>
                        </a:rPr>
                        <a:t>Spolky</a:t>
                      </a:r>
                    </a:p>
                    <a:p>
                      <a:pPr>
                        <a:buFont typeface="Arial" pitchFamily="34" charset="0"/>
                        <a:buChar char="•"/>
                      </a:pPr>
                      <a:r>
                        <a:rPr lang="cs-CZ" sz="1700" b="1" kern="1200" dirty="0">
                          <a:solidFill>
                            <a:schemeClr val="lt1"/>
                          </a:solidFill>
                          <a:latin typeface="+mj-lt"/>
                          <a:ea typeface="+mn-ea"/>
                          <a:cs typeface="+mn-cs"/>
                        </a:rPr>
                        <a:t>Ústavy</a:t>
                      </a:r>
                    </a:p>
                    <a:p>
                      <a:pPr>
                        <a:buFont typeface="Arial" pitchFamily="34" charset="0"/>
                        <a:buChar char="•"/>
                      </a:pPr>
                      <a:r>
                        <a:rPr lang="cs-CZ" sz="1700" b="1" kern="1200" dirty="0">
                          <a:solidFill>
                            <a:schemeClr val="lt1"/>
                          </a:solidFill>
                          <a:latin typeface="+mj-lt"/>
                          <a:ea typeface="+mn-ea"/>
                          <a:cs typeface="+mn-cs"/>
                        </a:rPr>
                        <a:t>Církve a náboženské společnosti</a:t>
                      </a:r>
                    </a:p>
                    <a:p>
                      <a:pPr>
                        <a:buFont typeface="Arial" pitchFamily="34" charset="0"/>
                        <a:buChar char="•"/>
                      </a:pPr>
                      <a:r>
                        <a:rPr lang="cs-CZ" sz="1700" b="1" kern="1200" dirty="0">
                          <a:solidFill>
                            <a:schemeClr val="lt1"/>
                          </a:solidFill>
                          <a:latin typeface="+mj-lt"/>
                          <a:ea typeface="+mn-ea"/>
                          <a:cs typeface="+mn-cs"/>
                        </a:rPr>
                        <a:t>Nadace a nadační fondy</a:t>
                      </a:r>
                    </a:p>
                    <a:p>
                      <a:pPr>
                        <a:buFont typeface="Arial" pitchFamily="34" charset="0"/>
                        <a:buChar char="•"/>
                      </a:pPr>
                      <a:r>
                        <a:rPr lang="cs-CZ" sz="1700" b="1" kern="1200" dirty="0">
                          <a:solidFill>
                            <a:schemeClr val="lt1"/>
                          </a:solidFill>
                          <a:latin typeface="+mj-lt"/>
                          <a:ea typeface="+mn-ea"/>
                          <a:cs typeface="+mn-cs"/>
                        </a:rPr>
                        <a:t>Místní akční skupiny</a:t>
                      </a:r>
                    </a:p>
                    <a:p>
                      <a:pPr>
                        <a:buFont typeface="Arial" pitchFamily="34" charset="0"/>
                        <a:buChar char="•"/>
                      </a:pPr>
                      <a:r>
                        <a:rPr lang="cs-CZ" sz="1700" b="1" kern="1200" dirty="0">
                          <a:solidFill>
                            <a:schemeClr val="lt1"/>
                          </a:solidFill>
                          <a:latin typeface="+mj-lt"/>
                          <a:ea typeface="+mn-ea"/>
                          <a:cs typeface="+mn-cs"/>
                        </a:rPr>
                        <a:t>Hospodářská komora, Agrární komora </a:t>
                      </a:r>
                    </a:p>
                    <a:p>
                      <a:pPr>
                        <a:buFont typeface="Arial" pitchFamily="34" charset="0"/>
                        <a:buChar char="•"/>
                      </a:pPr>
                      <a:r>
                        <a:rPr lang="cs-CZ" sz="1700" b="1" kern="1200" dirty="0">
                          <a:solidFill>
                            <a:schemeClr val="lt1"/>
                          </a:solidFill>
                          <a:latin typeface="+mj-lt"/>
                          <a:ea typeface="+mn-ea"/>
                          <a:cs typeface="+mn-cs"/>
                        </a:rPr>
                        <a:t>Svazy, asociace </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b="1" dirty="0">
                          <a:effectLst/>
                          <a:latin typeface="+mj-lt"/>
                        </a:rPr>
                        <a:t>85 %</a:t>
                      </a:r>
                      <a:endParaRPr lang="cs-CZ" sz="2000" b="1"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b="1" dirty="0">
                          <a:effectLst/>
                          <a:latin typeface="+mj-lt"/>
                        </a:rPr>
                        <a:t>   15 % </a:t>
                      </a:r>
                      <a:endParaRPr lang="cs-CZ" sz="2000" b="1"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b="1" dirty="0">
                          <a:effectLst/>
                          <a:latin typeface="+mj-lt"/>
                          <a:ea typeface="Arial"/>
                          <a:cs typeface="Times New Roman"/>
                        </a:rPr>
                        <a:t>0 %</a:t>
                      </a:r>
                    </a:p>
                  </a:txBody>
                  <a:tcPr marL="44450" marR="44450" marT="0" marB="0" anchor="b"/>
                </a:tc>
                <a:extLst>
                  <a:ext uri="{0D108BD9-81ED-4DB2-BD59-A6C34878D82A}">
                    <a16:rowId xmlns:a16="http://schemas.microsoft.com/office/drawing/2014/main" val="10003"/>
                  </a:ext>
                </a:extLst>
              </a:tr>
              <a:tr h="1742138">
                <a:tc>
                  <a:txBody>
                    <a:bodyPr/>
                    <a:lstStyle/>
                    <a:p>
                      <a:r>
                        <a:rPr lang="cs-CZ" sz="1700" b="1" kern="1200" dirty="0">
                          <a:solidFill>
                            <a:schemeClr val="lt1"/>
                          </a:solidFill>
                          <a:latin typeface="+mj-lt"/>
                          <a:ea typeface="+mn-ea"/>
                          <a:cs typeface="+mn-cs"/>
                        </a:rPr>
                        <a:t>Ostatní subjekty neobsažené ve výše uvedených kategoriích:</a:t>
                      </a:r>
                    </a:p>
                    <a:p>
                      <a:pPr>
                        <a:buFont typeface="Arial" pitchFamily="34" charset="0"/>
                        <a:buChar char="•"/>
                      </a:pPr>
                      <a:r>
                        <a:rPr lang="cs-CZ" sz="1700" b="1" kern="1200" dirty="0">
                          <a:solidFill>
                            <a:schemeClr val="lt1"/>
                          </a:solidFill>
                          <a:latin typeface="+mj-lt"/>
                          <a:ea typeface="+mn-ea"/>
                          <a:cs typeface="+mn-cs"/>
                        </a:rPr>
                        <a:t>Obchodní společnosti: veřejná obchodní společnost,</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komanditní</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společnost,</a:t>
                      </a:r>
                      <a:r>
                        <a:rPr lang="cs-CZ" sz="1700" b="1" kern="1200" baseline="0" dirty="0">
                          <a:solidFill>
                            <a:schemeClr val="lt1"/>
                          </a:solidFill>
                          <a:latin typeface="+mj-lt"/>
                          <a:ea typeface="+mn-ea"/>
                          <a:cs typeface="+mn-cs"/>
                        </a:rPr>
                        <a:t> </a:t>
                      </a:r>
                      <a:r>
                        <a:rPr lang="cs-CZ" sz="1700" b="1" kern="1200" dirty="0" err="1">
                          <a:solidFill>
                            <a:schemeClr val="lt1"/>
                          </a:solidFill>
                          <a:latin typeface="+mj-lt"/>
                          <a:ea typeface="+mn-ea"/>
                          <a:cs typeface="+mn-cs"/>
                        </a:rPr>
                        <a:t>společnost</a:t>
                      </a:r>
                      <a:r>
                        <a:rPr lang="cs-CZ" sz="1700" b="1" kern="1200" dirty="0">
                          <a:solidFill>
                            <a:schemeClr val="lt1"/>
                          </a:solidFill>
                          <a:latin typeface="+mj-lt"/>
                          <a:ea typeface="+mn-ea"/>
                          <a:cs typeface="+mn-cs"/>
                        </a:rPr>
                        <a:t> s ručením omezeným,</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akciová společnost,</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evropská společnost,</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evropské hospodářské zájmové sdružení</a:t>
                      </a:r>
                    </a:p>
                    <a:p>
                      <a:pPr>
                        <a:buFont typeface="Arial" pitchFamily="34" charset="0"/>
                        <a:buChar char="•"/>
                      </a:pPr>
                      <a:r>
                        <a:rPr lang="cs-CZ" sz="1700" b="1" kern="1200" dirty="0">
                          <a:solidFill>
                            <a:schemeClr val="lt1"/>
                          </a:solidFill>
                          <a:latin typeface="+mj-lt"/>
                          <a:ea typeface="+mn-ea"/>
                          <a:cs typeface="+mn-cs"/>
                        </a:rPr>
                        <a:t>Státní podniky</a:t>
                      </a:r>
                    </a:p>
                    <a:p>
                      <a:pPr>
                        <a:buFont typeface="Arial" pitchFamily="34" charset="0"/>
                        <a:buChar char="•"/>
                      </a:pPr>
                      <a:r>
                        <a:rPr lang="cs-CZ" sz="1700" b="1" kern="1200" dirty="0">
                          <a:solidFill>
                            <a:schemeClr val="lt1"/>
                          </a:solidFill>
                          <a:latin typeface="+mj-lt"/>
                          <a:ea typeface="+mn-ea"/>
                          <a:cs typeface="+mn-cs"/>
                        </a:rPr>
                        <a:t>Družstva:</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družstvo,</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sociální družstvo,</a:t>
                      </a:r>
                      <a:r>
                        <a:rPr lang="cs-CZ" sz="1700" b="1" kern="1200" baseline="0" dirty="0">
                          <a:solidFill>
                            <a:schemeClr val="lt1"/>
                          </a:solidFill>
                          <a:latin typeface="+mj-lt"/>
                          <a:ea typeface="+mn-ea"/>
                          <a:cs typeface="+mn-cs"/>
                        </a:rPr>
                        <a:t> </a:t>
                      </a:r>
                      <a:r>
                        <a:rPr lang="cs-CZ" sz="1700" b="1" kern="1200" dirty="0">
                          <a:solidFill>
                            <a:schemeClr val="lt1"/>
                          </a:solidFill>
                          <a:latin typeface="+mj-lt"/>
                          <a:ea typeface="+mn-ea"/>
                          <a:cs typeface="+mn-cs"/>
                        </a:rPr>
                        <a:t>evropská družstevní společnost</a:t>
                      </a:r>
                    </a:p>
                    <a:p>
                      <a:pPr>
                        <a:buFont typeface="Arial" pitchFamily="34" charset="0"/>
                        <a:buChar char="•"/>
                      </a:pPr>
                      <a:r>
                        <a:rPr lang="cs-CZ" sz="1700" b="1" kern="1200" dirty="0">
                          <a:solidFill>
                            <a:schemeClr val="lt1"/>
                          </a:solidFill>
                          <a:latin typeface="+mj-lt"/>
                          <a:ea typeface="+mn-ea"/>
                          <a:cs typeface="+mn-cs"/>
                        </a:rPr>
                        <a:t>OSVČ</a:t>
                      </a:r>
                    </a:p>
                    <a:p>
                      <a:pPr>
                        <a:buFont typeface="Arial" pitchFamily="34" charset="0"/>
                        <a:buChar char="•"/>
                      </a:pPr>
                      <a:r>
                        <a:rPr lang="cs-CZ" sz="1700" b="1" kern="1200" dirty="0">
                          <a:solidFill>
                            <a:schemeClr val="lt1"/>
                          </a:solidFill>
                          <a:latin typeface="+mj-lt"/>
                          <a:ea typeface="+mn-ea"/>
                          <a:cs typeface="+mn-cs"/>
                        </a:rPr>
                        <a:t>Profesní komory</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b="1" dirty="0">
                          <a:effectLst/>
                          <a:latin typeface="+mj-lt"/>
                        </a:rPr>
                        <a:t>85 %</a:t>
                      </a:r>
                      <a:endParaRPr lang="cs-CZ" sz="2000" b="1"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b="1" dirty="0">
                          <a:effectLst/>
                          <a:latin typeface="+mj-lt"/>
                        </a:rPr>
                        <a:t>15 %</a:t>
                      </a:r>
                      <a:endParaRPr lang="cs-CZ" sz="2000" b="1"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2000" b="1" dirty="0">
                          <a:effectLst/>
                          <a:latin typeface="+mj-lt"/>
                        </a:rPr>
                        <a:t>0 %</a:t>
                      </a:r>
                      <a:endParaRPr lang="cs-CZ" sz="2000" b="1" dirty="0">
                        <a:effectLst/>
                        <a:latin typeface="+mj-lt"/>
                        <a:ea typeface="Arial"/>
                        <a:cs typeface="Times New Roman"/>
                      </a:endParaRPr>
                    </a:p>
                  </a:txBody>
                  <a:tcPr marL="44450" marR="44450" marT="0" marB="0" anchor="b"/>
                </a:tc>
                <a:extLst>
                  <a:ext uri="{0D108BD9-81ED-4DB2-BD59-A6C34878D82A}">
                    <a16:rowId xmlns:a16="http://schemas.microsoft.com/office/drawing/2014/main" val="10004"/>
                  </a:ext>
                </a:extLst>
              </a:tr>
            </a:tbl>
          </a:graphicData>
        </a:graphic>
      </p:graphicFrame>
      <p:pic>
        <p:nvPicPr>
          <p:cNvPr id="16" name="Obrázek 15">
            <a:extLst>
              <a:ext uri="{FF2B5EF4-FFF2-40B4-BE49-F238E27FC236}">
                <a16:creationId xmlns:a16="http://schemas.microsoft.com/office/drawing/2014/main" id="{BC0563EF-C98A-4B09-9A38-31359A5261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nSpc>
                <a:spcPct val="100000"/>
              </a:lnSpc>
              <a:spcBef>
                <a:spcPts val="0"/>
              </a:spcBef>
              <a:buNone/>
            </a:pPr>
            <a:r>
              <a:rPr lang="cs-CZ" sz="1800" dirty="0"/>
              <a:t>Nástroj, který ve velmi koncentrované podobě </a:t>
            </a:r>
            <a:r>
              <a:rPr lang="cs-CZ" sz="1800" b="1" dirty="0"/>
              <a:t>obsahuje</a:t>
            </a:r>
            <a:r>
              <a:rPr lang="cs-CZ" sz="1800" dirty="0"/>
              <a:t> </a:t>
            </a:r>
            <a:r>
              <a:rPr lang="cs-CZ" sz="1800" b="1" dirty="0"/>
              <a:t>základní informace o projektu</a:t>
            </a:r>
            <a:r>
              <a:rPr lang="cs-CZ" sz="1800" dirty="0"/>
              <a:t> </a:t>
            </a:r>
            <a:br>
              <a:rPr lang="cs-CZ" sz="1800" dirty="0"/>
            </a:br>
            <a:r>
              <a:rPr lang="cs-CZ" sz="1800" dirty="0"/>
              <a:t>a zároveň </a:t>
            </a:r>
            <a:r>
              <a:rPr lang="cs-CZ" sz="1800" b="1" dirty="0"/>
              <a:t>ověřuje logiku projektu</a:t>
            </a:r>
            <a:r>
              <a:rPr lang="cs-CZ" sz="1800" dirty="0"/>
              <a:t> (vazbu mezi činnostmi, výstupy a cíli projektu).</a:t>
            </a:r>
          </a:p>
          <a:p>
            <a:pPr marL="0" indent="0" hangingPunct="0">
              <a:buNone/>
            </a:pPr>
            <a:r>
              <a:rPr lang="cs-CZ" sz="2000" b="1" u="sng" cap="all" dirty="0"/>
              <a:t>Logický rámec umožňuje: </a:t>
            </a:r>
            <a:endParaRPr lang="cs-CZ" sz="2000" u="sng" cap="all" dirty="0"/>
          </a:p>
          <a:p>
            <a:pPr lvl="0" hangingPunct="0">
              <a:lnSpc>
                <a:spcPct val="100000"/>
              </a:lnSpc>
              <a:spcBef>
                <a:spcPts val="0"/>
              </a:spcBef>
              <a:spcAft>
                <a:spcPts val="300"/>
              </a:spcAft>
            </a:pPr>
            <a:r>
              <a:rPr lang="cs-CZ" sz="1800" dirty="0"/>
              <a:t>organizaci a systemizaci celkového myšlení o projektu, </a:t>
            </a:r>
          </a:p>
          <a:p>
            <a:pPr lvl="0" hangingPunct="0">
              <a:lnSpc>
                <a:spcPct val="100000"/>
              </a:lnSpc>
              <a:spcBef>
                <a:spcPts val="0"/>
              </a:spcBef>
              <a:spcAft>
                <a:spcPts val="300"/>
              </a:spcAft>
            </a:pPr>
            <a:r>
              <a:rPr lang="cs-CZ" sz="1800" dirty="0"/>
              <a:t>upřesnění vztahů mezi cílem, účelem, výstupem a aktivitami projektu, </a:t>
            </a:r>
          </a:p>
          <a:p>
            <a:pPr lvl="0" hangingPunct="0">
              <a:lnSpc>
                <a:spcPct val="100000"/>
              </a:lnSpc>
              <a:spcBef>
                <a:spcPts val="0"/>
              </a:spcBef>
              <a:spcAft>
                <a:spcPts val="300"/>
              </a:spcAft>
            </a:pPr>
            <a:r>
              <a:rPr lang="cs-CZ" sz="1800" dirty="0"/>
              <a:t>jasné stanovení výkonnostních ukazatelů a kritérií, </a:t>
            </a:r>
          </a:p>
          <a:p>
            <a:pPr lvl="0" hangingPunct="0">
              <a:lnSpc>
                <a:spcPct val="100000"/>
              </a:lnSpc>
              <a:spcBef>
                <a:spcPts val="0"/>
              </a:spcBef>
              <a:spcAft>
                <a:spcPts val="300"/>
              </a:spcAft>
            </a:pPr>
            <a:r>
              <a:rPr lang="cs-CZ" sz="1800" dirty="0"/>
              <a:t>provádění kontroly dosažení cílů, účelu, realizaci výstupů a aktivit projektu, </a:t>
            </a:r>
          </a:p>
          <a:p>
            <a:pPr lvl="0" hangingPunct="0">
              <a:lnSpc>
                <a:spcPct val="100000"/>
              </a:lnSpc>
              <a:spcBef>
                <a:spcPts val="0"/>
              </a:spcBef>
              <a:spcAft>
                <a:spcPts val="300"/>
              </a:spcAft>
            </a:pPr>
            <a:r>
              <a:rPr lang="cs-CZ" sz="1800" dirty="0"/>
              <a:t>udržovat rychlý a srozumitelný přehled o obsahu, rozsahu a zaměření projektu.</a:t>
            </a:r>
          </a:p>
          <a:p>
            <a:pPr marL="0" indent="0" hangingPunct="0">
              <a:buNone/>
            </a:pPr>
            <a:r>
              <a:rPr lang="cs-CZ" sz="1800" b="1" dirty="0"/>
              <a:t>Doporučení:</a:t>
            </a:r>
          </a:p>
          <a:p>
            <a:pPr lvl="0" hangingPunct="0">
              <a:lnSpc>
                <a:spcPct val="100000"/>
              </a:lnSpc>
              <a:spcBef>
                <a:spcPts val="0"/>
              </a:spcBef>
              <a:spcAft>
                <a:spcPts val="0"/>
              </a:spcAft>
            </a:pPr>
            <a:r>
              <a:rPr lang="cs-CZ" sz="1800" dirty="0"/>
              <a:t>sestavuje se před samotným psaním projektu,</a:t>
            </a:r>
          </a:p>
          <a:p>
            <a:pPr lvl="0" hangingPunct="0">
              <a:lnSpc>
                <a:spcPct val="100000"/>
              </a:lnSpc>
              <a:spcBef>
                <a:spcPts val="0"/>
              </a:spcBef>
              <a:spcAft>
                <a:spcPts val="0"/>
              </a:spcAft>
            </a:pPr>
            <a:r>
              <a:rPr lang="cs-CZ" sz="1800" dirty="0"/>
              <a:t>sepsání žádosti je pak mnohem jednodušší a hlavně je žádost správně strukturovaná a přehledná.</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95172" y="22926"/>
            <a:ext cx="7402077" cy="981360"/>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3200" dirty="0">
              <a:solidFill>
                <a:schemeClr val="accent1">
                  <a:lumMod val="75000"/>
                </a:schemeClr>
              </a:solidFill>
            </a:endParaRPr>
          </a:p>
          <a:p>
            <a:pPr algn="r"/>
            <a:r>
              <a:rPr lang="cs-CZ" sz="4800" b="1" dirty="0">
                <a:solidFill>
                  <a:schemeClr val="accent1">
                    <a:lumMod val="75000"/>
                  </a:schemeClr>
                </a:solidFill>
              </a:rPr>
              <a:t>Příprava žádosti o podporu</a:t>
            </a:r>
            <a:endParaRPr lang="cs-CZ" sz="4800" b="1" spc="-150" dirty="0">
              <a:solidFill>
                <a:schemeClr val="accent1">
                  <a:lumMod val="75000"/>
                </a:schemeClr>
              </a:solidFill>
            </a:endParaRPr>
          </a:p>
          <a:p>
            <a:pPr algn="r"/>
            <a:r>
              <a:rPr lang="cs-CZ" sz="4800" b="1" dirty="0">
                <a:solidFill>
                  <a:schemeClr val="accent1">
                    <a:lumMod val="75000"/>
                  </a:schemeClr>
                </a:solidFill>
              </a:rPr>
              <a:t>Logický rámec projektové žádosti</a:t>
            </a:r>
            <a:endParaRPr lang="cs-CZ" sz="48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EF20DF-D406-448D-B402-010DC18B9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175952" y="2319773"/>
            <a:ext cx="5712847" cy="923330"/>
          </a:xfrm>
          <a:prstGeom prst="rect">
            <a:avLst/>
          </a:prstGeom>
        </p:spPr>
        <p:txBody>
          <a:bodyPr wrap="none">
            <a:spAutoFit/>
          </a:bodyPr>
          <a:lstStyle/>
          <a:p>
            <a:pPr algn="ctr"/>
            <a:r>
              <a:rPr lang="cs-CZ" sz="5400" b="1" spc="-150" dirty="0">
                <a:solidFill>
                  <a:schemeClr val="accent1">
                    <a:lumMod val="75000"/>
                  </a:schemeClr>
                </a:solidFill>
              </a:rPr>
              <a:t>POVINNÁ 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11932213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r>
              <a:rPr lang="cs-CZ" sz="2300" dirty="0"/>
              <a:t>Alespoň 1 povinný plakát min. A3 s informacemi o projektu – je možno využít el. šablonu z </a:t>
            </a:r>
            <a:r>
              <a:rPr lang="cs-CZ" sz="2300" u="sng" dirty="0">
                <a:solidFill>
                  <a:srgbClr val="0070C0"/>
                </a:solidFill>
                <a:hlinkClick r:id="rId4"/>
              </a:rPr>
              <a:t>https://www.esfcr.cz/sablony-a-vzory-pro-vizualni-identitu-opz</a:t>
            </a:r>
            <a:endParaRPr lang="cs-CZ" sz="2300" u="sng" dirty="0">
              <a:solidFill>
                <a:srgbClr val="0070C0"/>
              </a:solidFill>
            </a:endParaRPr>
          </a:p>
          <a:p>
            <a:pPr marL="0" indent="0">
              <a:buNone/>
            </a:pPr>
            <a:r>
              <a:rPr lang="cs-CZ" sz="2300" u="sng" dirty="0">
                <a:solidFill>
                  <a:srgbClr val="0070C0"/>
                </a:solidFill>
              </a:rPr>
              <a:t>   </a:t>
            </a:r>
            <a:endParaRPr lang="cs-CZ" sz="2300" dirty="0"/>
          </a:p>
          <a:p>
            <a:r>
              <a:rPr lang="cs-CZ" sz="2300" dirty="0"/>
              <a:t>Po celou dobu realizace projektu</a:t>
            </a:r>
          </a:p>
          <a:p>
            <a:pPr marL="0" indent="0">
              <a:buNone/>
            </a:pPr>
            <a:r>
              <a:rPr lang="cs-CZ" sz="2300" dirty="0"/>
              <a:t> </a:t>
            </a:r>
          </a:p>
          <a:p>
            <a:pPr algn="just"/>
            <a:r>
              <a:rPr lang="cs-CZ" sz="2300" dirty="0"/>
              <a:t>V místě realizace projektu snadno viditelném pro veřejnost, např. vstupní prostory budovy </a:t>
            </a:r>
          </a:p>
          <a:p>
            <a:pPr lvl="1" algn="just"/>
            <a:r>
              <a:rPr lang="cs-CZ" sz="2300" dirty="0"/>
              <a:t>Pokud je projekt realizován na více místech, bude umístěn na všech těchto místech </a:t>
            </a:r>
          </a:p>
          <a:p>
            <a:pPr lvl="1" algn="just"/>
            <a:r>
              <a:rPr lang="cs-CZ" sz="2300" dirty="0"/>
              <a:t>Pokud nelze plakát umístit v místě realizace projektu, bude umístěn v sídle příjemce 	</a:t>
            </a:r>
          </a:p>
          <a:p>
            <a:pPr lvl="1" algn="just"/>
            <a:r>
              <a:rPr lang="cs-CZ" sz="2300" dirty="0"/>
              <a:t>Pokud příjemce realizuje více projektů OPZ v jednom místě, je možné pro všechny tyto projekty umístit pouze jeden plakát </a:t>
            </a:r>
          </a:p>
          <a:p>
            <a:pPr lvl="1" algn="just"/>
            <a:endParaRPr lang="cs-CZ" sz="2300" dirty="0"/>
          </a:p>
          <a:p>
            <a:pPr algn="just"/>
            <a:r>
              <a:rPr lang="cs-CZ" sz="2300" dirty="0"/>
              <a:t>Povinnost zveřejnění na internetové stránce (pokud existuje) stručný popis projektu, jeho cílů a výsledků, vč. informace </a:t>
            </a:r>
            <a:br>
              <a:rPr lang="cs-CZ" sz="2300" dirty="0"/>
            </a:br>
            <a:r>
              <a:rPr lang="cs-CZ" sz="2300" dirty="0"/>
              <a:t>o poskytnutí finanční podpory EU pro projekt. Informace je vhodné při realizaci projektu dle potřeby aktualizovat </a:t>
            </a:r>
          </a:p>
          <a:p>
            <a:pPr marL="0" indent="0" algn="just">
              <a:buNone/>
            </a:pPr>
            <a:endParaRPr lang="cs-CZ" sz="2300" dirty="0"/>
          </a:p>
          <a:p>
            <a:pPr algn="just"/>
            <a:r>
              <a:rPr lang="cs-CZ" sz="2300" b="1" dirty="0"/>
              <a:t>Pravidla pro informování a komunikaci a vizuální identitu OPZ je uvedena v Obecných pravidlech pro žadatele </a:t>
            </a:r>
            <a:br>
              <a:rPr lang="cs-CZ" sz="2300" b="1" dirty="0"/>
            </a:br>
            <a:r>
              <a:rPr lang="cs-CZ" sz="2300" b="1" dirty="0"/>
              <a:t>a příjemce v rámci OPZ – kapitola 19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Povinná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6E65E2E-0F9F-4E39-868A-86218C20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1141106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064211" y="2319773"/>
            <a:ext cx="7936340" cy="923330"/>
          </a:xfrm>
          <a:prstGeom prst="rect">
            <a:avLst/>
          </a:prstGeom>
        </p:spPr>
        <p:txBody>
          <a:bodyPr wrap="none">
            <a:spAutoFit/>
          </a:bodyPr>
          <a:lstStyle/>
          <a:p>
            <a:pPr algn="ctr"/>
            <a:r>
              <a:rPr lang="cs-CZ" sz="5400" b="1" spc="-150" dirty="0">
                <a:solidFill>
                  <a:schemeClr val="accent1">
                    <a:lumMod val="75000"/>
                  </a:schemeClr>
                </a:solidFill>
              </a:rPr>
              <a:t>PODÁNÍ ŽÁDOSTI – IS KP14+ </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8" y="4443874"/>
            <a:ext cx="8559808" cy="1411200"/>
          </a:xfrm>
          <a:prstGeom prst="rect">
            <a:avLst/>
          </a:prstGeom>
        </p:spPr>
      </p:pic>
    </p:spTree>
    <p:extLst>
      <p:ext uri="{BB962C8B-B14F-4D97-AF65-F5344CB8AC3E}">
        <p14:creationId xmlns:p14="http://schemas.microsoft.com/office/powerpoint/2010/main" val="23449595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00334"/>
            <a:ext cx="11670189" cy="4921754"/>
          </a:xfrm>
        </p:spPr>
        <p:txBody>
          <a:bodyPr>
            <a:normAutofit fontScale="25000" lnSpcReduction="20000"/>
          </a:bodyPr>
          <a:lstStyle/>
          <a:p>
            <a:pPr>
              <a:buNone/>
            </a:pPr>
            <a:endParaRPr lang="cs-CZ" sz="2100" dirty="0"/>
          </a:p>
          <a:p>
            <a:pPr marL="0" indent="0" algn="just">
              <a:buNone/>
            </a:pPr>
            <a:r>
              <a:rPr lang="cs-CZ" sz="4800" b="1" u="sng" dirty="0"/>
              <a:t>PORTÁL IS KP14+</a:t>
            </a:r>
          </a:p>
          <a:p>
            <a:pPr algn="just">
              <a:lnSpc>
                <a:spcPct val="100000"/>
              </a:lnSpc>
              <a:spcBef>
                <a:spcPts val="0"/>
              </a:spcBef>
              <a:spcAft>
                <a:spcPts val="0"/>
              </a:spcAft>
            </a:pPr>
            <a:r>
              <a:rPr lang="cs-CZ" sz="4800" b="1" dirty="0"/>
              <a:t>Produkční </a:t>
            </a:r>
            <a:r>
              <a:rPr lang="cs-CZ" sz="4800" dirty="0"/>
              <a:t>(ostré) </a:t>
            </a:r>
            <a:r>
              <a:rPr lang="cs-CZ" sz="4800" b="1" dirty="0"/>
              <a:t>prostředí </a:t>
            </a:r>
            <a:r>
              <a:rPr lang="cs-CZ" sz="4800" dirty="0"/>
              <a:t>(slouží pro realizaci OP, zadávají se pouze ostrá data)</a:t>
            </a:r>
          </a:p>
          <a:p>
            <a:pPr lvl="1" algn="just">
              <a:spcBef>
                <a:spcPts val="0"/>
              </a:spcBef>
              <a:spcAft>
                <a:spcPts val="0"/>
              </a:spcAft>
            </a:pPr>
            <a:r>
              <a:rPr lang="cs-CZ" sz="4800" b="1" u="sng" dirty="0">
                <a:solidFill>
                  <a:schemeClr val="tx1">
                    <a:lumMod val="60000"/>
                    <a:lumOff val="40000"/>
                  </a:schemeClr>
                </a:solidFill>
                <a:hlinkClick r:id="rId4"/>
              </a:rPr>
              <a:t>https://mseu.mssf.cz</a:t>
            </a:r>
            <a:r>
              <a:rPr lang="cs-CZ" sz="4800" b="1" u="sng" dirty="0">
                <a:solidFill>
                  <a:schemeClr val="tx1">
                    <a:lumMod val="60000"/>
                    <a:lumOff val="40000"/>
                  </a:schemeClr>
                </a:solidFill>
              </a:rPr>
              <a:t>  </a:t>
            </a:r>
            <a:endParaRPr lang="cs-CZ" sz="4800" b="1" u="sng" dirty="0"/>
          </a:p>
          <a:p>
            <a:pPr algn="just">
              <a:spcBef>
                <a:spcPts val="0"/>
              </a:spcBef>
              <a:spcAft>
                <a:spcPts val="0"/>
              </a:spcAft>
            </a:pPr>
            <a:r>
              <a:rPr lang="cs-CZ" sz="4800" b="1" dirty="0"/>
              <a:t>Technická podpora IS KP14+ </a:t>
            </a:r>
            <a:r>
              <a:rPr lang="cs-CZ" sz="4800" dirty="0"/>
              <a:t>v rámci OPZ </a:t>
            </a:r>
          </a:p>
          <a:p>
            <a:pPr lvl="1" algn="just">
              <a:spcBef>
                <a:spcPts val="0"/>
              </a:spcBef>
              <a:spcAft>
                <a:spcPts val="600"/>
              </a:spcAft>
            </a:pPr>
            <a:r>
              <a:rPr lang="cs-CZ" sz="4800" b="1" u="sng" dirty="0">
                <a:hlinkClick r:id="rId5"/>
              </a:rPr>
              <a:t>iskp@mpsv.cz</a:t>
            </a:r>
            <a:endParaRPr lang="cs-CZ" sz="4800" b="1" u="sng" dirty="0"/>
          </a:p>
          <a:p>
            <a:pPr lvl="1" algn="just">
              <a:lnSpc>
                <a:spcPct val="100000"/>
              </a:lnSpc>
              <a:spcBef>
                <a:spcPts val="0"/>
              </a:spcBef>
              <a:spcAft>
                <a:spcPts val="600"/>
              </a:spcAft>
            </a:pPr>
            <a:r>
              <a:rPr lang="cs-CZ" sz="4800" b="1" u="sng" dirty="0"/>
              <a:t>Provozní doba:</a:t>
            </a:r>
            <a:r>
              <a:rPr lang="cs-CZ" sz="4800" b="1" dirty="0"/>
              <a:t> </a:t>
            </a:r>
            <a:r>
              <a:rPr lang="cs-CZ" sz="4800" dirty="0"/>
              <a:t>v pracovních dnech od 8:00 do 16:00 hod.</a:t>
            </a:r>
            <a:r>
              <a:rPr lang="cs-CZ" sz="4800" b="1" dirty="0"/>
              <a:t> </a:t>
            </a:r>
            <a:r>
              <a:rPr lang="cs-CZ" sz="4800" dirty="0"/>
              <a:t>Reakci na váš požadavek je garantovaná do 4 hodin v rámci provozní doby technické podpory od obdržení požadavku. Dotazy zaslané mimo provozní dobu budou řešeny nejpozději následující pracovní den.</a:t>
            </a:r>
          </a:p>
          <a:p>
            <a:pPr algn="just"/>
            <a:r>
              <a:rPr lang="cs-CZ" sz="4800" dirty="0"/>
              <a:t>Součást monitorovacího systému pro využívání Evropských strukturálních a investičních fondů v ČR v programovém období 2014 – 2020 </a:t>
            </a:r>
          </a:p>
          <a:p>
            <a:pPr algn="just"/>
            <a:r>
              <a:rPr lang="cs-CZ" sz="4800" dirty="0"/>
              <a:t>On-line aplikace: </a:t>
            </a:r>
          </a:p>
          <a:p>
            <a:pPr lvl="1" algn="just"/>
            <a:r>
              <a:rPr lang="cs-CZ" sz="4800" dirty="0"/>
              <a:t>Nevyžaduje instalaci do PC </a:t>
            </a:r>
          </a:p>
          <a:p>
            <a:pPr lvl="1" algn="just"/>
            <a:r>
              <a:rPr lang="pt-BR" sz="4800" dirty="0"/>
              <a:t>Vyžaduje registraci s platnou emailovou adresou a telefonním číslem </a:t>
            </a:r>
          </a:p>
          <a:p>
            <a:pPr marL="0" indent="0" algn="just">
              <a:buNone/>
            </a:pPr>
            <a:r>
              <a:rPr lang="cs-CZ" sz="4800" b="1" u="sng" dirty="0"/>
              <a:t>EDUKAČNÍ VIDEA:</a:t>
            </a:r>
          </a:p>
          <a:p>
            <a:pPr marL="0" indent="0" algn="just">
              <a:buNone/>
            </a:pPr>
            <a:r>
              <a:rPr lang="cs-CZ" sz="4800" dirty="0"/>
              <a:t>	</a:t>
            </a:r>
            <a:r>
              <a:rPr lang="cs-CZ" sz="4800" u="sng" dirty="0">
                <a:solidFill>
                  <a:srgbClr val="0070C0"/>
                </a:solidFill>
              </a:rPr>
              <a:t>http://strukturalni-fondy.cz/cs/jak-na-projekt/Elektronicka-zadost/Edukacni-videa </a:t>
            </a:r>
          </a:p>
          <a:p>
            <a:pPr marL="0" indent="0" algn="just">
              <a:buNone/>
            </a:pPr>
            <a:endParaRPr lang="cs-CZ" sz="4800" u="sng" dirty="0">
              <a:solidFill>
                <a:srgbClr val="0070C0"/>
              </a:solidFill>
            </a:endParaRPr>
          </a:p>
          <a:p>
            <a:pPr marL="0" lvl="1" indent="0" algn="just">
              <a:lnSpc>
                <a:spcPct val="100000"/>
              </a:lnSpc>
              <a:spcBef>
                <a:spcPts val="0"/>
              </a:spcBef>
              <a:spcAft>
                <a:spcPts val="600"/>
              </a:spcAft>
              <a:buSzPct val="100000"/>
              <a:buNone/>
            </a:pPr>
            <a:r>
              <a:rPr lang="cs-CZ" sz="4800" b="1" u="sng" dirty="0"/>
              <a:t>PŘÍRUČKY OPZ</a:t>
            </a:r>
          </a:p>
          <a:p>
            <a:pPr lvl="1" indent="-685800" algn="just">
              <a:lnSpc>
                <a:spcPct val="100000"/>
              </a:lnSpc>
              <a:spcBef>
                <a:spcPts val="0"/>
              </a:spcBef>
              <a:spcAft>
                <a:spcPts val="600"/>
              </a:spcAft>
              <a:buSzPct val="100000"/>
            </a:pPr>
            <a:r>
              <a:rPr lang="cs-CZ" sz="4800" b="1" u="sng" dirty="0">
                <a:solidFill>
                  <a:schemeClr val="tx1">
                    <a:lumMod val="60000"/>
                    <a:lumOff val="40000"/>
                  </a:schemeClr>
                </a:solidFill>
                <a:hlinkClick r:id="rId6"/>
              </a:rPr>
              <a:t>http://www.esfcr.cz/dokumenty-opz</a:t>
            </a:r>
            <a:endParaRPr lang="cs-CZ" sz="4800" b="1" u="sng" dirty="0">
              <a:solidFill>
                <a:schemeClr val="tx1">
                  <a:lumMod val="60000"/>
                  <a:lumOff val="40000"/>
                </a:schemeClr>
              </a:solidFill>
            </a:endParaRPr>
          </a:p>
          <a:p>
            <a:pPr algn="just"/>
            <a:r>
              <a:rPr lang="cs-CZ" sz="4800" b="1" dirty="0"/>
              <a:t>Pokyny k vyplnění žádosti v IS KP14+ </a:t>
            </a:r>
          </a:p>
          <a:p>
            <a:pPr lvl="1" algn="just"/>
            <a:r>
              <a:rPr lang="cs-CZ" sz="4400" dirty="0">
                <a:hlinkClick r:id="rId7"/>
              </a:rPr>
              <a:t>https://www.esfcr.cz/formulare-a-pokyny-potrebne-v-ramci-pripravy-zadosti-o-</a:t>
            </a:r>
            <a:r>
              <a:rPr lang="cs-CZ" sz="4400" u="sng" dirty="0">
                <a:solidFill>
                  <a:srgbClr val="0070C0"/>
                </a:solidFill>
              </a:rPr>
              <a:t>podporu-opz/-/dokument/797956 </a:t>
            </a:r>
          </a:p>
          <a:p>
            <a:pPr marL="457200" lvl="1" indent="0" algn="just">
              <a:spcBef>
                <a:spcPts val="0"/>
              </a:spcBef>
              <a:spcAft>
                <a:spcPts val="600"/>
              </a:spcAft>
              <a:buNone/>
            </a:pPr>
            <a:endParaRPr lang="cs-CZ" sz="4800" u="sng" dirty="0">
              <a:solidFill>
                <a:srgbClr val="0070C0"/>
              </a:solidFill>
            </a:endParaRPr>
          </a:p>
          <a:p>
            <a:pPr marL="0" lvl="1" indent="0" algn="just">
              <a:lnSpc>
                <a:spcPct val="100000"/>
              </a:lnSpc>
              <a:spcBef>
                <a:spcPts val="0"/>
              </a:spcBef>
              <a:spcAft>
                <a:spcPts val="600"/>
              </a:spcAft>
              <a:buSzPct val="100000"/>
              <a:buNone/>
            </a:pPr>
            <a:r>
              <a:rPr lang="cs-CZ" sz="4800" b="1" u="sng" dirty="0"/>
              <a:t>TEXTACE VÝZVY ŘO OPZ PRO MAS Č. 047</a:t>
            </a:r>
          </a:p>
          <a:p>
            <a:pPr lvl="1" algn="just">
              <a:spcBef>
                <a:spcPts val="0"/>
              </a:spcBef>
              <a:spcAft>
                <a:spcPts val="600"/>
              </a:spcAft>
            </a:pPr>
            <a:r>
              <a:rPr lang="cs-CZ" sz="4800" b="1" u="sng" dirty="0">
                <a:hlinkClick r:id="rId8"/>
              </a:rPr>
              <a:t>https://www.esfcr.cz/2-3-opz-komunitne-vedeny-mistni-rozvoj</a:t>
            </a:r>
            <a:endParaRPr lang="cs-CZ" sz="4800" b="1" u="sng" dirty="0"/>
          </a:p>
          <a:p>
            <a:pPr marL="0" lvl="1" indent="0" algn="just">
              <a:lnSpc>
                <a:spcPct val="100000"/>
              </a:lnSpc>
              <a:spcBef>
                <a:spcPts val="0"/>
              </a:spcBef>
              <a:spcAft>
                <a:spcPts val="600"/>
              </a:spcAft>
              <a:buSzPct val="100000"/>
              <a:buNone/>
            </a:pPr>
            <a:r>
              <a:rPr lang="cs-CZ" sz="4800" b="1" u="sng" dirty="0"/>
              <a:t>TEXTACE VÝZEV MAS</a:t>
            </a:r>
          </a:p>
          <a:p>
            <a:pPr lvl="1" algn="just">
              <a:spcBef>
                <a:spcPts val="0"/>
              </a:spcBef>
              <a:spcAft>
                <a:spcPts val="600"/>
              </a:spcAft>
            </a:pPr>
            <a:r>
              <a:rPr lang="cs-CZ" sz="4800" b="1" u="sng" dirty="0">
                <a:hlinkClick r:id="rId9"/>
              </a:rPr>
              <a:t>https://www.esfcr.cz/</a:t>
            </a:r>
            <a:r>
              <a:rPr lang="cs-CZ" sz="4400" b="1" u="sng" dirty="0">
                <a:hlinkClick r:id="rId9"/>
              </a:rPr>
              <a:t>vyzvy-mas-opz</a:t>
            </a:r>
            <a:r>
              <a:rPr lang="cs-CZ" sz="4400" b="1" dirty="0"/>
              <a:t>                                                                                 </a:t>
            </a:r>
            <a:r>
              <a:rPr lang="cs-CZ" sz="5200" b="1" u="sng" dirty="0"/>
              <a:t>Pozn.: </a:t>
            </a:r>
            <a:r>
              <a:rPr lang="cs-CZ" sz="5200" b="1" dirty="0"/>
              <a:t>k práci v IS KP14+ budou nápomocni pracovníci kanceláře MAS !!!</a:t>
            </a:r>
          </a:p>
          <a:p>
            <a:pPr lvl="1" algn="just">
              <a:spcBef>
                <a:spcPts val="0"/>
              </a:spcBef>
              <a:spcAft>
                <a:spcPts val="600"/>
              </a:spcAft>
            </a:pPr>
            <a:endParaRPr lang="cs-CZ" sz="4800" b="1" u="sng" dirty="0"/>
          </a:p>
          <a:p>
            <a:pPr lvl="1" algn="just">
              <a:spcBef>
                <a:spcPts val="0"/>
              </a:spcBef>
              <a:spcAft>
                <a:spcPts val="600"/>
              </a:spcAft>
            </a:pPr>
            <a:endParaRPr lang="cs-CZ" sz="4800" u="sng" dirty="0">
              <a:solidFill>
                <a:srgbClr val="0070C0"/>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22A3D6B-3941-450A-B4BA-F8058E3819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1" y="1263623"/>
            <a:ext cx="11550412" cy="4271545"/>
          </a:xfrm>
        </p:spPr>
        <p:txBody>
          <a:bodyPr>
            <a:normAutofit/>
          </a:bodyPr>
          <a:lstStyle/>
          <a:p>
            <a:pPr marL="0" lvl="0" indent="0">
              <a:buNone/>
            </a:pPr>
            <a:r>
              <a:rPr lang="cs-CZ" b="1" dirty="0"/>
              <a:t>Podání projektové žádost v OPZ</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p:cNvSpPr txBox="1">
            <a:spLocks/>
          </p:cNvSpPr>
          <p:nvPr/>
        </p:nvSpPr>
        <p:spPr>
          <a:xfrm>
            <a:off x="481964" y="1916832"/>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1" i="0" u="none" strike="noStrike" kern="1200" cap="none" spc="0" normalizeH="0" baseline="0" noProof="0">
                <a:ln>
                  <a:noFill/>
                </a:ln>
                <a:solidFill>
                  <a:schemeClr val="tx1"/>
                </a:solidFill>
                <a:effectLst/>
                <a:uLnTx/>
                <a:uFillTx/>
                <a:latin typeface="+mn-lt"/>
                <a:ea typeface="+mn-ea"/>
                <a:cs typeface="+mn-cs"/>
              </a:rPr>
              <a:t>    Zřízení elektronického podpisu a datové schránky</a:t>
            </a:r>
            <a:endParaRPr kumimoji="0" lang="cs-C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Obdélník 1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16" name="Obdélník 1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18" name="Obdélník 17"/>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21" name="Obdélník 20"/>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22"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50CD30B5-7181-4D27-B91E-B4780F26F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r>
              <a:rPr lang="cs-CZ" sz="2000" b="1" dirty="0"/>
              <a:t>Postup pro podání projektové žádosti v OPZ</a:t>
            </a:r>
          </a:p>
          <a:p>
            <a:pPr marL="0" indent="0">
              <a:buNone/>
            </a:pPr>
            <a:endParaRPr lang="cs-CZ" sz="2000" dirty="0"/>
          </a:p>
          <a:p>
            <a:pPr algn="just"/>
            <a:r>
              <a:rPr lang="cs-CZ" sz="2000" dirty="0"/>
              <a:t>Registrace do systému IS KP14+:</a:t>
            </a:r>
          </a:p>
          <a:p>
            <a:pPr marL="457200" lvl="1" indent="0" algn="just">
              <a:buNone/>
            </a:pPr>
            <a:r>
              <a:rPr lang="cs-CZ" sz="2000" dirty="0"/>
              <a:t>	 </a:t>
            </a:r>
            <a:r>
              <a:rPr lang="cs-CZ" sz="2000" u="sng" dirty="0">
                <a:solidFill>
                  <a:srgbClr val="0070C0"/>
                </a:solidFill>
              </a:rPr>
              <a:t>https://mseu.mssf.cz/ </a:t>
            </a:r>
            <a:r>
              <a:rPr lang="cs-CZ" sz="2000" dirty="0"/>
              <a:t>(Jen v prohlížeči </a:t>
            </a:r>
            <a:r>
              <a:rPr lang="cs-CZ" sz="2000" b="1" dirty="0"/>
              <a:t>Microsoft </a:t>
            </a:r>
            <a:r>
              <a:rPr lang="cs-CZ" sz="2000" b="1" dirty="0" err="1"/>
              <a:t>explorer</a:t>
            </a:r>
            <a:r>
              <a:rPr lang="cs-CZ" sz="2000" b="1" dirty="0"/>
              <a:t> </a:t>
            </a:r>
            <a:r>
              <a:rPr lang="cs-CZ" sz="2000" dirty="0"/>
              <a:t>nebo </a:t>
            </a:r>
            <a:r>
              <a:rPr lang="cs-CZ" sz="2000" b="1" dirty="0" err="1"/>
              <a:t>Mozilla</a:t>
            </a:r>
            <a:r>
              <a:rPr lang="cs-CZ" sz="2000" b="1" dirty="0"/>
              <a:t> </a:t>
            </a:r>
            <a:r>
              <a:rPr lang="cs-CZ" sz="2000" b="1" dirty="0" err="1"/>
              <a:t>firefox</a:t>
            </a:r>
            <a:r>
              <a:rPr lang="cs-CZ" sz="2000" dirty="0"/>
              <a:t>) </a:t>
            </a:r>
          </a:p>
          <a:p>
            <a:pPr algn="just"/>
            <a:r>
              <a:rPr lang="cs-CZ" sz="2000" dirty="0"/>
              <a:t>Vyplnění elektronické verze žádosti </a:t>
            </a:r>
          </a:p>
          <a:p>
            <a:pPr algn="just"/>
            <a:r>
              <a:rPr lang="cs-CZ" sz="2000" dirty="0"/>
              <a:t>Finalizace elektronické verze žádosti </a:t>
            </a:r>
          </a:p>
          <a:p>
            <a:pPr algn="just"/>
            <a:r>
              <a:rPr lang="cs-CZ" sz="2000" dirty="0"/>
              <a:t>Podepsání a odeslání elektronické verze žádosti </a:t>
            </a:r>
          </a:p>
          <a:p>
            <a:pPr algn="just"/>
            <a:endParaRPr lang="cs-CZ" sz="2000" dirty="0"/>
          </a:p>
          <a:p>
            <a:pPr algn="just"/>
            <a:r>
              <a:rPr lang="cs-CZ" sz="2000" dirty="0"/>
              <a:t>Veškeré žádosti se zasílají jen v elektronické podobě prostřednictvím IS KP14+ </a:t>
            </a:r>
          </a:p>
          <a:p>
            <a:pPr algn="just"/>
            <a:endParaRPr lang="cs-CZ" sz="2000" dirty="0"/>
          </a:p>
          <a:p>
            <a:pPr algn="just"/>
            <a:r>
              <a:rPr lang="cs-CZ" sz="2000" dirty="0"/>
              <a:t>Zřízení elektronického podpisu před podáním/odesláním žádosti (doporučujeme již před provedením registrace do systému IS KP14+)!!!</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45216BB-1E95-463C-98C5-D07F4B12C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1124282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r>
              <a:rPr lang="cs-CZ" sz="2400" dirty="0"/>
              <a:t>Elektronický podpis = kvalifikovaný certifikát </a:t>
            </a:r>
          </a:p>
          <a:p>
            <a:r>
              <a:rPr lang="cs-CZ" sz="2400" dirty="0"/>
              <a:t>Platnost 1 rok </a:t>
            </a:r>
          </a:p>
          <a:p>
            <a:r>
              <a:rPr lang="cs-CZ" sz="2400" dirty="0"/>
              <a:t>Poskytovatelé: </a:t>
            </a:r>
          </a:p>
          <a:p>
            <a:pPr marL="0" indent="0">
              <a:buNone/>
            </a:pPr>
            <a:r>
              <a:rPr lang="cs-CZ" sz="2400" dirty="0"/>
              <a:t>	</a:t>
            </a:r>
            <a:r>
              <a:rPr lang="cs-CZ" sz="2400" dirty="0" err="1"/>
              <a:t>PostSignum</a:t>
            </a:r>
            <a:r>
              <a:rPr lang="cs-CZ" sz="2400" dirty="0"/>
              <a:t> České pošty (Czech Point) </a:t>
            </a:r>
          </a:p>
          <a:p>
            <a:pPr marL="0" indent="0">
              <a:buNone/>
            </a:pPr>
            <a:r>
              <a:rPr lang="cs-CZ" sz="2400" dirty="0"/>
              <a:t>	První certifikační autorita </a:t>
            </a:r>
          </a:p>
          <a:p>
            <a:pPr marL="0" indent="0">
              <a:buNone/>
            </a:pPr>
            <a:r>
              <a:rPr lang="cs-CZ" sz="2400" dirty="0"/>
              <a:t>	</a:t>
            </a:r>
            <a:r>
              <a:rPr lang="cs-CZ" sz="2400" dirty="0" err="1"/>
              <a:t>Eidentity</a:t>
            </a:r>
            <a:r>
              <a:rPr lang="cs-CZ" sz="2400" dirty="0"/>
              <a:t> </a:t>
            </a:r>
          </a:p>
          <a:p>
            <a:pPr marL="0" lvl="0" indent="0">
              <a:buNone/>
            </a:pPr>
            <a:endParaRPr lang="cs-CZ"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Elektronický podpis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E14C7D8-6227-4D96-8A3B-709DD44F1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endParaRPr lang="cs-CZ" dirty="0"/>
          </a:p>
        </p:txBody>
      </p:sp>
      <p:sp>
        <p:nvSpPr>
          <p:cNvPr id="14" name="Obdélník 13"/>
          <p:cNvSpPr/>
          <p:nvPr/>
        </p:nvSpPr>
        <p:spPr>
          <a:xfrm>
            <a:off x="0" y="-90435"/>
            <a:ext cx="12192000" cy="1105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Titulní obrazovka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A261E244-C6D7-496B-ADDF-D65A7FC33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9" y="1015058"/>
            <a:ext cx="9938611" cy="492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094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HW a SW požadavky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16" name="Zástupný symbol pro obsah 6">
            <a:extLst>
              <a:ext uri="{FF2B5EF4-FFF2-40B4-BE49-F238E27FC236}">
                <a16:creationId xmlns:a16="http://schemas.microsoft.com/office/drawing/2014/main" id="{6B50B100-D665-4A0E-8D73-5834D7DD7202}"/>
              </a:ext>
            </a:extLst>
          </p:cNvPr>
          <p:cNvPicPr>
            <a:picLocks noGrp="1"/>
          </p:cNvPicPr>
          <p:nvPr>
            <p:ph idx="1"/>
          </p:nvPr>
        </p:nvPicPr>
        <p:blipFill rotWithShape="1">
          <a:blip r:embed="rId5"/>
          <a:srcRect l="4100" t="9876" b="6643"/>
          <a:stretch/>
        </p:blipFill>
        <p:spPr bwMode="auto">
          <a:xfrm>
            <a:off x="1204447" y="1066142"/>
            <a:ext cx="9458864" cy="4786744"/>
          </a:xfrm>
          <a:prstGeom prst="rect">
            <a:avLst/>
          </a:prstGeom>
          <a:ln>
            <a:noFill/>
          </a:ln>
          <a:extLst>
            <a:ext uri="{53640926-AAD7-44D8-BBD7-CCE9431645EC}">
              <a14:shadowObscured xmlns:a14="http://schemas.microsoft.com/office/drawing/2010/main"/>
            </a:ext>
          </a:extLst>
        </p:spPr>
      </p:pic>
      <p:sp>
        <p:nvSpPr>
          <p:cNvPr id="18" name="Obdélník 17">
            <a:extLst>
              <a:ext uri="{FF2B5EF4-FFF2-40B4-BE49-F238E27FC236}">
                <a16:creationId xmlns:a16="http://schemas.microsoft.com/office/drawing/2014/main" id="{ADCFE84E-08A6-408C-AC0D-5593E06F6FD3}"/>
              </a:ext>
            </a:extLst>
          </p:cNvPr>
          <p:cNvSpPr/>
          <p:nvPr/>
        </p:nvSpPr>
        <p:spPr>
          <a:xfrm>
            <a:off x="1528689" y="3835244"/>
            <a:ext cx="1284849" cy="24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7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968714" cy="4564010"/>
          </a:xfrm>
        </p:spPr>
        <p:txBody>
          <a:bodyPr numCol="1">
            <a:normAutofit/>
          </a:bodyPr>
          <a:lstStyle/>
          <a:p>
            <a:pPr marL="0" indent="0">
              <a:buNone/>
            </a:pPr>
            <a:r>
              <a:rPr lang="cs-CZ" sz="2400" b="1" dirty="0"/>
              <a:t>Pro aktivitu 1.1 Integrační sociální podnik:</a:t>
            </a:r>
          </a:p>
          <a:p>
            <a:pPr algn="just"/>
            <a:r>
              <a:rPr lang="cs-CZ" sz="2400" dirty="0"/>
              <a:t>osoby dlouhodobě či opakovaně nezaměstnané, osoby se zdravotním postižením, osoby </a:t>
            </a:r>
            <a:br>
              <a:rPr lang="cs-CZ" sz="2400" dirty="0"/>
            </a:br>
            <a:r>
              <a:rPr lang="cs-CZ" sz="2400" dirty="0"/>
              <a:t>v nebo po výkonu trestu, osoby opouštějící institucionální zařízení, osoby pečující o jiné závislé osoby, osoby pečující o malé děti, osoby ohrožené vícenásobnými riziky.</a:t>
            </a:r>
          </a:p>
          <a:p>
            <a:pPr algn="just"/>
            <a:endParaRPr lang="cs-CZ" sz="2400" b="1" dirty="0"/>
          </a:p>
          <a:p>
            <a:pPr marL="0" indent="0">
              <a:buNone/>
            </a:pPr>
            <a:r>
              <a:rPr lang="cs-CZ" sz="2400" b="1" dirty="0"/>
              <a:t>Pro aktivitu 1.2 Environmentální sociální podnik:</a:t>
            </a:r>
          </a:p>
          <a:p>
            <a:pPr algn="just"/>
            <a:r>
              <a:rPr lang="cs-CZ" sz="2400" dirty="0"/>
              <a:t>osoby dlouhodobě či opakovaně nezaměstnané, osoby se zdravotním postižením, osoby </a:t>
            </a:r>
            <a:br>
              <a:rPr lang="cs-CZ" sz="2400" dirty="0"/>
            </a:br>
            <a:r>
              <a:rPr lang="cs-CZ" sz="2400" dirty="0"/>
              <a:t>v nebo po výkonu trestu, osoby opouštějící institucionální zařízení, osoby pečující o malé děti, uchazeči a zájemci o zaměstnání a neaktivní osoby ve věku 50 a více let, lidé mladší 30 let, kteří nejsou v zaměstnání, ve vzdělávání nebo v profesní přípravě, osoby pečující o jiné závislé osoby, osoby ohrožené vícenásobnými riziky.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09"/>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Cílové skupiny</a:t>
            </a:r>
            <a:endParaRPr lang="cs-CZ" sz="3200" b="1"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DE7BDB2-0FB5-49F8-A83F-29FCD028C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094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Registrace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13" name="Obrázek 12">
            <a:extLst>
              <a:ext uri="{FF2B5EF4-FFF2-40B4-BE49-F238E27FC236}">
                <a16:creationId xmlns:a16="http://schemas.microsoft.com/office/drawing/2014/main" id="{3BF2BAC2-6CFF-490D-94A4-68C53C2B3B44}"/>
              </a:ext>
            </a:extLst>
          </p:cNvPr>
          <p:cNvPicPr/>
          <p:nvPr/>
        </p:nvPicPr>
        <p:blipFill rotWithShape="1">
          <a:blip r:embed="rId5"/>
          <a:srcRect l="68082" t="31816" r="15498" b="37681"/>
          <a:stretch/>
        </p:blipFill>
        <p:spPr bwMode="auto">
          <a:xfrm>
            <a:off x="491053" y="2149576"/>
            <a:ext cx="1815788" cy="1858633"/>
          </a:xfrm>
          <a:prstGeom prst="rect">
            <a:avLst/>
          </a:prstGeom>
          <a:ln>
            <a:solidFill>
              <a:schemeClr val="tx1"/>
            </a:solidFill>
          </a:ln>
          <a:extLst>
            <a:ext uri="{53640926-AAD7-44D8-BBD7-CCE9431645EC}">
              <a14:shadowObscured xmlns:a14="http://schemas.microsoft.com/office/drawing/2010/main"/>
            </a:ext>
          </a:extLst>
        </p:spPr>
      </p:pic>
      <p:pic>
        <p:nvPicPr>
          <p:cNvPr id="20" name="Picture 3">
            <a:extLst>
              <a:ext uri="{FF2B5EF4-FFF2-40B4-BE49-F238E27FC236}">
                <a16:creationId xmlns:a16="http://schemas.microsoft.com/office/drawing/2014/main" id="{EE616058-3E06-4997-8DD7-032E201B6DB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29456" t="31618" r="17403" b="16670"/>
          <a:stretch/>
        </p:blipFill>
        <p:spPr bwMode="auto">
          <a:xfrm>
            <a:off x="3021186" y="1033315"/>
            <a:ext cx="8876063" cy="4858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Šipka doprava 5">
            <a:extLst>
              <a:ext uri="{FF2B5EF4-FFF2-40B4-BE49-F238E27FC236}">
                <a16:creationId xmlns:a16="http://schemas.microsoft.com/office/drawing/2014/main" id="{D56D5DA3-3448-4BF2-A51D-6F0D8F5FAD22}"/>
              </a:ext>
            </a:extLst>
          </p:cNvPr>
          <p:cNvSpPr/>
          <p:nvPr/>
        </p:nvSpPr>
        <p:spPr>
          <a:xfrm>
            <a:off x="2429051" y="2886967"/>
            <a:ext cx="469925" cy="386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3489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5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Základní menu</a:t>
            </a:r>
          </a:p>
        </p:txBody>
      </p:sp>
      <p:cxnSp>
        <p:nvCxnSpPr>
          <p:cNvPr id="19" name="Přímá spojnice 18"/>
          <p:cNvCxnSpPr/>
          <p:nvPr/>
        </p:nvCxnSpPr>
        <p:spPr>
          <a:xfrm>
            <a:off x="0" y="97595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8" name="Picture 2">
            <a:extLst>
              <a:ext uri="{FF2B5EF4-FFF2-40B4-BE49-F238E27FC236}">
                <a16:creationId xmlns:a16="http://schemas.microsoft.com/office/drawing/2014/main" id="{1F381136-797E-411B-9338-B323F27E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8" y="959700"/>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bdélník 28">
            <a:extLst>
              <a:ext uri="{FF2B5EF4-FFF2-40B4-BE49-F238E27FC236}">
                <a16:creationId xmlns:a16="http://schemas.microsoft.com/office/drawing/2014/main" id="{ED661AAA-3B13-424F-A739-26CE5D433CEE}"/>
              </a:ext>
            </a:extLst>
          </p:cNvPr>
          <p:cNvSpPr/>
          <p:nvPr/>
        </p:nvSpPr>
        <p:spPr>
          <a:xfrm>
            <a:off x="1666120" y="1520428"/>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 name="Picture 3">
            <a:extLst>
              <a:ext uri="{FF2B5EF4-FFF2-40B4-BE49-F238E27FC236}">
                <a16:creationId xmlns:a16="http://schemas.microsoft.com/office/drawing/2014/main" id="{5B6C8312-BC55-4D5B-A292-83B3C7B3A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523" y="1876219"/>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bdélník 30">
            <a:extLst>
              <a:ext uri="{FF2B5EF4-FFF2-40B4-BE49-F238E27FC236}">
                <a16:creationId xmlns:a16="http://schemas.microsoft.com/office/drawing/2014/main" id="{20558DFF-69EE-4AA0-8C6A-96BC1D15276E}"/>
              </a:ext>
            </a:extLst>
          </p:cNvPr>
          <p:cNvSpPr/>
          <p:nvPr/>
        </p:nvSpPr>
        <p:spPr>
          <a:xfrm>
            <a:off x="5507197" y="1907970"/>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Picture 4">
            <a:extLst>
              <a:ext uri="{FF2B5EF4-FFF2-40B4-BE49-F238E27FC236}">
                <a16:creationId xmlns:a16="http://schemas.microsoft.com/office/drawing/2014/main" id="{3FF4D307-4666-4603-94A4-17350766C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445" y="2791316"/>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Přímá spojnice se šipkou 32">
            <a:extLst>
              <a:ext uri="{FF2B5EF4-FFF2-40B4-BE49-F238E27FC236}">
                <a16:creationId xmlns:a16="http://schemas.microsoft.com/office/drawing/2014/main" id="{88191E17-9CDF-4442-93A6-1AE6CB6DF4AE}"/>
              </a:ext>
            </a:extLst>
          </p:cNvPr>
          <p:cNvCxnSpPr/>
          <p:nvPr/>
        </p:nvCxnSpPr>
        <p:spPr>
          <a:xfrm flipH="1">
            <a:off x="3638368" y="2345340"/>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6" name="Přímá spojnice se šipkou 15">
            <a:extLst>
              <a:ext uri="{FF2B5EF4-FFF2-40B4-BE49-F238E27FC236}">
                <a16:creationId xmlns:a16="http://schemas.microsoft.com/office/drawing/2014/main" id="{27B57D4A-95EF-44FE-87E4-9D35CB4EED0E}"/>
              </a:ext>
            </a:extLst>
          </p:cNvPr>
          <p:cNvCxnSpPr>
            <a:cxnSpLocks/>
          </p:cNvCxnSpPr>
          <p:nvPr/>
        </p:nvCxnSpPr>
        <p:spPr>
          <a:xfrm>
            <a:off x="2454916" y="1816094"/>
            <a:ext cx="2993012" cy="29418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8" name="Zástupný symbol pro obsah 2">
            <a:extLst>
              <a:ext uri="{FF2B5EF4-FFF2-40B4-BE49-F238E27FC236}">
                <a16:creationId xmlns:a16="http://schemas.microsoft.com/office/drawing/2014/main" id="{B1F7E7AF-2754-40D3-9B70-5747650AD39F}"/>
              </a:ext>
            </a:extLst>
          </p:cNvPr>
          <p:cNvSpPr>
            <a:spLocks noGrp="1"/>
          </p:cNvSpPr>
          <p:nvPr>
            <p:ph idx="1"/>
          </p:nvPr>
        </p:nvSpPr>
        <p:spPr>
          <a:xfrm>
            <a:off x="289563" y="1417662"/>
            <a:ext cx="10515600" cy="435133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pic>
        <p:nvPicPr>
          <p:cNvPr id="20" name="Obrázek 19">
            <a:extLst>
              <a:ext uri="{FF2B5EF4-FFF2-40B4-BE49-F238E27FC236}">
                <a16:creationId xmlns:a16="http://schemas.microsoft.com/office/drawing/2014/main" id="{AD07F2B0-3A8E-4394-B071-0119D1BE07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7935"/>
            <a:ext cx="4341927" cy="900000"/>
          </a:xfrm>
          <a:prstGeom prst="rect">
            <a:avLst/>
          </a:prstGeom>
        </p:spPr>
      </p:pic>
    </p:spTree>
    <p:extLst>
      <p:ext uri="{BB962C8B-B14F-4D97-AF65-F5344CB8AC3E}">
        <p14:creationId xmlns:p14="http://schemas.microsoft.com/office/powerpoint/2010/main" val="40720961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178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1771E750-E7D5-405F-85B0-C12EBF2E5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83" y="937864"/>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5159B7B-DF89-4972-9A6B-AE2FDECAB4A9}"/>
              </a:ext>
            </a:extLst>
          </p:cNvPr>
          <p:cNvSpPr/>
          <p:nvPr/>
        </p:nvSpPr>
        <p:spPr>
          <a:xfrm>
            <a:off x="3942583" y="1117139"/>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45AE0F5F-36DC-41D3-8EA2-979BBE6687BA}"/>
              </a:ext>
            </a:extLst>
          </p:cNvPr>
          <p:cNvSpPr txBox="1">
            <a:spLocks/>
          </p:cNvSpPr>
          <p:nvPr/>
        </p:nvSpPr>
        <p:spPr>
          <a:xfrm>
            <a:off x="1953159" y="1367757"/>
            <a:ext cx="9944090" cy="1174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b="1" dirty="0"/>
              <a:t>Nová žádost</a:t>
            </a:r>
          </a:p>
          <a:p>
            <a:pPr>
              <a:lnSpc>
                <a:spcPts val="2200"/>
              </a:lnSpc>
              <a:spcBef>
                <a:spcPts val="0"/>
              </a:spcBef>
            </a:pPr>
            <a:r>
              <a:rPr lang="cs-CZ" sz="1600" b="1" dirty="0"/>
              <a:t>Seznam programů a výzev (uživatel vybere správný OP)</a:t>
            </a:r>
          </a:p>
          <a:p>
            <a:pPr>
              <a:lnSpc>
                <a:spcPts val="2200"/>
              </a:lnSpc>
              <a:spcBef>
                <a:spcPts val="0"/>
              </a:spcBef>
            </a:pPr>
            <a:r>
              <a:rPr lang="cs-CZ" sz="1600" b="1" dirty="0"/>
              <a:t>Otevřené výzvy (uživatel vybere Výzvu pro MAS č. 03_16_047 a klikne na modrý odkaz </a:t>
            </a:r>
            <a:r>
              <a:rPr lang="cs-CZ" sz="1600" b="1" u="sng" dirty="0"/>
              <a:t>individuální projekt)</a:t>
            </a:r>
            <a:endParaRPr lang="cs-CZ" sz="1600" b="1" dirty="0"/>
          </a:p>
        </p:txBody>
      </p:sp>
      <p:pic>
        <p:nvPicPr>
          <p:cNvPr id="23" name="Picture 3">
            <a:extLst>
              <a:ext uri="{FF2B5EF4-FFF2-40B4-BE49-F238E27FC236}">
                <a16:creationId xmlns:a16="http://schemas.microsoft.com/office/drawing/2014/main" id="{2283104E-4F82-4EFF-9110-E095BDEA8D0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018772" y="1609221"/>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a:extLst>
              <a:ext uri="{FF2B5EF4-FFF2-40B4-BE49-F238E27FC236}">
                <a16:creationId xmlns:a16="http://schemas.microsoft.com/office/drawing/2014/main" id="{10468DD0-54A3-4113-8BF8-F8B78FD5E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31" y="2315651"/>
            <a:ext cx="9386236" cy="230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7">
            <a:extLst>
              <a:ext uri="{FF2B5EF4-FFF2-40B4-BE49-F238E27FC236}">
                <a16:creationId xmlns:a16="http://schemas.microsoft.com/office/drawing/2014/main" id="{9B74CC9B-862C-48D1-B377-96E36301AD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151" y="4630966"/>
            <a:ext cx="4893737" cy="1390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BBCCB361-EDE8-4FB3-A9F2-A765079309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399007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89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66DAE35B-4F89-4FD8-A985-98624A44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8" y="1118584"/>
            <a:ext cx="7347721" cy="4172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5">
            <a:extLst>
              <a:ext uri="{FF2B5EF4-FFF2-40B4-BE49-F238E27FC236}">
                <a16:creationId xmlns:a16="http://schemas.microsoft.com/office/drawing/2014/main" id="{CEACC5D4-42C1-40B0-82BA-3294632C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90" y="3289049"/>
            <a:ext cx="5723540" cy="27177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Zástupný symbol pro obsah 2">
            <a:extLst>
              <a:ext uri="{FF2B5EF4-FFF2-40B4-BE49-F238E27FC236}">
                <a16:creationId xmlns:a16="http://schemas.microsoft.com/office/drawing/2014/main" id="{46F942A6-440E-427F-AC27-3DB454E0B233}"/>
              </a:ext>
            </a:extLst>
          </p:cNvPr>
          <p:cNvSpPr>
            <a:spLocks noGrp="1"/>
          </p:cNvSpPr>
          <p:nvPr>
            <p:ph idx="1"/>
          </p:nvPr>
        </p:nvSpPr>
        <p:spPr>
          <a:xfrm>
            <a:off x="8197967" y="1273596"/>
            <a:ext cx="2887639" cy="1968500"/>
          </a:xfrm>
        </p:spPr>
        <p:txBody>
          <a:bodyPr>
            <a:normAutofit/>
          </a:bodyPr>
          <a:lstStyle/>
          <a:p>
            <a:pPr>
              <a:lnSpc>
                <a:spcPts val="2200"/>
              </a:lnSpc>
              <a:spcBef>
                <a:spcPts val="0"/>
              </a:spcBef>
              <a:spcAft>
                <a:spcPts val="0"/>
              </a:spcAft>
            </a:pPr>
            <a:r>
              <a:rPr lang="cs-CZ" sz="2000" b="1" dirty="0"/>
              <a:t>Výběr podvýzvy</a:t>
            </a:r>
          </a:p>
          <a:p>
            <a:pPr>
              <a:lnSpc>
                <a:spcPts val="2200"/>
              </a:lnSpc>
              <a:spcBef>
                <a:spcPts val="0"/>
              </a:spcBef>
              <a:spcAft>
                <a:spcPts val="0"/>
              </a:spcAft>
            </a:pPr>
            <a:endParaRPr lang="cs-CZ" sz="2000" b="1" dirty="0"/>
          </a:p>
          <a:p>
            <a:pPr marL="0" indent="0">
              <a:lnSpc>
                <a:spcPts val="2200"/>
              </a:lnSpc>
              <a:spcBef>
                <a:spcPts val="0"/>
              </a:spcBef>
              <a:spcAft>
                <a:spcPts val="0"/>
              </a:spcAft>
              <a:buNone/>
            </a:pPr>
            <a:endParaRPr lang="cs-CZ" sz="2000" b="1" dirty="0"/>
          </a:p>
          <a:p>
            <a:pPr>
              <a:lnSpc>
                <a:spcPts val="2200"/>
              </a:lnSpc>
              <a:spcBef>
                <a:spcPts val="0"/>
              </a:spcBef>
              <a:spcAft>
                <a:spcPts val="0"/>
              </a:spcAft>
            </a:pPr>
            <a:r>
              <a:rPr lang="cs-CZ" sz="2000" b="1" dirty="0"/>
              <a:t>Výběr výzvy MAS</a:t>
            </a:r>
          </a:p>
        </p:txBody>
      </p:sp>
      <p:pic>
        <p:nvPicPr>
          <p:cNvPr id="13" name="Obrázek 12">
            <a:extLst>
              <a:ext uri="{FF2B5EF4-FFF2-40B4-BE49-F238E27FC236}">
                <a16:creationId xmlns:a16="http://schemas.microsoft.com/office/drawing/2014/main" id="{E0D57337-1397-4847-AB11-409AB155A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7295047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6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Pravidla pro vyplňování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7410FB06-630F-4612-8CA0-6849BF21AD7D}"/>
              </a:ext>
            </a:extLst>
          </p:cNvPr>
          <p:cNvSpPr>
            <a:spLocks noGrp="1"/>
          </p:cNvSpPr>
          <p:nvPr>
            <p:ph idx="1"/>
          </p:nvPr>
        </p:nvSpPr>
        <p:spPr>
          <a:xfrm>
            <a:off x="838200" y="1184178"/>
            <a:ext cx="10515600" cy="4351338"/>
          </a:xfrm>
        </p:spPr>
        <p:txBody>
          <a:bodyPr/>
          <a:lstStyle/>
          <a:p>
            <a:pPr algn="just">
              <a:lnSpc>
                <a:spcPct val="100000"/>
              </a:lnSpc>
            </a:pPr>
            <a:r>
              <a:rPr lang="cs-CZ" sz="1800" dirty="0"/>
              <a:t>Uživatel </a:t>
            </a:r>
            <a:r>
              <a:rPr lang="cs-CZ" sz="1800" b="1" u="sng" dirty="0"/>
              <a:t>vyplňuje záložky postupně</a:t>
            </a:r>
            <a:r>
              <a:rPr lang="cs-CZ" sz="1800" dirty="0"/>
              <a:t> (!!!) podle navigačního menu v levé části obrazovky.</a:t>
            </a:r>
          </a:p>
          <a:p>
            <a:pPr algn="just">
              <a:lnSpc>
                <a:spcPct val="100000"/>
              </a:lnSpc>
            </a:pPr>
            <a:r>
              <a:rPr lang="cs-CZ" sz="1800" dirty="0"/>
              <a:t>Jednou vepsaná data se propisují do dalších záložek, či umožní zaktivnění některých neaktivních záložek.</a:t>
            </a:r>
          </a:p>
          <a:p>
            <a:pPr algn="just">
              <a:lnSpc>
                <a:spcPct val="100000"/>
              </a:lnSpc>
            </a:pPr>
            <a:r>
              <a:rPr lang="cs-CZ" sz="1800" b="1" dirty="0"/>
              <a:t>UKLÁDAT!!! </a:t>
            </a:r>
            <a:r>
              <a:rPr lang="cs-CZ" sz="1800" dirty="0"/>
              <a:t>každou vyplněnou záložku, či delší textové pole před jeho opuštěním uložte.</a:t>
            </a:r>
          </a:p>
          <a:p>
            <a:pPr algn="just">
              <a:lnSpc>
                <a:spcPct val="100000"/>
              </a:lnSpc>
            </a:pPr>
            <a:endParaRPr lang="cs-CZ" sz="1600" dirty="0"/>
          </a:p>
          <a:p>
            <a:endParaRPr lang="cs-CZ" dirty="0"/>
          </a:p>
        </p:txBody>
      </p:sp>
      <p:pic>
        <p:nvPicPr>
          <p:cNvPr id="15" name="Picture 3" descr="C:\Users\michaela.sedlackova\Desktop\datová oblast žádosti.PNG">
            <a:extLst>
              <a:ext uri="{FF2B5EF4-FFF2-40B4-BE49-F238E27FC236}">
                <a16:creationId xmlns:a16="http://schemas.microsoft.com/office/drawing/2014/main" id="{C7DB26D7-2116-4879-9AA6-F6A5BD9B7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601" y="868729"/>
            <a:ext cx="1099454" cy="5293875"/>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5121D343-7C75-4394-8D2E-A6D75DD6A37F}"/>
              </a:ext>
            </a:extLst>
          </p:cNvPr>
          <p:cNvSpPr>
            <a:spLocks noGrp="1"/>
          </p:cNvSpPr>
          <p:nvPr/>
        </p:nvSpPr>
        <p:spPr>
          <a:xfrm>
            <a:off x="1000322" y="2401735"/>
            <a:ext cx="4104456" cy="5760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cs-CZ" sz="1800" b="1" u="sng" cap="all" dirty="0">
                <a:solidFill>
                  <a:schemeClr val="tx1"/>
                </a:solidFill>
              </a:rPr>
              <a:t>Pravidlo:</a:t>
            </a:r>
          </a:p>
          <a:p>
            <a:pPr lvl="1">
              <a:lnSpc>
                <a:spcPct val="100000"/>
              </a:lnSpc>
              <a:spcBef>
                <a:spcPts val="0"/>
              </a:spcBef>
              <a:spcAft>
                <a:spcPts val="0"/>
              </a:spcAft>
            </a:pPr>
            <a:r>
              <a:rPr lang="cs-CZ" b="1" dirty="0">
                <a:solidFill>
                  <a:schemeClr val="tx1"/>
                </a:solidFill>
              </a:rPr>
              <a:t>Žlutě</a:t>
            </a:r>
            <a:r>
              <a:rPr lang="cs-CZ" dirty="0">
                <a:solidFill>
                  <a:schemeClr val="tx1"/>
                </a:solidFill>
              </a:rPr>
              <a:t> podbarvená pole = </a:t>
            </a:r>
            <a:r>
              <a:rPr lang="cs-CZ" b="1" dirty="0">
                <a:solidFill>
                  <a:schemeClr val="tx1"/>
                </a:solidFill>
              </a:rPr>
              <a:t>povinná</a:t>
            </a:r>
          </a:p>
          <a:p>
            <a:pPr lvl="1">
              <a:lnSpc>
                <a:spcPct val="100000"/>
              </a:lnSpc>
              <a:spcBef>
                <a:spcPts val="0"/>
              </a:spcBef>
              <a:spcAft>
                <a:spcPts val="0"/>
              </a:spcAft>
            </a:pPr>
            <a:r>
              <a:rPr lang="cs-CZ" b="1" dirty="0">
                <a:solidFill>
                  <a:schemeClr val="tx1"/>
                </a:solidFill>
              </a:rPr>
              <a:t>Šedivě</a:t>
            </a:r>
            <a:r>
              <a:rPr lang="cs-CZ" dirty="0">
                <a:solidFill>
                  <a:schemeClr val="tx1"/>
                </a:solidFill>
              </a:rPr>
              <a:t> podbarvená pole = </a:t>
            </a:r>
            <a:r>
              <a:rPr lang="cs-CZ" b="1" dirty="0">
                <a:solidFill>
                  <a:schemeClr val="tx1"/>
                </a:solidFill>
              </a:rPr>
              <a:t>volitelná</a:t>
            </a:r>
          </a:p>
          <a:p>
            <a:pPr lvl="1">
              <a:lnSpc>
                <a:spcPct val="100000"/>
              </a:lnSpc>
              <a:spcBef>
                <a:spcPts val="0"/>
              </a:spcBef>
              <a:spcAft>
                <a:spcPts val="0"/>
              </a:spcAft>
            </a:pPr>
            <a:r>
              <a:rPr lang="cs-CZ" b="1" dirty="0">
                <a:solidFill>
                  <a:schemeClr val="tx1"/>
                </a:solidFill>
              </a:rPr>
              <a:t>Bíle</a:t>
            </a:r>
            <a:r>
              <a:rPr lang="cs-CZ" dirty="0">
                <a:solidFill>
                  <a:schemeClr val="tx1"/>
                </a:solidFill>
              </a:rPr>
              <a:t> podbarvená pole = </a:t>
            </a:r>
            <a:r>
              <a:rPr lang="cs-CZ" b="1" dirty="0">
                <a:solidFill>
                  <a:schemeClr val="tx1"/>
                </a:solidFill>
              </a:rPr>
              <a:t>vyplňuje systém</a:t>
            </a:r>
          </a:p>
          <a:p>
            <a:pPr lvl="1">
              <a:lnSpc>
                <a:spcPct val="100000"/>
              </a:lnSpc>
              <a:spcBef>
                <a:spcPts val="0"/>
              </a:spcBef>
              <a:spcAft>
                <a:spcPts val="0"/>
              </a:spcAft>
            </a:pPr>
            <a:endParaRPr lang="cs-CZ" b="1" dirty="0">
              <a:solidFill>
                <a:schemeClr val="tx1"/>
              </a:solidFill>
            </a:endParaRPr>
          </a:p>
        </p:txBody>
      </p:sp>
      <p:sp>
        <p:nvSpPr>
          <p:cNvPr id="22" name="Zástupný symbol pro obsah 6">
            <a:extLst>
              <a:ext uri="{FF2B5EF4-FFF2-40B4-BE49-F238E27FC236}">
                <a16:creationId xmlns:a16="http://schemas.microsoft.com/office/drawing/2014/main" id="{4BA111C6-D1F1-4AD2-B609-5CA8B64D023E}"/>
              </a:ext>
            </a:extLst>
          </p:cNvPr>
          <p:cNvSpPr txBox="1">
            <a:spLocks/>
          </p:cNvSpPr>
          <p:nvPr/>
        </p:nvSpPr>
        <p:spPr>
          <a:xfrm>
            <a:off x="269823" y="3878980"/>
            <a:ext cx="5720999" cy="2033047"/>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cs-CZ" altLang="cs-CZ" sz="1800" dirty="0">
                <a:cs typeface="DejaVu Sans" charset="0"/>
              </a:rPr>
              <a:t>Seznam jednotlivých záložek žádosti</a:t>
            </a:r>
          </a:p>
          <a:p>
            <a:pPr marL="285750" indent="-285750" algn="just">
              <a:lnSpc>
                <a:spcPct val="100000"/>
              </a:lnSpc>
              <a:buFont typeface="Arial" panose="020B0604020202020204" pitchFamily="34" charset="0"/>
              <a:buChar char="•"/>
            </a:pPr>
            <a:r>
              <a:rPr lang="cs-CZ" altLang="cs-CZ" sz="1800" dirty="0">
                <a:cs typeface="DejaVu Sans" charset="0"/>
              </a:rPr>
              <a:t>Pomocí šipek možno seznam rozbalovat či zabalovat</a:t>
            </a:r>
          </a:p>
          <a:p>
            <a:pPr marL="285750" indent="-285750" algn="just">
              <a:lnSpc>
                <a:spcPct val="100000"/>
              </a:lnSpc>
              <a:buFont typeface="Arial" panose="020B0604020202020204" pitchFamily="34" charset="0"/>
              <a:buChar char="•"/>
            </a:pPr>
            <a:r>
              <a:rPr lang="cs-CZ" altLang="cs-CZ" sz="1800" dirty="0">
                <a:cs typeface="DejaVu Sans" charset="0"/>
              </a:rPr>
              <a:t>Šedivé záložky nejsou přístupné</a:t>
            </a:r>
          </a:p>
          <a:p>
            <a:pPr marL="742950" lvl="1" indent="-285750" algn="just">
              <a:buFont typeface="Arial" panose="020B0604020202020204" pitchFamily="34" charset="0"/>
              <a:buChar char="•"/>
            </a:pPr>
            <a:r>
              <a:rPr lang="cs-CZ" altLang="cs-CZ" dirty="0">
                <a:cs typeface="DejaVu Sans" charset="0"/>
              </a:rPr>
              <a:t>Zpřístupní se podle dat vyplňovaných během žádosti</a:t>
            </a:r>
          </a:p>
          <a:p>
            <a:pPr marL="742950" lvl="1" indent="-285750" algn="just">
              <a:buFont typeface="Arial" panose="020B0604020202020204" pitchFamily="34" charset="0"/>
              <a:buChar char="•"/>
            </a:pPr>
            <a:r>
              <a:rPr lang="cs-CZ" altLang="cs-CZ" dirty="0">
                <a:cs typeface="DejaVu Sans" charset="0"/>
              </a:rPr>
              <a:t>Nebo nejsou podle zadaných dat povinná </a:t>
            </a:r>
          </a:p>
          <a:p>
            <a:pPr marL="432000" indent="-432000" algn="just">
              <a:spcBef>
                <a:spcPts val="600"/>
              </a:spcBef>
              <a:spcAft>
                <a:spcPts val="600"/>
              </a:spcAft>
              <a:buClr>
                <a:schemeClr val="accent2"/>
              </a:buClr>
              <a:buSzPct val="100000"/>
              <a:buFont typeface="Wingdings" panose="05000000000000000000" pitchFamily="2" charset="2"/>
              <a:buChar char=""/>
            </a:pPr>
            <a:endParaRPr lang="cs-CZ" sz="1400" dirty="0"/>
          </a:p>
        </p:txBody>
      </p:sp>
      <p:sp>
        <p:nvSpPr>
          <p:cNvPr id="23" name="Rectangle 7">
            <a:extLst>
              <a:ext uri="{FF2B5EF4-FFF2-40B4-BE49-F238E27FC236}">
                <a16:creationId xmlns:a16="http://schemas.microsoft.com/office/drawing/2014/main" id="{4A8139D5-655C-4D41-AAC6-364C137FDCA7}"/>
              </a:ext>
            </a:extLst>
          </p:cNvPr>
          <p:cNvSpPr>
            <a:spLocks noChangeArrowheads="1"/>
          </p:cNvSpPr>
          <p:nvPr/>
        </p:nvSpPr>
        <p:spPr bwMode="auto">
          <a:xfrm>
            <a:off x="6201178" y="3358302"/>
            <a:ext cx="3948220" cy="221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4270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1pPr>
            <a:lvl2pPr marL="660400" indent="-2492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a:lnSpc>
                <a:spcPct val="100000"/>
              </a:lnSpc>
              <a:buFont typeface="Arial" panose="020B0604020202020204" pitchFamily="34" charset="0"/>
              <a:buChar char="•"/>
            </a:pPr>
            <a:r>
              <a:rPr lang="cs-CZ" altLang="cs-CZ" dirty="0">
                <a:latin typeface="Corbel" panose="020B0503020204020204" pitchFamily="34" charset="0"/>
                <a:cs typeface="DejaVu Sans" charset="0"/>
              </a:rPr>
              <a:t>Možnosti vyplnění jednotlivých polí na záložkách</a:t>
            </a:r>
          </a:p>
          <a:p>
            <a:pPr marL="696912" lvl="1" indent="-285750">
              <a:lnSpc>
                <a:spcPct val="100000"/>
              </a:lnSpc>
              <a:buSzPct val="80000"/>
              <a:buFont typeface="Arial" panose="020B0604020202020204" pitchFamily="34" charset="0"/>
              <a:buChar char="•"/>
            </a:pPr>
            <a:r>
              <a:rPr lang="cs-CZ" altLang="cs-CZ" dirty="0">
                <a:latin typeface="Corbel" panose="020B0503020204020204" pitchFamily="34" charset="0"/>
                <a:cs typeface="DejaVu Sans" charset="0"/>
              </a:rPr>
              <a:t>Text, číslo, datum</a:t>
            </a:r>
          </a:p>
          <a:p>
            <a:pPr marL="696912" lvl="1" indent="-285750">
              <a:lnSpc>
                <a:spcPct val="100000"/>
              </a:lnSpc>
              <a:buSzPct val="80000"/>
              <a:buFont typeface="Arial" panose="020B0604020202020204" pitchFamily="34" charset="0"/>
              <a:buChar char="•"/>
            </a:pPr>
            <a:r>
              <a:rPr lang="cs-CZ" altLang="cs-CZ" dirty="0">
                <a:latin typeface="Corbel" panose="020B0503020204020204" pitchFamily="34" charset="0"/>
                <a:cs typeface="DejaVu Sans" charset="0"/>
              </a:rPr>
              <a:t>Výběr s rozbalovacího seznamu, kalendáře</a:t>
            </a:r>
          </a:p>
          <a:p>
            <a:pPr marL="696912" lvl="1" indent="-285750">
              <a:lnSpc>
                <a:spcPct val="100000"/>
              </a:lnSpc>
              <a:buSzPct val="80000"/>
              <a:buFont typeface="Arial" panose="020B0604020202020204" pitchFamily="34" charset="0"/>
              <a:buChar char="•"/>
            </a:pPr>
            <a:r>
              <a:rPr lang="cs-CZ" altLang="cs-CZ" dirty="0">
                <a:latin typeface="Corbel" panose="020B0503020204020204" pitchFamily="34" charset="0"/>
                <a:cs typeface="DejaVu Sans" charset="0"/>
              </a:rPr>
              <a:t>Checkboxy</a:t>
            </a:r>
          </a:p>
          <a:p>
            <a:pPr marL="696912" lvl="1" indent="-285750">
              <a:lnSpc>
                <a:spcPct val="100000"/>
              </a:lnSpc>
              <a:buSzPct val="80000"/>
              <a:buFont typeface="Arial" panose="020B0604020202020204" pitchFamily="34" charset="0"/>
              <a:buChar char="•"/>
            </a:pPr>
            <a:r>
              <a:rPr lang="cs-CZ" altLang="cs-CZ" dirty="0">
                <a:latin typeface="Corbel" panose="020B0503020204020204" pitchFamily="34" charset="0"/>
                <a:cs typeface="DejaVu Sans" charset="0"/>
              </a:rPr>
              <a:t>Výběr ze seznamu </a:t>
            </a:r>
          </a:p>
          <a:p>
            <a:pPr marL="696912" lvl="1" indent="-285750">
              <a:lnSpc>
                <a:spcPct val="100000"/>
              </a:lnSpc>
              <a:buSzPct val="80000"/>
              <a:buFont typeface="Arial" panose="020B0604020202020204" pitchFamily="34" charset="0"/>
              <a:buChar char="•"/>
            </a:pPr>
            <a:r>
              <a:rPr lang="cs-CZ" altLang="cs-CZ" dirty="0">
                <a:latin typeface="Corbel" panose="020B0503020204020204" pitchFamily="34" charset="0"/>
                <a:cs typeface="DejaVu Sans" charset="0"/>
              </a:rPr>
              <a:t>a přesunutí </a:t>
            </a:r>
          </a:p>
          <a:p>
            <a:pPr marL="696912" lvl="1" indent="-285750">
              <a:lnSpc>
                <a:spcPct val="100000"/>
              </a:lnSpc>
              <a:buSzPct val="80000"/>
              <a:buFont typeface="Arial" panose="020B0604020202020204" pitchFamily="34" charset="0"/>
              <a:buChar char="•"/>
            </a:pPr>
            <a:r>
              <a:rPr lang="cs-CZ" altLang="cs-CZ" dirty="0">
                <a:latin typeface="Corbel" panose="020B0503020204020204" pitchFamily="34" charset="0"/>
                <a:cs typeface="DejaVu Sans" charset="0"/>
              </a:rPr>
              <a:t>Nový záznam</a:t>
            </a:r>
          </a:p>
        </p:txBody>
      </p:sp>
      <p:pic>
        <p:nvPicPr>
          <p:cNvPr id="18" name="Obrázek 17">
            <a:extLst>
              <a:ext uri="{FF2B5EF4-FFF2-40B4-BE49-F238E27FC236}">
                <a16:creationId xmlns:a16="http://schemas.microsoft.com/office/drawing/2014/main" id="{C6F06626-5D85-4913-A610-AC02136F2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029335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39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03908" y="-109184"/>
            <a:ext cx="7293341" cy="1024025"/>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Příklady vyplňovaných záložek – identifikace operace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0A81A176-7BAE-4D0E-B9BD-04578B598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1214438"/>
            <a:ext cx="8108950" cy="425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bdélník 20">
            <a:extLst>
              <a:ext uri="{FF2B5EF4-FFF2-40B4-BE49-F238E27FC236}">
                <a16:creationId xmlns:a16="http://schemas.microsoft.com/office/drawing/2014/main" id="{6ABB6FE8-EDA9-41EF-BE6E-D136292C17F5}"/>
              </a:ext>
            </a:extLst>
          </p:cNvPr>
          <p:cNvSpPr/>
          <p:nvPr/>
        </p:nvSpPr>
        <p:spPr>
          <a:xfrm>
            <a:off x="5804591" y="256113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604FF0F7-F021-4ABD-977D-A9CCCACFCB56}"/>
              </a:ext>
            </a:extLst>
          </p:cNvPr>
          <p:cNvSpPr/>
          <p:nvPr/>
        </p:nvSpPr>
        <p:spPr>
          <a:xfrm>
            <a:off x="918578" y="4308166"/>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Zástupný symbol pro obsah 5">
            <a:extLst>
              <a:ext uri="{FF2B5EF4-FFF2-40B4-BE49-F238E27FC236}">
                <a16:creationId xmlns:a16="http://schemas.microsoft.com/office/drawing/2014/main" id="{48500F3A-EB66-415C-AD43-013256CA0E1B}"/>
              </a:ext>
            </a:extLst>
          </p:cNvPr>
          <p:cNvSpPr txBox="1">
            <a:spLocks/>
          </p:cNvSpPr>
          <p:nvPr/>
        </p:nvSpPr>
        <p:spPr>
          <a:xfrm>
            <a:off x="6849456" y="4335462"/>
            <a:ext cx="2481329" cy="68160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Důležitý údaj k identifikaci žádosti - HASH!!!</a:t>
            </a:r>
          </a:p>
        </p:txBody>
      </p:sp>
      <p:cxnSp>
        <p:nvCxnSpPr>
          <p:cNvPr id="27" name="Přímá spojnice se šipkou 26">
            <a:extLst>
              <a:ext uri="{FF2B5EF4-FFF2-40B4-BE49-F238E27FC236}">
                <a16:creationId xmlns:a16="http://schemas.microsoft.com/office/drawing/2014/main" id="{DC31B40C-BD1D-4ACB-9515-B62566D612BD}"/>
              </a:ext>
            </a:extLst>
          </p:cNvPr>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Přímá spojnice se šipkou 27">
            <a:extLst>
              <a:ext uri="{FF2B5EF4-FFF2-40B4-BE49-F238E27FC236}">
                <a16:creationId xmlns:a16="http://schemas.microsoft.com/office/drawing/2014/main" id="{0BC45B4E-3254-44A5-B37F-E95A7E4A6D8C}"/>
              </a:ext>
            </a:extLst>
          </p:cNvPr>
          <p:cNvCxnSpPr>
            <a:cxnSpLocks/>
          </p:cNvCxnSpPr>
          <p:nvPr/>
        </p:nvCxnSpPr>
        <p:spPr>
          <a:xfrm flipH="1" flipV="1">
            <a:off x="3247442" y="4483246"/>
            <a:ext cx="335207" cy="18496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Zástupný symbol pro obsah 5">
            <a:extLst>
              <a:ext uri="{FF2B5EF4-FFF2-40B4-BE49-F238E27FC236}">
                <a16:creationId xmlns:a16="http://schemas.microsoft.com/office/drawing/2014/main" id="{8DD1CE32-6DE0-4D20-8A00-0DD074CB88B0}"/>
              </a:ext>
            </a:extLst>
          </p:cNvPr>
          <p:cNvSpPr txBox="1">
            <a:spLocks/>
          </p:cNvSpPr>
          <p:nvPr/>
        </p:nvSpPr>
        <p:spPr>
          <a:xfrm>
            <a:off x="3184119" y="4454608"/>
            <a:ext cx="4198491" cy="988491"/>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POZOR na defaultní nastavení Typu podání – Automatické. Při změně na Ruční, musí žadatel podat žádost po finalizaci a podpisu ručně (tlačítkem)!</a:t>
            </a:r>
          </a:p>
        </p:txBody>
      </p:sp>
      <p:sp>
        <p:nvSpPr>
          <p:cNvPr id="30" name="Zástupný symbol pro obsah 5">
            <a:extLst>
              <a:ext uri="{FF2B5EF4-FFF2-40B4-BE49-F238E27FC236}">
                <a16:creationId xmlns:a16="http://schemas.microsoft.com/office/drawing/2014/main" id="{9862CCEF-7941-4942-8481-61D04E40CD21}"/>
              </a:ext>
            </a:extLst>
          </p:cNvPr>
          <p:cNvSpPr txBox="1">
            <a:spLocks/>
          </p:cNvSpPr>
          <p:nvPr/>
        </p:nvSpPr>
        <p:spPr>
          <a:xfrm>
            <a:off x="377463" y="4947288"/>
            <a:ext cx="4226445"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cs-CZ" sz="1400" b="1" dirty="0">
                <a:solidFill>
                  <a:schemeClr val="tx1"/>
                </a:solidFill>
              </a:rPr>
              <a:t>Žadatel vyplňuje žlutá povinná pole.</a:t>
            </a:r>
          </a:p>
          <a:p>
            <a:pPr>
              <a:spcAft>
                <a:spcPts val="300"/>
              </a:spcAft>
            </a:pPr>
            <a:r>
              <a:rPr lang="cs-CZ" sz="1400" b="1" dirty="0">
                <a:solidFill>
                  <a:schemeClr val="tx1"/>
                </a:solidFill>
              </a:rPr>
              <a:t>Výběr z rozbalovacího seznamu.</a:t>
            </a:r>
          </a:p>
          <a:p>
            <a:pPr>
              <a:spcAft>
                <a:spcPts val="300"/>
              </a:spcAft>
            </a:pPr>
            <a:r>
              <a:rPr lang="cs-CZ" sz="1400" b="1" dirty="0">
                <a:solidFill>
                  <a:schemeClr val="tx1"/>
                </a:solidFill>
              </a:rPr>
              <a:t>Po vyplnění ULOŽIT.</a:t>
            </a:r>
          </a:p>
        </p:txBody>
      </p:sp>
      <p:pic>
        <p:nvPicPr>
          <p:cNvPr id="18" name="Obrázek 17">
            <a:extLst>
              <a:ext uri="{FF2B5EF4-FFF2-40B4-BE49-F238E27FC236}">
                <a16:creationId xmlns:a16="http://schemas.microsoft.com/office/drawing/2014/main" id="{166A4DC4-A0BC-4028-845E-B30A0D0B59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2781523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Projekt</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189BB9F-3399-40E9-A5DC-C4BB1A4BE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07" y="975990"/>
            <a:ext cx="6164530" cy="492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bdélník 21">
            <a:extLst>
              <a:ext uri="{FF2B5EF4-FFF2-40B4-BE49-F238E27FC236}">
                <a16:creationId xmlns:a16="http://schemas.microsoft.com/office/drawing/2014/main" id="{7F5EE596-8570-4346-9D34-261FC069B1E0}"/>
              </a:ext>
            </a:extLst>
          </p:cNvPr>
          <p:cNvSpPr/>
          <p:nvPr/>
        </p:nvSpPr>
        <p:spPr>
          <a:xfrm>
            <a:off x="234631" y="1253392"/>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ástupný symbol pro obsah 5">
            <a:extLst>
              <a:ext uri="{FF2B5EF4-FFF2-40B4-BE49-F238E27FC236}">
                <a16:creationId xmlns:a16="http://schemas.microsoft.com/office/drawing/2014/main" id="{295D0990-7E6C-45CF-8413-FA9471C156AC}"/>
              </a:ext>
            </a:extLst>
          </p:cNvPr>
          <p:cNvSpPr txBox="1">
            <a:spLocks/>
          </p:cNvSpPr>
          <p:nvPr/>
        </p:nvSpPr>
        <p:spPr>
          <a:xfrm>
            <a:off x="1907043" y="1828233"/>
            <a:ext cx="1944216" cy="1368152"/>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b="1" dirty="0">
                <a:solidFill>
                  <a:schemeClr val="tx1"/>
                </a:solidFill>
              </a:rPr>
              <a:t>Důležitý údaj k ověření správnosti výběru výzvy!!!</a:t>
            </a:r>
          </a:p>
        </p:txBody>
      </p:sp>
      <p:cxnSp>
        <p:nvCxnSpPr>
          <p:cNvPr id="25" name="Přímá spojnice se šipkou 24">
            <a:extLst>
              <a:ext uri="{FF2B5EF4-FFF2-40B4-BE49-F238E27FC236}">
                <a16:creationId xmlns:a16="http://schemas.microsoft.com/office/drawing/2014/main" id="{F31CABE9-AA33-43CA-889A-B503076F55C1}"/>
              </a:ext>
            </a:extLst>
          </p:cNvPr>
          <p:cNvCxnSpPr>
            <a:cxnSpLocks/>
          </p:cNvCxnSpPr>
          <p:nvPr/>
        </p:nvCxnSpPr>
        <p:spPr>
          <a:xfrm flipH="1" flipV="1">
            <a:off x="1410382" y="1485891"/>
            <a:ext cx="1166197" cy="5966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1" name="Zástupný symbol pro obsah 5">
            <a:extLst>
              <a:ext uri="{FF2B5EF4-FFF2-40B4-BE49-F238E27FC236}">
                <a16:creationId xmlns:a16="http://schemas.microsoft.com/office/drawing/2014/main" id="{881CFFA0-48F6-4494-B563-8BA8CB9848B1}"/>
              </a:ext>
            </a:extLst>
          </p:cNvPr>
          <p:cNvSpPr txBox="1">
            <a:spLocks/>
          </p:cNvSpPr>
          <p:nvPr/>
        </p:nvSpPr>
        <p:spPr>
          <a:xfrm>
            <a:off x="7107863" y="952017"/>
            <a:ext cx="4769429" cy="482453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b="1" dirty="0">
                <a:solidFill>
                  <a:schemeClr val="tx1"/>
                </a:solidFill>
              </a:rPr>
              <a:t>Žádost založenou </a:t>
            </a:r>
            <a:br>
              <a:rPr lang="cs-CZ" sz="2000" b="1" dirty="0">
                <a:solidFill>
                  <a:schemeClr val="tx1"/>
                </a:solidFill>
              </a:rPr>
            </a:br>
            <a:r>
              <a:rPr lang="cs-CZ" sz="2000" b="1" dirty="0">
                <a:solidFill>
                  <a:schemeClr val="tx1"/>
                </a:solidFill>
              </a:rPr>
              <a:t>v nesprávné výzvě, není možné zkopírovat do výzvy jiné. </a:t>
            </a:r>
          </a:p>
          <a:p>
            <a:endParaRPr lang="cs-CZ" sz="2000" b="1" dirty="0">
              <a:solidFill>
                <a:schemeClr val="tx1"/>
              </a:solidFill>
            </a:endParaRPr>
          </a:p>
          <a:p>
            <a:pPr marL="342900" indent="-342900">
              <a:buFont typeface="Arial" panose="020B0604020202020204" pitchFamily="34" charset="0"/>
              <a:buChar char="•"/>
            </a:pPr>
            <a:r>
              <a:rPr lang="cs-CZ" sz="2000" b="1" dirty="0">
                <a:solidFill>
                  <a:schemeClr val="tx1"/>
                </a:solidFill>
              </a:rPr>
              <a:t>Kopii žádosti lze vytvářet </a:t>
            </a:r>
            <a:r>
              <a:rPr lang="cs-CZ" sz="2000" b="1" u="sng" dirty="0">
                <a:solidFill>
                  <a:schemeClr val="tx1"/>
                </a:solidFill>
              </a:rPr>
              <a:t>pouze</a:t>
            </a:r>
            <a:r>
              <a:rPr lang="cs-CZ" sz="2000" b="1" dirty="0">
                <a:solidFill>
                  <a:schemeClr val="tx1"/>
                </a:solidFill>
              </a:rPr>
              <a:t> v rámci jedné výzvy.</a:t>
            </a:r>
          </a:p>
          <a:p>
            <a:endParaRPr lang="cs-CZ" sz="2000" dirty="0"/>
          </a:p>
        </p:txBody>
      </p:sp>
      <p:pic>
        <p:nvPicPr>
          <p:cNvPr id="16" name="Obrázek 15">
            <a:extLst>
              <a:ext uri="{FF2B5EF4-FFF2-40B4-BE49-F238E27FC236}">
                <a16:creationId xmlns:a16="http://schemas.microsoft.com/office/drawing/2014/main" id="{75B4B95D-B340-4DE1-A444-F12CAFF04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1047438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3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descr="C:\Users\michaela.sedlackova\Desktop\Specifické cíle.PNG">
            <a:extLst>
              <a:ext uri="{FF2B5EF4-FFF2-40B4-BE49-F238E27FC236}">
                <a16:creationId xmlns:a16="http://schemas.microsoft.com/office/drawing/2014/main" id="{EA2B3716-3CFB-40E4-AFA6-5F4E44380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8" y="1171683"/>
            <a:ext cx="9327757" cy="4514633"/>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A1BCD3B0-1DE8-4FC1-B278-03BB6790F26F}"/>
              </a:ext>
            </a:extLst>
          </p:cNvPr>
          <p:cNvSpPr txBox="1">
            <a:spLocks/>
          </p:cNvSpPr>
          <p:nvPr/>
        </p:nvSpPr>
        <p:spPr>
          <a:xfrm>
            <a:off x="9540581" y="892062"/>
            <a:ext cx="2683489" cy="49300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dirty="0">
                <a:solidFill>
                  <a:schemeClr val="tx1"/>
                </a:solidFill>
              </a:rPr>
              <a:t>Záložka je vyplněna automaticky dle nastavení výzvy, data nelze editovat.</a:t>
            </a:r>
          </a:p>
          <a:p>
            <a:r>
              <a:rPr lang="cs-CZ" sz="2000" b="1" dirty="0">
                <a:solidFill>
                  <a:schemeClr val="tx1"/>
                </a:solidFill>
              </a:rPr>
              <a:t>Automatický rozpad na méně a více rozvinuté regiony (% nastavené dle příslušné výzvy).</a:t>
            </a:r>
          </a:p>
        </p:txBody>
      </p:sp>
      <p:pic>
        <p:nvPicPr>
          <p:cNvPr id="18" name="Obrázek 17">
            <a:extLst>
              <a:ext uri="{FF2B5EF4-FFF2-40B4-BE49-F238E27FC236}">
                <a16:creationId xmlns:a16="http://schemas.microsoft.com/office/drawing/2014/main" id="{128B9737-36A6-48AF-9C93-D12B45A6B5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1326622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3"/>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Popis projektu.PNG">
            <a:extLst>
              <a:ext uri="{FF2B5EF4-FFF2-40B4-BE49-F238E27FC236}">
                <a16:creationId xmlns:a16="http://schemas.microsoft.com/office/drawing/2014/main" id="{0701D7AF-5AAE-451F-943D-6E24FA5135E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2017" y="972291"/>
            <a:ext cx="4727562" cy="4957306"/>
          </a:xfrm>
          <a:prstGeom prst="rect">
            <a:avLst/>
          </a:prstGeom>
          <a:noFill/>
          <a:extLst>
            <a:ext uri="{909E8E84-426E-40DD-AFC4-6F175D3DCCD1}">
              <a14:hiddenFill xmlns:a14="http://schemas.microsoft.com/office/drawing/2010/main">
                <a:solidFill>
                  <a:srgbClr val="FFFFFF"/>
                </a:solidFill>
              </a14:hiddenFill>
            </a:ext>
          </a:extLst>
        </p:spPr>
      </p:pic>
      <p:sp>
        <p:nvSpPr>
          <p:cNvPr id="18" name="Zástupný symbol pro obsah 3">
            <a:extLst>
              <a:ext uri="{FF2B5EF4-FFF2-40B4-BE49-F238E27FC236}">
                <a16:creationId xmlns:a16="http://schemas.microsoft.com/office/drawing/2014/main" id="{FBE78BE6-6CA0-4DF3-ABCA-30F93496CF29}"/>
              </a:ext>
            </a:extLst>
          </p:cNvPr>
          <p:cNvSpPr txBox="1">
            <a:spLocks/>
          </p:cNvSpPr>
          <p:nvPr/>
        </p:nvSpPr>
        <p:spPr>
          <a:xfrm>
            <a:off x="5436094" y="1529408"/>
            <a:ext cx="6645977" cy="391201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2000" b="1" dirty="0">
                <a:solidFill>
                  <a:schemeClr val="tx1"/>
                </a:solidFill>
              </a:rPr>
              <a:t>Jaký problém projekt řeší? </a:t>
            </a:r>
          </a:p>
          <a:p>
            <a:pPr marL="285750" indent="-285750">
              <a:buFont typeface="Arial" panose="020B0604020202020204" pitchFamily="34" charset="0"/>
              <a:buChar char="•"/>
            </a:pPr>
            <a:r>
              <a:rPr lang="cs-CZ" sz="2000" b="1" dirty="0">
                <a:solidFill>
                  <a:schemeClr val="tx1"/>
                </a:solidFill>
              </a:rPr>
              <a:t>Jaké jsou příčiny problému?</a:t>
            </a:r>
            <a:r>
              <a:rPr lang="cs-CZ" sz="2000" dirty="0">
                <a:solidFill>
                  <a:schemeClr val="tx1"/>
                </a:solidFill>
              </a:rPr>
              <a:t> </a:t>
            </a:r>
          </a:p>
          <a:p>
            <a:pPr marL="285750" indent="-285750">
              <a:buFont typeface="Arial" panose="020B0604020202020204" pitchFamily="34" charset="0"/>
              <a:buChar char="•"/>
            </a:pPr>
            <a:r>
              <a:rPr lang="cs-CZ" sz="2000" b="1" dirty="0">
                <a:solidFill>
                  <a:schemeClr val="tx1"/>
                </a:solidFill>
              </a:rPr>
              <a:t>Co je cílem projektu? </a:t>
            </a:r>
          </a:p>
          <a:p>
            <a:pPr marL="285750" indent="-285750">
              <a:buFont typeface="Arial" panose="020B0604020202020204" pitchFamily="34" charset="0"/>
              <a:buChar char="•"/>
            </a:pPr>
            <a:r>
              <a:rPr lang="cs-CZ" sz="2000" b="1" dirty="0">
                <a:solidFill>
                  <a:schemeClr val="tx1"/>
                </a:solidFill>
              </a:rPr>
              <a:t>Jaká/é změna/y je/jsou v důsledku projektu očekávána/y? </a:t>
            </a:r>
          </a:p>
          <a:p>
            <a:pPr marL="285750" indent="-285750">
              <a:buFont typeface="Arial" panose="020B0604020202020204" pitchFamily="34" charset="0"/>
              <a:buChar char="•"/>
            </a:pPr>
            <a:r>
              <a:rPr lang="cs-CZ" sz="2000" b="1" dirty="0">
                <a:solidFill>
                  <a:schemeClr val="tx1"/>
                </a:solidFill>
              </a:rPr>
              <a:t>Jaké aktivity v projektu budou realizovány?  </a:t>
            </a:r>
          </a:p>
          <a:p>
            <a:pPr marL="285750" indent="-285750">
              <a:buFont typeface="Arial" panose="020B0604020202020204" pitchFamily="34" charset="0"/>
              <a:buChar char="•"/>
            </a:pPr>
            <a:r>
              <a:rPr lang="cs-CZ" sz="2000" b="1" dirty="0">
                <a:solidFill>
                  <a:schemeClr val="tx1"/>
                </a:solidFill>
              </a:rPr>
              <a:t>Popis realizačního týmu projektu.</a:t>
            </a:r>
          </a:p>
          <a:p>
            <a:pPr marL="285750" indent="-285750">
              <a:buFont typeface="Arial" panose="020B0604020202020204" pitchFamily="34" charset="0"/>
              <a:buChar char="•"/>
            </a:pPr>
            <a:r>
              <a:rPr lang="cs-CZ" sz="2000" b="1" dirty="0">
                <a:solidFill>
                  <a:schemeClr val="tx1"/>
                </a:solidFill>
              </a:rPr>
              <a:t>Jak bude zajištěno šíření výstupů projektu? </a:t>
            </a:r>
          </a:p>
          <a:p>
            <a:pPr marL="285750" indent="-285750">
              <a:buFont typeface="Arial" panose="020B0604020202020204" pitchFamily="34" charset="0"/>
              <a:buChar char="•"/>
            </a:pPr>
            <a:r>
              <a:rPr lang="cs-CZ" sz="2000" b="1" dirty="0">
                <a:solidFill>
                  <a:schemeClr val="tx1"/>
                </a:solidFill>
              </a:rPr>
              <a:t>V čem je navržené řešení inovativní? </a:t>
            </a:r>
          </a:p>
          <a:p>
            <a:pPr marL="285750" indent="-285750">
              <a:buFont typeface="Arial" panose="020B0604020202020204" pitchFamily="34" charset="0"/>
              <a:buChar char="•"/>
            </a:pPr>
            <a:r>
              <a:rPr lang="cs-CZ" sz="2000" b="1"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pic>
        <p:nvPicPr>
          <p:cNvPr id="16" name="Obrázek 15">
            <a:extLst>
              <a:ext uri="{FF2B5EF4-FFF2-40B4-BE49-F238E27FC236}">
                <a16:creationId xmlns:a16="http://schemas.microsoft.com/office/drawing/2014/main" id="{C765C0AC-7388-4D9A-B0BE-2ABB6B5F5B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971289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48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B50B8E7-22A9-4B6B-8A88-F7EC3887D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71" y="1034455"/>
            <a:ext cx="5378401"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3">
            <a:extLst>
              <a:ext uri="{FF2B5EF4-FFF2-40B4-BE49-F238E27FC236}">
                <a16:creationId xmlns:a16="http://schemas.microsoft.com/office/drawing/2014/main" id="{33CF4D0D-375C-44A9-BF73-EC4F2C072135}"/>
              </a:ext>
            </a:extLst>
          </p:cNvPr>
          <p:cNvSpPr txBox="1">
            <a:spLocks/>
          </p:cNvSpPr>
          <p:nvPr/>
        </p:nvSpPr>
        <p:spPr>
          <a:xfrm>
            <a:off x="6096000" y="1013968"/>
            <a:ext cx="6096000" cy="516618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ts val="2500"/>
              </a:lnSpc>
              <a:buFont typeface="Arial" panose="020B0604020202020204" pitchFamily="34" charset="0"/>
              <a:buChar char="•"/>
            </a:pPr>
            <a:r>
              <a:rPr lang="cs-CZ" sz="1800" b="1" dirty="0">
                <a:solidFill>
                  <a:schemeClr val="tx1"/>
                </a:solidFill>
              </a:rPr>
              <a:t>Indikátory aktuální pro danou výzvu se nabízí ze seznamu nebo ve výběru přes tlačítko Nový  záznam.</a:t>
            </a:r>
          </a:p>
          <a:p>
            <a:pPr marL="285750" indent="-285750" algn="just">
              <a:lnSpc>
                <a:spcPts val="2500"/>
              </a:lnSpc>
              <a:buFont typeface="Arial" panose="020B0604020202020204" pitchFamily="34" charset="0"/>
              <a:buChar char="•"/>
            </a:pPr>
            <a:r>
              <a:rPr lang="cs-CZ" sz="1800" b="1" u="sng" dirty="0">
                <a:solidFill>
                  <a:schemeClr val="tx1"/>
                </a:solidFill>
              </a:rPr>
              <a:t>Povinná pole:</a:t>
            </a:r>
          </a:p>
          <a:p>
            <a:pPr marL="742950" lvl="1" indent="-285750" algn="just">
              <a:lnSpc>
                <a:spcPts val="2500"/>
              </a:lnSpc>
              <a:buFont typeface="Arial" panose="020B0604020202020204" pitchFamily="34" charset="0"/>
              <a:buChar char="•"/>
            </a:pPr>
            <a:r>
              <a:rPr lang="cs-CZ" b="1" dirty="0"/>
              <a:t>Cílová hodnota</a:t>
            </a:r>
          </a:p>
          <a:p>
            <a:pPr marL="742950" lvl="1" indent="-285750" algn="just">
              <a:lnSpc>
                <a:spcPts val="2500"/>
              </a:lnSpc>
              <a:buFont typeface="Arial" panose="020B0604020202020204" pitchFamily="34" charset="0"/>
              <a:buChar char="•"/>
            </a:pPr>
            <a:r>
              <a:rPr lang="cs-CZ" b="1" dirty="0"/>
              <a:t>Datum cílové hodnoty</a:t>
            </a:r>
          </a:p>
          <a:p>
            <a:pPr marL="742950" lvl="1" indent="-285750" algn="just">
              <a:lnSpc>
                <a:spcPts val="2500"/>
              </a:lnSpc>
              <a:buFont typeface="Arial" panose="020B0604020202020204" pitchFamily="34" charset="0"/>
              <a:buChar char="•"/>
            </a:pPr>
            <a:r>
              <a:rPr lang="cs-CZ" b="1" dirty="0"/>
              <a:t>Popis hodnoty </a:t>
            </a:r>
          </a:p>
          <a:p>
            <a:pPr marL="742950" lvl="1" indent="-285750" algn="just">
              <a:lnSpc>
                <a:spcPts val="2500"/>
              </a:lnSpc>
              <a:buFont typeface="Arial" panose="020B0604020202020204" pitchFamily="34" charset="0"/>
              <a:buChar char="•"/>
            </a:pPr>
            <a:r>
              <a:rPr lang="cs-CZ" b="1" dirty="0"/>
              <a:t>případně Výchozí hodnota</a:t>
            </a:r>
          </a:p>
          <a:p>
            <a:pPr marL="285750" indent="-285750" algn="just">
              <a:lnSpc>
                <a:spcPts val="2500"/>
              </a:lnSpc>
              <a:buFont typeface="Arial" panose="020B0604020202020204" pitchFamily="34" charset="0"/>
              <a:buChar char="•"/>
            </a:pPr>
            <a:r>
              <a:rPr lang="cs-CZ" sz="1800" b="1" dirty="0">
                <a:solidFill>
                  <a:schemeClr val="tx1"/>
                </a:solidFill>
              </a:rPr>
              <a:t>Každý řádek (indikátor) je nutné po vyplnění uložit!</a:t>
            </a:r>
          </a:p>
          <a:p>
            <a:pPr>
              <a:lnSpc>
                <a:spcPts val="2500"/>
              </a:lnSpc>
            </a:pPr>
            <a:endParaRPr lang="cs-CZ" sz="2100" dirty="0"/>
          </a:p>
        </p:txBody>
      </p:sp>
      <p:sp>
        <p:nvSpPr>
          <p:cNvPr id="13" name="Obdélník 12">
            <a:extLst>
              <a:ext uri="{FF2B5EF4-FFF2-40B4-BE49-F238E27FC236}">
                <a16:creationId xmlns:a16="http://schemas.microsoft.com/office/drawing/2014/main" id="{7F11703A-B34E-4C9C-89D9-F41C6869F03F}"/>
              </a:ext>
            </a:extLst>
          </p:cNvPr>
          <p:cNvSpPr/>
          <p:nvPr/>
        </p:nvSpPr>
        <p:spPr>
          <a:xfrm>
            <a:off x="1078417" y="4201204"/>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F9569FE-CEEC-4B02-938E-9DA7F72E5D7A}"/>
              </a:ext>
            </a:extLst>
          </p:cNvPr>
          <p:cNvSpPr/>
          <p:nvPr/>
        </p:nvSpPr>
        <p:spPr>
          <a:xfrm>
            <a:off x="235784" y="5328547"/>
            <a:ext cx="5306887" cy="578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id="{DC700ED9-0BB1-4ED2-90AD-B5AC0EF78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7020334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33210</TotalTime>
  <Words>12715</Words>
  <Application>Microsoft Office PowerPoint</Application>
  <PresentationFormat>Širokoúhlá obrazovka</PresentationFormat>
  <Paragraphs>2101</Paragraphs>
  <Slides>131</Slides>
  <Notes>86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131</vt:i4>
      </vt:variant>
    </vt:vector>
  </HeadingPairs>
  <TitlesOfParts>
    <vt:vector size="141" baseType="lpstr">
      <vt:lpstr>Microsoft YaHei</vt:lpstr>
      <vt:lpstr>Arial</vt:lpstr>
      <vt:lpstr>Calibri</vt:lpstr>
      <vt:lpstr>Calibri Light</vt:lpstr>
      <vt:lpstr>Corbel</vt:lpstr>
      <vt:lpstr>Courier New</vt:lpstr>
      <vt:lpstr>DejaVu Sans</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MAS MORAVSKÁ BRÁNA, z.s.</dc:creator>
  <cp:lastModifiedBy> </cp:lastModifiedBy>
  <cp:revision>1062</cp:revision>
  <cp:lastPrinted>2018-10-10T09:58:38Z</cp:lastPrinted>
  <dcterms:created xsi:type="dcterms:W3CDTF">2014-11-12T11:20:26Z</dcterms:created>
  <dcterms:modified xsi:type="dcterms:W3CDTF">2018-10-11T06:19:18Z</dcterms:modified>
</cp:coreProperties>
</file>