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2"/>
  </p:handoutMasterIdLst>
  <p:sldIdLst>
    <p:sldId id="257" r:id="rId2"/>
    <p:sldId id="326" r:id="rId3"/>
    <p:sldId id="298" r:id="rId4"/>
    <p:sldId id="320" r:id="rId5"/>
    <p:sldId id="347" r:id="rId6"/>
    <p:sldId id="350" r:id="rId7"/>
    <p:sldId id="348" r:id="rId8"/>
    <p:sldId id="331" r:id="rId9"/>
    <p:sldId id="335" r:id="rId10"/>
    <p:sldId id="336" r:id="rId11"/>
    <p:sldId id="338" r:id="rId12"/>
    <p:sldId id="349" r:id="rId13"/>
    <p:sldId id="342" r:id="rId14"/>
    <p:sldId id="341" r:id="rId15"/>
    <p:sldId id="340" r:id="rId16"/>
    <p:sldId id="344" r:id="rId17"/>
    <p:sldId id="345" r:id="rId18"/>
    <p:sldId id="346" r:id="rId19"/>
    <p:sldId id="339" r:id="rId20"/>
    <p:sldId id="343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dotaceeu.cz/cs/Microsites/IROP/Vyzvy/Vyzva-c-53-Udrzitelna-doprava-integrovane-projekty-CLLD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 7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7</a:t>
            </a:r>
            <a:r>
              <a:rPr lang="cs-CZ" b="1" dirty="0" smtClean="0"/>
              <a:t>. Výzva IROP </a:t>
            </a:r>
            <a:r>
              <a:rPr lang="cs-CZ" b="1" dirty="0"/>
              <a:t>MAS MB </a:t>
            </a:r>
            <a:r>
              <a:rPr lang="cs-CZ" b="1" dirty="0" smtClean="0"/>
              <a:t>– Zvýšení bezpečnosti dopravy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27. 8. 2020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5"/>
            <a:ext cx="12192000" cy="19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1321"/>
            <a:ext cx="9004629" cy="61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1051"/>
            <a:ext cx="10757140" cy="60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52273"/>
            <a:ext cx="11194002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>
                <a:cs typeface="Times New Roman" panose="02020603050405020304" pitchFamily="18" charset="0"/>
              </a:rPr>
              <a:t>Žádost </a:t>
            </a:r>
            <a:r>
              <a:rPr lang="cs-CZ" sz="2000" dirty="0">
                <a:cs typeface="Times New Roman" panose="02020603050405020304" pitchFamily="18" charset="0"/>
              </a:rPr>
              <a:t>o přezkum: MAS zasílá informaci o výsledku hodnocení  ̵&gt; lhůta </a:t>
            </a:r>
            <a:r>
              <a:rPr lang="cs-CZ" sz="2000" u="sng" dirty="0">
                <a:cs typeface="Times New Roman" panose="02020603050405020304" pitchFamily="18" charset="0"/>
              </a:rPr>
              <a:t>15 kalendářních dní</a:t>
            </a:r>
            <a:r>
              <a:rPr lang="cs-CZ" sz="2000" dirty="0">
                <a:cs typeface="Times New Roman" panose="02020603050405020304" pitchFamily="18" charset="0"/>
              </a:rPr>
              <a:t> ode dne doručení informace na podání </a:t>
            </a:r>
            <a:r>
              <a:rPr lang="cs-CZ" sz="2000" u="sng" dirty="0">
                <a:cs typeface="Times New Roman" panose="02020603050405020304" pitchFamily="18" charset="0"/>
              </a:rPr>
              <a:t>Žádosti o přezkum</a:t>
            </a:r>
            <a:r>
              <a:rPr lang="cs-CZ" sz="2000" dirty="0">
                <a:cs typeface="Times New Roman" panose="02020603050405020304" pitchFamily="18" charset="0"/>
              </a:rPr>
              <a:t> u negativně hodnocených Žádostí o podporu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MAS 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/>
              <a:t>1 </a:t>
            </a:r>
            <a:r>
              <a:rPr lang="cs-CZ" sz="1400" dirty="0"/>
              <a:t>Plná moc (vzor Plné moci je přílohou č. 11 Obecných pravidel) </a:t>
            </a:r>
          </a:p>
          <a:p>
            <a:r>
              <a:rPr lang="pt-BR" sz="1400" b="1" dirty="0"/>
              <a:t>2 </a:t>
            </a:r>
            <a:r>
              <a:rPr lang="pt-BR" sz="1400" dirty="0"/>
              <a:t>Zadávací a výběrová řízení</a:t>
            </a:r>
            <a:r>
              <a:rPr lang="cs-CZ" sz="1400" dirty="0"/>
              <a:t> (pouze uzavřenou smlouvu na plnění zakázky, pokud je) </a:t>
            </a:r>
            <a:endParaRPr lang="pt-BR" sz="1400" dirty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/>
              <a:t>Studie proveditelnosti (podle osnovy uvedené v příloze č. </a:t>
            </a:r>
            <a:r>
              <a:rPr lang="cs-CZ" sz="1400" dirty="0" smtClean="0"/>
              <a:t>4D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/>
              <a:t>Karta souladu projektu s principy udržitelné mobility (podle osnovy uvedené v příloze č. 5</a:t>
            </a:r>
            <a:r>
              <a:rPr lang="cs-CZ" sz="1400" dirty="0" smtClean="0"/>
              <a:t>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</a:t>
            </a:r>
            <a:r>
              <a:rPr lang="cs-CZ" sz="1400" dirty="0"/>
              <a:t>rozhodnutí nebo územní souhlas </a:t>
            </a:r>
            <a:r>
              <a:rPr lang="cs-CZ" sz="1400" dirty="0" smtClean="0"/>
              <a:t>nebo veřejnoprávní </a:t>
            </a:r>
            <a:r>
              <a:rPr lang="cs-CZ" sz="1400" dirty="0"/>
              <a:t>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povolení, případně stavební </a:t>
            </a:r>
            <a:r>
              <a:rPr lang="cs-CZ" sz="1400" dirty="0" smtClean="0"/>
              <a:t>povolení nebo </a:t>
            </a:r>
            <a:r>
              <a:rPr lang="cs-CZ" sz="1400" dirty="0"/>
              <a:t>souhlas s provedením ohlášeného stavebního </a:t>
            </a:r>
            <a:r>
              <a:rPr lang="cs-CZ" sz="1400" dirty="0" smtClean="0"/>
              <a:t>záměru nebo </a:t>
            </a:r>
            <a:r>
              <a:rPr lang="cs-CZ" sz="1400" dirty="0"/>
              <a:t>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b="1" dirty="0" smtClean="0"/>
              <a:t>           (</a:t>
            </a:r>
            <a:r>
              <a:rPr lang="cs-CZ" sz="1400" b="1" dirty="0"/>
              <a:t>Pokud žadatel požádal o vydání společného povolení nebo společného souhlasu, dokládá společné povolení s nabytím právní moci</a:t>
            </a:r>
            <a:r>
              <a:rPr lang="cs-CZ" sz="1400" b="1" dirty="0" smtClean="0"/>
              <a:t>)</a:t>
            </a:r>
            <a:endParaRPr lang="cs-CZ" sz="1400" dirty="0"/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</a:t>
            </a:r>
            <a:r>
              <a:rPr lang="cs-CZ" sz="1400" dirty="0" smtClean="0"/>
              <a:t>povolení nebo </a:t>
            </a:r>
            <a:r>
              <a:rPr lang="cs-CZ" sz="1400" dirty="0"/>
              <a:t>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/>
              <a:t>Smlouva o </a:t>
            </a:r>
            <a:r>
              <a:rPr lang="cs-CZ" sz="1400" dirty="0" smtClean="0"/>
              <a:t>spolupráci (pokud je projekt </a:t>
            </a:r>
            <a:r>
              <a:rPr lang="cs-CZ" sz="1400" dirty="0"/>
              <a:t>realizován na území více </a:t>
            </a:r>
            <a:r>
              <a:rPr lang="cs-CZ" sz="1400" dirty="0" smtClean="0"/>
              <a:t>obcí – vzor viz příloha </a:t>
            </a:r>
            <a:r>
              <a:rPr lang="cs-CZ" sz="1400" dirty="0"/>
              <a:t>č. 16 Obecných </a:t>
            </a:r>
            <a:r>
              <a:rPr lang="cs-CZ" sz="1400" dirty="0" smtClean="0"/>
              <a:t>pravidel)  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Pokud je některá povinná příloha pro žadatele </a:t>
            </a:r>
            <a:r>
              <a:rPr lang="cs-CZ" sz="1400" b="1" dirty="0" smtClean="0"/>
              <a:t>nerelevantní, žadatel </a:t>
            </a:r>
            <a:r>
              <a:rPr lang="cs-CZ" sz="1400" b="1" dirty="0"/>
              <a:t>nahraje jako přílohu dokument, ve kterém </a:t>
            </a:r>
            <a:r>
              <a:rPr lang="cs-CZ" sz="1400" b="1" dirty="0" smtClean="0"/>
              <a:t>uvede zdůvodnění </a:t>
            </a:r>
            <a:r>
              <a:rPr lang="cs-CZ" sz="1400" b="1" dirty="0"/>
              <a:t>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 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7</a:t>
            </a:r>
            <a:r>
              <a:rPr lang="cs-CZ" sz="2400" b="1" dirty="0" smtClean="0"/>
              <a:t>. 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Zvýšení bezpečnosti dopravy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31.8.2020                                Ukončení příjmu žádostí: 23.10.2020,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/>
              <a:t>5 812 </a:t>
            </a:r>
            <a:r>
              <a:rPr lang="cs-CZ" sz="2000" b="1" dirty="0" smtClean="0"/>
              <a:t>748,6</a:t>
            </a:r>
            <a:r>
              <a:rPr lang="cs-CZ" sz="2000" b="1" dirty="0" smtClean="0">
                <a:cs typeface="Times New Roman" panose="02020603050405020304" pitchFamily="18" charset="0"/>
              </a:rPr>
              <a:t>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5 000 000,- </a:t>
            </a:r>
            <a:r>
              <a:rPr lang="cs-CZ" sz="2000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/>
              <a:t>• organizace zřizované nebo zakládané kraji</a:t>
            </a:r>
          </a:p>
          <a:p>
            <a:pPr marL="0" indent="0">
              <a:buNone/>
            </a:pPr>
            <a:r>
              <a:rPr lang="cs-CZ" dirty="0"/>
              <a:t>• 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 smtClean="0"/>
              <a:t>Rekonstrukce</a:t>
            </a:r>
            <a:r>
              <a:rPr lang="cs-CZ" sz="2000" dirty="0"/>
              <a:t>, modernizace a výstavba chodníků podél silnic I., II. a III. třidy a místních </a:t>
            </a:r>
            <a:r>
              <a:rPr lang="cs-CZ" sz="2000" dirty="0" smtClean="0"/>
              <a:t>komunikací, tedy </a:t>
            </a:r>
            <a:r>
              <a:rPr lang="cs-CZ" sz="2000" dirty="0"/>
              <a:t>úseků, kde je to z hlediska bezpečnosti nutné. Řešeni bude přizpůsobeno osobám s </a:t>
            </a:r>
            <a:r>
              <a:rPr lang="cs-CZ" sz="2000" dirty="0" smtClean="0"/>
              <a:t>omezenou pohyblivosti </a:t>
            </a:r>
            <a:r>
              <a:rPr lang="cs-CZ" sz="2000" dirty="0"/>
              <a:t>nebo orientaci v souladu s vyhláškou č. 398/2009 Sb. (o obecných technických požadavcích zabezpečujících bezbariérové využiti staveb). Jako součást projektu mohou být realizovány tyto aktivity:</a:t>
            </a:r>
          </a:p>
          <a:p>
            <a:pPr lvl="0"/>
            <a:r>
              <a:rPr lang="cs-CZ" sz="2000" i="1" dirty="0"/>
              <a:t>další bezpečnostní opatření na silnici nebo místní komunikaci s nebezpečným úsekem vč. úprav křižovatek</a:t>
            </a:r>
            <a:endParaRPr lang="cs-CZ" sz="2000" dirty="0"/>
          </a:p>
          <a:p>
            <a:pPr lvl="0"/>
            <a:r>
              <a:rPr lang="cs-CZ" sz="2000" i="1" dirty="0"/>
              <a:t>bezpečné napojení místních komunikací a chodníků na cyklostezky/pěší stezky, jízdní pruhy pro cyklisty umístěné podél pásu pro chodce v přidruženém prostoru silnic a místních komunikací, přejezdy pro cyklisty</a:t>
            </a:r>
            <a:endParaRPr lang="cs-CZ" sz="2000" dirty="0"/>
          </a:p>
          <a:p>
            <a:pPr lvl="0"/>
            <a:r>
              <a:rPr lang="cs-CZ" sz="2000" i="1" dirty="0"/>
              <a:t>budování bezbariérových zastávek veřejné hromadné dopravy, přechodů.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Podmínkou realizace projektů je komplexnost navrhovaných opatření, která povedou k vyřešení dopravně nebezpečné situace a současně budou řešena jako bezbariérová.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0752"/>
            <a:ext cx="12191999" cy="4656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chodníků podél silnic I., II. a III. třídy a </a:t>
            </a:r>
            <a:r>
              <a:rPr lang="cs-CZ" sz="2400" dirty="0" smtClean="0"/>
              <a:t>místních komunikací </a:t>
            </a:r>
            <a:r>
              <a:rPr lang="cs-CZ" sz="2400" dirty="0"/>
              <a:t>nebo chodníků a stezek odklánějících pěší dopravu od silnic I., II. a III. třídy </a:t>
            </a:r>
            <a:r>
              <a:rPr lang="cs-CZ" sz="2400" dirty="0" smtClean="0"/>
              <a:t>a místních </a:t>
            </a:r>
            <a:r>
              <a:rPr lang="cs-CZ" sz="2400" dirty="0"/>
              <a:t>komunikací, přizpůsobených osobám s omezenou schopností pohybu a </a:t>
            </a:r>
            <a:r>
              <a:rPr lang="cs-CZ" sz="2400" dirty="0" smtClean="0"/>
              <a:t>orientace, včetně </a:t>
            </a:r>
            <a:r>
              <a:rPr lang="cs-CZ" sz="2400" dirty="0"/>
              <a:t>přechodů pro chodce a míst pro přecházení.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bezbariérových komunikací pro pěší k </a:t>
            </a:r>
            <a:r>
              <a:rPr lang="cs-CZ" sz="2400" dirty="0" smtClean="0"/>
              <a:t>zastávkám veřejné </a:t>
            </a:r>
            <a:r>
              <a:rPr lang="cs-CZ" sz="2400" dirty="0"/>
              <a:t>hromadné dopravy,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podchodů nebo lávek pro chodce přes silnice I., II. </a:t>
            </a:r>
            <a:r>
              <a:rPr lang="cs-CZ" sz="2400" dirty="0" smtClean="0"/>
              <a:t>A III</a:t>
            </a:r>
            <a:r>
              <a:rPr lang="cs-CZ" sz="2400" dirty="0"/>
              <a:t>. třídy, místní komunikace, železniční a tramvajovou dráhu, přizpůsobených osobám </a:t>
            </a:r>
            <a:r>
              <a:rPr lang="cs-CZ" sz="2400" dirty="0" smtClean="0"/>
              <a:t>s omezenou </a:t>
            </a:r>
            <a:r>
              <a:rPr lang="cs-CZ" sz="2400" dirty="0"/>
              <a:t>schopností pohybu a orientace a navazujících na bezbariérové komunikace </a:t>
            </a:r>
            <a:r>
              <a:rPr lang="cs-CZ" sz="2400" dirty="0" smtClean="0"/>
              <a:t>pro pěší</a:t>
            </a:r>
            <a:r>
              <a:rPr lang="cs-CZ" sz="2400" dirty="0"/>
              <a:t>,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prvků zvyšujících bezpečnost železniční, silniční, cyklistické a pěší </a:t>
            </a:r>
            <a:r>
              <a:rPr lang="cs-CZ" sz="2400" dirty="0" smtClean="0"/>
              <a:t>dopravy (bezpečnostní </a:t>
            </a:r>
            <a:r>
              <a:rPr lang="cs-CZ" sz="2400" dirty="0"/>
              <a:t>opatření realizovaná na silnici, místní komunikaci nebo dráze, </a:t>
            </a:r>
            <a:r>
              <a:rPr lang="cs-CZ" sz="2400" dirty="0" smtClean="0"/>
              <a:t>veřejné osvětlení</a:t>
            </a:r>
            <a:r>
              <a:rPr lang="cs-CZ" sz="2400" dirty="0"/>
              <a:t>, prvky inteligentních dopravních systémů), </a:t>
            </a:r>
            <a:endParaRPr lang="cs-CZ" sz="2400" dirty="0" smtClean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0386"/>
            <a:ext cx="1219199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 smtClean="0"/>
              <a:t>minimálně 85 </a:t>
            </a:r>
            <a:r>
              <a:rPr lang="cs-CZ" sz="2400" u="sng" dirty="0"/>
              <a:t>% celkových způsobilých výdajů projektu) </a:t>
            </a:r>
            <a:endParaRPr lang="cs-CZ" sz="2400" dirty="0"/>
          </a:p>
          <a:p>
            <a:r>
              <a:rPr lang="cs-CZ" sz="2400" dirty="0"/>
              <a:t>Pojem </a:t>
            </a:r>
            <a:r>
              <a:rPr lang="cs-CZ" sz="2400" b="1" dirty="0"/>
              <a:t>rekonstrukce/modernizace komunikace </a:t>
            </a:r>
            <a:r>
              <a:rPr lang="cs-CZ" sz="2400" dirty="0"/>
              <a:t>pro pěší zahrnuje stavební úpravy stávající komunikace spojené s přestavbou zemního tělesa nebo konstrukčních vrstev komunikace, jejímž výsledkem je </a:t>
            </a:r>
            <a:r>
              <a:rPr lang="cs-CZ" sz="2400" b="1" dirty="0"/>
              <a:t>změna nivelety, směrového vedení nebo šířkového uspořádání komunikace</a:t>
            </a:r>
            <a:r>
              <a:rPr lang="cs-CZ" sz="2400" dirty="0"/>
              <a:t>. Rekonstrukce/modernizace se rovněž týká stavebních úprav mostních objektů. Technické řešení musí být v souladu s platnou legislativou a technickými normami (zejména vyhláškou č. 398/2009 Sb., ČSN 73 6110, ČSN 73 6101, ČSN EN 13 201, TP 179, TP 170, TP 103, TP 218, TKP Kapitola 15).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4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dokumentací, </a:t>
            </a:r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2022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7221</TotalTime>
  <Words>1225</Words>
  <Application>Microsoft Office PowerPoint</Application>
  <PresentationFormat>Širokoúhlá obrazovka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383</cp:revision>
  <cp:lastPrinted>2017-01-12T13:13:00Z</cp:lastPrinted>
  <dcterms:created xsi:type="dcterms:W3CDTF">2014-11-12T11:20:26Z</dcterms:created>
  <dcterms:modified xsi:type="dcterms:W3CDTF">2020-08-27T10:16:04Z</dcterms:modified>
</cp:coreProperties>
</file>