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21"/>
  </p:notesMasterIdLst>
  <p:handoutMasterIdLst>
    <p:handoutMasterId r:id="rId122"/>
  </p:handoutMasterIdLst>
  <p:sldIdLst>
    <p:sldId id="296" r:id="rId2"/>
    <p:sldId id="353" r:id="rId3"/>
    <p:sldId id="479" r:id="rId4"/>
    <p:sldId id="465" r:id="rId5"/>
    <p:sldId id="354" r:id="rId6"/>
    <p:sldId id="356" r:id="rId7"/>
    <p:sldId id="358" r:id="rId8"/>
    <p:sldId id="357" r:id="rId9"/>
    <p:sldId id="467" r:id="rId10"/>
    <p:sldId id="360" r:id="rId11"/>
    <p:sldId id="361" r:id="rId12"/>
    <p:sldId id="477" r:id="rId13"/>
    <p:sldId id="481" r:id="rId14"/>
    <p:sldId id="487" r:id="rId15"/>
    <p:sldId id="541" r:id="rId16"/>
    <p:sldId id="488" r:id="rId17"/>
    <p:sldId id="489" r:id="rId18"/>
    <p:sldId id="422" r:id="rId19"/>
    <p:sldId id="423" r:id="rId20"/>
    <p:sldId id="424" r:id="rId21"/>
    <p:sldId id="425" r:id="rId22"/>
    <p:sldId id="426" r:id="rId23"/>
    <p:sldId id="428" r:id="rId24"/>
    <p:sldId id="429" r:id="rId25"/>
    <p:sldId id="430" r:id="rId26"/>
    <p:sldId id="432" r:id="rId27"/>
    <p:sldId id="433" r:id="rId28"/>
    <p:sldId id="366" r:id="rId29"/>
    <p:sldId id="367" r:id="rId30"/>
    <p:sldId id="493" r:id="rId31"/>
    <p:sldId id="364" r:id="rId32"/>
    <p:sldId id="365" r:id="rId33"/>
    <p:sldId id="490" r:id="rId34"/>
    <p:sldId id="491" r:id="rId35"/>
    <p:sldId id="492" r:id="rId36"/>
    <p:sldId id="473" r:id="rId37"/>
    <p:sldId id="475" r:id="rId38"/>
    <p:sldId id="476" r:id="rId39"/>
    <p:sldId id="434" r:id="rId40"/>
    <p:sldId id="435" r:id="rId41"/>
    <p:sldId id="437" r:id="rId42"/>
    <p:sldId id="438" r:id="rId43"/>
    <p:sldId id="439" r:id="rId44"/>
    <p:sldId id="484" r:id="rId45"/>
    <p:sldId id="485" r:id="rId46"/>
    <p:sldId id="486" r:id="rId47"/>
    <p:sldId id="440" r:id="rId48"/>
    <p:sldId id="441" r:id="rId49"/>
    <p:sldId id="442" r:id="rId50"/>
    <p:sldId id="464" r:id="rId51"/>
    <p:sldId id="368" r:id="rId52"/>
    <p:sldId id="443" r:id="rId53"/>
    <p:sldId id="445" r:id="rId54"/>
    <p:sldId id="447" r:id="rId55"/>
    <p:sldId id="448" r:id="rId56"/>
    <p:sldId id="449" r:id="rId57"/>
    <p:sldId id="450" r:id="rId58"/>
    <p:sldId id="451" r:id="rId59"/>
    <p:sldId id="452" r:id="rId60"/>
    <p:sldId id="453" r:id="rId61"/>
    <p:sldId id="454" r:id="rId62"/>
    <p:sldId id="457" r:id="rId63"/>
    <p:sldId id="458" r:id="rId64"/>
    <p:sldId id="459" r:id="rId65"/>
    <p:sldId id="460" r:id="rId66"/>
    <p:sldId id="456" r:id="rId67"/>
    <p:sldId id="461" r:id="rId68"/>
    <p:sldId id="462" r:id="rId69"/>
    <p:sldId id="463" r:id="rId70"/>
    <p:sldId id="468" r:id="rId71"/>
    <p:sldId id="369" r:id="rId72"/>
    <p:sldId id="370" r:id="rId73"/>
    <p:sldId id="371" r:id="rId74"/>
    <p:sldId id="372" r:id="rId75"/>
    <p:sldId id="374" r:id="rId76"/>
    <p:sldId id="375" r:id="rId77"/>
    <p:sldId id="466" r:id="rId78"/>
    <p:sldId id="376" r:id="rId79"/>
    <p:sldId id="377" r:id="rId80"/>
    <p:sldId id="378" r:id="rId81"/>
    <p:sldId id="379" r:id="rId82"/>
    <p:sldId id="380" r:id="rId83"/>
    <p:sldId id="469" r:id="rId84"/>
    <p:sldId id="381" r:id="rId85"/>
    <p:sldId id="384" r:id="rId86"/>
    <p:sldId id="385" r:id="rId87"/>
    <p:sldId id="388" r:id="rId88"/>
    <p:sldId id="389" r:id="rId89"/>
    <p:sldId id="390" r:id="rId90"/>
    <p:sldId id="391" r:id="rId91"/>
    <p:sldId id="393" r:id="rId92"/>
    <p:sldId id="394" r:id="rId93"/>
    <p:sldId id="395" r:id="rId94"/>
    <p:sldId id="396" r:id="rId95"/>
    <p:sldId id="397" r:id="rId96"/>
    <p:sldId id="399" r:id="rId97"/>
    <p:sldId id="400" r:id="rId98"/>
    <p:sldId id="401" r:id="rId99"/>
    <p:sldId id="402" r:id="rId100"/>
    <p:sldId id="403" r:id="rId101"/>
    <p:sldId id="404" r:id="rId102"/>
    <p:sldId id="405" r:id="rId103"/>
    <p:sldId id="406" r:id="rId104"/>
    <p:sldId id="407" r:id="rId105"/>
    <p:sldId id="470" r:id="rId106"/>
    <p:sldId id="409" r:id="rId107"/>
    <p:sldId id="410" r:id="rId108"/>
    <p:sldId id="411" r:id="rId109"/>
    <p:sldId id="413" r:id="rId110"/>
    <p:sldId id="414" r:id="rId111"/>
    <p:sldId id="415" r:id="rId112"/>
    <p:sldId id="417" r:id="rId113"/>
    <p:sldId id="416" r:id="rId114"/>
    <p:sldId id="471" r:id="rId115"/>
    <p:sldId id="418" r:id="rId116"/>
    <p:sldId id="420" r:id="rId117"/>
    <p:sldId id="472" r:id="rId118"/>
    <p:sldId id="421" r:id="rId119"/>
    <p:sldId id="343" r:id="rId12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f814b74729d0e1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BED"/>
    <a:srgbClr val="2C9AC6"/>
    <a:srgbClr val="FF9966"/>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5" autoAdjust="0"/>
    <p:restoredTop sz="86100" autoAdjust="0"/>
  </p:normalViewPr>
  <p:slideViewPr>
    <p:cSldViewPr snapToGrid="0">
      <p:cViewPr varScale="1">
        <p:scale>
          <a:sx n="62" d="100"/>
          <a:sy n="62" d="100"/>
        </p:scale>
        <p:origin x="128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11.06.2020</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11.06.2020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a:t>
            </a:fld>
            <a:endParaRPr lang="cs-CZ"/>
          </a:p>
        </p:txBody>
      </p:sp>
    </p:spTree>
    <p:extLst>
      <p:ext uri="{BB962C8B-B14F-4D97-AF65-F5344CB8AC3E}">
        <p14:creationId xmlns:p14="http://schemas.microsoft.com/office/powerpoint/2010/main" val="380350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a:t>
            </a:fld>
            <a:endParaRPr lang="cs-CZ"/>
          </a:p>
        </p:txBody>
      </p:sp>
    </p:spTree>
    <p:extLst>
      <p:ext uri="{BB962C8B-B14F-4D97-AF65-F5344CB8AC3E}">
        <p14:creationId xmlns:p14="http://schemas.microsoft.com/office/powerpoint/2010/main" val="38264555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25436889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5382211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18202681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25601874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23154487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26135180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7990950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24413910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42459591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359757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a:t>
            </a:fld>
            <a:endParaRPr lang="cs-CZ"/>
          </a:p>
        </p:txBody>
      </p:sp>
    </p:spTree>
    <p:extLst>
      <p:ext uri="{BB962C8B-B14F-4D97-AF65-F5344CB8AC3E}">
        <p14:creationId xmlns:p14="http://schemas.microsoft.com/office/powerpoint/2010/main" val="2357580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4595415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5041673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3473143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25427311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115</a:t>
            </a:fld>
            <a:endParaRPr lang="cs-CZ"/>
          </a:p>
        </p:txBody>
      </p:sp>
    </p:spTree>
    <p:extLst>
      <p:ext uri="{BB962C8B-B14F-4D97-AF65-F5344CB8AC3E}">
        <p14:creationId xmlns:p14="http://schemas.microsoft.com/office/powerpoint/2010/main" val="5632213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116</a:t>
            </a:fld>
            <a:endParaRPr lang="cs-CZ"/>
          </a:p>
        </p:txBody>
      </p:sp>
    </p:spTree>
    <p:extLst>
      <p:ext uri="{BB962C8B-B14F-4D97-AF65-F5344CB8AC3E}">
        <p14:creationId xmlns:p14="http://schemas.microsoft.com/office/powerpoint/2010/main" val="42917786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117</a:t>
            </a:fld>
            <a:endParaRPr lang="cs-CZ"/>
          </a:p>
        </p:txBody>
      </p:sp>
    </p:spTree>
    <p:extLst>
      <p:ext uri="{BB962C8B-B14F-4D97-AF65-F5344CB8AC3E}">
        <p14:creationId xmlns:p14="http://schemas.microsoft.com/office/powerpoint/2010/main" val="33124106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118</a:t>
            </a:fld>
            <a:endParaRPr lang="cs-CZ"/>
          </a:p>
        </p:txBody>
      </p:sp>
    </p:spTree>
    <p:extLst>
      <p:ext uri="{BB962C8B-B14F-4D97-AF65-F5344CB8AC3E}">
        <p14:creationId xmlns:p14="http://schemas.microsoft.com/office/powerpoint/2010/main" val="113518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Dovolujeme si Vás informovat o změnách v povinnosti předkládat v rámci Vašich projektů potvrzení vazeb účastníků (podpořených osob) na trh práce. Jedná se o předkládání potvrzení o tom, že zákonní zástupci dítěte účastnícího se aktivit projektů v oblasti prorodinných opatření jsou pracovně aktivní, hledají zaměstnání nebo jsou v procesu vzdělávání či rekvalifikace.</a:t>
            </a:r>
          </a:p>
          <a:p>
            <a:endParaRPr lang="cs-CZ" dirty="0"/>
          </a:p>
          <a:p>
            <a:r>
              <a:rPr lang="cs-CZ" dirty="0"/>
              <a:t>Poznámka:</a:t>
            </a:r>
          </a:p>
          <a:p>
            <a:r>
              <a:rPr lang="cs-CZ" dirty="0"/>
              <a:t>(1) Nově platí, že dokumenty potvrzující vazby účastníků na trh práce nemusíte skenovat a zasílat nám jako přílohu </a:t>
            </a:r>
            <a:r>
              <a:rPr lang="cs-CZ" dirty="0" err="1"/>
              <a:t>ZoR</a:t>
            </a:r>
            <a:r>
              <a:rPr lang="cs-CZ" dirty="0"/>
              <a:t>/</a:t>
            </a:r>
            <a:r>
              <a:rPr lang="cs-CZ" dirty="0" err="1"/>
              <a:t>ŽoP</a:t>
            </a:r>
            <a:r>
              <a:rPr lang="cs-CZ" dirty="0"/>
              <a:t>. Tyto dokumenty budou ze strany ŘO OPZ kontrolovány až při kontrolách na místě.  Nadále platí, že vazbu na trh práce musí prokazovat oba rodiče (zákonní zástupci dítěte) žijící s dítětem ve společné domácnosti. </a:t>
            </a:r>
          </a:p>
          <a:p>
            <a:endParaRPr lang="cs-CZ" dirty="0"/>
          </a:p>
          <a:p>
            <a:r>
              <a:rPr lang="cs-CZ" dirty="0"/>
              <a:t>(2) Nově také platí, že není nutné vyžádat si s každou </a:t>
            </a:r>
            <a:r>
              <a:rPr lang="cs-CZ" dirty="0" err="1"/>
              <a:t>ZoR</a:t>
            </a:r>
            <a:r>
              <a:rPr lang="cs-CZ" dirty="0"/>
              <a:t>/</a:t>
            </a:r>
            <a:r>
              <a:rPr lang="cs-CZ" dirty="0" err="1"/>
              <a:t>ŽoP</a:t>
            </a:r>
            <a:r>
              <a:rPr lang="cs-CZ" dirty="0"/>
              <a:t> od účastníků aktualizovaná potvrzení vazeb na trh práce. Stále platí, že účastník Vám musí doložit vazbu na trh práce vždy před přijetím dítěte do zařízení. Při kontrolách na místě bude ze strany ŘO OPZ kontrolováno, že je dokument aktuální. To znamená, že potvrzení může pokrývat celé období docházky/účasti dítěte (např. smlouva se zaměstnavatelem na dobu neurčitou), ale zároveň platí, že při každé změně vám musí účastník předložit aktuální potvrzení. Vaší povinností je upozornit rodiče na povinnost aktualizace v případě změny.</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a:t>
            </a:fld>
            <a:endParaRPr lang="cs-CZ"/>
          </a:p>
        </p:txBody>
      </p:sp>
    </p:spTree>
    <p:extLst>
      <p:ext uri="{BB962C8B-B14F-4D97-AF65-F5344CB8AC3E}">
        <p14:creationId xmlns:p14="http://schemas.microsoft.com/office/powerpoint/2010/main" val="223262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a:t>
            </a:fld>
            <a:endParaRPr lang="cs-CZ"/>
          </a:p>
        </p:txBody>
      </p:sp>
    </p:spTree>
    <p:extLst>
      <p:ext uri="{BB962C8B-B14F-4D97-AF65-F5344CB8AC3E}">
        <p14:creationId xmlns:p14="http://schemas.microsoft.com/office/powerpoint/2010/main" val="40054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14</a:t>
            </a:fld>
            <a:endParaRPr lang="cs-CZ"/>
          </a:p>
        </p:txBody>
      </p:sp>
    </p:spTree>
    <p:extLst>
      <p:ext uri="{BB962C8B-B14F-4D97-AF65-F5344CB8AC3E}">
        <p14:creationId xmlns:p14="http://schemas.microsoft.com/office/powerpoint/2010/main" val="1195271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16</a:t>
            </a:fld>
            <a:endParaRPr lang="cs-CZ"/>
          </a:p>
        </p:txBody>
      </p:sp>
    </p:spTree>
    <p:extLst>
      <p:ext uri="{BB962C8B-B14F-4D97-AF65-F5344CB8AC3E}">
        <p14:creationId xmlns:p14="http://schemas.microsoft.com/office/powerpoint/2010/main" val="165226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418722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Poté, co řídicí orgán založí v MS2014+ harmonogram zpráv o realizaci projektu, zobrazí se příjemci na konkrétním projektu v levém menu nová záložka ZPRÁVY O REALIZACI. Příjemce klikne na tuto novou záložku. </a:t>
            </a:r>
          </a:p>
          <a:p>
            <a:r>
              <a:rPr lang="cs-CZ" dirty="0"/>
              <a:t>Příjemci se otevře nová záložka s názvem INFORMOVÁNÍ O REALIZACI. Pro založení nové zprávy o realizaci projektu klikne příjemce v levém menu na ZALOŽIT NOVOU ZPRÁVU/INFORMACI. </a:t>
            </a:r>
          </a:p>
          <a:p>
            <a:r>
              <a:rPr lang="cs-CZ" dirty="0"/>
              <a:t>Systém založí na záložce INFORMOVÁNÍ O REALIZACI novou zprávu o realizaci projektu se stavem ROZPRACOVÁNA. Příjemce klikne na vytvořený záznam zprávy o realizaci projektu. </a:t>
            </a:r>
          </a:p>
          <a:p>
            <a:r>
              <a:rPr lang="cs-CZ" dirty="0"/>
              <a:t>Poté, co příjemce klikne na záznam zprávy o realizaci projektu ve stavu ROZPRACOVÁNA, barva záznamu se změní z černé na zelenou. Příjemce takto zeleně označený záznam kliknutím otevře.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331986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Systém zobrazí detail zprávy o realizaci projektu. Zpráva o realizaci projektu se skládá z několika záložek, které jsou zobrazeny v levém menu pod nadpisem DATOVÉ OBLASTI ŽÁDOSTI. Příjemce se mezi záložkami pohybuje tak, že na požadovanou záložku v levém menu klikne. </a:t>
            </a:r>
          </a:p>
          <a:p>
            <a:endParaRPr lang="cs-CZ" dirty="0"/>
          </a:p>
          <a:p>
            <a:r>
              <a:rPr lang="cs-CZ" dirty="0"/>
              <a:t>Příjemce na záložce INFORMACE O ZPRÁVĚ upraví/vyplní pole: </a:t>
            </a:r>
          </a:p>
          <a:p>
            <a:pPr marL="171450" indent="-171450">
              <a:buFontTx/>
              <a:buChar char="-"/>
            </a:pPr>
            <a:r>
              <a:rPr lang="cs-CZ" dirty="0"/>
              <a:t>SLEDOVANÉ OBDOBÍ OD; Pole je u první zprávy o realizaci projektu automaticky plněno datem vydání právního aktu. Příjemce datum upraví na dřívější, pokud projekt zahájil realizaci před vydáním právního aktu, resp. pozdější, pokud dle právního aktu je datum zahájení realizace projektu pozdější. Datum je možné vyplnit vepsáním či výběrem po kliku na ikonu kalendáře. </a:t>
            </a:r>
          </a:p>
          <a:p>
            <a:pPr marL="171450" indent="-171450">
              <a:buFontTx/>
              <a:buChar char="-"/>
            </a:pPr>
            <a:r>
              <a:rPr lang="cs-CZ" dirty="0"/>
              <a:t>SLEDOVANÉ OBDOBÍ DO; Příjemce vyplní datum konce monitorovacího/sledovaného období. Uvádí poslední den období, za které je zpráva o realizaci projektu předkládána. Každý projekt má vymezení jednotlivých monitorovacích/sledovaných období uvedený v právním aktu. Datum je možné vyplnit vepsáním či výběrem po kliku na ikonu kalendáře. </a:t>
            </a:r>
          </a:p>
          <a:p>
            <a:pPr marL="171450" indent="-171450">
              <a:buFontTx/>
              <a:buChar char="-"/>
            </a:pPr>
            <a:r>
              <a:rPr lang="cs-CZ" dirty="0"/>
              <a:t>SKUTEČNÉ DATUM ZAHÁJENÍ; Příjemce vyplní datum zahájení realizace projektu podle právního aktu. Datum je možné vyplnit vepsáním či výběrem po kliku na ikonu kalendáře. Pole se zobrazuje v rámci všech zpráv o realizaci projektu, avšak editovatelné je pouze v rámci první zprávy o realizaci (za předpokladu, že nebylo vyplněno do žádosti o podporu), do následujících zpráv o realizaci je již přebíráno. </a:t>
            </a:r>
          </a:p>
          <a:p>
            <a:pPr marL="171450" indent="-171450">
              <a:buFontTx/>
              <a:buChar char="-"/>
            </a:pPr>
            <a:r>
              <a:rPr lang="cs-CZ" dirty="0"/>
              <a:t>SKUTEČNÉ DATUM UKONČENÍ; Příjemce vyplní datum ukončení realizace projektu dle právního aktu. Datum je možné vyplnit vepsáním či výběrem po kliku na ikonu </a:t>
            </a:r>
          </a:p>
          <a:p>
            <a:r>
              <a:rPr lang="cs-CZ" dirty="0"/>
              <a:t>kalendáře. Datum je možné editovat/aktualizovat v rámci jednotlivých zpráv o realizaci projektu. </a:t>
            </a:r>
          </a:p>
          <a:p>
            <a:pPr marL="171450" indent="-171450">
              <a:buFontTx/>
              <a:buChar char="-"/>
            </a:pPr>
            <a:r>
              <a:rPr lang="cs-CZ" dirty="0"/>
              <a:t>JMÉNO; Příjemce vyplní jméno kontaktní osoby ve věci zprávy o realizaci projektu. </a:t>
            </a:r>
          </a:p>
          <a:p>
            <a:pPr marL="171450" indent="-171450">
              <a:buFontTx/>
              <a:buChar char="-"/>
            </a:pPr>
            <a:r>
              <a:rPr lang="cs-CZ" dirty="0"/>
              <a:t>PŘÍJMENÍ; Příjemce vyplní příjmení kontaktní osoby ve věci zprávy o realizaci projektu. </a:t>
            </a:r>
          </a:p>
          <a:p>
            <a:pPr marL="171450" indent="-171450">
              <a:buFontTx/>
              <a:buChar char="-"/>
            </a:pPr>
            <a:r>
              <a:rPr lang="cs-CZ" dirty="0"/>
              <a:t>EMAIL; Příjemce vyplní e-mail kontaktní osoby ve věci zprávy o realizaci projektu. </a:t>
            </a:r>
          </a:p>
          <a:p>
            <a:r>
              <a:rPr lang="cs-CZ" dirty="0"/>
              <a:t>Příjemce má možnost vyplnit i kontakt na mobilní telefon či telefon (kontaktní osoby ve věci zprávy o realizaci projektu). </a:t>
            </a:r>
          </a:p>
          <a:p>
            <a:r>
              <a:rPr lang="cs-CZ" dirty="0"/>
              <a:t> </a:t>
            </a:r>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298310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který v rámci projektu vykazuje Jiné peněžní příjmy, resp. čisté jiné peněžní příjmy klikne v levém menu na záložku PŘÍJMY. </a:t>
            </a:r>
          </a:p>
          <a:p>
            <a:endParaRPr lang="cs-CZ" dirty="0"/>
          </a:p>
          <a:p>
            <a:r>
              <a:rPr lang="cs-CZ" dirty="0"/>
              <a:t>Příjemce vyplní ve sloupci PŘÍJMY ZA SLEDOVANÉ OBDOBÍ pole: </a:t>
            </a:r>
          </a:p>
          <a:p>
            <a:pPr marL="171450" indent="-171450">
              <a:buFontTx/>
              <a:buChar char="-"/>
            </a:pPr>
            <a:r>
              <a:rPr lang="cs-CZ" dirty="0"/>
              <a:t>JINÉ PENĚŽNÍ PŘÍJMY – poněkud nelogicky nazvané pole (odchylně od terminologie v pravidlech pro žadatele a příjemce v rámci OPZ) má vyjadřovat, částku všech peněžních příjmů za aktuální období (sloupec PŘÍJMY ZA SLEDOVANÉ OBDOBÍ). Tato částka nesnižuje podporu z ESF a státního rozpočtu. </a:t>
            </a:r>
          </a:p>
          <a:p>
            <a:pPr marL="171450" indent="-171450">
              <a:buFontTx/>
              <a:buChar char="-"/>
            </a:pPr>
            <a:endParaRPr lang="cs-CZ" dirty="0"/>
          </a:p>
          <a:p>
            <a:r>
              <a:rPr lang="cs-CZ" dirty="0"/>
              <a:t>-   ČISTÉ JINÉ PENĚŽNÍ PŘÍJMY – má vyjádřit to, co terminologie v pravidlech pro žadatele a příjemce v rámci OPZ a také žádost o platbu zachycuje jako „Jiné peněžní příjmy“. Příjemce uvede jen tu část skutečně vzniklých příjmů, která převyšuje objem vlastního financování projektu. Hodnota příjmů zde uvedených se musí rovnat částce uváděné v soupisce příjmů v žádosti o platbu. </a:t>
            </a:r>
          </a:p>
          <a:p>
            <a:r>
              <a:rPr lang="cs-CZ" dirty="0"/>
              <a:t>Sloupec PŘÍJMY CELKEM plní systém automaticky kumulativními příjmy za všechny žádosti o platbu.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20</a:t>
            </a:fld>
            <a:endParaRPr lang="cs-CZ"/>
          </a:p>
        </p:txBody>
      </p:sp>
    </p:spTree>
    <p:extLst>
      <p:ext uri="{BB962C8B-B14F-4D97-AF65-F5344CB8AC3E}">
        <p14:creationId xmlns:p14="http://schemas.microsoft.com/office/powerpoint/2010/main" val="5501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a:t>
            </a:fld>
            <a:endParaRPr lang="cs-CZ"/>
          </a:p>
        </p:txBody>
      </p:sp>
    </p:spTree>
    <p:extLst>
      <p:ext uri="{BB962C8B-B14F-4D97-AF65-F5344CB8AC3E}">
        <p14:creationId xmlns:p14="http://schemas.microsoft.com/office/powerpoint/2010/main" val="2765558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který v rámci projektu vykazuje Jiné peněžní příjmy, resp. čisté jiné peněžní příjmy klikne v levém menu na záložku PŘÍJMY. </a:t>
            </a:r>
          </a:p>
          <a:p>
            <a:endParaRPr lang="cs-CZ" dirty="0"/>
          </a:p>
          <a:p>
            <a:r>
              <a:rPr lang="cs-CZ" dirty="0"/>
              <a:t>Příjemce vyplní ve sloupci PŘÍJMY ZA SLEDOVANÉ OBDOBÍ pole: </a:t>
            </a:r>
          </a:p>
          <a:p>
            <a:r>
              <a:rPr lang="cs-CZ" dirty="0"/>
              <a:t>- JINÉ PENĚŽNÍ PŘÍJMY – poněkud nelogicky nazvané pole (odchylně od terminologie v pravidlech pro žadatele a příjemce v rámci OPZ) má vyjadřovat, částku všech peněžních příjmů za aktuální období (sloupec PŘÍJMY ZA SLEDOVANÉ OBDOBÍ). Tato částka nesnižuje podporu z ESF a státního rozpočtu. </a:t>
            </a:r>
          </a:p>
          <a:p>
            <a:r>
              <a:rPr lang="cs-CZ" dirty="0"/>
              <a:t>- ČISTÉ JINÉ PENĚŽNÍ PŘÍJMY – má vyjádřit to, co terminologie v pravidlech pro žadatele a příjemce v rámci OPZ a také žádost o platbu zachycuje jako „Jiné peněžní příjmy“. Příjemce uvede jen tu část skutečně vzniklých příjmů, která převyšuje objem vlastního financování projektu. Hodnota příjmů zde uvedených se musí rovnat částce uváděné v soupisce příjmů v žádosti o platbu. </a:t>
            </a:r>
          </a:p>
          <a:p>
            <a:r>
              <a:rPr lang="cs-CZ" dirty="0"/>
              <a:t>Sloupec PŘÍJMY CELKEM plní systém automaticky kumulativními příjmy za všechny žádosti o platbu. </a:t>
            </a:r>
          </a:p>
          <a:p>
            <a:endParaRPr lang="cs-CZ" dirty="0"/>
          </a:p>
          <a:p>
            <a:r>
              <a:rPr lang="cs-CZ" dirty="0"/>
              <a:t>Pokud se při finalizaci zprávy o realizace projektu objeví chyba Příjmy – Není vyplněn povinný atribut Proveden přepočet v modulu CBA?, zaškrtne příjemce checkbox PROVEDEN PŘEPOČET V MODULU CBA? červeným křížkem.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21</a:t>
            </a:fld>
            <a:endParaRPr lang="cs-CZ"/>
          </a:p>
        </p:txBody>
      </p:sp>
    </p:spTree>
    <p:extLst>
      <p:ext uri="{BB962C8B-B14F-4D97-AF65-F5344CB8AC3E}">
        <p14:creationId xmlns:p14="http://schemas.microsoft.com/office/powerpoint/2010/main" val="281152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KLÍČOVÉ AKTIVITY. </a:t>
            </a:r>
          </a:p>
          <a:p>
            <a:endParaRPr lang="cs-CZ" dirty="0"/>
          </a:p>
          <a:p>
            <a:r>
              <a:rPr lang="cs-CZ" dirty="0"/>
              <a:t>Na záložce se zobrazí seznam klíčových aktivit projektu. Pokud příjemce bude některou z klíčových aktivit komentovat, klikne na konkrétní klíčovou aktivitu (název aktivity změní barvu z černé na zelenou). Příjemce klikne na tlačítko VYKÁZAT ZMĚNU/PŘÍRŮSTEK. </a:t>
            </a:r>
          </a:p>
          <a:p>
            <a:endParaRPr lang="cs-CZ" dirty="0"/>
          </a:p>
          <a:p>
            <a:r>
              <a:rPr lang="cs-CZ" dirty="0"/>
              <a:t>Příjemce v textovém poli POPIS POKROKU V REALIZACI KLÍČOVÉ AKTIVITY ZA SLEDOVANÉ OBDOBÍ podrobně popíše realizaci klíčové aktivity. Uvádí realizaci klíčové aktivity pouze ve vztahu k aktuálnímu monitorovacímu/sledovanému období. Popíše, jakým způsobem realizoval klíčovou aktivitu s ohledem na zapojení cílové skupiny, činnost realizačního týmu, vazbu na rozpočet projektu apod. Uvede přesnější vymezení období, kdy byla/je klíčová aktivita realizována. Příjemce stiskne tlačítko ULOŽIT. </a:t>
            </a:r>
          </a:p>
          <a:p>
            <a:r>
              <a:rPr lang="cs-CZ" dirty="0"/>
              <a:t>Do textového pole je možné vepsat maximálně 2000 znaků. V případě potřeby vložení delšího textu je možné přiložit dokument na záložce DOKUMENTY (odkaz v levém menu). </a:t>
            </a:r>
          </a:p>
          <a:p>
            <a:r>
              <a:rPr lang="cs-CZ" dirty="0"/>
              <a:t>V případě, že příjemce pro konkrétní klíčovou aktivitu vykázal změn/přírůstek omylem, označí požadovanou klíčovou aktivitu a stiskne tlačítko SMAZAT ZÁZNAM.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22</a:t>
            </a:fld>
            <a:endParaRPr lang="cs-CZ"/>
          </a:p>
        </p:txBody>
      </p:sp>
    </p:spTree>
    <p:extLst>
      <p:ext uri="{BB962C8B-B14F-4D97-AF65-F5344CB8AC3E}">
        <p14:creationId xmlns:p14="http://schemas.microsoft.com/office/powerpoint/2010/main" val="2592858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dirty="0"/>
              <a:t>Příjemce klikne v levém menu na záložku HORIZONTÁLNÍ PRINCIPY. </a:t>
            </a:r>
          </a:p>
          <a:p>
            <a:endParaRPr lang="cs-CZ" dirty="0"/>
          </a:p>
          <a:p>
            <a:r>
              <a:rPr lang="cs-CZ" dirty="0"/>
              <a:t>Na záložce se zobrazí seznam horizontálních principů relevantních pro projekt. U těch horizontálních principů, u kterých příjemce v  žádosti o podporu vyznačil, že projekt má neutrální vliv k horizontálnímu principu, se popis plnění tohoto vlivu NEVYŽADUJE.  </a:t>
            </a:r>
          </a:p>
          <a:p>
            <a:r>
              <a:rPr lang="cs-CZ" dirty="0"/>
              <a:t>Příjemce uvádí popis plnění vlivu pouze na horizontální principy se zvolenou variantou „Cílené zaměření na horizontální princip“ nebo „Pozitivní vliv na horizontální princip“, a navíc pouze v rámci těch zpráv o realizaci projektu, které se vztahují k období, v němž proběhly aktivity projektu, které vedly k plnění tohoto vlivu na daný horizontální princip. </a:t>
            </a:r>
          </a:p>
          <a:p>
            <a:endParaRPr lang="cs-CZ" dirty="0"/>
          </a:p>
          <a:p>
            <a:r>
              <a:rPr lang="cs-CZ" dirty="0"/>
              <a:t>Pokud příjemce bude pro některý z horizontálních principů vkládat text, klikne na konkrétní horizontální princip (název horizontálního principu změní barvu z černé na zelenou). Příjemce klikne na tlačítko VYKÁZAT ZMĚNU/PŘÍRŮSTEK. </a:t>
            </a:r>
          </a:p>
          <a:p>
            <a:endParaRPr lang="cs-CZ" dirty="0"/>
          </a:p>
          <a:p>
            <a:r>
              <a:rPr lang="cs-CZ" dirty="0"/>
              <a:t>Horizontální princip, pro který příjemce v předchozím kroku zvolil VYKÁZAT ZMĚNU/PŘÍRŮSTEK, se zobrazí v části HORIZONTÁLNÍ PRINCIPY, U KTERÝCH JE VYKAZOVÁNA ZMĚNA/PŘÍRŮSTEK ZA AKTUÁLNÍ MONITOROVACÍ OBDOBÍ. </a:t>
            </a:r>
          </a:p>
          <a:p>
            <a:endParaRPr lang="cs-CZ" dirty="0"/>
          </a:p>
          <a:p>
            <a:r>
              <a:rPr lang="cs-CZ" dirty="0"/>
              <a:t>Příjemce pro relevantní, zeleně zvýrazněný, horizontální princip v části HORIZONTÁLNÍ PRINCIPY, U KTERÝCH JE VYKAZOVÁNA ZMĚNA/PŘÍRŮSTEK ZA AKTUÁLNÍ MONITOROVACÍ OBDOBÍ, vyplní textové pole POPIS PLNĚNÍ CÍLŮ PROJEKTU. Popis plnění uvádí ve vazbě na uskutečněné klíčové aktivity projektu. Příjemce stiskne tlačítko ULOŽIT. </a:t>
            </a:r>
          </a:p>
          <a:p>
            <a:endParaRPr lang="cs-CZ" dirty="0"/>
          </a:p>
          <a:p>
            <a:r>
              <a:rPr lang="cs-CZ" dirty="0"/>
              <a:t>V případě, že příjemce pro konkrétní horizontální princip vykázal změn/přírůstek omylem, označí požadovaný horizontální princip a stiskne tlačítko SMAZAT ZÁZNAM.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87532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IDENTIFIKACE PROBLÉMU. </a:t>
            </a:r>
          </a:p>
          <a:p>
            <a:endParaRPr lang="cs-CZ" dirty="0"/>
          </a:p>
          <a:p>
            <a:r>
              <a:rPr lang="cs-CZ" dirty="0"/>
              <a:t>Na záložce vyplňuje příjemce informace o případných problémech, které se vyskytly v realizaci projektu v průběhu období, za které je tato zpráva vykazována, event. problémy, které se již vyskytly v rámci minulých zpráv, ale nebylo vykázáno řešení problému. </a:t>
            </a:r>
          </a:p>
          <a:p>
            <a:endParaRPr lang="cs-CZ" dirty="0"/>
          </a:p>
          <a:p>
            <a:r>
              <a:rPr lang="cs-CZ" dirty="0"/>
              <a:t>Příjemce založí záznam nového problému stiskem tlačítka NOVÝ ZÁZNAM. </a:t>
            </a:r>
          </a:p>
          <a:p>
            <a:endParaRPr lang="cs-CZ" dirty="0"/>
          </a:p>
          <a:p>
            <a:r>
              <a:rPr lang="cs-CZ" dirty="0"/>
              <a:t>Příjemce vyplní pole: </a:t>
            </a:r>
          </a:p>
          <a:p>
            <a:pPr marL="171450" indent="-171450">
              <a:buFontTx/>
              <a:buChar char="-"/>
            </a:pPr>
            <a:r>
              <a:rPr lang="cs-CZ" dirty="0"/>
              <a:t>IDENTIFIKACE; Příjemce uvede stručný název problému, </a:t>
            </a:r>
          </a:p>
          <a:p>
            <a:pPr marL="171450" indent="-171450">
              <a:buFontTx/>
              <a:buChar char="-"/>
            </a:pPr>
            <a:r>
              <a:rPr lang="cs-CZ" dirty="0"/>
              <a:t>POPIS; Příjemce uvede detailní popis vzniklého problému, </a:t>
            </a:r>
          </a:p>
          <a:p>
            <a:pPr marL="0" indent="0">
              <a:buFontTx/>
              <a:buNone/>
            </a:pPr>
            <a:r>
              <a:rPr lang="cs-CZ" dirty="0"/>
              <a:t>-   ŘEŠENÍ; Příjemce uvede, jakým způsobem byl/bude problém vyřešen. </a:t>
            </a:r>
          </a:p>
          <a:p>
            <a:endParaRPr lang="cs-CZ" dirty="0"/>
          </a:p>
          <a:p>
            <a:r>
              <a:rPr lang="cs-CZ" dirty="0"/>
              <a:t>Poté, co vyplní veškerá relevantní data pro problém, stiskne příjemce tlačítko ULOŽIT. </a:t>
            </a:r>
          </a:p>
          <a:p>
            <a:endParaRPr lang="cs-CZ" dirty="0"/>
          </a:p>
          <a:p>
            <a:r>
              <a:rPr lang="cs-CZ" dirty="0"/>
              <a:t>V případě, že příjemce uvedl problém omylem, označí požadovaný problém a stiskne tlačítko SMAZAT ZÁZNAM. </a:t>
            </a:r>
          </a:p>
          <a:p>
            <a:r>
              <a:rPr lang="cs-CZ" dirty="0"/>
              <a:t>V případě, že se vyskytují další obdobné problémy, může příjemce použít pro založení nového problému tlačítko KOPÍROVAT ZÁZNAM a následně tlačítko ULOŽIT. Tímto postupem dojde k vytvoření kopie problému uloženého pro tuto zprávu o realizaci projektu a je možné tuto kopii upravovat.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252443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ČESTNÁ PROHLÁŠENÍ. </a:t>
            </a:r>
          </a:p>
          <a:p>
            <a:r>
              <a:rPr lang="cs-CZ" dirty="0"/>
              <a:t>Na záložce si příjemce přečte text povinného čestného prohlášení ke zprávě o realizaci projektu a potvrdí pravdivost zatržením fajfkou v poli SOUHLASÍM S ČESTNÝM PROHLÁŠENÍM. Příjemce stiskne tlačítko ULOŽIT.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25</a:t>
            </a:fld>
            <a:endParaRPr lang="cs-CZ"/>
          </a:p>
        </p:txBody>
      </p:sp>
    </p:spTree>
    <p:extLst>
      <p:ext uri="{BB962C8B-B14F-4D97-AF65-F5344CB8AC3E}">
        <p14:creationId xmlns:p14="http://schemas.microsoft.com/office/powerpoint/2010/main" val="4094447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26</a:t>
            </a:fld>
            <a:endParaRPr lang="cs-CZ"/>
          </a:p>
        </p:txBody>
      </p:sp>
    </p:spTree>
    <p:extLst>
      <p:ext uri="{BB962C8B-B14F-4D97-AF65-F5344CB8AC3E}">
        <p14:creationId xmlns:p14="http://schemas.microsoft.com/office/powerpoint/2010/main" val="176177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Příjemce klikne v levém menu na záložku PUBLICITA. </a:t>
            </a:r>
          </a:p>
          <a:p>
            <a:endParaRPr lang="cs-CZ" dirty="0"/>
          </a:p>
          <a:p>
            <a:r>
              <a:rPr lang="cs-CZ" dirty="0"/>
              <a:t>IS KP14+ rozlišuje povinnou publicitu (viz níže) a nepovinnou. Informace o povinné publicitě je příjemce nucen ve zprávě o realizaci projektu podávat strukturovaně, viz tabulka:  </a:t>
            </a:r>
          </a:p>
          <a:p>
            <a:endParaRPr lang="cs-CZ" dirty="0"/>
          </a:p>
          <a:p>
            <a:r>
              <a:rPr lang="cs-CZ" dirty="0"/>
              <a:t>Pro povinnou publicitu příjemce klikne na konkrétní nástroj (název změní barvu z černé na zelenou) a následně na tlačítko VYKÁZAT ZMĚNU/PŘÍRŮSTEK. Daný záznam publicity se zobrazí v části PUBLICITA, U KTERÉ JE VYKAZOVÁNA ZMĚNA/PŘÍRŮSTEK ZA AKTUÁLNÍ MONITOROVACÍ OBDOBÍ. Příjemce vyplní pole PLNĚNÍ PUBLICITNÍ ČINNOSTI. Klikne na ikonu seznamu a vybere relevantní stav pro daný záznam publicity (viz tabulka výše). Příjemce stiskne tlačítko ULOŽIT. </a:t>
            </a:r>
          </a:p>
          <a:p>
            <a:r>
              <a:rPr lang="cs-CZ" dirty="0"/>
              <a:t>Pokud příjemce zjistí, že povinná publicita není na záložce v horní tabulce načtená ze systému řídicího orgánu (CSSF), je nutno aby kontaktoval příslušného projektového manažera nebo technickou podporu iskp@mpsv.cz, kteří provedou </a:t>
            </a:r>
            <a:r>
              <a:rPr lang="cs-CZ" dirty="0" err="1"/>
              <a:t>dogenerování</a:t>
            </a:r>
            <a:r>
              <a:rPr lang="cs-CZ" dirty="0"/>
              <a:t> obou nástrojů publicity do již založené zprávy o realizaci projektu. </a:t>
            </a:r>
          </a:p>
          <a:p>
            <a:endParaRPr lang="cs-CZ" dirty="0"/>
          </a:p>
          <a:p>
            <a:r>
              <a:rPr lang="cs-CZ" dirty="0"/>
              <a:t>Založení Nového záznamu, prostřednictvím kterého by příjemce informoval o využití nepovinných nástrojů publicity, se v projektech OPZ NEVYŽADUJE, příjemce může a nemusí o tomto segmentu komunikačních a informačních aktivit informovat. V případě, že příjemce vykázal některou ze změn v publicitě omylem, označí požadovaný záznam a stiskne tlačítko SMAZAT ZÁZNAM.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27</a:t>
            </a:fld>
            <a:endParaRPr lang="cs-CZ"/>
          </a:p>
        </p:txBody>
      </p:sp>
    </p:spTree>
    <p:extLst>
      <p:ext uri="{BB962C8B-B14F-4D97-AF65-F5344CB8AC3E}">
        <p14:creationId xmlns:p14="http://schemas.microsoft.com/office/powerpoint/2010/main" val="27771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3237701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Pouze část z celkového seznamu indikátorů používaných v OPZ sledují a vykazují příjemci.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461870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indikátoru </a:t>
            </a:r>
            <a:r>
              <a:rPr lang="cs-CZ" sz="1200" dirty="0"/>
              <a:t>6 00 00 Celkový počet účastníků nesmí být vyplněna nulová cílová hodnota!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Na jejich neplnění je vázána sankce!</a:t>
            </a:r>
          </a:p>
          <a:p>
            <a:endParaRPr lang="cs-CZ" dirty="0"/>
          </a:p>
          <a:p>
            <a:r>
              <a:rPr lang="cs-CZ" dirty="0"/>
              <a:t>V žádosti o podporu žadatel uvede cílovou hodnotu (tj. hodnotu, která se chápe jako závazek žadatele, kterého má dosáhnout díky realizaci projektu uvedeného v žádosti o podporu) </a:t>
            </a:r>
          </a:p>
          <a:p>
            <a:r>
              <a:rPr lang="cs-CZ" sz="1200" b="1" i="0" u="none" strike="noStrike" kern="1200" baseline="0" dirty="0">
                <a:solidFill>
                  <a:schemeClr val="tx1"/>
                </a:solidFill>
                <a:latin typeface="+mn-lt"/>
                <a:ea typeface="+mn-ea"/>
                <a:cs typeface="+mn-cs"/>
              </a:rPr>
              <a:t>50001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Kapacita podpořených zařízení péče o děti nebo vzdělávacích zařízení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Definice </a:t>
            </a:r>
            <a:r>
              <a:rPr lang="cs-CZ" sz="1200" b="0" i="0" u="none" strike="noStrike" kern="1200" baseline="0" dirty="0">
                <a:solidFill>
                  <a:schemeClr val="tx1"/>
                </a:solidFill>
                <a:latin typeface="+mn-lt"/>
                <a:ea typeface="+mn-ea"/>
                <a:cs typeface="+mn-cs"/>
              </a:rPr>
              <a:t>Počet uživatelů, kteří mohou využít nově vybudovaná nebo inovovaná dětská nebo vzdělávací zařízení, což představuje nové nebo renovované budovy nebo nové vybavení, dodávané projektem. "Uživatelé" jsou děti, žáci nebo studenti (to znamená vzdělávané osoby), nikoliv učitelé, rodiče nebo jiní lidé, kteří mohou tyto budovy také využívat. </a:t>
            </a:r>
            <a:r>
              <a:rPr lang="cs-CZ" sz="1200" b="1" i="0" u="none" strike="noStrike" kern="1200" baseline="0" dirty="0">
                <a:solidFill>
                  <a:schemeClr val="tx1"/>
                </a:solidFill>
                <a:latin typeface="+mn-lt"/>
                <a:ea typeface="+mn-ea"/>
                <a:cs typeface="+mn-cs"/>
              </a:rPr>
              <a:t> </a:t>
            </a:r>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273515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823202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neplnění indikátorů povinných k vykazování nebude navázána sankce v Rozhodnutí o poskytnutí dotace, tím však není dotčena povinnost příjemce sledovat a vykazovat jejich plnění v průběhu realizace projektu.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360302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Jedná se o skupinu indikátorů, u které není žádná cílová hodnota na úrovni projektu stanovena,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22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Na jejich neplnění je vázána sankce!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33</a:t>
            </a:fld>
            <a:endParaRPr lang="cs-CZ"/>
          </a:p>
        </p:txBody>
      </p:sp>
    </p:spTree>
    <p:extLst>
      <p:ext uri="{BB962C8B-B14F-4D97-AF65-F5344CB8AC3E}">
        <p14:creationId xmlns:p14="http://schemas.microsoft.com/office/powerpoint/2010/main" val="4257087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neplnění indikátorů povinných k vykazování nebude navázána sankce v Rozhodnutí o poskytnutí dotace, tím však není dotčena povinnost příjemce sledovat a vykazovat jejich plnění v průběhu realizace projektu.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34</a:t>
            </a:fld>
            <a:endParaRPr lang="cs-CZ"/>
          </a:p>
        </p:txBody>
      </p:sp>
    </p:spTree>
    <p:extLst>
      <p:ext uri="{BB962C8B-B14F-4D97-AF65-F5344CB8AC3E}">
        <p14:creationId xmlns:p14="http://schemas.microsoft.com/office/powerpoint/2010/main" val="3225313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Jedná se o skupinu indikátorů, u které není žádná cílová hodnota na úrovni projektu stanovena,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35</a:t>
            </a:fld>
            <a:endParaRPr lang="cs-CZ"/>
          </a:p>
        </p:txBody>
      </p:sp>
    </p:spTree>
    <p:extLst>
      <p:ext uri="{BB962C8B-B14F-4D97-AF65-F5344CB8AC3E}">
        <p14:creationId xmlns:p14="http://schemas.microsoft.com/office/powerpoint/2010/main" val="1864417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36</a:t>
            </a:fld>
            <a:endParaRPr lang="cs-CZ"/>
          </a:p>
        </p:txBody>
      </p:sp>
    </p:spTree>
    <p:extLst>
      <p:ext uri="{BB962C8B-B14F-4D97-AF65-F5344CB8AC3E}">
        <p14:creationId xmlns:p14="http://schemas.microsoft.com/office/powerpoint/2010/main" val="4013211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37</a:t>
            </a:fld>
            <a:endParaRPr lang="cs-CZ"/>
          </a:p>
        </p:txBody>
      </p:sp>
    </p:spTree>
    <p:extLst>
      <p:ext uri="{BB962C8B-B14F-4D97-AF65-F5344CB8AC3E}">
        <p14:creationId xmlns:p14="http://schemas.microsoft.com/office/powerpoint/2010/main" val="93069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38</a:t>
            </a:fld>
            <a:endParaRPr lang="cs-CZ"/>
          </a:p>
        </p:txBody>
      </p:sp>
    </p:spTree>
    <p:extLst>
      <p:ext uri="{BB962C8B-B14F-4D97-AF65-F5344CB8AC3E}">
        <p14:creationId xmlns:p14="http://schemas.microsoft.com/office/powerpoint/2010/main" val="3131341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Po podpisu právního aktu se u všech projektů, které sledují indikátor 6 00 00 Celkový počet účastníků, automaticky zobrazí všechny povinně sledované dílčí indikátory týkající se účastníků (vyjadřující podporu účastníkům v detailu dle věku, postavení na trhu práce, znevýhodnění atd.); blíže viz Obecná část pravidel pro žadatele a příjemce v rámci OPZ.  </a:t>
            </a:r>
          </a:p>
          <a:p>
            <a:endParaRPr lang="cs-CZ" dirty="0"/>
          </a:p>
          <a:p>
            <a:r>
              <a:rPr lang="cs-CZ" dirty="0"/>
              <a:t>Příjemce si může zkontrolovat seznam všech indikátorů, které bude vykazovat prostřednictvím zpráv o realizaci projektu v IS KP14+ v detailu daného projektu na záložce INDIKÁTORY.  </a:t>
            </a:r>
          </a:p>
          <a:p>
            <a:endParaRPr lang="cs-CZ" dirty="0"/>
          </a:p>
          <a:p>
            <a:r>
              <a:rPr lang="cs-CZ" dirty="0"/>
              <a:t>Na detailu jednotlivých indikátorů je zobrazen příznak, zda dosažená hodnota daného indikátoru bude vykazována s využitím IS ESF 2014+ nebo editací hodnoty přímo ve zprávě o realizaci projektu, kterou příjemce zpracovává v IS KP14+. </a:t>
            </a:r>
          </a:p>
          <a:p>
            <a:r>
              <a:rPr lang="cs-CZ" dirty="0"/>
              <a:t> </a:t>
            </a:r>
          </a:p>
          <a:p>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39</a:t>
            </a:fld>
            <a:endParaRPr lang="cs-CZ"/>
          </a:p>
        </p:txBody>
      </p:sp>
    </p:spTree>
    <p:extLst>
      <p:ext uri="{BB962C8B-B14F-4D97-AF65-F5344CB8AC3E}">
        <p14:creationId xmlns:p14="http://schemas.microsoft.com/office/powerpoint/2010/main" val="2100296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Indikátor, pro který příjemce v předchozím kroku zvolil VYKÁZAT ZMĚNU/PŘÍRŮSTEK, se zobrazí v části INDIKÁTORY, U KTERÝCH JE VYKAZOVÁNA ZMĚNA/PŘÍRŮSTEK ZA AKTUÁLNÍ MONITOROVACÍ OBDOBÍ. </a:t>
            </a:r>
          </a:p>
          <a:p>
            <a:endParaRPr lang="cs-CZ" dirty="0"/>
          </a:p>
          <a:p>
            <a:r>
              <a:rPr lang="cs-CZ" dirty="0"/>
              <a:t>Příjemce pro relevantní, zeleně zvýrazněný, indikátor v části INDIKÁTORY, U KTERÝCH JE VYKAZOVÁNA ZMĚNA/PŘÍRŮSTEK ZA AKTUÁLNÍ MONITOROVACÍ OBDOBÍ vyplní pole:</a:t>
            </a:r>
          </a:p>
          <a:p>
            <a:pPr marL="171450" indent="-171450">
              <a:buFontTx/>
              <a:buChar char="-"/>
            </a:pPr>
            <a:r>
              <a:rPr lang="cs-CZ" dirty="0"/>
              <a:t>PŘÍRŮSTKOVÁ HODNOTA – tj. o kolik narostla dosažená hodnota (za projekt) v daném období </a:t>
            </a:r>
          </a:p>
          <a:p>
            <a:pPr marL="171450" indent="-171450">
              <a:buFontTx/>
              <a:buChar char="-"/>
            </a:pPr>
            <a:r>
              <a:rPr lang="cs-CZ" dirty="0"/>
              <a:t>DATUM PŘÍRŮSTKOVÉ HODNOTY </a:t>
            </a:r>
          </a:p>
          <a:p>
            <a:pPr marL="171450" indent="-171450">
              <a:buFontTx/>
              <a:buChar char="-"/>
            </a:pPr>
            <a:r>
              <a:rPr lang="cs-CZ" dirty="0"/>
              <a:t>KOMENTÁŘ – uveďte podrobnosti k vykazovanému přírůstku v dosažené hodnotě indikátoru ve sledovaném období Poté, co vyplní veškerá relevantní data pro vykazovaný indikátor, stiskne příjemce tlačítko ULOŽIT. Systém automaticky dopočte hodnotu v poli DOSAŽENÁ HODNOTA KUMULATIVNĚ a PROCENTO PLNĚNÍ CÍLOVÉ HODNOTY.</a:t>
            </a:r>
          </a:p>
          <a:p>
            <a:pPr marL="0" indent="0">
              <a:buFontTx/>
              <a:buNone/>
            </a:pPr>
            <a:endParaRPr lang="cs-CZ" dirty="0"/>
          </a:p>
          <a:p>
            <a:pPr marL="0" indent="0">
              <a:buFontTx/>
              <a:buNone/>
            </a:pPr>
            <a:r>
              <a:rPr lang="cs-CZ" dirty="0"/>
              <a:t>V případě, že příjemce pro konkrétní indikátor vykázal změn/přírůstek omylem, označí požadovaný indikátor a stiskne tlačítko SMAZAT ZÁZNAM.  </a:t>
            </a:r>
          </a:p>
          <a:p>
            <a:pPr marL="0" indent="0">
              <a:buFontTx/>
              <a:buNone/>
            </a:pPr>
            <a:endParaRPr lang="cs-CZ" dirty="0"/>
          </a:p>
          <a:p>
            <a:pPr marL="0" indent="0">
              <a:buFontTx/>
              <a:buNone/>
            </a:pPr>
            <a:r>
              <a:rPr lang="cs-CZ" dirty="0"/>
              <a:t>POZOR! </a:t>
            </a:r>
          </a:p>
          <a:p>
            <a:pPr marL="0" indent="0">
              <a:buFontTx/>
              <a:buNone/>
            </a:pPr>
            <a:r>
              <a:rPr lang="cs-CZ" dirty="0"/>
              <a:t>V případě indikátorů sledovaných mimo IS ESF2014+ je nutno VYKÁZAT ZMĚNU/PŘÍRŮSTEK u každého indikátoru, u kterého došlo ve sledovaném období ke změně, jednotlivě.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40</a:t>
            </a:fld>
            <a:endParaRPr lang="cs-CZ"/>
          </a:p>
        </p:txBody>
      </p:sp>
    </p:spTree>
    <p:extLst>
      <p:ext uri="{BB962C8B-B14F-4D97-AF65-F5344CB8AC3E}">
        <p14:creationId xmlns:p14="http://schemas.microsoft.com/office/powerpoint/2010/main" val="295326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0000" lnSpcReduction="20000"/>
          </a:bodyPr>
          <a:lstStyle/>
          <a:p>
            <a:r>
              <a:rPr lang="cs-CZ" dirty="0"/>
              <a:t>V případě, že tyto indikátory se nezobrazují automaticky, příjemce označí jeden indikátor (např. 6 00 00 Celkový počet účastníků) v části Indikátory na projektu a klikne na možnost VYKÁZAT ZMĚNU/PŘÍRŮSTEK. Tento krok iniciuje sehrání všech indikátorů s příznakem IS ESF do spodní části tabulky k vykázání. </a:t>
            </a:r>
          </a:p>
          <a:p>
            <a:endParaRPr lang="cs-CZ" dirty="0"/>
          </a:p>
          <a:p>
            <a:r>
              <a:rPr lang="cs-CZ" dirty="0"/>
              <a:t>Pozn.: V období nefunkčních přenosů dat mezi systémy IS KP14+ a IS ESF2014+ nevykazuje příjemce změny hodnot indikátorů týkajících se podpořených osob, a to i v situaci, kdy v rámci sledovaného období došlo u těchto indikátorů ke změně. Tyto změny budou vykázány v nejbližší zprávě o realizaci projektu poté, co již budou datové přenosy funkční. </a:t>
            </a:r>
          </a:p>
          <a:p>
            <a:endParaRPr lang="cs-CZ" dirty="0"/>
          </a:p>
          <a:p>
            <a:r>
              <a:rPr lang="cs-CZ" dirty="0"/>
              <a:t>Plnění pro tento typ indikátorů se vykazuje v každé zprávě o realizaci projektu, a to i v případě, že se hodnota plnění indikátoru nezměnila oproti předchozímu sledovanému období. Systém pak automaticky doplní a vykáže nulovou přírůstkovou hodnotu. </a:t>
            </a:r>
          </a:p>
          <a:p>
            <a:endParaRPr lang="cs-CZ" dirty="0"/>
          </a:p>
          <a:p>
            <a:r>
              <a:rPr lang="cs-CZ" dirty="0"/>
              <a:t>Při komunikaci mezi systémy vysílá IS KP14+ po kliknutí na tlačítko AKTUALIZACE Z IS ESF žádost o stažení dosažených hodnot indikátorů k datu konce sledovaného období aktuálně zpracovávané zprávy o realizaci projektu. V tuto chvíli může dojít ke 2 situacím: - IS ESF 2014+ již má hodnoty k požadovanému datu spočítány. V takovém případě obratem odesílá vypočtené hodnoty pro všechny indikátory a stažení do zprávy o realizaci projektu probíhá okamžitě v reálném čase. - IS ESF 2014+ hodnoty k požadovanému datu spočítány nemá a začíná je teprve počítat. V takovém případě IS KP14+ příjemce upozorní, že indikátory nejsou spočteny a že po provedení výpočtu je nutné krok stahování hodnot iniciovat znovu kliknutím na tlačítko. </a:t>
            </a:r>
          </a:p>
          <a:p>
            <a:endParaRPr lang="cs-CZ" dirty="0"/>
          </a:p>
          <a:p>
            <a:r>
              <a:rPr lang="cs-CZ" dirty="0"/>
              <a:t>Příjemcům doporučujeme, aby ještě před prvním načtením hodnot do zprávy o realizaci projektu provedli v IS ESF 2014+ výpočet indikátorů k datu ukončení sledovaného období předkládané zprávy. Výhodou provedení tohoto kroku je, že příjemce již v momentě stahování do IS KP14+ ví, jaké hodnoty se do zprávy o realizaci projektu doplní a  samotný proces stažení probíhá v reálném čase bez nutnosti opakovaného mačkání tlačítka. </a:t>
            </a:r>
          </a:p>
          <a:p>
            <a:endParaRPr lang="cs-CZ" dirty="0"/>
          </a:p>
          <a:p>
            <a:pPr algn="just">
              <a:lnSpc>
                <a:spcPct val="80000"/>
              </a:lnSpc>
              <a:spcBef>
                <a:spcPts val="0"/>
              </a:spcBef>
              <a:spcAft>
                <a:spcPts val="300"/>
              </a:spcAft>
            </a:pPr>
            <a:r>
              <a:rPr lang="cs-CZ" dirty="0"/>
              <a:t>Pro případy technických problémů je v pracovních dnech od 9:00 do 14:30 hodin zajištěna on-line podpora pro IS ESF 2014+ v diskusním klubu ve fóru „TECHNICKÁ PODPORA uživatelům PORTÁLU esfcr.cz a portálových aplikací“, který je k dispozici na odkazu https://www.esfcr.cz/</a:t>
            </a:r>
            <a:r>
              <a:rPr lang="cs-CZ" dirty="0" err="1"/>
              <a:t>technicka</a:t>
            </a:r>
            <a:r>
              <a:rPr lang="cs-CZ" dirty="0"/>
              <a:t>-podpora. V případě věcných problémů týkajících se evidence podpořených osob kontaktujte příslušného projektového manažera ŘO, který má daný projekt přidělen, příp. svůj dotaz zašlete na </a:t>
            </a:r>
            <a:r>
              <a:rPr lang="cs-CZ" sz="4400" b="1" dirty="0"/>
              <a:t>Technickou podporu IS KP14+ </a:t>
            </a:r>
            <a:r>
              <a:rPr lang="cs-CZ" sz="4400" dirty="0"/>
              <a:t>v rámci OPZ (</a:t>
            </a:r>
            <a:r>
              <a:rPr lang="cs-CZ" sz="4400" b="0" dirty="0"/>
              <a:t>Od 01. 04. 2019 </a:t>
            </a:r>
            <a:r>
              <a:rPr lang="cs-CZ" sz="4400" dirty="0"/>
              <a:t>je spuštěn nový komunikační nástroj pro řešení Vašich technických problémů v aplikaci IS KP14+ a IS ESF2014+, který naleznete na stránkách </a:t>
            </a:r>
            <a:r>
              <a:rPr lang="cs-CZ" sz="4400" dirty="0">
                <a:hlinkClick r:id="rId3"/>
              </a:rPr>
              <a:t>www.esfcr.cz</a:t>
            </a:r>
            <a:r>
              <a:rPr lang="cs-CZ" sz="4400" dirty="0"/>
              <a:t>. Po kliknutí na žlutý symbol "Hotline" zvolíte "Technická podpora uživatelům OPZ" a můžete odeslat Váš dotaz přes tlačítko "Přidat otázku". Pro tento způsob komunikace je nutné mít registraci na portálu </a:t>
            </a:r>
            <a:r>
              <a:rPr lang="cs-CZ" sz="4400" dirty="0">
                <a:hlinkClick r:id="rId3"/>
              </a:rPr>
              <a:t>www.esfcr.cz</a:t>
            </a:r>
            <a:r>
              <a:rPr lang="cs-CZ" sz="4400" dirty="0"/>
              <a:t>! </a:t>
            </a:r>
            <a:r>
              <a:rPr lang="cs-CZ" sz="4400" b="1" u="sng" dirty="0"/>
              <a:t>Provozní doba:</a:t>
            </a:r>
            <a:r>
              <a:rPr lang="cs-CZ" sz="4400" b="1" dirty="0"/>
              <a:t> </a:t>
            </a:r>
            <a:r>
              <a:rPr lang="cs-CZ" sz="4400" dirty="0"/>
              <a:t>v pracovních dnech od 8:00 do 16:00 hod.</a:t>
            </a:r>
            <a:r>
              <a:rPr lang="cs-CZ" sz="4400" b="1" dirty="0"/>
              <a:t> </a:t>
            </a:r>
            <a:r>
              <a:rPr lang="cs-CZ" sz="4400" dirty="0"/>
              <a:t>Reakci na váš požadavek je garantovaná do 4 hodin v rámci provozní doby technické podpory od obdržení požadavku. Dotazy zaslané mimo provozní dobu budou řešeny nejpozději následující pracovní den.</a:t>
            </a:r>
            <a:endParaRPr lang="cs-CZ" dirty="0"/>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41</a:t>
            </a:fld>
            <a:endParaRPr lang="cs-CZ"/>
          </a:p>
        </p:txBody>
      </p:sp>
    </p:spTree>
    <p:extLst>
      <p:ext uri="{BB962C8B-B14F-4D97-AF65-F5344CB8AC3E}">
        <p14:creationId xmlns:p14="http://schemas.microsoft.com/office/powerpoint/2010/main" val="3526998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Záložka DOKUMENTY</a:t>
            </a:r>
          </a:p>
          <a:p>
            <a:r>
              <a:rPr lang="cs-CZ" dirty="0"/>
              <a:t>Příjemce vyplní pole: </a:t>
            </a:r>
          </a:p>
          <a:p>
            <a:pPr marL="171450" indent="-171450">
              <a:buFontTx/>
              <a:buChar char="-"/>
            </a:pPr>
            <a:r>
              <a:rPr lang="cs-CZ" dirty="0"/>
              <a:t>NÁZEV DOKUMENTU; Příjemce uvede název přílohy</a:t>
            </a:r>
          </a:p>
          <a:p>
            <a:pPr marL="171450" indent="-171450">
              <a:buFontTx/>
              <a:buChar char="-"/>
            </a:pPr>
            <a:r>
              <a:rPr lang="cs-CZ" dirty="0"/>
              <a:t>ODKAZ NA UMÍSTĚNÍ DOKUMENTU; Pro OPZ nerelevantní.  </a:t>
            </a:r>
          </a:p>
          <a:p>
            <a:pPr marL="171450" indent="-171450">
              <a:buFontTx/>
              <a:buChar char="-"/>
            </a:pPr>
            <a:r>
              <a:rPr lang="cs-CZ" dirty="0"/>
              <a:t>POPIS DOKUMENTU; Příjemce může uvést popis dokumentu</a:t>
            </a:r>
          </a:p>
          <a:p>
            <a:pPr marL="171450" indent="-171450">
              <a:buFontTx/>
              <a:buChar char="-"/>
            </a:pPr>
            <a:r>
              <a:rPr lang="cs-CZ" dirty="0"/>
              <a:t>PŘÍLOHA; Příjemce přiloží elektronickou verzi dokumentu přes tlačítko PŘIPOJIT. </a:t>
            </a:r>
          </a:p>
          <a:p>
            <a:r>
              <a:rPr lang="cs-CZ" dirty="0"/>
              <a:t>Příjemce stiskne tlačítko ULOŽIT. </a:t>
            </a:r>
          </a:p>
          <a:p>
            <a:r>
              <a:rPr lang="cs-CZ" dirty="0"/>
              <a:t>Jakýkoli vložený dokument lze případně i samostatně podepsat. Systém zobrazí dokument v poli SOUBOR. Příjemce si může soubor zobrazit kliknutím na tlačítko OTEVŘÍT. Příjemce zahájí proces podpisu stiskem ikony PEČÍTKY. </a:t>
            </a:r>
          </a:p>
          <a:p>
            <a:r>
              <a:rPr lang="cs-CZ" dirty="0"/>
              <a:t>Systém zobrazí okno pro připojení elektronického podpisu. Příjemce připojí svůj kvalifikovaný elektronický podpis (např. od První certifikační autority, a.s.). Dle nastavení svého PC připojí podpis ze Systémového úložiště nebo ze Souboru a stiskne tlačítko DOKONČIT. V případě potřeby vloží i heslo k elektronickému podpisu. </a:t>
            </a:r>
          </a:p>
          <a:p>
            <a:r>
              <a:rPr lang="cs-CZ" dirty="0"/>
              <a:t>Na této záložce umožňuje IS KP14+ provést úpravy dokumentů, které byly vloženy příjemcem v rámci žádosti o podporu. Toto nastavení záložky je v rámci systému stejné pro všechny operační programy.  Řídicí orgán stanovil, že pro vykazování změn na dokumentech předložených spolu s žádostí o podporu, nebude nástroj VYKÁZAT ZMĚNU/PŘÍRŮSTEK využíván! </a:t>
            </a:r>
          </a:p>
          <a:p>
            <a:endParaRPr lang="cs-CZ" dirty="0"/>
          </a:p>
          <a:p>
            <a:r>
              <a:rPr lang="cs-CZ" dirty="0"/>
              <a:t>Záložka DOKUMENTY ZPRÁVY</a:t>
            </a:r>
          </a:p>
          <a:p>
            <a:r>
              <a:rPr lang="cs-CZ" dirty="0"/>
              <a:t>Příjemce zde vkládá přílohy ke zprávě o realizaci projektu (např. doplnění popisu realizace projektu, sken smlouvy o partnerství/jednostranného písemného prohlášení partnera, u závěrečné zprávy o realizaci projektu je u většiny projektů  relevantní dotazník týkající se výsledků projektu předkládaný v rámci závěrečné zprávy o realizaci projektu dle kap. 18.3.1 Obecné části pravidel pro žadatele a příjemce v rámci OPZ, u některých projektů pak dále může být relevantní závěrečná evaluační zpráva a shrnutí sociální inovace nebo souhrnná evaluační zpráva). Postupuje tak, že stiskne tlačítko NOVÝ ZÁZNAM. </a:t>
            </a:r>
          </a:p>
          <a:p>
            <a:r>
              <a:rPr lang="cs-CZ" dirty="0"/>
              <a:t>Po vyplnění pole NÁZEV DOKUMENTU, případně pole POPIS DOKUMENTU a PŘÍLOHY příjemce záznam nové přílohy zprávy o realizaci uloží pomocí tlačítko ULOŽIT.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42</a:t>
            </a:fld>
            <a:endParaRPr lang="cs-CZ"/>
          </a:p>
        </p:txBody>
      </p:sp>
    </p:spTree>
    <p:extLst>
      <p:ext uri="{BB962C8B-B14F-4D97-AF65-F5344CB8AC3E}">
        <p14:creationId xmlns:p14="http://schemas.microsoft.com/office/powerpoint/2010/main" val="2025279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Od 22. 8. 2017 proběhla v IS KP14+ změna a informace a záložky o veřejných zakázkách byly přesunuty do samostatného modulu. </a:t>
            </a:r>
          </a:p>
          <a:p>
            <a:r>
              <a:rPr lang="cs-CZ" dirty="0"/>
              <a:t>Modul „VEŘEJNÉ ZAKÁZKY“ je pro všechny projekty, v rámci kterých je předpokládána realizace zadávacích řízení, zobrazen v levém navigačním menu v části "INFORMOVÁNÍ O REALIZACI".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43</a:t>
            </a:fld>
            <a:endParaRPr lang="cs-CZ"/>
          </a:p>
        </p:txBody>
      </p:sp>
    </p:spTree>
    <p:extLst>
      <p:ext uri="{BB962C8B-B14F-4D97-AF65-F5344CB8AC3E}">
        <p14:creationId xmlns:p14="http://schemas.microsoft.com/office/powerpoint/2010/main" val="1382467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44</a:t>
            </a:fld>
            <a:endParaRPr lang="cs-CZ"/>
          </a:p>
        </p:txBody>
      </p:sp>
    </p:spTree>
    <p:extLst>
      <p:ext uri="{BB962C8B-B14F-4D97-AF65-F5344CB8AC3E}">
        <p14:creationId xmlns:p14="http://schemas.microsoft.com/office/powerpoint/2010/main" val="706688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45</a:t>
            </a:fld>
            <a:endParaRPr lang="cs-CZ"/>
          </a:p>
        </p:txBody>
      </p:sp>
    </p:spTree>
    <p:extLst>
      <p:ext uri="{BB962C8B-B14F-4D97-AF65-F5344CB8AC3E}">
        <p14:creationId xmlns:p14="http://schemas.microsoft.com/office/powerpoint/2010/main" val="2694458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46</a:t>
            </a:fld>
            <a:endParaRPr lang="cs-CZ"/>
          </a:p>
        </p:txBody>
      </p:sp>
    </p:spTree>
    <p:extLst>
      <p:ext uri="{BB962C8B-B14F-4D97-AF65-F5344CB8AC3E}">
        <p14:creationId xmlns:p14="http://schemas.microsoft.com/office/powerpoint/2010/main" val="1727786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47</a:t>
            </a:fld>
            <a:endParaRPr lang="cs-CZ"/>
          </a:p>
        </p:txBody>
      </p:sp>
    </p:spTree>
    <p:extLst>
      <p:ext uri="{BB962C8B-B14F-4D97-AF65-F5344CB8AC3E}">
        <p14:creationId xmlns:p14="http://schemas.microsoft.com/office/powerpoint/2010/main" val="2963041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48</a:t>
            </a:fld>
            <a:endParaRPr lang="cs-CZ"/>
          </a:p>
        </p:txBody>
      </p:sp>
    </p:spTree>
    <p:extLst>
      <p:ext uri="{BB962C8B-B14F-4D97-AF65-F5344CB8AC3E}">
        <p14:creationId xmlns:p14="http://schemas.microsoft.com/office/powerpoint/2010/main" val="2182109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dirty="0"/>
              <a:t>Souvislost kontroly/auditu a sledovaného období nastává zejména, když ve sledovaném období: </a:t>
            </a:r>
          </a:p>
          <a:p>
            <a:pPr marL="171450" indent="-171450">
              <a:buFontTx/>
              <a:buChar char="-"/>
            </a:pPr>
            <a:r>
              <a:rPr lang="cs-CZ" dirty="0"/>
              <a:t>došlo k ukončení kontroly (tj. je k dispozici protokol o kontrole či zpráva o auditu a došlo také k rozhodnutí o všech námitkách, které případně kontrolovaná osoba k protokolu uplatnila); </a:t>
            </a:r>
          </a:p>
          <a:p>
            <a:pPr marL="171450" indent="-171450">
              <a:buFontTx/>
              <a:buChar char="-"/>
            </a:pPr>
            <a:r>
              <a:rPr lang="cs-CZ" dirty="0"/>
              <a:t> došlo ke změně záznamu o plnění (či splnění) nápravného opatření ke zjištění z kontroly/auditu. </a:t>
            </a:r>
          </a:p>
          <a:p>
            <a:pPr marL="171450" indent="-171450">
              <a:buFontTx/>
              <a:buChar char="-"/>
            </a:pPr>
            <a:endParaRPr lang="cs-CZ" dirty="0"/>
          </a:p>
          <a:p>
            <a:pPr marL="0" indent="0">
              <a:buFontTx/>
              <a:buNone/>
            </a:pPr>
            <a:r>
              <a:rPr lang="cs-CZ" dirty="0"/>
              <a:t>Modul Kontroly</a:t>
            </a:r>
          </a:p>
          <a:p>
            <a:pPr marL="0" indent="0">
              <a:buFontTx/>
              <a:buNone/>
            </a:pPr>
            <a:r>
              <a:rPr lang="cs-CZ" dirty="0"/>
              <a:t>Příjemce vyplní tato pole: </a:t>
            </a:r>
          </a:p>
          <a:p>
            <a:pPr marL="171450" indent="-171450">
              <a:buFontTx/>
              <a:buChar char="-"/>
            </a:pPr>
            <a:r>
              <a:rPr lang="cs-CZ" dirty="0"/>
              <a:t>ČÍSLO KONTROLY; toto číslo je obvykle uvedeno v oznámení o zahájení kontroly nebo v protokolu o kontrole / zprávě o auditu, </a:t>
            </a:r>
          </a:p>
          <a:p>
            <a:pPr marL="171450" indent="-171450">
              <a:buFontTx/>
              <a:buChar char="-"/>
            </a:pPr>
            <a:r>
              <a:rPr lang="cs-CZ" dirty="0"/>
              <a:t>NÁZEV KONTROLY; automaticky se předvyplní „Externí kontrola a datum“. Pole je možné editovat, </a:t>
            </a:r>
          </a:p>
          <a:p>
            <a:pPr marL="171450" indent="-171450">
              <a:buFontTx/>
              <a:buChar char="-"/>
            </a:pPr>
            <a:r>
              <a:rPr lang="cs-CZ" dirty="0"/>
              <a:t>DATUM ZAHÁJENÍ KONTROLY; toto datum je obvykle uvedeno v protokolu o kontrole / zprávě o auditu,</a:t>
            </a:r>
          </a:p>
          <a:p>
            <a:pPr marL="171450" indent="-171450">
              <a:buFontTx/>
              <a:buChar char="-"/>
            </a:pPr>
            <a:r>
              <a:rPr lang="cs-CZ" dirty="0"/>
              <a:t>DATUM UKONČENÍ KONTROLY; toto datum je obvykle uvedeno v protokolu o kontrole / zprávě o auditu, pole lze vyplnit až po uložení záznamu kontroly/auditu, </a:t>
            </a:r>
          </a:p>
          <a:p>
            <a:pPr marL="171450" indent="-171450">
              <a:buFontTx/>
              <a:buChar char="-"/>
            </a:pPr>
            <a:r>
              <a:rPr lang="cs-CZ" dirty="0"/>
              <a:t>VÝSLEDEK KONTROLY; z číselníku příjemce doplní odpovídající výsledek kontroly (Se zjištěním nebo Bez zjištění), pole lze vybrat až po vyplnění pole DATUM UKONČENÍ KONTROLY, </a:t>
            </a:r>
          </a:p>
          <a:p>
            <a:pPr marL="171450" indent="-171450">
              <a:buFontTx/>
              <a:buChar char="-"/>
            </a:pPr>
            <a:r>
              <a:rPr lang="cs-CZ" dirty="0"/>
              <a:t>PŘEDMĚT KONTROLY; zaměření kontroly (např. ověření podmínek realizace projektu apod.), obvykle je uvedeno na pověření ke kontrole/auditu nebo v oznámení o zahájení kontroly/auditu. </a:t>
            </a:r>
          </a:p>
          <a:p>
            <a:pPr marL="171450" indent="-171450">
              <a:buFontTx/>
              <a:buChar char="-"/>
            </a:pPr>
            <a:r>
              <a:rPr lang="cs-CZ" dirty="0"/>
              <a:t>KONTROLNÍ ORGÁN MIMO POSKYTOVATELE DOTACE; z číselníku příjemce vybere konkrétní kontrolní orgán, který provedl kontrolu/audit;</a:t>
            </a:r>
          </a:p>
          <a:p>
            <a:pPr marL="0" indent="0">
              <a:buFontTx/>
              <a:buNone/>
            </a:pPr>
            <a:r>
              <a:rPr lang="cs-CZ" dirty="0"/>
              <a:t>- KÓD a ZKRATKA; pole se doplní automaticky po výběru NÁZVU.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49</a:t>
            </a:fld>
            <a:endParaRPr lang="cs-CZ"/>
          </a:p>
        </p:txBody>
      </p:sp>
    </p:spTree>
    <p:extLst>
      <p:ext uri="{BB962C8B-B14F-4D97-AF65-F5344CB8AC3E}">
        <p14:creationId xmlns:p14="http://schemas.microsoft.com/office/powerpoint/2010/main" val="2619077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50</a:t>
            </a:fld>
            <a:endParaRPr lang="cs-CZ"/>
          </a:p>
        </p:txBody>
      </p:sp>
    </p:spTree>
    <p:extLst>
      <p:ext uri="{BB962C8B-B14F-4D97-AF65-F5344CB8AC3E}">
        <p14:creationId xmlns:p14="http://schemas.microsoft.com/office/powerpoint/2010/main" val="278724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a:t>
            </a:fld>
            <a:endParaRPr lang="cs-CZ"/>
          </a:p>
        </p:txBody>
      </p:sp>
    </p:spTree>
    <p:extLst>
      <p:ext uri="{BB962C8B-B14F-4D97-AF65-F5344CB8AC3E}">
        <p14:creationId xmlns:p14="http://schemas.microsoft.com/office/powerpoint/2010/main" val="2417600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51</a:t>
            </a:fld>
            <a:endParaRPr lang="cs-CZ"/>
          </a:p>
        </p:txBody>
      </p:sp>
    </p:spTree>
    <p:extLst>
      <p:ext uri="{BB962C8B-B14F-4D97-AF65-F5344CB8AC3E}">
        <p14:creationId xmlns:p14="http://schemas.microsoft.com/office/powerpoint/2010/main" val="694458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52</a:t>
            </a:fld>
            <a:endParaRPr lang="cs-CZ"/>
          </a:p>
        </p:txBody>
      </p:sp>
    </p:spTree>
    <p:extLst>
      <p:ext uri="{BB962C8B-B14F-4D97-AF65-F5344CB8AC3E}">
        <p14:creationId xmlns:p14="http://schemas.microsoft.com/office/powerpoint/2010/main" val="229287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Příjemce na záložce IDENTIFIKAČNÍ ÚDAJE upraví/vyplní pole: </a:t>
            </a:r>
          </a:p>
          <a:p>
            <a:pPr marL="171450" indent="-171450">
              <a:buFontTx/>
              <a:buChar char="-"/>
            </a:pPr>
            <a:r>
              <a:rPr lang="cs-CZ" dirty="0"/>
              <a:t>NÁZEV ÚČTU v části ÚČET PŘÍJEMCE; Příjemce stiskne ikonu seznamu a vybere svůj bankovní účet. Systém nabídne uživateli bankovní účet, který příjemce poskytl řídicímu orgánu v rámci přípravy právního aktu (či později, pokud proběhlo změnové řízení týkající se tohoto údaje projektu). </a:t>
            </a:r>
          </a:p>
          <a:p>
            <a:pPr marL="171450" indent="-171450">
              <a:buFontTx/>
              <a:buChar char="-"/>
            </a:pPr>
            <a:r>
              <a:rPr lang="cs-CZ" dirty="0"/>
              <a:t>NÁZEV ÚČTU v části ÚČET ZŘIZOVATELE; Pole vyplňují pouze organizace, kterým jsou finanční prostředky poskytovány prostřednictvím kraje. Příjemce stiskne ikonu seznamu a vybere bankovní účet krajského úřadu, jehož prostřednictvím budou příjemci prostředky zaslány. V tomto poli se vybírá bankovní účet, na který řídicí orgán zašle platbu. Jedná se o účet, který příjemce poskytl řídicímu orgánu v rámci přípravy právního aktu (či později, pokud proběhlo změnové řízení týkající se tohoto údaje projektu).  </a:t>
            </a:r>
          </a:p>
          <a:p>
            <a:r>
              <a:rPr lang="cs-CZ" dirty="0"/>
              <a:t>Jiné údaje na záložce není třeba vyplňovat. </a:t>
            </a:r>
          </a:p>
          <a:p>
            <a:r>
              <a:rPr lang="cs-CZ" dirty="0"/>
              <a:t>Příjemce stiskne tlačítko ULOŽIT. </a:t>
            </a:r>
          </a:p>
          <a:p>
            <a:endParaRPr lang="cs-CZ" dirty="0"/>
          </a:p>
          <a:p>
            <a:r>
              <a:rPr lang="cs-CZ" dirty="0"/>
              <a:t>Na záložce ŽÁDOST O PLATBU se zobrazuje první část prostředků na krytí výdajů projektu v členění na: </a:t>
            </a:r>
          </a:p>
          <a:p>
            <a:pPr marL="171450" indent="-171450">
              <a:buFontTx/>
              <a:buChar char="-"/>
            </a:pPr>
            <a:r>
              <a:rPr lang="cs-CZ" dirty="0"/>
              <a:t>ČÁSTKA NA KRYTÍ VÝDAJŮ; Částka obsahuje jak částku zálohy (ČÁSTKA ZÁLOHY) poskytnutou řídicím orgánem, tak poměrnou částku spolufinancování příjemcem (VLASTNÍ PODÍL PŘÍJEMCE) vypočtenou z první zálohy dle procenta uvedeného v právním aktu. </a:t>
            </a:r>
          </a:p>
          <a:p>
            <a:pPr marL="171450" indent="-171450">
              <a:buFontTx/>
              <a:buChar char="-"/>
            </a:pPr>
            <a:r>
              <a:rPr lang="cs-CZ" dirty="0"/>
              <a:t>VLASTNÍ PODÍL PŘÍJEMCE; Poměrná částka spolufinancování příjemcem vypočtená z první zálohy (částky v poli ČÁSTKA ZÁLOHY) dle procenta uvedeného v právním aktu. </a:t>
            </a:r>
          </a:p>
          <a:p>
            <a:pPr marL="171450" indent="-171450">
              <a:buFontTx/>
              <a:buChar char="-"/>
            </a:pPr>
            <a:r>
              <a:rPr lang="cs-CZ" dirty="0"/>
              <a:t>ČÁSTKA ZÁLOHY; Částka zálohy, která bude/byla poskytnutá řídicím orgánem.</a:t>
            </a:r>
          </a:p>
          <a:p>
            <a:pPr marL="171450" indent="-171450">
              <a:buFontTx/>
              <a:buChar char="-"/>
            </a:pPr>
            <a:endParaRPr lang="cs-CZ" dirty="0"/>
          </a:p>
          <a:p>
            <a:pPr marL="171450" indent="-171450">
              <a:buFontTx/>
              <a:buChar char="-"/>
            </a:pPr>
            <a:r>
              <a:rPr lang="cs-CZ" dirty="0"/>
              <a:t>Proces schvalování žádosti o platbu na řídicím orgánu podléhá dvoustupňovému schvalování. Žádost o platbu nabývá pro pole STAV hodnot: </a:t>
            </a:r>
          </a:p>
          <a:p>
            <a:pPr marL="171450" indent="-171450">
              <a:buFontTx/>
              <a:buChar char="-"/>
            </a:pPr>
            <a:r>
              <a:rPr lang="cs-CZ" dirty="0"/>
              <a:t>ZAREGISTROVANÁ; V tomto okamžiku dochází k přípravě podkladů pro žádost o platbu. </a:t>
            </a:r>
          </a:p>
          <a:p>
            <a:pPr marL="171450" indent="-171450">
              <a:buFontTx/>
              <a:buChar char="-"/>
            </a:pPr>
            <a:r>
              <a:rPr lang="cs-CZ" dirty="0"/>
              <a:t>SCHVÁLENÁ 1. STUPEŇ (- podepsaná); V tomto okamžiku je již zálohová žádost o platbu schválena na řídicím orgánu na prvním stupni.</a:t>
            </a:r>
          </a:p>
          <a:p>
            <a:pPr marL="171450" indent="-171450">
              <a:buFontTx/>
              <a:buChar char="-"/>
            </a:pPr>
            <a:r>
              <a:rPr lang="cs-CZ" dirty="0"/>
              <a:t>SCHVÁLENÁ 2. STUPEŇ (- podepsaná); V tomto okamžiku je již zálohová žádost o platbu schválena na řídicím orgánu na druhém stupni a finanční prostředky budou zpravidla do 10 dnů poukázány na bankovní účet příjemce.</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53</a:t>
            </a:fld>
            <a:endParaRPr lang="cs-CZ"/>
          </a:p>
        </p:txBody>
      </p:sp>
    </p:spTree>
    <p:extLst>
      <p:ext uri="{BB962C8B-B14F-4D97-AF65-F5344CB8AC3E}">
        <p14:creationId xmlns:p14="http://schemas.microsoft.com/office/powerpoint/2010/main" val="2407663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54</a:t>
            </a:fld>
            <a:endParaRPr lang="cs-CZ"/>
          </a:p>
        </p:txBody>
      </p:sp>
    </p:spTree>
    <p:extLst>
      <p:ext uri="{BB962C8B-B14F-4D97-AF65-F5344CB8AC3E}">
        <p14:creationId xmlns:p14="http://schemas.microsoft.com/office/powerpoint/2010/main" val="30475412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dirty="0"/>
              <a:t>Příjemce stiskne v levém menu záložku SD-1 ÚČETNÍ/DAŇOVÉ DOKLADY. </a:t>
            </a:r>
          </a:p>
          <a:p>
            <a:endParaRPr lang="cs-CZ" dirty="0"/>
          </a:p>
          <a:p>
            <a:r>
              <a:rPr lang="cs-CZ" dirty="0"/>
              <a:t>Na záložce SD-1 ÚČETNÍ/DAŇOVÉ DOKLADY uvede příjemce seznam účetních/daňových dokladů nárokovaných v žádosti o platbu. Relevantní pouze pro projekty se skutečně prokazovanými výdaji a případně také s nepřímými náklady.  Na této záložce se neuvádí výdaje za kapitolu rozpočtu OSOBNÍ NÁKLADY (uvádí se na záložce SD-2 LIDSKÉ ZDROJE), výdaje za kapitolu rozpočtu CESTOVNÉ (uvádí se na záložce SD-3 CESTOVNÍ NÁHRADY) a příjmy (uvádí se na záložce SOUPISKA PŘÍJMŮ).  </a:t>
            </a:r>
          </a:p>
          <a:p>
            <a:endParaRPr lang="cs-CZ" dirty="0"/>
          </a:p>
          <a:p>
            <a:r>
              <a:rPr lang="cs-CZ" dirty="0"/>
              <a:t>Při práci se soupiskou účetních/daňových dokladů využívá příjemce ovládací tlačítka: </a:t>
            </a:r>
          </a:p>
          <a:p>
            <a:pPr marL="171450" indent="-171450">
              <a:buFontTx/>
              <a:buChar char="-"/>
            </a:pPr>
            <a:r>
              <a:rPr lang="cs-CZ" dirty="0"/>
              <a:t>NOVÝ ZÁZNAM; pro vytvoření záznamu pro nový doklad,</a:t>
            </a:r>
          </a:p>
          <a:p>
            <a:pPr marL="171450" indent="-171450">
              <a:buFontTx/>
              <a:buChar char="-"/>
            </a:pPr>
            <a:r>
              <a:rPr lang="cs-CZ" dirty="0"/>
              <a:t>KOPÍROVAT ZÁZNAM; pro vytvoření kopie již existujícího záznamu dokladu, </a:t>
            </a:r>
          </a:p>
          <a:p>
            <a:pPr marL="171450" indent="-171450">
              <a:buFontTx/>
              <a:buChar char="-"/>
            </a:pPr>
            <a:r>
              <a:rPr lang="cs-CZ" dirty="0"/>
              <a:t>SMAZAT ZÁZNAM; pro smazání již existujícího záznamu dokladu, </a:t>
            </a:r>
          </a:p>
          <a:p>
            <a:pPr marL="171450" indent="-171450">
              <a:buFontTx/>
              <a:buChar char="-"/>
            </a:pPr>
            <a:r>
              <a:rPr lang="cs-CZ" dirty="0"/>
              <a:t>ULOŽIT; pro uložení dokladu po zadání všech údajů pro jednotlivý záznam dokladu,  </a:t>
            </a:r>
          </a:p>
          <a:p>
            <a:pPr marL="171450" indent="-171450">
              <a:buFontTx/>
              <a:buChar char="-"/>
            </a:pPr>
            <a:r>
              <a:rPr lang="cs-CZ" dirty="0"/>
              <a:t>STORNO; pro zrušení změn při vytváření záznamu dokladu bez uložení změn. </a:t>
            </a:r>
          </a:p>
          <a:p>
            <a:pPr marL="171450" indent="-171450">
              <a:buFontTx/>
              <a:buChar char="-"/>
            </a:pPr>
            <a:endParaRPr lang="cs-CZ" dirty="0"/>
          </a:p>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 - POLOŽKA V ROZPOČTU PROJEKTU; položka, ze které je doklad financován, vybere příjemce pod ikonou SEZNAMU, </a:t>
            </a:r>
          </a:p>
          <a:p>
            <a:pPr marL="171450" indent="-171450">
              <a:buFontTx/>
              <a:buChar char="-"/>
            </a:pPr>
            <a:r>
              <a:rPr lang="cs-CZ" dirty="0"/>
              <a:t>INVESTICE/NEINVESTICE; pro uživatelsky založené položky rozpočtu10 vybere příjemce pod ikonou ŠIPKY ručně Investice nebo </a:t>
            </a:r>
            <a:r>
              <a:rPr lang="cs-CZ" dirty="0" err="1"/>
              <a:t>Neinvestice</a:t>
            </a:r>
            <a:r>
              <a:rPr lang="cs-CZ" dirty="0"/>
              <a:t> (dle zatřídění položky v platném rozpočtu), pro předdefinované položky rozpočtu je plněno automaticky, </a:t>
            </a:r>
          </a:p>
          <a:p>
            <a:pPr marL="171450" indent="-171450">
              <a:buFontTx/>
              <a:buChar char="-"/>
            </a:pPr>
            <a:r>
              <a:rPr lang="cs-CZ" dirty="0"/>
              <a:t>CELKOVÁ ČÁSTKA BEZ DPH UVEDENÁ NA DOKLADU; celková částka dokladu bez DPH za všechny položky dokladu, a to bez ohledu na to, které položky dokladu jsou nárokovány  jako způsobilé výdaje projektu, do pole lze zadat také zápornou hodnotu, pokud se jedná o doklad vystavený na zápornou hodnotu (např. dobropis, vratka nevyúčtované zálohy), </a:t>
            </a:r>
          </a:p>
          <a:p>
            <a:pPr marL="171450" indent="-171450">
              <a:buFontTx/>
              <a:buChar char="-"/>
            </a:pPr>
            <a:r>
              <a:rPr lang="cs-CZ" dirty="0"/>
              <a:t>CELKOVÁ ČÁSTKA DPH UVEDENÁ NA DOKLADU11; celková částka DPH uvedená na dokladu za všechny položky dokladu, a to bez ohledu na to, které položky dokladu jsou nárokovány jako způsobilé výdaje projektu, relevantní pouze pro daňové doklady, do pole lze zadat také zápornou hodnotu, pokud se jedná o doklad vystavený na zápornou hodnotu (např. dobropis, vratka nevyúčtované zálohy), u nedaňových dokladů příjemce uvede 0;  </a:t>
            </a:r>
          </a:p>
          <a:p>
            <a:pPr marL="0" indent="0">
              <a:buFontTx/>
              <a:buNone/>
            </a:pPr>
            <a:r>
              <a:rPr lang="cs-CZ" dirty="0"/>
              <a:t>- Celková částka na dokladu je automaticky systémem dopočtena v poli CELKOVÁ ČÁSTKA UVEDENÁ NA DOKLADU;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55</a:t>
            </a:fld>
            <a:endParaRPr lang="cs-CZ"/>
          </a:p>
        </p:txBody>
      </p:sp>
    </p:spTree>
    <p:extLst>
      <p:ext uri="{BB962C8B-B14F-4D97-AF65-F5344CB8AC3E}">
        <p14:creationId xmlns:p14="http://schemas.microsoft.com/office/powerpoint/2010/main" val="11203844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 - POLOŽKA V ROZPOČTU PROJEKTU; položka, ze které je doklad financován, vybere příjemce pod ikonou SEZNAMU, </a:t>
            </a:r>
          </a:p>
          <a:p>
            <a:pPr marL="171450" indent="-171450">
              <a:buFontTx/>
              <a:buChar char="-"/>
            </a:pPr>
            <a:r>
              <a:rPr lang="cs-CZ" dirty="0"/>
              <a:t>INVESTICE/NEINVESTICE; pro uživatelsky založené položky rozpočtu vybere příjemce pod ikonou ŠIPKY ručně Investice nebo </a:t>
            </a:r>
            <a:r>
              <a:rPr lang="cs-CZ" dirty="0" err="1"/>
              <a:t>Neinvestice</a:t>
            </a:r>
            <a:r>
              <a:rPr lang="cs-CZ" dirty="0"/>
              <a:t> (dle zatřídění položky v platném rozpočtu), pro předdefinované položky rozpočtu je plněno automaticky, </a:t>
            </a:r>
          </a:p>
          <a:p>
            <a:pPr marL="171450" indent="-171450">
              <a:buFontTx/>
              <a:buChar char="-"/>
            </a:pPr>
            <a:r>
              <a:rPr lang="cs-CZ" dirty="0"/>
              <a:t>CELKOVÁ ČÁSTKA BEZ DPH UVEDENÁ NA DOKLADU; celková částka dokladu bez DPH za všechny položky dokladu, a to bez ohledu na to, které položky dokladu jsou nárokovány  jako způsobilé výdaje projektu, do pole lze zadat také zápornou hodnotu, pokud se jedná o doklad vystavený na zápornou hodnotu (např. dobropis, vratka nevyúčtované zálohy), </a:t>
            </a:r>
          </a:p>
          <a:p>
            <a:pPr marL="171450" indent="-171450">
              <a:buFontTx/>
              <a:buChar char="-"/>
            </a:pPr>
            <a:r>
              <a:rPr lang="cs-CZ" dirty="0"/>
              <a:t>CELKOVÁ ČÁSTKA DPH UVEDENÁ NA DOKLADU11; celková částka DPH uvedená na dokladu za všechny položky dokladu, a to bez ohledu na to, které položky dokladu jsou nárokovány jako způsobilé výdaje projektu, relevantní pouze pro daňové doklady, do pole lze zadat také zápornou hodnotu, pokud se jedná o doklad vystavený na zápornou hodnotu (např. dobropis, vratka nevyúčtované zálohy), u nedaňových dokladů příjemce uvede 0;  </a:t>
            </a:r>
          </a:p>
          <a:p>
            <a:pPr marL="171450" indent="-171450">
              <a:buFontTx/>
              <a:buChar char="-"/>
            </a:pPr>
            <a:r>
              <a:rPr lang="cs-CZ" dirty="0"/>
              <a:t>Celková částka na dokladu je automaticky systémem dopočtena v poli CELKOVÁ ČÁSTKA UVEDENÁ NA DOKLADU; </a:t>
            </a:r>
          </a:p>
          <a:p>
            <a:pPr marL="171450" indent="-171450">
              <a:buFontTx/>
              <a:buChar char="-"/>
            </a:pPr>
            <a:r>
              <a:rPr lang="cs-CZ" dirty="0"/>
              <a:t>ČÍSLO ÚČETNÍHO DOKLADU V ÚČETNICTVÍ; interní číslo účetního dokladu v účetnictví příjemce či partnera s finančním příspěvkem, </a:t>
            </a:r>
          </a:p>
          <a:p>
            <a:pPr marL="171450" indent="-171450">
              <a:buFontTx/>
              <a:buChar char="-"/>
            </a:pPr>
            <a:r>
              <a:rPr lang="cs-CZ" dirty="0"/>
              <a:t>DATUM VYSTAVENÍ DOKLADU; datum dle dokladu, lze uvést datum vystavení prvotního dokladu anebo účetního dokladu, vybere příjemce pod ikonou KALENDÁŘE či vepíše ručně, </a:t>
            </a:r>
          </a:p>
          <a:p>
            <a:pPr marL="171450" indent="-171450">
              <a:buFontTx/>
              <a:buChar char="-"/>
            </a:pPr>
            <a:r>
              <a:rPr lang="cs-CZ" dirty="0"/>
              <a:t>DATUM USKUTEČNĚNÍ ZDANITELNÉHO PLNĚNÍ; datum dle dokladu, vybere příjemce pod ikonou KALENDÁŘE či vepíše ručně. V případě nedaňových dokladů, uvede příjemce datum uskutečnění účetního případu, pokud toto datum doklad neobsahuje, pak je pro kontrolu za datum uskutečnění považováno datum vyhotovení účetního dokladu, které musí být na dokladu vždy vyznačeno.  </a:t>
            </a:r>
          </a:p>
          <a:p>
            <a:pPr marL="171450" indent="-171450">
              <a:buFontTx/>
              <a:buChar char="-"/>
            </a:pPr>
            <a:r>
              <a:rPr lang="cs-CZ" dirty="0"/>
              <a:t>DATUM ÚHRADY VÝDAJE; datum dle výpisu z bankovního účtu či výdajového pokladního dokladu, vybere příjemce pod ikonou KALENDÁŘE či vepíše ručně,  </a:t>
            </a:r>
          </a:p>
          <a:p>
            <a:pPr marL="171450" indent="-171450">
              <a:buFontTx/>
              <a:buChar char="-"/>
            </a:pPr>
            <a:r>
              <a:rPr lang="cs-CZ" dirty="0"/>
              <a:t>IČO DODAVATELE; příjemce vepíše ručně. U záznamů v soupisce, kde tento údaj není relevantní (např. souhrnné výkazy přímé podpory), uvede příjemce „NR“, </a:t>
            </a:r>
          </a:p>
          <a:p>
            <a:pPr marL="171450" indent="-171450">
              <a:buFontTx/>
              <a:buChar char="-"/>
            </a:pPr>
            <a:r>
              <a:rPr lang="cs-CZ" dirty="0"/>
              <a:t>NÁZEV DODAVATELE; příjemce vepíše ručně. U záznamů v soupisce, kde tento údaj není relevantní (např. souhrnné výkazy přímé podpory), uvede příjemce „NR“ (pro není relevantní), </a:t>
            </a:r>
          </a:p>
          <a:p>
            <a:pPr marL="171450" indent="-171450">
              <a:buFontTx/>
              <a:buChar char="-"/>
            </a:pPr>
            <a:r>
              <a:rPr lang="cs-CZ" dirty="0"/>
              <a:t>ČÍSLO SMLOUVY/OBJEDNÁVKY, KE KTERÉ SE DOKLAD VZTAHUJE; číslo smlouvy objednávky, lze případně i zaškrtnout checkbox „NERELEVANTNÍ“, </a:t>
            </a:r>
          </a:p>
          <a:p>
            <a:pPr marL="171450" indent="-171450">
              <a:buFontTx/>
              <a:buChar char="-"/>
            </a:pPr>
            <a:r>
              <a:rPr lang="cs-CZ" dirty="0"/>
              <a:t>ČÍSLO VÝBĚROVÉHO ŘÍZENÍ, KE KTERÉMU SE DOKLAD VZTAHUJE; číslo výběrového řízení, vybere příjemce pod ikonou SEZNAMU, lze případně i zaškrtnout checkbox VŘ NERELEVANTNÍ; je možné vybírat pouze z výběrových řízení, která jsou zadána přímo v žádosti o podporu či na již schválené zprávě o realizaci projektu nebo jsou zadány v modulu Veřejných zakázek; </a:t>
            </a:r>
          </a:p>
          <a:p>
            <a:pPr marL="171450" indent="-171450">
              <a:buFontTx/>
              <a:buChar char="-"/>
            </a:pPr>
            <a:r>
              <a:rPr lang="cs-CZ" dirty="0"/>
              <a:t>ČÁSTKA BEZ DPH PŘIPADAJÍCÍ NA PROKAZOVANÉ ZPŮSOBILÉ VÝDAJE; částka bez DPH vykazovaná jako způsobilý výdaj ze zvolené položky rozpočtu projektu (tzn. včetně částky připadající na vlastní spolufinancování příjemce), do pole lze zadat také zápornou hodnotu, pokud se jedná o doklad vystavený na zápornou hodnotu (např. dobropis, vratka nevyúčtované zálohy), </a:t>
            </a:r>
          </a:p>
          <a:p>
            <a:pPr marL="171450" indent="-171450">
              <a:buFontTx/>
              <a:buChar char="-"/>
            </a:pPr>
            <a:r>
              <a:rPr lang="cs-CZ" dirty="0"/>
              <a:t>ČÁSTKA DPH PŘIPADAJÍCÍ NA PROKAZOVANÉ ZPŮSOBILÉ VÝDAJE; částka DPH vykazovaná jako způsobilý výdaj ze zvolené položky rozpočtu projektu (tzn. včetně částky připadající na vlastní spolufinancování příjemce), relevantní pouze pro daňové doklady, do pole lze zadat také zápornou hodnotu, pokud se jedná o doklad vystavený na zápornou hodnotu (např. dobropis, vratka nevyúčtované zálohy), u nedaňových dokladů příjemce uvede 0;  </a:t>
            </a:r>
          </a:p>
          <a:p>
            <a:pPr marL="171450" indent="-171450">
              <a:buFontTx/>
              <a:buChar char="-"/>
            </a:pPr>
            <a:r>
              <a:rPr lang="cs-CZ" dirty="0"/>
              <a:t>POPIS VÝDAJE; stručný popis výdaje. </a:t>
            </a:r>
          </a:p>
          <a:p>
            <a:pPr marL="171450" indent="-171450">
              <a:buFontTx/>
              <a:buChar char="-"/>
            </a:pPr>
            <a:r>
              <a:rPr lang="cs-CZ" dirty="0"/>
              <a:t>Celková částka způsobilých výdajů pro daný doklad je automaticky systémem dopočtena v poli ZPŮSOBILÉ VÝDAJE, jedná se o součet částek z polí ČÁSTKA BEZ DPH PŘIPADAJÍCÍ NA PROKAZOVANÉ ZPŮSOBILÉ VÝDAJE a ČÁSTKA DPH PŘIPADAJÍCÍ NA PROKAZOVANÉ ZPŮSOBILÉ VÝDAJE. </a:t>
            </a:r>
          </a:p>
          <a:p>
            <a:pPr marL="171450" indent="-171450">
              <a:buFontTx/>
              <a:buChar char="-"/>
            </a:pPr>
            <a:r>
              <a:rPr lang="cs-CZ" dirty="0"/>
              <a:t>PROKAZOVANÉ NEZPŮSOBILÉ VÝDAJE; jsou automaticky dopočteny systémem jako rozdíl hodnot v polích CELKOVÁ ČÁSTKA UVEDENÁ NA DOKLADU a ZPŮSOBILÉ VÝDAJE. </a:t>
            </a:r>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56</a:t>
            </a:fld>
            <a:endParaRPr lang="cs-CZ"/>
          </a:p>
        </p:txBody>
      </p:sp>
    </p:spTree>
    <p:extLst>
      <p:ext uri="{BB962C8B-B14F-4D97-AF65-F5344CB8AC3E}">
        <p14:creationId xmlns:p14="http://schemas.microsoft.com/office/powerpoint/2010/main" val="3884799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171450" indent="-171450">
              <a:buFontTx/>
              <a:buChar char="-"/>
            </a:pPr>
            <a:r>
              <a:rPr lang="cs-CZ" dirty="0"/>
              <a:t>Pro založení nového záznamu stiskne příjemce tlačítko NOVÝ ZÁZNAM.</a:t>
            </a:r>
          </a:p>
          <a:p>
            <a:pPr marL="171450" indent="-171450">
              <a:buFontTx/>
              <a:buChar char="-"/>
            </a:pPr>
            <a:endParaRPr lang="cs-CZ" dirty="0"/>
          </a:p>
          <a:p>
            <a:pPr marL="171450" indent="-171450">
              <a:buFontTx/>
              <a:buChar char="-"/>
            </a:pPr>
            <a:r>
              <a:rPr lang="cs-CZ" dirty="0"/>
              <a:t> Záznam se vztahuje ke konkrétnímu pracovněprávnímu vztahu, na základě kterého je pracovník zapojen do projektu (uvádí se pouze údaje týkající se tohoto pracovněprávního vztahu). </a:t>
            </a:r>
          </a:p>
          <a:p>
            <a:pPr marL="0" indent="0">
              <a:buFontTx/>
              <a:buNone/>
            </a:pPr>
            <a:endParaRPr lang="cs-CZ" dirty="0"/>
          </a:p>
          <a:p>
            <a:pPr marL="0" indent="0">
              <a:buFontTx/>
              <a:buNone/>
            </a:pPr>
            <a:r>
              <a:rPr lang="cs-CZ" dirty="0"/>
              <a:t>Příjemce vyplní pole: </a:t>
            </a:r>
          </a:p>
          <a:p>
            <a:pPr marL="171450" indent="-171450">
              <a:buFontTx/>
              <a:buChar char="-"/>
            </a:pPr>
            <a:r>
              <a:rPr lang="cs-CZ" dirty="0"/>
              <a:t>ZKRÁCENÝ NÁZEV SUBJEKTU (PŘÍJEMCE/PARTNERA S FINANČNÍM PŘÍSPĚVKEM); subjekt projektu, který uhradil daný výdaj, vybere příjemce pod ikonou SEZNAMU,</a:t>
            </a:r>
          </a:p>
          <a:p>
            <a:pPr marL="171450" indent="-171450">
              <a:buFontTx/>
              <a:buChar char="-"/>
            </a:pPr>
            <a:r>
              <a:rPr lang="cs-CZ" dirty="0"/>
              <a:t>POLOŽKA V ROZPOČTU PROJEKTU; položka, ze které je doklad financován, vybere příjemce pod ikonou SEZNAMU,</a:t>
            </a:r>
          </a:p>
          <a:p>
            <a:pPr marL="171450" indent="-171450">
              <a:buFontTx/>
              <a:buChar char="-"/>
            </a:pPr>
            <a:r>
              <a:rPr lang="cs-CZ" dirty="0"/>
              <a:t>IDENTIFIKACE KALENDÁŘNÍHO ROKU A MĚSÍCE, K NĚMUŽ SE VZTAHUJÍ OSOBNÍ NÁKLADY; údaj dle výplatní pásky, vybere příjemce pod ikonou KALENDÁŘE,</a:t>
            </a:r>
          </a:p>
          <a:p>
            <a:pPr marL="171450" indent="-171450">
              <a:buFontTx/>
              <a:buChar char="-"/>
            </a:pPr>
            <a:r>
              <a:rPr lang="cs-CZ" dirty="0"/>
              <a:t>PŘÍJMENÍ PRACOVNÍKA; údaj dle výplatní pásky,</a:t>
            </a:r>
          </a:p>
          <a:p>
            <a:pPr marL="171450" indent="-171450">
              <a:buFontTx/>
              <a:buChar char="-"/>
            </a:pPr>
            <a:r>
              <a:rPr lang="cs-CZ" dirty="0"/>
              <a:t>JMÉNO PRACOVNÍKA; údaj dle výplatní pásky,</a:t>
            </a:r>
          </a:p>
          <a:p>
            <a:pPr marL="171450" indent="-171450">
              <a:buFontTx/>
              <a:buChar char="-"/>
            </a:pPr>
            <a:r>
              <a:rPr lang="cs-CZ" dirty="0"/>
              <a:t>DRUH PRACOVNĚ PRÁVNÍHO VZTAHU; vybere příjemce pod ikonou ŠIPKY ručně z položek: o Pracovní smlouva, o Dohoda o pracovní činnosti, o Dohoda o provedení práce do 10 tis. Kč vč. měsíčně, o Dohoda o provedení práce nad 10 tis. Kč měsíčně,</a:t>
            </a:r>
          </a:p>
          <a:p>
            <a:pPr marL="171450" indent="-171450">
              <a:buFontTx/>
              <a:buChar char="-"/>
            </a:pPr>
            <a:r>
              <a:rPr lang="cs-CZ" dirty="0"/>
              <a:t>FOND PRACOVNÍ DOBY PRACOVNÍKA U ZAMĚSTNAVATELE V DANÉM MĚSÍCI V HODINÁCH; celkový počet hodin v rámci daného pracovněprávního vztahu (součet odpracovaných hodin, dovolené a hodin s náhradou mzdy/platu/odměny z dohody za překážky v práci hrazenými zaměstnavatelem, např. doba pracovní neschopnosti, </a:t>
            </a:r>
            <a:r>
              <a:rPr lang="cs-CZ" dirty="0" err="1"/>
              <a:t>indispoziční</a:t>
            </a:r>
            <a:r>
              <a:rPr lang="cs-CZ" dirty="0"/>
              <a:t> volno, návštěva lékaře, účast na svatebním obřadu apod.), pokud se na pracovníka vztahuje povinnost vyplňovat pracovní výkaz, pak zde příjemce vyplní údaj z pracovního výkazu, a to z pole Celkový počet hodin v rámci daného pracovněprávního vztahu.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57</a:t>
            </a:fld>
            <a:endParaRPr lang="cs-CZ"/>
          </a:p>
        </p:txBody>
      </p:sp>
    </p:spTree>
    <p:extLst>
      <p:ext uri="{BB962C8B-B14F-4D97-AF65-F5344CB8AC3E}">
        <p14:creationId xmlns:p14="http://schemas.microsoft.com/office/powerpoint/2010/main" val="1750045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pPr marL="171450" indent="-171450">
              <a:buFontTx/>
              <a:buChar char="-"/>
            </a:pPr>
            <a:r>
              <a:rPr lang="cs-CZ" dirty="0"/>
              <a:t>POČET ODPRACOVANÝCH HODIN NA PROJEKTU; počet hodin připadajících na práci pro projekt v daném měsíci, počet hodin relevantních pro projekt v režimu skutečně prokazovaných výdajů (součet odpracovaných hodin, dovolené a hodin s náhradou mzdy/platu/odměny z dohody za překážky v práci hrazenými zaměstnavatelem), pokud se na pracovníka vztahuje povinnost vyplňovat pracovní výkaz, pak zde příjemce uvede údaj z pracovního výkazu, a to z pole Počet hodin relevantních pro projekt v režimu skutečně prokazovaných výdajů.  </a:t>
            </a:r>
          </a:p>
          <a:p>
            <a:pPr marL="171450" indent="-171450">
              <a:buFontTx/>
              <a:buChar char="-"/>
            </a:pPr>
            <a:r>
              <a:rPr lang="cs-CZ" dirty="0"/>
              <a:t>ZÚČTOVANÁ HRUBÁ MZDA/PLAT V DANÉM MĚSÍCI; zúčtovaná hrubá mzda/plat odměna z dohody dle výplatní pásky připadající na daný pracovněprávní vztah (tj. vč. odměn a příplatků, dovolené, není zahrnuta náhrada mzdy/platu/odměny z dohody při pracovní neschopnosti hrazená zaměstnavatelem, projektová i neprojektová část úvazku). V případě odměn rozpočtovaných na samostatnou položku rozpočtu se zde uvádí výše odměny),</a:t>
            </a:r>
          </a:p>
          <a:p>
            <a:pPr marL="171450" indent="-171450">
              <a:buFontTx/>
              <a:buChar char="-"/>
            </a:pPr>
            <a:r>
              <a:rPr lang="cs-CZ" dirty="0"/>
              <a:t>DATUM ÚHRADY VÝDAJE; datum úhrady čisté mzdy/platu/odměny z dohody dle výpisu z bankovního účtu či výdajového pokladního dokladu, vybere příjemce pod ikonou KALENDÁŘE či vepíše ručně,</a:t>
            </a:r>
          </a:p>
          <a:p>
            <a:pPr marL="171450" indent="-171450">
              <a:buFontTx/>
              <a:buChar char="-"/>
            </a:pPr>
            <a:r>
              <a:rPr lang="cs-CZ" dirty="0"/>
              <a:t>JINÉ VÝDAJE (ODVÁDÍ SE Z NICH ODVODY); může být využito v případě, kdy by částka prokazovaných způsobilých výdajů z projektu vypočítaná na základě hrubé mzdy/platu a počtu hodin odpracovaných pro projekt neodpovídala tomu, jaké osobní výdaje je třeba do výdajů projektu zařadit16; tj. toto pole lze využít jako nástroj pro korekci v případě, kdy zaměstnanec pobírá odlišnou hodinovou mzdu/plat za činnosti pro projekt a odlišnou pro ostatní aktivity u zaměstnavatele. Údaj z pole JINÉ VÝDAJE je systémem využit pro výpočet hrubé mzdy/platu/odměny z dohody v poli MZDOVÝ/PLATOVÝ VÝDAJ.</a:t>
            </a:r>
          </a:p>
          <a:p>
            <a:pPr marL="171450" indent="-171450">
              <a:buFontTx/>
              <a:buChar char="-"/>
            </a:pPr>
            <a:r>
              <a:rPr lang="cs-CZ" dirty="0"/>
              <a:t>JINÉ VÝDAJE (NEODVÁDÍ SE Z NICH ODVODY); případné způsobilé výdaje v Kč, ze kterých se neodvádí odvody na sociální a zdravotní pojištění jako např. náhrada mzdy/platu/odměny z dohody při pracovní neschopnosti hrazená zaměstnavatelem (nárokovatelné pouze za 4.-14., resp. 1.-14. den pracovní neschopnosti/karantény), odvod do fondu kulturních a sociálních potřeb event. další relevantní údaje. Do pole lze zadat také zápornou hodnotu. </a:t>
            </a:r>
          </a:p>
          <a:p>
            <a:pPr marL="171450" indent="-171450">
              <a:buFontTx/>
              <a:buChar char="-"/>
            </a:pPr>
            <a:r>
              <a:rPr lang="cs-CZ" dirty="0"/>
              <a:t>POJISTNÉ NA SOCIÁLNÍ A ZDRAVOTNÍ POJIŠTĚNÍ ZAMĚSTNAVATELE; pojistné hrazené zaměstnavatelem (relevantní pro pracovní smlouvu, dohodu o pracovní činnosti, dohodu o provedení práce nad 10 tis. Kč měsíčně) ovšem pouze částku připadající na prokazované způsobilé výdaje. Výši pojistného počítejte z částky uvedené v poli MZDOVÝ/PLATOVÝ VÝDAJ. </a:t>
            </a:r>
          </a:p>
          <a:p>
            <a:pPr marL="0" indent="0">
              <a:buFontTx/>
              <a:buNone/>
            </a:pPr>
            <a:r>
              <a:rPr lang="cs-CZ" dirty="0"/>
              <a:t>- POPIS VÝDAJE; nepovinné pole, do kterého je možné vložit informaci ke konkrétnímu výdaji.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58</a:t>
            </a:fld>
            <a:endParaRPr lang="cs-CZ"/>
          </a:p>
        </p:txBody>
      </p:sp>
    </p:spTree>
    <p:extLst>
      <p:ext uri="{BB962C8B-B14F-4D97-AF65-F5344CB8AC3E}">
        <p14:creationId xmlns:p14="http://schemas.microsoft.com/office/powerpoint/2010/main" val="3544308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59</a:t>
            </a:fld>
            <a:endParaRPr lang="cs-CZ"/>
          </a:p>
        </p:txBody>
      </p:sp>
    </p:spTree>
    <p:extLst>
      <p:ext uri="{BB962C8B-B14F-4D97-AF65-F5344CB8AC3E}">
        <p14:creationId xmlns:p14="http://schemas.microsoft.com/office/powerpoint/2010/main" val="40675115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60</a:t>
            </a:fld>
            <a:endParaRPr lang="cs-CZ"/>
          </a:p>
        </p:txBody>
      </p:sp>
    </p:spTree>
    <p:extLst>
      <p:ext uri="{BB962C8B-B14F-4D97-AF65-F5344CB8AC3E}">
        <p14:creationId xmlns:p14="http://schemas.microsoft.com/office/powerpoint/2010/main" val="301526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a:t>
            </a:fld>
            <a:endParaRPr lang="cs-CZ"/>
          </a:p>
        </p:txBody>
      </p:sp>
    </p:spTree>
    <p:extLst>
      <p:ext uri="{BB962C8B-B14F-4D97-AF65-F5344CB8AC3E}">
        <p14:creationId xmlns:p14="http://schemas.microsoft.com/office/powerpoint/2010/main" val="3060761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61</a:t>
            </a:fld>
            <a:endParaRPr lang="cs-CZ"/>
          </a:p>
        </p:txBody>
      </p:sp>
    </p:spTree>
    <p:extLst>
      <p:ext uri="{BB962C8B-B14F-4D97-AF65-F5344CB8AC3E}">
        <p14:creationId xmlns:p14="http://schemas.microsoft.com/office/powerpoint/2010/main" val="5290503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Pro založení nového záznamu stiskne příjemce tlačítko NOVÝ ZÁZNAM. </a:t>
            </a:r>
          </a:p>
          <a:p>
            <a:pPr marL="0" indent="0">
              <a:buFontTx/>
              <a:buNone/>
            </a:pPr>
            <a:endParaRPr lang="cs-CZ" dirty="0"/>
          </a:p>
          <a:p>
            <a:pPr marL="0" indent="0">
              <a:buFontTx/>
              <a:buNone/>
            </a:pPr>
            <a:r>
              <a:rPr lang="cs-CZ" dirty="0"/>
              <a:t>Vzhledem k nastavenému mechanismu vykazování příjmů v OPZ vyplní příjemce pole následovně: </a:t>
            </a:r>
          </a:p>
          <a:p>
            <a:pPr marL="171450" indent="-171450">
              <a:buFontTx/>
              <a:buChar char="-"/>
            </a:pPr>
            <a:r>
              <a:rPr lang="cs-CZ" dirty="0"/>
              <a:t>ČÍSLO ÚČETNÍHO DOKLADU V ÚČETNICTVÍ; příjemce uvede „NR“ (pro není relevantní), </a:t>
            </a:r>
          </a:p>
          <a:p>
            <a:pPr marL="171450" indent="-171450">
              <a:buFontTx/>
              <a:buChar char="-"/>
            </a:pPr>
            <a:r>
              <a:rPr lang="cs-CZ" dirty="0"/>
              <a:t>DATUM PŘÍJMU; uvádí se datum odpovídající poslednímu dni sledovaného období, za které jsou příjmy vykazovány. Např. </a:t>
            </a:r>
            <a:r>
              <a:rPr lang="cs-CZ" dirty="0" err="1"/>
              <a:t>ZoR</a:t>
            </a:r>
            <a:r>
              <a:rPr lang="cs-CZ" dirty="0"/>
              <a:t>/</a:t>
            </a:r>
            <a:r>
              <a:rPr lang="cs-CZ" dirty="0" err="1"/>
              <a:t>ŽoP</a:t>
            </a:r>
            <a:r>
              <a:rPr lang="cs-CZ" dirty="0"/>
              <a:t> projektu je předkládána za období 1. 1. 2017 – 30. 6. 2017, vyplní se datum 30. 6. 2017,</a:t>
            </a:r>
          </a:p>
          <a:p>
            <a:pPr marL="171450" indent="-171450">
              <a:buFontTx/>
              <a:buChar char="-"/>
            </a:pPr>
            <a:r>
              <a:rPr lang="cs-CZ" dirty="0"/>
              <a:t>VYKÁZANÉ PŘÍJMY; částka čistého peněžního příjmu,</a:t>
            </a:r>
          </a:p>
          <a:p>
            <a:pPr marL="171450" indent="-171450">
              <a:buFontTx/>
              <a:buChar char="-"/>
            </a:pPr>
            <a:r>
              <a:rPr lang="cs-CZ" dirty="0"/>
              <a:t>ZKRÁCENÝ NÁZEV SUBJEKTU (PŘÍJEMCE/PARTNERA); příjemce vždy vybere ze seznamu sám sebe,</a:t>
            </a:r>
          </a:p>
          <a:p>
            <a:pPr marL="171450" indent="-171450">
              <a:buFontTx/>
              <a:buChar char="-"/>
            </a:pPr>
            <a:r>
              <a:rPr lang="cs-CZ" dirty="0"/>
              <a:t>POPIS PŘÍJMU; textové pole pro krátký popis charakteru příjmů, které příjemce získal. </a:t>
            </a:r>
          </a:p>
          <a:p>
            <a:pPr marL="0" indent="0">
              <a:buFontTx/>
              <a:buNone/>
            </a:pPr>
            <a:r>
              <a:rPr lang="cs-CZ" dirty="0"/>
              <a:t>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62</a:t>
            </a:fld>
            <a:endParaRPr lang="cs-CZ"/>
          </a:p>
        </p:txBody>
      </p:sp>
    </p:spTree>
    <p:extLst>
      <p:ext uri="{BB962C8B-B14F-4D97-AF65-F5344CB8AC3E}">
        <p14:creationId xmlns:p14="http://schemas.microsoft.com/office/powerpoint/2010/main" val="766561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Pro založení nového záznamu stiskne příjemce tlačítko NOVÝ ZÁZNAM. </a:t>
            </a:r>
          </a:p>
          <a:p>
            <a:pPr marL="0" indent="0">
              <a:buFontTx/>
              <a:buNone/>
            </a:pPr>
            <a:endParaRPr lang="cs-CZ" dirty="0"/>
          </a:p>
          <a:p>
            <a:pPr marL="0" indent="0">
              <a:buFontTx/>
              <a:buNone/>
            </a:pPr>
            <a:r>
              <a:rPr lang="cs-CZ" dirty="0"/>
              <a:t>Vzhledem k nastavenému mechanismu vykazování příjmů v OPZ vyplní příjemce pole následovně: </a:t>
            </a:r>
          </a:p>
          <a:p>
            <a:pPr marL="171450" indent="-171450">
              <a:buFontTx/>
              <a:buChar char="-"/>
            </a:pPr>
            <a:r>
              <a:rPr lang="cs-CZ" dirty="0"/>
              <a:t>ČÍSLO ÚČETNÍHO DOKLADU V ÚČETNICTVÍ; příjemce uvede „NR“ (pro není relevantní), </a:t>
            </a:r>
          </a:p>
          <a:p>
            <a:pPr marL="171450" indent="-171450">
              <a:buFontTx/>
              <a:buChar char="-"/>
            </a:pPr>
            <a:r>
              <a:rPr lang="cs-CZ" dirty="0"/>
              <a:t>DATUM PŘÍJMU; uvádí se datum odpovídající poslednímu dni sledovaného období, za které jsou příjmy vykazovány. Např. </a:t>
            </a:r>
            <a:r>
              <a:rPr lang="cs-CZ" dirty="0" err="1"/>
              <a:t>ZoR</a:t>
            </a:r>
            <a:r>
              <a:rPr lang="cs-CZ" dirty="0"/>
              <a:t>/</a:t>
            </a:r>
            <a:r>
              <a:rPr lang="cs-CZ" dirty="0" err="1"/>
              <a:t>ŽoP</a:t>
            </a:r>
            <a:r>
              <a:rPr lang="cs-CZ" dirty="0"/>
              <a:t> projektu je předkládána za období 1. 1. 2017 – 30. 6. 2017, vyplní se datum 30. 6. 2017,</a:t>
            </a:r>
          </a:p>
          <a:p>
            <a:pPr marL="171450" indent="-171450">
              <a:buFontTx/>
              <a:buChar char="-"/>
            </a:pPr>
            <a:r>
              <a:rPr lang="cs-CZ" dirty="0"/>
              <a:t>VYKÁZANÉ PŘÍJMY; částka čistého peněžního příjmu,</a:t>
            </a:r>
          </a:p>
          <a:p>
            <a:pPr marL="171450" indent="-171450">
              <a:buFontTx/>
              <a:buChar char="-"/>
            </a:pPr>
            <a:r>
              <a:rPr lang="cs-CZ" dirty="0"/>
              <a:t>ZKRÁCENÝ NÁZEV SUBJEKTU (PŘÍJEMCE/PARTNERA); příjemce vždy vybere ze seznamu sám sebe,</a:t>
            </a:r>
          </a:p>
          <a:p>
            <a:pPr marL="171450" indent="-171450">
              <a:buFontTx/>
              <a:buChar char="-"/>
            </a:pPr>
            <a:r>
              <a:rPr lang="cs-CZ" dirty="0"/>
              <a:t>POPIS PŘÍJMU; textové pole pro krátký popis charakteru příjmů, které příjemce získal. </a:t>
            </a:r>
          </a:p>
          <a:p>
            <a:pPr marL="0" indent="0">
              <a:buFontTx/>
              <a:buNone/>
            </a:pPr>
            <a:r>
              <a:rPr lang="cs-CZ" dirty="0"/>
              <a:t>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63</a:t>
            </a:fld>
            <a:endParaRPr lang="cs-CZ"/>
          </a:p>
        </p:txBody>
      </p:sp>
    </p:spTree>
    <p:extLst>
      <p:ext uri="{BB962C8B-B14F-4D97-AF65-F5344CB8AC3E}">
        <p14:creationId xmlns:p14="http://schemas.microsoft.com/office/powerpoint/2010/main" val="33039977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indent="0">
              <a:buFontTx/>
              <a:buNone/>
            </a:pPr>
            <a:r>
              <a:rPr lang="cs-CZ" dirty="0"/>
              <a:t>Příjemce stiskne tlačítko NAPLNIT DATA Z DOKLADŮ SOUPISKY. </a:t>
            </a:r>
          </a:p>
          <a:p>
            <a:pPr marL="0" indent="0">
              <a:buFontTx/>
              <a:buNone/>
            </a:pPr>
            <a:r>
              <a:rPr lang="cs-CZ" dirty="0"/>
              <a:t>Systém automaticky vyplní všechna pole: </a:t>
            </a:r>
          </a:p>
          <a:p>
            <a:pPr marL="171450" indent="-171450">
              <a:buFontTx/>
              <a:buChar char="-"/>
            </a:pPr>
            <a:r>
              <a:rPr lang="cs-CZ" dirty="0"/>
              <a:t>ZPŮSOBILÉ VÝDAJE = PROKAZOVANÉ ZPŮSOBILÉ VÝDAJE PŘÍMÉ + PROKAZOVANÉ DALŠÍ VÝDAJE STANOVENÉ SAZBOU ČI PAUŠÁLEM,</a:t>
            </a:r>
          </a:p>
          <a:p>
            <a:pPr marL="171450" indent="-171450">
              <a:buFontTx/>
              <a:buChar char="-"/>
            </a:pPr>
            <a:r>
              <a:rPr lang="cs-CZ" dirty="0"/>
              <a:t>PROKAZOVANÉ ZPŮSOBILÉ VÝDAJE PŘÍMÉ = ZPŮSOBILÉ VÝDAJE INVESTIČNÍ + ZPŮSOBILÉ VÝDAJE NEINVESTIČNÍ - PROKAZOVANÁ VÝŠE NEPŘÍMÝCH/PAUŠÁLNÍCH NÁKLADŮ, </a:t>
            </a:r>
          </a:p>
          <a:p>
            <a:pPr marL="171450" indent="-171450">
              <a:buFontTx/>
              <a:buChar char="-"/>
            </a:pPr>
            <a:r>
              <a:rPr lang="cs-CZ" dirty="0"/>
              <a:t>PROKAZOVANÉ KŘÍŽOVÉ FINANCOVÁNÍ = celková částka křížového financování ze záložky SD-1 ÚČETNÍ/DAŇOVÉ DOKLADY,</a:t>
            </a:r>
          </a:p>
          <a:p>
            <a:pPr marL="171450" indent="-171450">
              <a:buFontTx/>
              <a:buChar char="-"/>
            </a:pPr>
            <a:r>
              <a:rPr lang="cs-CZ" dirty="0"/>
              <a:t>PROKAZOVANÁ VÝŠE NEPŘÍMÝCH/PAUŠÁLNÍCH NÁKLADŮ = automatický výpočet procentem z PROKAZOVANÉ ZPŮSOBILÉ VÝDAJE PŘÍMÉ dle sazby z právního aktu v platném znění, </a:t>
            </a:r>
          </a:p>
          <a:p>
            <a:pPr marL="171450" indent="-171450">
              <a:buFontTx/>
              <a:buChar char="-"/>
            </a:pPr>
            <a:r>
              <a:rPr lang="cs-CZ" dirty="0"/>
              <a:t>JINÉ PENĚŽNÍ PŘÍJMY VYKAZOVANÉ = celková částka ze záložky SOUPISKA PŘÍJMŮ,</a:t>
            </a:r>
          </a:p>
          <a:p>
            <a:pPr marL="171450" indent="-171450">
              <a:buFontTx/>
              <a:buChar char="-"/>
            </a:pPr>
            <a:r>
              <a:rPr lang="cs-CZ" dirty="0"/>
              <a:t>ZPŮSOBILÉ VÝDAJE CELKEM = ZPŮSOBILÉ VÝDAJE INVESTIČNÍ + ZPŮSOBILÉ VÝDAJE NEINVESTIČNÍ, </a:t>
            </a:r>
          </a:p>
          <a:p>
            <a:pPr marL="171450" indent="-171450">
              <a:buFontTx/>
              <a:buChar char="-"/>
            </a:pPr>
            <a:r>
              <a:rPr lang="cs-CZ" dirty="0"/>
              <a:t>ZPŮSOBILÉ VÝDAJE INVESTIČNÍ = celková částka investičních výdajů ze záložky SD-1 ÚČETNÍ/DAŇOVÉ DOKLADY, </a:t>
            </a:r>
          </a:p>
          <a:p>
            <a:pPr marL="171450" indent="-171450">
              <a:buFontTx/>
              <a:buChar char="-"/>
            </a:pPr>
            <a:r>
              <a:rPr lang="cs-CZ" dirty="0"/>
              <a:t>ZPŮSOBILÉ VÝDAJE NEINVESTIČNÍ = celková částka neinvestičních výdajů ze záložky SD-1 ÚČETNÍ/DAŇOVÉ DOKLADY + celková částka ze záložky SD-2 LIDSKÉ ZDROJE + celková částka ze záložky SD-3 CESTOVNÍ NÁHRADY + částka z pole PROKAZOVANÁ VÝŠE NEPŘÍMÝCH/PAUŠÁLNÍCH NÁKLADŮ, </a:t>
            </a:r>
          </a:p>
          <a:p>
            <a:pPr marL="171450" indent="-171450">
              <a:buFontTx/>
              <a:buChar char="-"/>
            </a:pPr>
            <a:r>
              <a:rPr lang="cs-CZ" dirty="0"/>
              <a:t>ZPŮSOBILÉ VÝDAJE KŘÍŽOVÉ FINANCOVÁNÍ INVESTIČNÍ = celková částka položek křížového financování ze záložky SD-1 ÚČETNÍ/DAŇOVÉ DOKLADY, </a:t>
            </a:r>
          </a:p>
          <a:p>
            <a:pPr marL="171450" indent="-171450">
              <a:buFontTx/>
              <a:buChar char="-"/>
            </a:pPr>
            <a:r>
              <a:rPr lang="cs-CZ" dirty="0"/>
              <a:t>ZPŮSOBILÉ VÝDAJE KŘÍŽOVÉHO FINANCOVÁNÍ NEINVESTIČNÍ = vždy hodnota 0,00, </a:t>
            </a:r>
          </a:p>
          <a:p>
            <a:pPr marL="171450" indent="-171450">
              <a:buFontTx/>
              <a:buChar char="-"/>
            </a:pPr>
            <a:r>
              <a:rPr lang="cs-CZ" dirty="0"/>
              <a:t>PROKAZOVANÉ ZPŮSOBILÉ VÝDAJE OČIŠTĚNÉ O PŘÍJMY = ZPŮSOBILÉ VÝDAJE CELKEM – JINÉ PENĚŽNÍ PŘÍJMY VYKAZOVANÉ, - PROKAZOVANÉ ZPŮSOBILÉ VÝDAJE OČIŠTĚNÉ O PŘÍJMY INVESTIČNÍ = ZPŮSOBILÉ VÝDAJE INVESTIČNÍ, </a:t>
            </a:r>
          </a:p>
          <a:p>
            <a:pPr marL="171450" indent="-171450">
              <a:buFontTx/>
              <a:buChar char="-"/>
            </a:pPr>
            <a:r>
              <a:rPr lang="cs-CZ" dirty="0"/>
              <a:t>PROKAZOVANÉ ZPŮSOBILÉ VÝDAJE OČIŠTĚNÉ O PŘÍJMY NEINVESTIČNÍ = ZPŮSOBILÉ VÝDAJE NEINVESTIČNÍ</a:t>
            </a:r>
          </a:p>
          <a:p>
            <a:pPr marL="0" indent="0">
              <a:buFontTx/>
              <a:buNone/>
            </a:pPr>
            <a:r>
              <a:rPr lang="cs-CZ" dirty="0"/>
              <a:t> – JINÉ PENĚŽNÍ PŘÍJMY VYKAZOVANÉ.  </a:t>
            </a:r>
          </a:p>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64</a:t>
            </a:fld>
            <a:endParaRPr lang="cs-CZ"/>
          </a:p>
        </p:txBody>
      </p:sp>
    </p:spTree>
    <p:extLst>
      <p:ext uri="{BB962C8B-B14F-4D97-AF65-F5344CB8AC3E}">
        <p14:creationId xmlns:p14="http://schemas.microsoft.com/office/powerpoint/2010/main" val="39986504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65</a:t>
            </a:fld>
            <a:endParaRPr lang="cs-CZ"/>
          </a:p>
        </p:txBody>
      </p:sp>
    </p:spTree>
    <p:extLst>
      <p:ext uri="{BB962C8B-B14F-4D97-AF65-F5344CB8AC3E}">
        <p14:creationId xmlns:p14="http://schemas.microsoft.com/office/powerpoint/2010/main" val="8297976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66</a:t>
            </a:fld>
            <a:endParaRPr lang="cs-CZ"/>
          </a:p>
        </p:txBody>
      </p:sp>
    </p:spTree>
    <p:extLst>
      <p:ext uri="{BB962C8B-B14F-4D97-AF65-F5344CB8AC3E}">
        <p14:creationId xmlns:p14="http://schemas.microsoft.com/office/powerpoint/2010/main" val="1903785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V případě ex-ante financování bývá obvykle celá částka na krytí investičních výdajů vyplacena v rámci první zálohové platby (tedy platby vyplacené ŘO na základě právního aktu). Další zálohové platby obvykle zahrnují pouze částku na krytí neinvestičních výdajů.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67</a:t>
            </a:fld>
            <a:endParaRPr lang="cs-CZ"/>
          </a:p>
        </p:txBody>
      </p:sp>
    </p:spTree>
    <p:extLst>
      <p:ext uri="{BB962C8B-B14F-4D97-AF65-F5344CB8AC3E}">
        <p14:creationId xmlns:p14="http://schemas.microsoft.com/office/powerpoint/2010/main" val="1705455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Aktuální nastavení systému umožňuje finalizovat a předložit žádost o platbu i bez vybrání čestného prohlášení. Pokud ŘO při administrativní kontrole zprávy o realizaci projektu a žádosti o platbu tuto skutečnost zjistí, vrátí zprávu o realizaci projektu spolu s žádostí o platbu příjemci k přepracování, tedy ke zvolení relevantní varianty čestného prohlášení.  </a:t>
            </a:r>
          </a:p>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68</a:t>
            </a:fld>
            <a:endParaRPr lang="cs-CZ"/>
          </a:p>
        </p:txBody>
      </p:sp>
    </p:spTree>
    <p:extLst>
      <p:ext uri="{BB962C8B-B14F-4D97-AF65-F5344CB8AC3E}">
        <p14:creationId xmlns:p14="http://schemas.microsoft.com/office/powerpoint/2010/main" val="3148213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indent="0">
              <a:buFontTx/>
              <a:buNone/>
            </a:pPr>
            <a:r>
              <a:rPr lang="cs-CZ" dirty="0"/>
              <a:t> </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69</a:t>
            </a:fld>
            <a:endParaRPr lang="cs-CZ"/>
          </a:p>
        </p:txBody>
      </p:sp>
    </p:spTree>
    <p:extLst>
      <p:ext uri="{BB962C8B-B14F-4D97-AF65-F5344CB8AC3E}">
        <p14:creationId xmlns:p14="http://schemas.microsoft.com/office/powerpoint/2010/main" val="24616845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70</a:t>
            </a:fld>
            <a:endParaRPr lang="cs-CZ"/>
          </a:p>
        </p:txBody>
      </p:sp>
    </p:spTree>
    <p:extLst>
      <p:ext uri="{BB962C8B-B14F-4D97-AF65-F5344CB8AC3E}">
        <p14:creationId xmlns:p14="http://schemas.microsoft.com/office/powerpoint/2010/main" val="412095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35635733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71</a:t>
            </a:fld>
            <a:endParaRPr lang="cs-CZ"/>
          </a:p>
        </p:txBody>
      </p:sp>
    </p:spTree>
    <p:extLst>
      <p:ext uri="{BB962C8B-B14F-4D97-AF65-F5344CB8AC3E}">
        <p14:creationId xmlns:p14="http://schemas.microsoft.com/office/powerpoint/2010/main" val="26444365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72</a:t>
            </a:fld>
            <a:endParaRPr lang="cs-CZ"/>
          </a:p>
        </p:txBody>
      </p:sp>
    </p:spTree>
    <p:extLst>
      <p:ext uri="{BB962C8B-B14F-4D97-AF65-F5344CB8AC3E}">
        <p14:creationId xmlns:p14="http://schemas.microsoft.com/office/powerpoint/2010/main" val="31532824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73</a:t>
            </a:fld>
            <a:endParaRPr lang="cs-CZ"/>
          </a:p>
        </p:txBody>
      </p:sp>
    </p:spTree>
    <p:extLst>
      <p:ext uri="{BB962C8B-B14F-4D97-AF65-F5344CB8AC3E}">
        <p14:creationId xmlns:p14="http://schemas.microsoft.com/office/powerpoint/2010/main" val="24633732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74</a:t>
            </a:fld>
            <a:endParaRPr lang="cs-CZ"/>
          </a:p>
        </p:txBody>
      </p:sp>
    </p:spTree>
    <p:extLst>
      <p:ext uri="{BB962C8B-B14F-4D97-AF65-F5344CB8AC3E}">
        <p14:creationId xmlns:p14="http://schemas.microsoft.com/office/powerpoint/2010/main" val="13647951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webových stránkách příjemce (pokud je má) samozřejmě bude zmíněn i popis daného projektu včetně správného použití loga ESF.</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75</a:t>
            </a:fld>
            <a:endParaRPr lang="cs-CZ"/>
          </a:p>
        </p:txBody>
      </p:sp>
    </p:spTree>
    <p:extLst>
      <p:ext uri="{BB962C8B-B14F-4D97-AF65-F5344CB8AC3E}">
        <p14:creationId xmlns:p14="http://schemas.microsoft.com/office/powerpoint/2010/main" val="1029107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76</a:t>
            </a:fld>
            <a:endParaRPr lang="cs-CZ"/>
          </a:p>
        </p:txBody>
      </p:sp>
    </p:spTree>
    <p:extLst>
      <p:ext uri="{BB962C8B-B14F-4D97-AF65-F5344CB8AC3E}">
        <p14:creationId xmlns:p14="http://schemas.microsoft.com/office/powerpoint/2010/main" val="1786483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77</a:t>
            </a:fld>
            <a:endParaRPr lang="cs-CZ"/>
          </a:p>
        </p:txBody>
      </p:sp>
    </p:spTree>
    <p:extLst>
      <p:ext uri="{BB962C8B-B14F-4D97-AF65-F5344CB8AC3E}">
        <p14:creationId xmlns:p14="http://schemas.microsoft.com/office/powerpoint/2010/main" val="11784934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78</a:t>
            </a:fld>
            <a:endParaRPr lang="cs-CZ"/>
          </a:p>
        </p:txBody>
      </p:sp>
    </p:spTree>
    <p:extLst>
      <p:ext uri="{BB962C8B-B14F-4D97-AF65-F5344CB8AC3E}">
        <p14:creationId xmlns:p14="http://schemas.microsoft.com/office/powerpoint/2010/main" val="8213222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79</a:t>
            </a:fld>
            <a:endParaRPr lang="cs-CZ"/>
          </a:p>
        </p:txBody>
      </p:sp>
    </p:spTree>
    <p:extLst>
      <p:ext uri="{BB962C8B-B14F-4D97-AF65-F5344CB8AC3E}">
        <p14:creationId xmlns:p14="http://schemas.microsoft.com/office/powerpoint/2010/main" val="37985118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80</a:t>
            </a:fld>
            <a:endParaRPr lang="cs-CZ"/>
          </a:p>
        </p:txBody>
      </p:sp>
    </p:spTree>
    <p:extLst>
      <p:ext uri="{BB962C8B-B14F-4D97-AF65-F5344CB8AC3E}">
        <p14:creationId xmlns:p14="http://schemas.microsoft.com/office/powerpoint/2010/main" val="89791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a:t>
            </a:fld>
            <a:endParaRPr lang="cs-CZ"/>
          </a:p>
        </p:txBody>
      </p:sp>
    </p:spTree>
    <p:extLst>
      <p:ext uri="{BB962C8B-B14F-4D97-AF65-F5344CB8AC3E}">
        <p14:creationId xmlns:p14="http://schemas.microsoft.com/office/powerpoint/2010/main" val="383821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81</a:t>
            </a:fld>
            <a:endParaRPr lang="cs-CZ"/>
          </a:p>
        </p:txBody>
      </p:sp>
    </p:spTree>
    <p:extLst>
      <p:ext uri="{BB962C8B-B14F-4D97-AF65-F5344CB8AC3E}">
        <p14:creationId xmlns:p14="http://schemas.microsoft.com/office/powerpoint/2010/main" val="41078443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82</a:t>
            </a:fld>
            <a:endParaRPr lang="cs-CZ"/>
          </a:p>
        </p:txBody>
      </p:sp>
    </p:spTree>
    <p:extLst>
      <p:ext uri="{BB962C8B-B14F-4D97-AF65-F5344CB8AC3E}">
        <p14:creationId xmlns:p14="http://schemas.microsoft.com/office/powerpoint/2010/main" val="38458447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83</a:t>
            </a:fld>
            <a:endParaRPr lang="cs-CZ"/>
          </a:p>
        </p:txBody>
      </p:sp>
    </p:spTree>
    <p:extLst>
      <p:ext uri="{BB962C8B-B14F-4D97-AF65-F5344CB8AC3E}">
        <p14:creationId xmlns:p14="http://schemas.microsoft.com/office/powerpoint/2010/main" val="5583579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84</a:t>
            </a:fld>
            <a:endParaRPr lang="cs-CZ"/>
          </a:p>
        </p:txBody>
      </p:sp>
    </p:spTree>
    <p:extLst>
      <p:ext uri="{BB962C8B-B14F-4D97-AF65-F5344CB8AC3E}">
        <p14:creationId xmlns:p14="http://schemas.microsoft.com/office/powerpoint/2010/main" val="32641967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85</a:t>
            </a:fld>
            <a:endParaRPr lang="cs-CZ"/>
          </a:p>
        </p:txBody>
      </p:sp>
    </p:spTree>
    <p:extLst>
      <p:ext uri="{BB962C8B-B14F-4D97-AF65-F5344CB8AC3E}">
        <p14:creationId xmlns:p14="http://schemas.microsoft.com/office/powerpoint/2010/main" val="547562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29439068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Pravidla pro zadávání zakázek nad rámec toho stanovují, že příjemce má povinnost zavázat dodavatele k tomu, aby k proplacení předkládal pouze faktury, které obsahují název a číslo projektu. V odůvodněných případech je příjemci umožněno, aby faktury označil názvem a číslem projektu sám před jejich uplatněním v žádosti o platbu.</a:t>
            </a:r>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87</a:t>
            </a:fld>
            <a:endParaRPr lang="cs-CZ"/>
          </a:p>
        </p:txBody>
      </p:sp>
    </p:spTree>
    <p:extLst>
      <p:ext uri="{BB962C8B-B14F-4D97-AF65-F5344CB8AC3E}">
        <p14:creationId xmlns:p14="http://schemas.microsoft.com/office/powerpoint/2010/main" val="32444219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36203347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89</a:t>
            </a:fld>
            <a:endParaRPr lang="cs-CZ"/>
          </a:p>
        </p:txBody>
      </p:sp>
    </p:spTree>
    <p:extLst>
      <p:ext uri="{BB962C8B-B14F-4D97-AF65-F5344CB8AC3E}">
        <p14:creationId xmlns:p14="http://schemas.microsoft.com/office/powerpoint/2010/main" val="6242026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90</a:t>
            </a:fld>
            <a:endParaRPr lang="cs-CZ"/>
          </a:p>
        </p:txBody>
      </p:sp>
    </p:spTree>
    <p:extLst>
      <p:ext uri="{BB962C8B-B14F-4D97-AF65-F5344CB8AC3E}">
        <p14:creationId xmlns:p14="http://schemas.microsoft.com/office/powerpoint/2010/main" val="19770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a:t>
            </a:fld>
            <a:endParaRPr lang="cs-CZ"/>
          </a:p>
        </p:txBody>
      </p:sp>
    </p:spTree>
    <p:extLst>
      <p:ext uri="{BB962C8B-B14F-4D97-AF65-F5344CB8AC3E}">
        <p14:creationId xmlns:p14="http://schemas.microsoft.com/office/powerpoint/2010/main" val="9613513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91</a:t>
            </a:fld>
            <a:endParaRPr lang="cs-CZ"/>
          </a:p>
        </p:txBody>
      </p:sp>
    </p:spTree>
    <p:extLst>
      <p:ext uri="{BB962C8B-B14F-4D97-AF65-F5344CB8AC3E}">
        <p14:creationId xmlns:p14="http://schemas.microsoft.com/office/powerpoint/2010/main" val="13169837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38733475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13620561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23192986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941768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36333374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10926083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25142609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29820759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395348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11.06.2020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11.06.2020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8" Type="http://schemas.openxmlformats.org/officeDocument/2006/relationships/hyperlink" Target="https://www.esfcr.cz/pokyny-k-vyplneni-zpravy-o-realizaci-zadosti-o-platbu-a-zadosti-o-zmenu-opz" TargetMode="External"/><Relationship Id="rId13" Type="http://schemas.openxmlformats.org/officeDocument/2006/relationships/hyperlink" Target="https://www.esfcr.cz/dokumenty-opz" TargetMode="External"/><Relationship Id="rId3" Type="http://schemas.openxmlformats.org/officeDocument/2006/relationships/image" Target="../media/image1.png"/><Relationship Id="rId7" Type="http://schemas.openxmlformats.org/officeDocument/2006/relationships/hyperlink" Target="https://www.esfcr.cz/pravidla-pro-zadatele-a-prijemce-opz/-/dokument/797817" TargetMode="External"/><Relationship Id="rId12" Type="http://schemas.openxmlformats.org/officeDocument/2006/relationships/hyperlink" Target="http://mas-moravskabrana.cz/dotace/6__vyzva_mas___opz_2019"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hyperlink" Target="https://www.esfcr.cz/pravidla-pro-zadatele-a-prijemce-opz/-/dokument/797767" TargetMode="External"/><Relationship Id="rId11" Type="http://schemas.openxmlformats.org/officeDocument/2006/relationships/hyperlink" Target="http://mas-moravskabrana.cz/dotace/5__vyzva_mas___opz_2019" TargetMode="External"/><Relationship Id="rId5" Type="http://schemas.openxmlformats.org/officeDocument/2006/relationships/image" Target="../media/image3.jpeg"/><Relationship Id="rId10" Type="http://schemas.openxmlformats.org/officeDocument/2006/relationships/hyperlink" Target="http://mas-moravskabrana.cz/dotace/3__vyzva_mas___opz_2018" TargetMode="External"/><Relationship Id="rId4" Type="http://schemas.openxmlformats.org/officeDocument/2006/relationships/image" Target="../media/image2.png"/><Relationship Id="rId9" Type="http://schemas.openxmlformats.org/officeDocument/2006/relationships/hyperlink" Target="https://www.esfcr.cz/monitorovani-podporenych-osob-opz/-/dokument/798928"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3.jpeg"/><Relationship Id="rId4" Type="http://schemas.openxmlformats.org/officeDocument/2006/relationships/hyperlink" Target="mailto:jindrich.bluma@mas-moravskabrana.c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esfcr.cz/file/9836/" TargetMode="External"/><Relationship Id="rId5" Type="http://schemas.openxmlformats.org/officeDocument/2006/relationships/hyperlink" Target="https://www.esfcr.cz/file/9835/"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esfcr.cz/monitorovani-podporenych-osob-opz" TargetMode="External"/><Relationship Id="rId5" Type="http://schemas.openxmlformats.org/officeDocument/2006/relationships/hyperlink" Target="http://www.esfcr.cz/file/9837/"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sfcr.cz/pokyny-k-vyplneni-zpravy-o-realizaci-zadosti-o-platbu-a-zadosti-o-zmenu-opz/-/dokument/809712"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esfcr.cz/monitorovani-podporenych-osob-opz/-/dokument/79892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esfcr.cz/monitorovani-podporenych-osob-opz/-/dokument/798878"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sfcr.cz/dokumenty-opz" TargetMode="External"/><Relationship Id="rId5" Type="http://schemas.openxmlformats.org/officeDocument/2006/relationships/hyperlink" Target="https://www.esfcr.cz/pokyny-k-vyplneni-zpravy-o-realizaci-zadosti-o-platbu-a-zadosti-o-zmenu-opz"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sfcr.cz/"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esf2014.esfcr.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hyperlink" Target="http://www.esfcr.cz/file/9882/" TargetMode="External"/><Relationship Id="rId3" Type="http://schemas.openxmlformats.org/officeDocument/2006/relationships/image" Target="../media/image1.png"/><Relationship Id="rId7" Type="http://schemas.openxmlformats.org/officeDocument/2006/relationships/hyperlink" Target="https://www.esfcr.cz/monitorovani-podporenych-osob-opz/-/dokument/79887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esfcr.cz/file/9023/"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esfcr.cz/vzory-pro-zadavaci-vyberova-rizeni-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esfcr.cz/pracovni-vykaz-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formulare-pro-uzavreni-pravniho-aktu-a-vzory-pravnich-aktu-o-poskytnuti-podpory-na-projekt-opz/-/dokument/798824"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jpe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sfcr.cz/"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publicita.dotaceeu.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esfcr.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publicita.dotaceeu.c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s://www.esfcr.cz/pracovni-vykaz-opz"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http://ec.europa.eu/europeaid/perdiem_en"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86924"/>
            <a:ext cx="11670189" cy="4935155"/>
          </a:xfrm>
        </p:spPr>
        <p:txBody>
          <a:bodyPr>
            <a:normAutofit fontScale="85000" lnSpcReduction="20000"/>
          </a:bodyPr>
          <a:lstStyle/>
          <a:p>
            <a:pPr marL="0" indent="0" algn="ctr">
              <a:buNone/>
            </a:pPr>
            <a:endParaRPr lang="cs-CZ" sz="1800" dirty="0"/>
          </a:p>
          <a:p>
            <a:pPr marL="0" indent="0" algn="ctr">
              <a:buNone/>
            </a:pPr>
            <a:r>
              <a:rPr lang="cs-CZ" b="1" dirty="0">
                <a:solidFill>
                  <a:srgbClr val="0070C0"/>
                </a:solidFill>
              </a:rPr>
              <a:t>Seminář pro příjemce </a:t>
            </a:r>
            <a:endParaRPr lang="cs-CZ" dirty="0"/>
          </a:p>
          <a:p>
            <a:pPr marL="0" lvl="0" indent="0" algn="ctr">
              <a:buNone/>
            </a:pPr>
            <a:r>
              <a:rPr lang="cs-CZ" b="1" dirty="0"/>
              <a:t>3. výzva MAS MORAVSKÁ BRÁNA - OPZ - Sociální služby a sociální začleňování - I.</a:t>
            </a:r>
            <a:br>
              <a:rPr lang="cs-CZ" dirty="0"/>
            </a:br>
            <a:r>
              <a:rPr lang="cs-CZ" dirty="0"/>
              <a:t>(číslo výzvy MAS: 650/03_16_047/CLLD_15_01_032)</a:t>
            </a:r>
          </a:p>
          <a:p>
            <a:pPr marL="0" lvl="0" indent="0" algn="ctr">
              <a:buNone/>
            </a:pPr>
            <a:r>
              <a:rPr lang="cs-CZ" b="1" dirty="0"/>
              <a:t>5. výzva MAS MORAVSKÁ BRÁNA - OPZ - Prorodinná opatření - II.</a:t>
            </a:r>
            <a:r>
              <a:rPr lang="cs-CZ" dirty="0"/>
              <a:t> </a:t>
            </a:r>
            <a:br>
              <a:rPr lang="cs-CZ" dirty="0"/>
            </a:br>
            <a:r>
              <a:rPr lang="cs-CZ" dirty="0"/>
              <a:t>(číslo výzvy MAS: 955/03_16_047/CLLD_15_01_032)</a:t>
            </a:r>
          </a:p>
          <a:p>
            <a:pPr marL="0" indent="0" algn="ctr">
              <a:buNone/>
            </a:pPr>
            <a:r>
              <a:rPr lang="cs-CZ" b="1" dirty="0"/>
              <a:t>6. výzva MAS MORAVSKÁ BRÁNA - OPZ - Sociální služby a sociální začleňování - II. </a:t>
            </a:r>
            <a:br>
              <a:rPr lang="cs-CZ" b="1" dirty="0"/>
            </a:br>
            <a:r>
              <a:rPr lang="cs-CZ" dirty="0"/>
              <a:t>(číslo výzvy MAS: 956/03_16_047/CLLD_15_01_032)</a:t>
            </a:r>
          </a:p>
          <a:p>
            <a:pPr marL="0" indent="0" algn="ctr">
              <a:buNone/>
            </a:pPr>
            <a:endParaRPr lang="cs-CZ" sz="2600" b="1" dirty="0"/>
          </a:p>
          <a:p>
            <a:pPr marL="0" indent="0">
              <a:lnSpc>
                <a:spcPct val="70000"/>
              </a:lnSpc>
              <a:buNone/>
            </a:pPr>
            <a:r>
              <a:rPr lang="cs-CZ" sz="2600" b="1" dirty="0"/>
              <a:t>11. června 2020 </a:t>
            </a:r>
          </a:p>
          <a:p>
            <a:pPr marL="0" indent="0">
              <a:lnSpc>
                <a:spcPct val="70000"/>
              </a:lnSpc>
              <a:spcAft>
                <a:spcPts val="600"/>
              </a:spcAft>
              <a:buNone/>
            </a:pPr>
            <a:r>
              <a:rPr lang="cs-CZ" sz="2600" b="1" dirty="0"/>
              <a:t>Lipník nad Bečvou</a:t>
            </a:r>
          </a:p>
          <a:p>
            <a:pPr marL="0" indent="0">
              <a:lnSpc>
                <a:spcPct val="70000"/>
              </a:lnSpc>
              <a:spcAft>
                <a:spcPts val="600"/>
              </a:spcAft>
              <a:buNone/>
            </a:pPr>
            <a:endParaRPr lang="cs-CZ" sz="2400" b="1" dirty="0"/>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060" y="54821"/>
            <a:ext cx="4168250" cy="864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1" y="4390482"/>
            <a:ext cx="8734500" cy="14400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28300"/>
            <a:ext cx="11670189" cy="4397089"/>
          </a:xfrm>
        </p:spPr>
        <p:txBody>
          <a:bodyPr>
            <a:normAutofit fontScale="92500" lnSpcReduction="10000"/>
          </a:bodyPr>
          <a:lstStyle/>
          <a:p>
            <a:pPr marL="0" indent="0">
              <a:buNone/>
            </a:pPr>
            <a:r>
              <a:rPr lang="cs-CZ" sz="3000" b="1" dirty="0"/>
              <a:t>Příjemce:</a:t>
            </a:r>
          </a:p>
          <a:p>
            <a:pPr lvl="1"/>
            <a:r>
              <a:rPr lang="cs-CZ" sz="2600" dirty="0"/>
              <a:t>předkládá </a:t>
            </a:r>
            <a:r>
              <a:rPr lang="cs-CZ" sz="2600" dirty="0" err="1"/>
              <a:t>ZoR</a:t>
            </a:r>
            <a:r>
              <a:rPr lang="cs-CZ" sz="2600" dirty="0"/>
              <a:t> a </a:t>
            </a:r>
            <a:r>
              <a:rPr lang="cs-CZ" sz="2600" dirty="0" err="1"/>
              <a:t>ŽoP</a:t>
            </a:r>
            <a:r>
              <a:rPr lang="cs-CZ" sz="2600" dirty="0"/>
              <a:t> prostřednictvím IS KP14+ do 30 dnů po ukončení monitorovaného období, závěrečnou </a:t>
            </a:r>
            <a:r>
              <a:rPr lang="cs-CZ" sz="2600" dirty="0" err="1"/>
              <a:t>ZoR</a:t>
            </a:r>
            <a:r>
              <a:rPr lang="cs-CZ" sz="2600" dirty="0"/>
              <a:t> do 60 dnů</a:t>
            </a:r>
          </a:p>
          <a:p>
            <a:pPr lvl="1"/>
            <a:r>
              <a:rPr lang="cs-CZ" sz="2600" dirty="0"/>
              <a:t> je možno požádat o prodloužení termínu pro předložení žádosti před vypršením 30denní lhůty </a:t>
            </a:r>
          </a:p>
          <a:p>
            <a:pPr lvl="1"/>
            <a:r>
              <a:rPr lang="cs-CZ" sz="2600" dirty="0"/>
              <a:t>je možno požádat formou změny o předložení mimořádné </a:t>
            </a:r>
            <a:r>
              <a:rPr lang="cs-CZ" sz="2600" dirty="0" err="1"/>
              <a:t>ZoR</a:t>
            </a:r>
            <a:r>
              <a:rPr lang="cs-CZ" sz="2600" dirty="0"/>
              <a:t> </a:t>
            </a:r>
          </a:p>
          <a:p>
            <a:endParaRPr lang="cs-CZ" sz="3000" dirty="0"/>
          </a:p>
          <a:p>
            <a:pPr marL="0" indent="0">
              <a:buNone/>
            </a:pPr>
            <a:r>
              <a:rPr lang="cs-CZ" sz="3000" b="1" dirty="0"/>
              <a:t>ŘO:</a:t>
            </a:r>
            <a:r>
              <a:rPr lang="cs-CZ" sz="3000" dirty="0"/>
              <a:t> </a:t>
            </a:r>
          </a:p>
          <a:p>
            <a:pPr lvl="1"/>
            <a:r>
              <a:rPr lang="cs-CZ" sz="2600" dirty="0"/>
              <a:t>na kontrolu předložené </a:t>
            </a:r>
            <a:r>
              <a:rPr lang="cs-CZ" sz="2600" dirty="0" err="1"/>
              <a:t>ZoR</a:t>
            </a:r>
            <a:r>
              <a:rPr lang="cs-CZ" sz="2600" dirty="0"/>
              <a:t> a </a:t>
            </a:r>
            <a:r>
              <a:rPr lang="cs-CZ" sz="2600" dirty="0" err="1"/>
              <a:t>ŽoP</a:t>
            </a:r>
            <a:r>
              <a:rPr lang="cs-CZ" sz="2600" dirty="0"/>
              <a:t> má ŘO 40 pracovních dnů, po vrácení k opravě tato lhůta běží od začátku</a:t>
            </a:r>
          </a:p>
          <a:p>
            <a:pPr lvl="1"/>
            <a:r>
              <a:rPr lang="cs-CZ" sz="2600" dirty="0"/>
              <a:t>celková doba administrace </a:t>
            </a:r>
            <a:r>
              <a:rPr lang="cs-CZ" sz="2600" dirty="0" err="1"/>
              <a:t>ZoR</a:t>
            </a:r>
            <a:r>
              <a:rPr lang="cs-CZ" sz="2600" dirty="0"/>
              <a:t> a </a:t>
            </a:r>
            <a:r>
              <a:rPr lang="cs-CZ" sz="2600" dirty="0" err="1"/>
              <a:t>ŽoP</a:t>
            </a:r>
            <a:r>
              <a:rPr lang="cs-CZ" sz="2600" dirty="0"/>
              <a:t> na straně ŘO nesmí přesáhnout 90 dnů (poté může dojít i k zamítnutí)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7034535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ZAŘÍZENÍ A VYBAVENÍ, SPOTŘEBNÍ MATERIÁL (VČ. NÁJMU A ODPISŮ)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10000"/>
          </a:bodyPr>
          <a:lstStyle/>
          <a:p>
            <a:pPr marL="0" indent="0">
              <a:buNone/>
            </a:pPr>
            <a:r>
              <a:rPr lang="cs-CZ" sz="3000" b="1" dirty="0"/>
              <a:t>V rámci kapitoly lze také hradit: </a:t>
            </a:r>
          </a:p>
          <a:p>
            <a:r>
              <a:rPr lang="cs-CZ" sz="3000" b="1" dirty="0"/>
              <a:t> Nájem či leasing zařízení a vybavení, budov</a:t>
            </a:r>
          </a:p>
          <a:p>
            <a:pPr lvl="1"/>
            <a:r>
              <a:rPr lang="cs-CZ" sz="2600" b="1" dirty="0"/>
              <a:t>Operativní leasing = nájemné (splátky) leasingu, smlouva o nájmu nebo operativním leasingu </a:t>
            </a:r>
          </a:p>
          <a:p>
            <a:pPr lvl="1"/>
            <a:r>
              <a:rPr lang="cs-CZ" sz="3000" b="1" dirty="0"/>
              <a:t>Finanční leasing = způsobilé jsou pouze splátky leasingu, vztahující se  k období trvání projektu (daně a finanční činnost pronajímatele související s leasingovou smlouvou nejsou způsobilými výdaji). </a:t>
            </a:r>
          </a:p>
          <a:p>
            <a:r>
              <a:rPr lang="cs-CZ" sz="3000" b="1" dirty="0"/>
              <a:t>Odpisy (daňové)</a:t>
            </a:r>
          </a:p>
          <a:p>
            <a:pPr lvl="1"/>
            <a:r>
              <a:rPr lang="cs-CZ" sz="2600" b="1" dirty="0"/>
              <a:t>Dlouhodobého hmotného a nehmotného majetku používaného  pro účely projektu, které využívá CS.</a:t>
            </a:r>
          </a:p>
          <a:p>
            <a:pPr lvl="1"/>
            <a:r>
              <a:rPr lang="cs-CZ" sz="2600" b="1" dirty="0"/>
              <a:t>Jsou způsobilým výdajem po dobu trvání projektu za předpokladu, že nákup takového majetku není součástí způsobilých výdajů na projekt.</a:t>
            </a:r>
            <a:endParaRPr lang="cs-CZ" sz="2600" dirty="0"/>
          </a:p>
        </p:txBody>
      </p:sp>
    </p:spTree>
    <p:extLst>
      <p:ext uri="{BB962C8B-B14F-4D97-AF65-F5344CB8AC3E}">
        <p14:creationId xmlns:p14="http://schemas.microsoft.com/office/powerpoint/2010/main" val="596045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NÁKUP SLUŽEB, DROBNÉ STAVEBNÍ ÚPRAVY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77500" lnSpcReduction="20000"/>
          </a:bodyPr>
          <a:lstStyle/>
          <a:p>
            <a:pPr marL="0" indent="0">
              <a:buNone/>
            </a:pPr>
            <a:r>
              <a:rPr lang="cs-CZ" sz="3000" b="1" dirty="0"/>
              <a:t>Nákup služeb</a:t>
            </a:r>
          </a:p>
          <a:p>
            <a:pPr marL="0" indent="0">
              <a:buNone/>
            </a:pPr>
            <a:r>
              <a:rPr lang="cs-CZ" sz="3000" b="1" dirty="0"/>
              <a:t>Dodání služby musí být nezbytné k realizaci projektu a musí vytvářet novou hodnotu, např.:</a:t>
            </a:r>
          </a:p>
          <a:p>
            <a:r>
              <a:rPr lang="cs-CZ" sz="3000" b="1" dirty="0"/>
              <a:t>zpracování analýz, průzkumů, studií</a:t>
            </a:r>
          </a:p>
          <a:p>
            <a:r>
              <a:rPr lang="cs-CZ" sz="3000" b="1" dirty="0"/>
              <a:t>lektorské služby</a:t>
            </a:r>
          </a:p>
          <a:p>
            <a:r>
              <a:rPr lang="cs-CZ" sz="3000" b="1" dirty="0"/>
              <a:t>školení a kurzy</a:t>
            </a:r>
          </a:p>
          <a:p>
            <a:r>
              <a:rPr lang="cs-CZ" sz="3000" b="1" dirty="0"/>
              <a:t>vytvoření nových publikací, školicích materiálů nebo manuálů, CD/DVD</a:t>
            </a:r>
          </a:p>
          <a:p>
            <a:r>
              <a:rPr lang="cs-CZ" sz="3000" b="1" dirty="0"/>
              <a:t>pronájem prostor pro práci s CS (např. pronájem učebny) </a:t>
            </a:r>
          </a:p>
          <a:p>
            <a:pPr marL="0" indent="0">
              <a:buNone/>
            </a:pPr>
            <a:r>
              <a:rPr lang="cs-CZ" sz="3000" b="1" dirty="0"/>
              <a:t> </a:t>
            </a:r>
          </a:p>
          <a:p>
            <a:pPr marL="0" indent="0">
              <a:buNone/>
            </a:pPr>
            <a:r>
              <a:rPr lang="cs-CZ" sz="3000" b="1" dirty="0"/>
              <a:t>Drobné stavební úpravy</a:t>
            </a:r>
          </a:p>
          <a:p>
            <a:r>
              <a:rPr lang="cs-CZ" sz="3000" b="1" dirty="0"/>
              <a:t>Cena všech dokončených stavebních úprav v jednom zdaňovacím období, která nepřesáhne v úhrnu 40 000 Kč na každou jednotlivou účetní položku majetku.</a:t>
            </a:r>
          </a:p>
          <a:p>
            <a:r>
              <a:rPr lang="cs-CZ" sz="3000" b="1" dirty="0"/>
              <a:t>Např. úprava pracovního místa, které usnadní přístup osobám zdravotně postiženým.</a:t>
            </a:r>
            <a:endParaRPr lang="cs-CZ" sz="2600" dirty="0"/>
          </a:p>
        </p:txBody>
      </p:sp>
    </p:spTree>
    <p:extLst>
      <p:ext uri="{BB962C8B-B14F-4D97-AF65-F5344CB8AC3E}">
        <p14:creationId xmlns:p14="http://schemas.microsoft.com/office/powerpoint/2010/main" val="1276173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PŘÍMÁ PODPORA PRO CS</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20000"/>
          </a:bodyPr>
          <a:lstStyle/>
          <a:p>
            <a:r>
              <a:rPr lang="cs-CZ" sz="2600" dirty="0"/>
              <a:t>Mzdy zaměstnanců z CS (PS, DPČ, DPP ne) – max. limit stanovený  pro měsíc práce zaměstnance je ve výši trojnásobku minimální mzdy  za měsíc při 40hodinové týdenní pracovní době. </a:t>
            </a:r>
          </a:p>
          <a:p>
            <a:endParaRPr lang="cs-CZ" sz="2600" dirty="0"/>
          </a:p>
          <a:p>
            <a:r>
              <a:rPr lang="cs-CZ" sz="2600" dirty="0"/>
              <a:t>Cestovné, ubytování a stravné při služebních cestách pro CS. </a:t>
            </a:r>
          </a:p>
          <a:p>
            <a:endParaRPr lang="cs-CZ" sz="2600" dirty="0"/>
          </a:p>
          <a:p>
            <a:r>
              <a:rPr lang="cs-CZ" sz="2600" dirty="0"/>
              <a:t>Příspěvek na péči o dítě a další závislé osoby – poskytuje se po dobu trvání školení nebo při nástupu nezaměstnané osoby do nového zaměstnání (v tomto případě se poskytuje po dobu max. 6 </a:t>
            </a:r>
            <a:r>
              <a:rPr lang="cs-CZ" sz="2600" dirty="0" err="1"/>
              <a:t>měs</a:t>
            </a:r>
            <a:r>
              <a:rPr lang="cs-CZ" sz="2600" dirty="0"/>
              <a:t>.). </a:t>
            </a:r>
          </a:p>
          <a:p>
            <a:endParaRPr lang="cs-CZ" sz="2600" dirty="0"/>
          </a:p>
          <a:p>
            <a:r>
              <a:rPr lang="cs-CZ" sz="2600" dirty="0"/>
              <a:t>Příspěvek na zapracování (dle zákona č. 435/2004 Sb., zákon  o zaměstnanosti) – poskytuje se po dobu max. 3 </a:t>
            </a:r>
            <a:r>
              <a:rPr lang="cs-CZ" sz="2600" dirty="0" err="1"/>
              <a:t>měs</a:t>
            </a:r>
            <a:r>
              <a:rPr lang="cs-CZ" sz="2600" dirty="0"/>
              <a:t>., nejvýše  do poloviny minimální mzdy. </a:t>
            </a:r>
          </a:p>
          <a:p>
            <a:endParaRPr lang="cs-CZ" sz="2600" dirty="0"/>
          </a:p>
          <a:p>
            <a:r>
              <a:rPr lang="cs-CZ" sz="2600" dirty="0"/>
              <a:t>Jiné nezbytné náklady pro CS pro realizování jejich aktivit (prohlídka zdravotní způsobilosti pro výkon práce, výpis z rejstříku trestů).</a:t>
            </a:r>
          </a:p>
        </p:txBody>
      </p:sp>
    </p:spTree>
    <p:extLst>
      <p:ext uri="{BB962C8B-B14F-4D97-AF65-F5344CB8AC3E}">
        <p14:creationId xmlns:p14="http://schemas.microsoft.com/office/powerpoint/2010/main" val="35805098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PŘÍJMY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20000"/>
          </a:bodyPr>
          <a:lstStyle/>
          <a:p>
            <a:r>
              <a:rPr lang="cs-CZ" sz="2600" dirty="0"/>
              <a:t>Příjmy za poskytované služby, které jsou i jen částečně financované  v rámci projektu (konferenční poplatky, poplatky za školení apod.).</a:t>
            </a:r>
          </a:p>
          <a:p>
            <a:r>
              <a:rPr lang="cs-CZ" sz="2600" dirty="0"/>
              <a:t>Příjmy za prodej výrobků, které vznikly v rámci projektu (tj. výrobků,  na jejichž vznik byly vynaloženy výdaje projektu).</a:t>
            </a:r>
          </a:p>
          <a:p>
            <a:r>
              <a:rPr lang="cs-CZ" sz="2600" dirty="0"/>
              <a:t>Pronájem prostor, zařízení, softwaru atd. financovaných v rámci projektu.</a:t>
            </a:r>
          </a:p>
          <a:p>
            <a:r>
              <a:rPr lang="cs-CZ" sz="2600" dirty="0"/>
              <a:t>Prostředky, kterými partner či další subjekt zapojený do realizace projektu (např. jako zaměstnavatel školených osob) spolufinancuje z vlastních zdrojů projektové činnosti z důvodu aplikace některé z blokových výjimek ze zákazu veřejné podpory.  </a:t>
            </a:r>
          </a:p>
          <a:p>
            <a:pPr marL="0" indent="0">
              <a:buNone/>
            </a:pPr>
            <a:r>
              <a:rPr lang="cs-CZ" sz="2600" b="1" u="sng" dirty="0"/>
              <a:t>Příjmem projektu nikdy nejsou</a:t>
            </a:r>
            <a:r>
              <a:rPr lang="cs-CZ" sz="2600" dirty="0"/>
              <a:t>:</a:t>
            </a:r>
          </a:p>
          <a:p>
            <a:r>
              <a:rPr lang="cs-CZ" sz="2600" dirty="0"/>
              <a:t>Úroky vygenerované na bankovních účtech příjemce. </a:t>
            </a:r>
          </a:p>
          <a:p>
            <a:r>
              <a:rPr lang="cs-CZ" sz="2600" dirty="0"/>
              <a:t>Platby, které příjemce obdrží ze smluvních pokut v důsledku porušení smlouvy. </a:t>
            </a:r>
          </a:p>
          <a:p>
            <a:r>
              <a:rPr lang="cs-CZ" sz="2600" dirty="0"/>
              <a:t>Platby, které vznikají v důsledku toho, že třetí osoba vybraná podle pravidel pro zadávání zakázek svou nabídku stáhne (peněžní jistota).</a:t>
            </a:r>
          </a:p>
        </p:txBody>
      </p:sp>
    </p:spTree>
    <p:extLst>
      <p:ext uri="{BB962C8B-B14F-4D97-AF65-F5344CB8AC3E}">
        <p14:creationId xmlns:p14="http://schemas.microsoft.com/office/powerpoint/2010/main" val="12395016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ZMĚNY ROZPOČTU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0"/>
            <a:ext cx="12073489" cy="4716149"/>
          </a:xfrm>
        </p:spPr>
        <p:txBody>
          <a:bodyPr>
            <a:noAutofit/>
          </a:bodyPr>
          <a:lstStyle/>
          <a:p>
            <a:r>
              <a:rPr lang="cs-CZ" sz="1700" dirty="0"/>
              <a:t>Změny rozpočtu jsou možné, nesmí ale narušit charakter a hlavní záměr projektu, musí být pro projekt nezbytné a efektivní.</a:t>
            </a:r>
          </a:p>
          <a:p>
            <a:r>
              <a:rPr lang="cs-CZ" sz="1700" dirty="0"/>
              <a:t>Rozlišují se podstatné a nepodstatné změny (kap. 5.1 Specifické části pravidel pro žadatele a příjemce).</a:t>
            </a:r>
          </a:p>
          <a:p>
            <a:r>
              <a:rPr lang="cs-CZ" sz="1700" dirty="0"/>
              <a:t>Každá změna rozpočtu musí být odůvodněna.</a:t>
            </a:r>
          </a:p>
          <a:p>
            <a:r>
              <a:rPr lang="cs-CZ" sz="1700" dirty="0"/>
              <a:t>Celková výše rozpočtu nemůže být navýšena.</a:t>
            </a:r>
          </a:p>
          <a:p>
            <a:r>
              <a:rPr lang="cs-CZ" sz="1700" dirty="0"/>
              <a:t>Položky rozpočtu nemohou být přečerpány.</a:t>
            </a:r>
          </a:p>
          <a:p>
            <a:pPr marL="0" indent="0">
              <a:buNone/>
            </a:pPr>
            <a:endParaRPr lang="cs-CZ" sz="1700" b="1" dirty="0"/>
          </a:p>
          <a:p>
            <a:pPr marL="0" indent="0">
              <a:buNone/>
            </a:pPr>
            <a:r>
              <a:rPr lang="cs-CZ" sz="1700" b="1" dirty="0"/>
              <a:t>Nepodstatné změny rozpočtu: </a:t>
            </a:r>
          </a:p>
          <a:p>
            <a:r>
              <a:rPr lang="cs-CZ" sz="1700" dirty="0"/>
              <a:t>změna rozpočtu projektu (přesun mezi položkami, vytváření nových položek, zrušení položek) v rámci jedné kapitoly rozpočtu;      </a:t>
            </a:r>
          </a:p>
          <a:p>
            <a:r>
              <a:rPr lang="cs-CZ" sz="1700" dirty="0"/>
              <a:t> přesun prostředků mezi jednotlivými kapitolami rozpočtu do výše 20 % celkových způsobilých výdajů  projektu.</a:t>
            </a:r>
          </a:p>
          <a:p>
            <a:pPr>
              <a:buFont typeface="Wingdings" panose="05000000000000000000" pitchFamily="2" charset="2"/>
              <a:buChar char="Ø"/>
            </a:pPr>
            <a:endParaRPr lang="cs-CZ" sz="1700" b="1" dirty="0"/>
          </a:p>
          <a:p>
            <a:pPr marL="0" indent="0">
              <a:buNone/>
            </a:pPr>
            <a:r>
              <a:rPr lang="cs-CZ" sz="1700" b="1" dirty="0"/>
              <a:t>Podstatné změny rozpočtu:</a:t>
            </a:r>
          </a:p>
          <a:p>
            <a:r>
              <a:rPr lang="cs-CZ" sz="1700" dirty="0"/>
              <a:t>přesun prostředků mezi jednotlivými kapitolami rozpočtu vyšší než 20 % celkových způsobilých výdajů projektu;        </a:t>
            </a:r>
          </a:p>
          <a:p>
            <a:r>
              <a:rPr lang="cs-CZ" sz="1700" dirty="0"/>
              <a:t>přesun v rozpočtu mezi položkami na neinvestiční a investiční výdaje.</a:t>
            </a:r>
          </a:p>
        </p:txBody>
      </p:sp>
    </p:spTree>
    <p:extLst>
      <p:ext uri="{BB962C8B-B14F-4D97-AF65-F5344CB8AC3E}">
        <p14:creationId xmlns:p14="http://schemas.microsoft.com/office/powerpoint/2010/main" val="30770732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705477" y="2319773"/>
            <a:ext cx="8437183" cy="1754326"/>
          </a:xfrm>
          <a:prstGeom prst="rect">
            <a:avLst/>
          </a:prstGeom>
        </p:spPr>
        <p:txBody>
          <a:bodyPr wrap="none">
            <a:spAutoFit/>
          </a:bodyPr>
          <a:lstStyle/>
          <a:p>
            <a:pPr algn="ctr"/>
            <a:r>
              <a:rPr lang="pl-PL" sz="5400" b="1" spc="-150" dirty="0">
                <a:solidFill>
                  <a:schemeClr val="accent1">
                    <a:lumMod val="75000"/>
                  </a:schemeClr>
                </a:solidFill>
              </a:rPr>
              <a:t>ZMĚNY PROJEKTU </a:t>
            </a:r>
          </a:p>
          <a:p>
            <a:pPr algn="ctr"/>
            <a:r>
              <a:rPr lang="pl-PL" sz="5400" b="1" spc="-150" dirty="0">
                <a:solidFill>
                  <a:schemeClr val="accent1">
                    <a:lumMod val="75000"/>
                  </a:schemeClr>
                </a:solidFill>
              </a:rPr>
              <a:t>(PODSTATNÉ A NEPODSTATNÉ)</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5833496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ZMĚNY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algn="ctr"/>
            <a:r>
              <a:rPr lang="pl-PL" sz="3000" b="1" spc="-150" dirty="0"/>
              <a:t>podstatné změny – před jejich provedením je potřeba souhlas řídícího orgánu (ŘO) </a:t>
            </a:r>
          </a:p>
          <a:p>
            <a:pPr lvl="1"/>
            <a:r>
              <a:rPr lang="pl-PL" dirty="0"/>
              <a:t>změny vyžadující vydání změnového právního aktu</a:t>
            </a:r>
          </a:p>
          <a:p>
            <a:pPr lvl="1"/>
            <a:r>
              <a:rPr lang="pl-PL" dirty="0"/>
              <a:t>změny nevyžadující vydání změnového právního aktu</a:t>
            </a:r>
          </a:p>
          <a:p>
            <a:pPr lvl="1"/>
            <a:r>
              <a:rPr lang="pl-PL" dirty="0"/>
              <a:t>vliv na </a:t>
            </a:r>
            <a:r>
              <a:rPr lang="pl-PL" b="1" dirty="0"/>
              <a:t>charakter projektu, splnění cílů nebo dobu realizace projektu</a:t>
            </a:r>
          </a:p>
          <a:p>
            <a:pPr lvl="1"/>
            <a:r>
              <a:rPr lang="pl-PL" dirty="0"/>
              <a:t>žádost o změnu v MS 2014+</a:t>
            </a:r>
          </a:p>
          <a:p>
            <a:pPr lvl="1"/>
            <a:r>
              <a:rPr lang="pl-PL" dirty="0"/>
              <a:t>ŘO má na posouzení změny 20 pracovních dnů (od předložení žádosti  o změnu)</a:t>
            </a:r>
          </a:p>
          <a:p>
            <a:pPr lvl="1"/>
            <a:r>
              <a:rPr lang="pl-PL" dirty="0"/>
              <a:t>změna nesmí být provedena před schválením ze strany ŘO, resp. před vydáním změnového právního aktu </a:t>
            </a:r>
            <a:endParaRPr lang="cs-CZ" dirty="0"/>
          </a:p>
        </p:txBody>
      </p:sp>
    </p:spTree>
    <p:extLst>
      <p:ext uri="{BB962C8B-B14F-4D97-AF65-F5344CB8AC3E}">
        <p14:creationId xmlns:p14="http://schemas.microsoft.com/office/powerpoint/2010/main" val="6021478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ZMĚNY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nepodstatné změny – nevyžadují změnu právního aktu </a:t>
            </a:r>
          </a:p>
          <a:p>
            <a:pPr lvl="1"/>
            <a:r>
              <a:rPr lang="cs-CZ" dirty="0"/>
              <a:t>změny, o kterých je potřeba informovat ŘO bez zbytečného prodlení od data provedení změny</a:t>
            </a:r>
          </a:p>
          <a:p>
            <a:pPr lvl="1"/>
            <a:r>
              <a:rPr lang="cs-CZ" dirty="0"/>
              <a:t>změny, o kterých je potřeba informovat ŘO 10 dnů před předložením zprávy o realizaci projektu</a:t>
            </a:r>
          </a:p>
          <a:p>
            <a:pPr lvl="1"/>
            <a:r>
              <a:rPr lang="cs-CZ" dirty="0"/>
              <a:t>změny rozpočtu, o kterých je potřeba informovat ŘO spolu se zprávou  o realizaci projektu </a:t>
            </a:r>
          </a:p>
          <a:p>
            <a:pPr lvl="1"/>
            <a:endParaRPr lang="cs-CZ" dirty="0"/>
          </a:p>
          <a:p>
            <a:r>
              <a:rPr lang="cs-CZ" sz="3200" b="1" dirty="0"/>
              <a:t>změny v osobě příjemce </a:t>
            </a:r>
          </a:p>
        </p:txBody>
      </p:sp>
    </p:spTree>
    <p:extLst>
      <p:ext uri="{BB962C8B-B14F-4D97-AF65-F5344CB8AC3E}">
        <p14:creationId xmlns:p14="http://schemas.microsoft.com/office/powerpoint/2010/main" val="3598546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NEPODSTATNÉ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20000"/>
          </a:bodyPr>
          <a:lstStyle/>
          <a:p>
            <a:r>
              <a:rPr lang="cs-CZ" sz="3200" b="1" dirty="0"/>
              <a:t>Informovat ŘO bez zbytečného prodlení od data provedení změny</a:t>
            </a:r>
          </a:p>
          <a:p>
            <a:pPr lvl="1"/>
            <a:r>
              <a:rPr lang="cs-CZ" sz="2800" dirty="0"/>
              <a:t>kontaktní osoby projektu (vč. kontaktních údajů, adresy pro doručení…) sídla příjemce podpory; </a:t>
            </a:r>
          </a:p>
          <a:p>
            <a:pPr lvl="1"/>
            <a:r>
              <a:rPr lang="cs-CZ" sz="2800" dirty="0"/>
              <a:t>osob statutárních orgánů příjemce;</a:t>
            </a:r>
          </a:p>
          <a:p>
            <a:pPr lvl="1"/>
            <a:r>
              <a:rPr lang="cs-CZ" sz="2800" dirty="0"/>
              <a:t>názvu příjemce (součástí nesmí být převod/přechod práv a povinností příjemce z právního aktu).</a:t>
            </a:r>
          </a:p>
          <a:p>
            <a:pPr lvl="1"/>
            <a:endParaRPr lang="cs-CZ" sz="2800" b="1" dirty="0"/>
          </a:p>
          <a:p>
            <a:r>
              <a:rPr lang="cs-CZ" sz="3200" b="1" dirty="0"/>
              <a:t>Informovat ŘO 10 dnů před předložením </a:t>
            </a:r>
            <a:r>
              <a:rPr lang="cs-CZ" sz="3200" b="1" dirty="0" err="1"/>
              <a:t>ZoR</a:t>
            </a:r>
            <a:endParaRPr lang="cs-CZ" sz="3200" b="1" dirty="0"/>
          </a:p>
          <a:p>
            <a:pPr lvl="1"/>
            <a:r>
              <a:rPr lang="cs-CZ" sz="2800" dirty="0"/>
              <a:t>změna finančního plánu</a:t>
            </a:r>
          </a:p>
          <a:p>
            <a:pPr lvl="1"/>
            <a:r>
              <a:rPr lang="cs-CZ" sz="2800" dirty="0"/>
              <a:t>změna rozpočtu v rámci jedné kapitoly (přesun mezi položkami, nové položky)</a:t>
            </a:r>
          </a:p>
          <a:p>
            <a:pPr lvl="1"/>
            <a:r>
              <a:rPr lang="cs-CZ" sz="2800" dirty="0"/>
              <a:t>přesun prostředků mezi kapitolami rozpočtu do výše 20% celkových způsobilých výdajů projektu (počítá se kumulovaně od vydání právního aktu či poslední podstatné změny) </a:t>
            </a:r>
          </a:p>
        </p:txBody>
      </p:sp>
    </p:spTree>
    <p:extLst>
      <p:ext uri="{BB962C8B-B14F-4D97-AF65-F5344CB8AC3E}">
        <p14:creationId xmlns:p14="http://schemas.microsoft.com/office/powerpoint/2010/main" val="27027394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NEPODSTATNÉ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92500" lnSpcReduction="10000"/>
          </a:bodyPr>
          <a:lstStyle/>
          <a:p>
            <a:r>
              <a:rPr lang="cs-CZ" sz="3200" b="1" dirty="0"/>
              <a:t> Informovat ŘO spolu se zprávou o realizaci projektu</a:t>
            </a:r>
          </a:p>
          <a:p>
            <a:pPr lvl="1"/>
            <a:r>
              <a:rPr lang="cs-CZ" sz="2800" dirty="0"/>
              <a:t>změna místa realizace nebo území dopadu (jen případy bez vlivu  na způsobilost výdajů)</a:t>
            </a:r>
          </a:p>
          <a:p>
            <a:pPr lvl="1"/>
            <a:r>
              <a:rPr lang="cs-CZ" sz="2800" dirty="0"/>
              <a:t>změna ve způsobu provádění KA bez vlivu na plnění cílů (technické aspekty – harmonogram, rozfázování aktivity, změna v počtu plánovaných činností, změna záběru v počtu účastníku, lokality)</a:t>
            </a:r>
          </a:p>
          <a:p>
            <a:pPr lvl="1"/>
            <a:r>
              <a:rPr lang="cs-CZ" sz="2800" dirty="0"/>
              <a:t>navýšení počtu zapojených osob CS</a:t>
            </a:r>
          </a:p>
          <a:p>
            <a:pPr lvl="1"/>
            <a:r>
              <a:rPr lang="cs-CZ" sz="2800" dirty="0"/>
              <a:t>změna složení realizačního týmu</a:t>
            </a:r>
          </a:p>
          <a:p>
            <a:pPr lvl="1"/>
            <a:r>
              <a:rPr lang="cs-CZ" sz="2800" dirty="0"/>
              <a:t>změny smluv o partnerství</a:t>
            </a:r>
          </a:p>
          <a:p>
            <a:pPr lvl="1"/>
            <a:r>
              <a:rPr lang="cs-CZ" sz="2800" dirty="0"/>
              <a:t>vypuštění partnera z realizace projektu (zánik partnerské </a:t>
            </a:r>
            <a:r>
              <a:rPr lang="cs-CZ" sz="2800" dirty="0" err="1"/>
              <a:t>org</a:t>
            </a:r>
            <a:r>
              <a:rPr lang="cs-CZ" sz="2800" dirty="0"/>
              <a:t>., bez vlivu na VP)</a:t>
            </a:r>
          </a:p>
          <a:p>
            <a:pPr lvl="1"/>
            <a:r>
              <a:rPr lang="cs-CZ" sz="2800" dirty="0"/>
              <a:t>změna plátcovství DPH příjemce či partnera s </a:t>
            </a:r>
            <a:r>
              <a:rPr lang="cs-CZ" sz="2800" dirty="0" err="1"/>
              <a:t>fin</a:t>
            </a:r>
            <a:r>
              <a:rPr lang="cs-CZ" sz="2800" dirty="0"/>
              <a:t>. příspěvkem. se kumulovaně od vydání právního aktu či poslední podstatné změny) </a:t>
            </a:r>
          </a:p>
        </p:txBody>
      </p:sp>
    </p:spTree>
    <p:extLst>
      <p:ext uri="{BB962C8B-B14F-4D97-AF65-F5344CB8AC3E}">
        <p14:creationId xmlns:p14="http://schemas.microsoft.com/office/powerpoint/2010/main" val="239410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fontScale="85000" lnSpcReduction="20000"/>
          </a:bodyPr>
          <a:lstStyle/>
          <a:p>
            <a:pPr marL="0" indent="0">
              <a:buNone/>
            </a:pPr>
            <a:r>
              <a:rPr lang="cs-CZ" sz="2600" b="1" dirty="0"/>
              <a:t>Obsah zprávy o realizaci: </a:t>
            </a:r>
          </a:p>
          <a:p>
            <a:r>
              <a:rPr lang="cs-CZ" sz="2300" dirty="0"/>
              <a:t>zpráva o realizaci informuje o realizaci projektu v daném období (zpravidla 6 měsíců)</a:t>
            </a:r>
          </a:p>
          <a:p>
            <a:pPr lvl="1"/>
            <a:r>
              <a:rPr lang="cs-CZ" sz="2300" dirty="0"/>
              <a:t>pokrok v realizaci KA (popis jak pobíhají aktivity…)  </a:t>
            </a:r>
          </a:p>
          <a:p>
            <a:pPr lvl="1"/>
            <a:r>
              <a:rPr lang="cs-CZ" sz="2300" dirty="0"/>
              <a:t>povinné přílohy </a:t>
            </a:r>
            <a:r>
              <a:rPr lang="cs-CZ" sz="2300" dirty="0" err="1"/>
              <a:t>ZoR</a:t>
            </a:r>
            <a:endParaRPr lang="cs-CZ" sz="2300" dirty="0"/>
          </a:p>
          <a:p>
            <a:pPr lvl="1"/>
            <a:r>
              <a:rPr lang="cs-CZ" sz="2300" dirty="0"/>
              <a:t>plnění indikátorů (povinné k naplnění a povinné k vykazování)</a:t>
            </a:r>
          </a:p>
          <a:p>
            <a:pPr lvl="1"/>
            <a:r>
              <a:rPr lang="cs-CZ" sz="2300" dirty="0"/>
              <a:t>horizontální principy</a:t>
            </a:r>
          </a:p>
          <a:p>
            <a:pPr lvl="1"/>
            <a:r>
              <a:rPr lang="cs-CZ" sz="2300" dirty="0"/>
              <a:t>publicita</a:t>
            </a:r>
          </a:p>
          <a:p>
            <a:pPr lvl="1"/>
            <a:r>
              <a:rPr lang="cs-CZ" sz="2300" dirty="0"/>
              <a:t>veřejné zakázky</a:t>
            </a:r>
          </a:p>
          <a:p>
            <a:pPr lvl="1"/>
            <a:r>
              <a:rPr lang="cs-CZ" sz="2300" dirty="0"/>
              <a:t>informace o příjmech (částky se vyplňují jen pokud příjmy převýší spolufinancování, je však nutné doplnit nulové hodnoty)</a:t>
            </a:r>
          </a:p>
          <a:p>
            <a:pPr lvl="1"/>
            <a:r>
              <a:rPr lang="cs-CZ" sz="2300" dirty="0"/>
              <a:t>problémy během realizace</a:t>
            </a:r>
          </a:p>
          <a:p>
            <a:pPr lvl="1"/>
            <a:r>
              <a:rPr lang="cs-CZ" sz="2300" dirty="0"/>
              <a:t>informace o kontrolách (mimo ŘO)</a:t>
            </a:r>
          </a:p>
          <a:p>
            <a:pPr lvl="1"/>
            <a:r>
              <a:rPr lang="cs-CZ" sz="2300" dirty="0"/>
              <a:t>čestná prohlášení</a:t>
            </a:r>
          </a:p>
          <a:p>
            <a:r>
              <a:rPr lang="cs-CZ" sz="2300" dirty="0"/>
              <a:t>Zaslaná záloha se vyúčtovává až v závěrečné zprávě o realizaci. </a:t>
            </a:r>
          </a:p>
          <a:p>
            <a:r>
              <a:rPr lang="cs-CZ" sz="2300" dirty="0"/>
              <a:t>Součástí 1. </a:t>
            </a:r>
            <a:r>
              <a:rPr lang="cs-CZ" sz="2300" dirty="0" err="1"/>
              <a:t>ZoR</a:t>
            </a:r>
            <a:r>
              <a:rPr lang="cs-CZ" sz="2300" dirty="0"/>
              <a:t> je i smlouva o partnerství (platí pro projekty s partnerem s finančním příspěvkem).</a:t>
            </a:r>
          </a:p>
          <a:p>
            <a:r>
              <a:rPr lang="cs-CZ" sz="2300" dirty="0"/>
              <a:t>Nedílnou součástí Zprávy o realizaci je Žádost o platbu.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5241039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 Nevyžadující vydání změnového právního aktu</a:t>
            </a:r>
          </a:p>
          <a:p>
            <a:pPr lvl="1"/>
            <a:r>
              <a:rPr lang="cs-CZ" sz="2600" dirty="0"/>
              <a:t>změny v KA (vyjma technických aspektů), př. zrušení či přidání KA </a:t>
            </a:r>
          </a:p>
          <a:p>
            <a:pPr lvl="1"/>
            <a:r>
              <a:rPr lang="cs-CZ" sz="2600" dirty="0"/>
              <a:t>přesun prostředků mezi kapitolami rozpočtu v objemu nad 20% CZV (kumulovaně od vydání práv. aktu nebo minulé podstatné změny) </a:t>
            </a:r>
          </a:p>
          <a:p>
            <a:pPr lvl="1"/>
            <a:r>
              <a:rPr lang="cs-CZ" sz="2600" dirty="0"/>
              <a:t>přesun v rozpočtu mezi investicemi a </a:t>
            </a:r>
            <a:r>
              <a:rPr lang="cs-CZ" sz="2600" dirty="0" err="1"/>
              <a:t>neinvesticemi</a:t>
            </a:r>
            <a:r>
              <a:rPr lang="cs-CZ" sz="2600" dirty="0"/>
              <a:t> </a:t>
            </a:r>
          </a:p>
          <a:p>
            <a:pPr lvl="1"/>
            <a:r>
              <a:rPr lang="cs-CZ" sz="2600" dirty="0"/>
              <a:t>změna bankovního účtu projektu /projektů </a:t>
            </a:r>
          </a:p>
          <a:p>
            <a:pPr lvl="1"/>
            <a:r>
              <a:rPr lang="cs-CZ" sz="2600" dirty="0"/>
              <a:t>změna vymezení monitorovacích období (bez vlivu na termín konce projektu) </a:t>
            </a:r>
          </a:p>
          <a:p>
            <a:pPr lvl="1"/>
            <a:r>
              <a:rPr lang="cs-CZ" sz="2600" dirty="0"/>
              <a:t>změna v termínech dílčích kroků (tam, kde právní akt tyto termíny a kroky obsahuje) </a:t>
            </a:r>
          </a:p>
        </p:txBody>
      </p:sp>
    </p:spTree>
    <p:extLst>
      <p:ext uri="{BB962C8B-B14F-4D97-AF65-F5344CB8AC3E}">
        <p14:creationId xmlns:p14="http://schemas.microsoft.com/office/powerpoint/2010/main" val="29982386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PODSTATNÉ ZMĚNY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 Vyžadující vydání změnového právního aktu</a:t>
            </a:r>
          </a:p>
          <a:p>
            <a:pPr lvl="1"/>
            <a:r>
              <a:rPr lang="cs-CZ" sz="2800" dirty="0"/>
              <a:t>změna plánovaných výstupů a výsledků projektu (indikátorů);</a:t>
            </a:r>
          </a:p>
          <a:p>
            <a:pPr lvl="1"/>
            <a:r>
              <a:rPr lang="cs-CZ" sz="2800" dirty="0"/>
              <a:t>změna termínu ukončení realizace projektu;</a:t>
            </a:r>
          </a:p>
          <a:p>
            <a:pPr lvl="1"/>
            <a:r>
              <a:rPr lang="cs-CZ" sz="2800" dirty="0"/>
              <a:t>nahrazení partnera jiným subjektem/ jinými subjekty;</a:t>
            </a:r>
          </a:p>
          <a:p>
            <a:pPr lvl="1"/>
            <a:r>
              <a:rPr lang="cs-CZ" sz="2800" dirty="0"/>
              <a:t>vypuštění partnera z realizace projektu z důvodu jeho zániku (pokud dochází k navýšení veřejné podpory). </a:t>
            </a:r>
          </a:p>
          <a:p>
            <a:pPr lvl="1"/>
            <a:r>
              <a:rPr lang="cs-CZ" sz="2800" dirty="0"/>
              <a:t>Žádost o změnu je možno stáhnout do doby jejích schválení/odmítnutí. </a:t>
            </a:r>
            <a:endParaRPr lang="cs-CZ" sz="1800" dirty="0"/>
          </a:p>
        </p:txBody>
      </p:sp>
    </p:spTree>
    <p:extLst>
      <p:ext uri="{BB962C8B-B14F-4D97-AF65-F5344CB8AC3E}">
        <p14:creationId xmlns:p14="http://schemas.microsoft.com/office/powerpoint/2010/main" val="41394722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2455" y="15180"/>
            <a:ext cx="8021034" cy="108616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spc="-150" dirty="0">
                <a:solidFill>
                  <a:schemeClr val="accent1">
                    <a:lumMod val="75000"/>
                  </a:schemeClr>
                </a:solidFill>
              </a:rPr>
              <a:t>PODSTATNÉ A NEPODSTATNÉ ZMĚNY V RÁMCI ZMĚN V OSOBĚ PŘÍJEMCE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20000"/>
          </a:bodyPr>
          <a:lstStyle/>
          <a:p>
            <a:r>
              <a:rPr lang="cs-CZ" sz="3800" b="1" dirty="0"/>
              <a:t>Změny v osobě příjemce</a:t>
            </a:r>
          </a:p>
          <a:p>
            <a:pPr lvl="1"/>
            <a:r>
              <a:rPr lang="cs-CZ" sz="2800" dirty="0"/>
              <a:t>změna právní formy příjemce podpory (NZ);</a:t>
            </a:r>
          </a:p>
          <a:p>
            <a:pPr lvl="1"/>
            <a:r>
              <a:rPr lang="cs-CZ" sz="2800" dirty="0"/>
              <a:t>přeměna obchodní společnosti nebo družstva dle zákona 125/2008 Sb., o přeměnách obch. společností a družstev – fúze, rozdělení převod (PZ předem, bez nového právního aktu);</a:t>
            </a:r>
          </a:p>
          <a:p>
            <a:pPr lvl="1"/>
            <a:r>
              <a:rPr lang="cs-CZ" sz="2800" dirty="0"/>
              <a:t>slučování, splývání a rozdělování školských právnických osob (PZ předem, bez nového právního aktu);</a:t>
            </a:r>
          </a:p>
          <a:p>
            <a:pPr lvl="1"/>
            <a:r>
              <a:rPr lang="cs-CZ" sz="2800" dirty="0"/>
              <a:t>změna příjemce ze zákona, kdy od určitého data dojde k jeho přejmenování či změně právní formy (NZ, ŘO bere na vědomí);</a:t>
            </a:r>
          </a:p>
          <a:p>
            <a:pPr lvl="1"/>
            <a:r>
              <a:rPr lang="cs-CZ" sz="2800" dirty="0"/>
              <a:t>změna příjemce, kdy na základě změny zákona, usnesení vlády apod. dojde od určitého data k přenosu agendy, které se projekt týká, z jednoho subjektu na jiný (bez souhlasu ŘO předem, ale změnový právní akt);</a:t>
            </a:r>
          </a:p>
          <a:p>
            <a:pPr lvl="1"/>
            <a:r>
              <a:rPr lang="cs-CZ" sz="2800" dirty="0"/>
              <a:t>změna nelze mezi </a:t>
            </a:r>
            <a:r>
              <a:rPr lang="cs-CZ" sz="2800" dirty="0" err="1"/>
              <a:t>růz</a:t>
            </a:r>
            <a:r>
              <a:rPr lang="cs-CZ" sz="2800" dirty="0"/>
              <a:t>. subjekty, z FO na PO,  při prodeji či propachtování organizace či její části. </a:t>
            </a:r>
            <a:endParaRPr lang="cs-CZ" sz="1400" dirty="0"/>
          </a:p>
        </p:txBody>
      </p:sp>
    </p:spTree>
    <p:extLst>
      <p:ext uri="{BB962C8B-B14F-4D97-AF65-F5344CB8AC3E}">
        <p14:creationId xmlns:p14="http://schemas.microsoft.com/office/powerpoint/2010/main" val="20825931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KONTROLY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3200" b="1" dirty="0"/>
              <a:t>Kontrola administrativní a kontrola na místě </a:t>
            </a:r>
          </a:p>
          <a:p>
            <a:pPr lvl="1"/>
            <a:r>
              <a:rPr lang="cs-CZ" dirty="0"/>
              <a:t>Kontrola administrativní znamená kontrolu zprávy o realizaci projektu  a žádosti o platbu prostřednictvím systému MS2014+ </a:t>
            </a:r>
          </a:p>
          <a:p>
            <a:pPr lvl="1"/>
            <a:endParaRPr lang="cs-CZ" dirty="0"/>
          </a:p>
          <a:p>
            <a:pPr lvl="1"/>
            <a:r>
              <a:rPr lang="cs-CZ" dirty="0"/>
              <a:t>Kontrola na místě je vykonávána na základě čl. 125 odst. 4 písm. a)  a čl. 125 odst. 5 obecného nařízení a zákona č. 320/2001 Sb.,  o finanční kontrole ve veřejné správě a o změně některých zákonů (zákon o finanční kontrole). </a:t>
            </a:r>
          </a:p>
          <a:p>
            <a:pPr marL="457200" lvl="1" indent="0">
              <a:buNone/>
            </a:pPr>
            <a:r>
              <a:rPr lang="cs-CZ" dirty="0"/>
              <a:t>- Kontroly před vydáním právního aktu </a:t>
            </a:r>
          </a:p>
          <a:p>
            <a:pPr marL="457200" lvl="1" indent="0">
              <a:buNone/>
            </a:pPr>
            <a:r>
              <a:rPr lang="cs-CZ" dirty="0"/>
              <a:t>- Kontroly/audity po vydání právního aktu (ohlášená i neohlášená kontrola) </a:t>
            </a:r>
          </a:p>
        </p:txBody>
      </p:sp>
    </p:spTree>
    <p:extLst>
      <p:ext uri="{BB962C8B-B14F-4D97-AF65-F5344CB8AC3E}">
        <p14:creationId xmlns:p14="http://schemas.microsoft.com/office/powerpoint/2010/main" val="10825318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573616" y="2319773"/>
            <a:ext cx="4700902" cy="830997"/>
          </a:xfrm>
          <a:prstGeom prst="rect">
            <a:avLst/>
          </a:prstGeom>
        </p:spPr>
        <p:txBody>
          <a:bodyPr wrap="none">
            <a:spAutoFit/>
          </a:bodyPr>
          <a:lstStyle/>
          <a:p>
            <a:pPr algn="ctr"/>
            <a:r>
              <a:rPr lang="cs-CZ" sz="4800" b="1" spc="-150" dirty="0">
                <a:solidFill>
                  <a:schemeClr val="accent1">
                    <a:lumMod val="75000"/>
                  </a:schemeClr>
                </a:solidFill>
              </a:rPr>
              <a:t>VEŘEJNÉ ZAKÁZKY </a:t>
            </a:r>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074203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VEŘEJNÉ ZAKÁZKY </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r>
              <a:rPr lang="cs-CZ" sz="2200" b="1" dirty="0"/>
              <a:t>Pravidla pro zadávání zakázek najdete v Obecné části pravidle pro žadatele  a příjemce</a:t>
            </a:r>
          </a:p>
          <a:p>
            <a:r>
              <a:rPr lang="cs-CZ" sz="2200" b="1" dirty="0"/>
              <a:t>Příjemce musí při přípravě zadávacího řízení i v jeho průběhu počítat s časem nezbytným na kontroly prováděné ŘO!   </a:t>
            </a:r>
          </a:p>
          <a:p>
            <a:r>
              <a:rPr lang="cs-CZ" sz="2200" b="1" dirty="0"/>
              <a:t>Příjemce zasílá dokumentaci prostřednictvím IS KP14+, ŘO mu prostřednictvím stejného systému poskytuje zpětnou vazbu, zda lze na základě předložené dokumentace dojít k závěru, že zadávací řízení by nemělo být v rozporu s pravidly.  Za zaslání dokumentace se považuje i poskytnutí odkazu na webové stránky, na nichž je dokumentace veřejně dostupná. Příjemce je povinen na základě vyžádání ŘO předložit stanovenou dokumentaci k zadávacímu řízení, která je v originále v jiném než v českém jazyce, v úředně ověřeném překladu či v prostém překladu do českého jazyka.  </a:t>
            </a:r>
          </a:p>
        </p:txBody>
      </p:sp>
    </p:spTree>
    <p:extLst>
      <p:ext uri="{BB962C8B-B14F-4D97-AF65-F5344CB8AC3E}">
        <p14:creationId xmlns:p14="http://schemas.microsoft.com/office/powerpoint/2010/main" val="9377606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VEŘEJNÉ ZAKÁZKY </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r>
              <a:rPr lang="cs-CZ" sz="2200" b="1" dirty="0"/>
              <a:t>Příjemce zasílá dokumentaci k zadávacímu řízení (hodnota od 400 tisíc Kč) v těchto okamžicích:  </a:t>
            </a:r>
          </a:p>
          <a:p>
            <a:r>
              <a:rPr lang="cs-CZ" sz="2200" b="1" dirty="0"/>
              <a:t>a) před vyhlášením výběrového/zadávacího řízení (tj. kontrole podléhá výzva  k podání nabídek či jinak označený dokument plnící danou funkci);  </a:t>
            </a:r>
          </a:p>
          <a:p>
            <a:r>
              <a:rPr lang="cs-CZ" sz="2200" b="1" dirty="0"/>
              <a:t>b) před podpisem smlouvy s vybraným dodavatelem poté, co zadavatel provedl posouzení a hodnocení nabídek (tj. kontrole podléhá: zveřejnění výzvy k podání nabídek či jinak označeného dokumentu plnícího danou funkci, případné poskytování dodatečných informací, provedení posouzení a hodnocení nabídek a připravená smlouva s dodavatelem);  </a:t>
            </a:r>
          </a:p>
          <a:p>
            <a:r>
              <a:rPr lang="cs-CZ" sz="2200" b="1" dirty="0"/>
              <a:t>c) před podpisem dodatku ke smlouvě s dodavatelem (tj. kontrole podléhá připravený dodatek ke smlouvě s dodavatelem).  </a:t>
            </a:r>
          </a:p>
          <a:p>
            <a:pPr marL="0" indent="0">
              <a:buNone/>
            </a:pPr>
            <a:endParaRPr lang="cs-CZ" sz="2200" b="1" dirty="0"/>
          </a:p>
          <a:p>
            <a:pPr marL="0" indent="0">
              <a:buNone/>
            </a:pPr>
            <a:endParaRPr lang="cs-CZ" sz="2200" b="1" dirty="0"/>
          </a:p>
        </p:txBody>
      </p:sp>
    </p:spTree>
    <p:extLst>
      <p:ext uri="{BB962C8B-B14F-4D97-AF65-F5344CB8AC3E}">
        <p14:creationId xmlns:p14="http://schemas.microsoft.com/office/powerpoint/2010/main" val="23633711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638283" y="2319773"/>
            <a:ext cx="4571573" cy="830997"/>
          </a:xfrm>
          <a:prstGeom prst="rect">
            <a:avLst/>
          </a:prstGeom>
        </p:spPr>
        <p:txBody>
          <a:bodyPr wrap="none">
            <a:spAutoFit/>
          </a:bodyPr>
          <a:lstStyle/>
          <a:p>
            <a:pPr algn="ctr"/>
            <a:r>
              <a:rPr lang="cs-CZ" sz="4800" b="1" spc="-150" dirty="0">
                <a:solidFill>
                  <a:schemeClr val="accent1">
                    <a:lumMod val="75000"/>
                  </a:schemeClr>
                </a:solidFill>
              </a:rPr>
              <a:t>DŮLEŽITÉ ODKAZY</a:t>
            </a:r>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36972729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DŮLEŽITÉ ODKAZY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077950"/>
            <a:ext cx="12073489" cy="4781312"/>
          </a:xfrm>
        </p:spPr>
        <p:txBody>
          <a:bodyPr>
            <a:noAutofit/>
          </a:bodyPr>
          <a:lstStyle/>
          <a:p>
            <a:pPr lvl="0" defTabSz="457200">
              <a:lnSpc>
                <a:spcPct val="100000"/>
              </a:lnSpc>
              <a:buSzPct val="80000"/>
              <a:defRPr/>
            </a:pPr>
            <a:r>
              <a:rPr lang="cs-CZ" sz="2100" dirty="0"/>
              <a:t>Obecná část pravidel pro žadatele a příjemce v rámci OPZ </a:t>
            </a:r>
            <a:r>
              <a:rPr lang="cs-CZ" sz="2100" dirty="0">
                <a:hlinkClick r:id="rId6"/>
              </a:rPr>
              <a:t>https://www.esfcr.cz/pravidla-pro-zadatele-a-prijemce-opz/-/dokument/797767</a:t>
            </a:r>
            <a:r>
              <a:rPr lang="cs-CZ" sz="2100" dirty="0"/>
              <a:t>   </a:t>
            </a:r>
          </a:p>
          <a:p>
            <a:pPr lvl="0" defTabSz="457200">
              <a:lnSpc>
                <a:spcPct val="100000"/>
              </a:lnSpc>
              <a:buSzPct val="80000"/>
              <a:defRPr/>
            </a:pPr>
            <a:r>
              <a:rPr lang="cs-CZ" sz="2100" dirty="0"/>
              <a:t>Specifická část pravidel pro žadatele a příjemce v rámci OPZ </a:t>
            </a:r>
            <a:r>
              <a:rPr lang="cs-CZ" sz="2100" dirty="0">
                <a:hlinkClick r:id="rId7"/>
              </a:rPr>
              <a:t>https://www.esfcr.cz/pravidla-pro-zadatele-a-prijemce-opz/-/dokument/797817</a:t>
            </a:r>
            <a:endParaRPr lang="cs-CZ" sz="2100" b="1" dirty="0">
              <a:solidFill>
                <a:srgbClr val="A9DBED"/>
              </a:solidFill>
            </a:endParaRPr>
          </a:p>
          <a:p>
            <a:pPr defTabSz="457200">
              <a:lnSpc>
                <a:spcPct val="100000"/>
              </a:lnSpc>
              <a:buSzPct val="80000"/>
              <a:defRPr/>
            </a:pPr>
            <a:r>
              <a:rPr lang="cs-CZ" sz="2100" b="1" dirty="0"/>
              <a:t>Pokyny pro vyplnění zprávy o realizaci projektu a žádosti o platbu v IS KP14+    </a:t>
            </a:r>
            <a:r>
              <a:rPr lang="cs-CZ" sz="2100" dirty="0">
                <a:hlinkClick r:id="rId8"/>
              </a:rPr>
              <a:t>https://www.esfcr.cz/pokyny-k-vyplneni-zpravy-o-realizaci-zadosti-o-platbu-a-zadosti-o-zmenu-opz</a:t>
            </a:r>
            <a:endParaRPr lang="cs-CZ" sz="2100" b="1" dirty="0"/>
          </a:p>
          <a:p>
            <a:pPr defTabSz="457200">
              <a:lnSpc>
                <a:spcPct val="100000"/>
              </a:lnSpc>
              <a:buSzPct val="80000"/>
              <a:defRPr/>
            </a:pPr>
            <a:r>
              <a:rPr lang="cs-CZ" sz="2100" b="1" dirty="0"/>
              <a:t>Pokyny pro evidenci podpory poskytnuté účastníkům projektů (v IS ESF 2014+)   </a:t>
            </a:r>
            <a:r>
              <a:rPr lang="cs-CZ" sz="2100" dirty="0">
                <a:hlinkClick r:id="rId9"/>
              </a:rPr>
              <a:t>https://www.esfcr.cz/monitorovani-podporenych-osob-opz/-/dokument/798928</a:t>
            </a:r>
            <a:endParaRPr lang="cs-CZ" sz="2100" dirty="0"/>
          </a:p>
          <a:p>
            <a:pPr lvl="0"/>
            <a:r>
              <a:rPr lang="cs-CZ" sz="2100" dirty="0"/>
              <a:t>Výzvy MAS včetně příloh:</a:t>
            </a:r>
            <a:br>
              <a:rPr lang="cs-CZ" sz="2100" dirty="0"/>
            </a:br>
            <a:r>
              <a:rPr lang="cs-CZ" sz="2100" dirty="0">
                <a:hlinkClick r:id="rId10"/>
              </a:rPr>
              <a:t>http://mas-moravskabrana.cz/dotace/3__vyzva_mas___opz_2018</a:t>
            </a:r>
            <a:r>
              <a:rPr lang="cs-CZ" sz="2100" dirty="0"/>
              <a:t>,</a:t>
            </a:r>
            <a:br>
              <a:rPr lang="cs-CZ" sz="2100" dirty="0"/>
            </a:br>
            <a:r>
              <a:rPr lang="cs-CZ" sz="2100" dirty="0">
                <a:hlinkClick r:id="rId11"/>
              </a:rPr>
              <a:t>http://mas-moravskabrana.cz/dotace/5__vyzva_mas___opz_2019</a:t>
            </a:r>
            <a:r>
              <a:rPr lang="cs-CZ" sz="2100" dirty="0"/>
              <a:t>,</a:t>
            </a:r>
            <a:br>
              <a:rPr lang="cs-CZ" sz="2100" dirty="0"/>
            </a:br>
            <a:r>
              <a:rPr lang="cs-CZ" sz="2100" dirty="0">
                <a:hlinkClick r:id="rId12"/>
              </a:rPr>
              <a:t>http://mas-moravskabrana.cz/dotace/6__vyzva_mas___opz_2019</a:t>
            </a:r>
            <a:r>
              <a:rPr lang="cs-CZ" sz="2100" dirty="0"/>
              <a:t>.</a:t>
            </a:r>
          </a:p>
          <a:p>
            <a:pPr lvl="0"/>
            <a:r>
              <a:rPr lang="cs-CZ" sz="2100" dirty="0"/>
              <a:t>Dokumenty MPSV vydané pro potřeby OPZ    </a:t>
            </a:r>
            <a:r>
              <a:rPr lang="cs-CZ" sz="2100" dirty="0">
                <a:hlinkClick r:id="rId13"/>
              </a:rPr>
              <a:t>https://www.esfcr.cz/dokumenty-opz</a:t>
            </a:r>
            <a:r>
              <a:rPr lang="cs-CZ" sz="2100" dirty="0"/>
              <a:t> </a:t>
            </a:r>
          </a:p>
        </p:txBody>
      </p:sp>
    </p:spTree>
    <p:extLst>
      <p:ext uri="{BB962C8B-B14F-4D97-AF65-F5344CB8AC3E}">
        <p14:creationId xmlns:p14="http://schemas.microsoft.com/office/powerpoint/2010/main" val="2515621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0820"/>
            <a:ext cx="10515600" cy="4896143"/>
          </a:xfrm>
        </p:spPr>
        <p:txBody>
          <a:bodyPr/>
          <a:lstStyle/>
          <a:p>
            <a:pPr marL="280080" lvl="1" indent="0" algn="ctr">
              <a:buNone/>
            </a:pPr>
            <a:r>
              <a:rPr lang="cs-CZ" sz="30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Projektový 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marL="280080" lvl="1" indent="0" algn="ctr">
              <a:buNone/>
            </a:pPr>
            <a:endParaRPr lang="cs-CZ" sz="2000" dirty="0">
              <a:cs typeface="Times New Roman" panose="02020603050405020304" pitchFamily="18" charset="0"/>
            </a:endParaRPr>
          </a:p>
          <a:p>
            <a:pPr marL="280080" lvl="1" indent="0" algn="ctr">
              <a:buNone/>
            </a:pP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Telefon: (+420) 723 375 923</a:t>
            </a:r>
          </a:p>
          <a:p>
            <a:pPr algn="ctr">
              <a:buNone/>
            </a:pPr>
            <a:r>
              <a:rPr lang="cs-CZ" sz="2000" dirty="0">
                <a:solidFill>
                  <a:srgbClr val="000000"/>
                </a:solidFill>
                <a:cs typeface="Times New Roman" panose="02020603050405020304" pitchFamily="18" charset="0"/>
              </a:rPr>
              <a:t>E-mail: </a:t>
            </a:r>
            <a:r>
              <a:rPr lang="cs-CZ" sz="2000" dirty="0">
                <a:solidFill>
                  <a:srgbClr val="000000"/>
                </a:solidFill>
                <a:cs typeface="Times New Roman" panose="02020603050405020304" pitchFamily="18" charset="0"/>
                <a:hlinkClick r:id="rId4"/>
              </a:rPr>
              <a:t>jindrich.bluma@mas-moravskabrana.cz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398" y="22925"/>
            <a:ext cx="4376662" cy="9072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516210"/>
            <a:ext cx="8297774" cy="13680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36321"/>
            <a:ext cx="12208747" cy="4716149"/>
          </a:xfrm>
        </p:spPr>
        <p:txBody>
          <a:bodyPr>
            <a:normAutofit fontScale="25000" lnSpcReduction="20000"/>
          </a:bodyPr>
          <a:lstStyle/>
          <a:p>
            <a:pPr marL="46800" lvl="2" indent="0">
              <a:buSzPct val="100000"/>
              <a:buNone/>
            </a:pPr>
            <a:r>
              <a:rPr lang="cs-CZ" sz="6000" b="1" dirty="0"/>
              <a:t>Ověřuje kontrola na místě, případně vyžádá PM:</a:t>
            </a:r>
            <a:endParaRPr lang="cs-CZ" sz="6200" b="1" dirty="0"/>
          </a:p>
          <a:p>
            <a:r>
              <a:rPr lang="cs-CZ" sz="6400" b="1" dirty="0"/>
              <a:t>Přihlášky dětí do zařízení</a:t>
            </a:r>
          </a:p>
          <a:p>
            <a:pPr lvl="1"/>
            <a:r>
              <a:rPr lang="cs-CZ" sz="6400" dirty="0"/>
              <a:t>uvádí se rodiče, kteří žijí s dítětem ve společné domácnosti,</a:t>
            </a:r>
          </a:p>
          <a:p>
            <a:pPr lvl="1">
              <a:spcBef>
                <a:spcPts val="0"/>
              </a:spcBef>
            </a:pPr>
            <a:r>
              <a:rPr lang="cs-CZ" sz="6400" dirty="0"/>
              <a:t>osoby uvedené v přihlášce dokládají potvrzení o vazbě na TP,</a:t>
            </a:r>
          </a:p>
          <a:p>
            <a:pPr lvl="1">
              <a:spcBef>
                <a:spcPts val="0"/>
              </a:spcBef>
            </a:pPr>
            <a:r>
              <a:rPr lang="cs-CZ" sz="6400" dirty="0"/>
              <a:t>osoby uvedené v přihlášce podepisují také smlouvu. </a:t>
            </a:r>
          </a:p>
          <a:p>
            <a:r>
              <a:rPr lang="cs-CZ" sz="6400" b="1" dirty="0"/>
              <a:t>Potvrzení o vazbě rodičů na trh práce</a:t>
            </a:r>
            <a:r>
              <a:rPr lang="cs-CZ" sz="6400" dirty="0"/>
              <a:t> (</a:t>
            </a:r>
            <a:r>
              <a:rPr lang="cs-CZ" sz="6400" b="1" dirty="0"/>
              <a:t>Potvrzení o postavení podpořené osoby na trhu práce)</a:t>
            </a:r>
          </a:p>
          <a:p>
            <a:pPr lvl="1"/>
            <a:r>
              <a:rPr lang="cs-CZ" sz="6400" dirty="0"/>
              <a:t>musí pokrývat </a:t>
            </a:r>
            <a:r>
              <a:rPr lang="cs-CZ" sz="6400" b="1" dirty="0"/>
              <a:t>celé období</a:t>
            </a:r>
            <a:r>
              <a:rPr lang="cs-CZ" sz="6400" dirty="0"/>
              <a:t> docházky dítěte</a:t>
            </a:r>
          </a:p>
          <a:p>
            <a:pPr lvl="1"/>
            <a:r>
              <a:rPr lang="cs-CZ" sz="6400" dirty="0"/>
              <a:t>dokládají oba rodiče (zákonní zástupci dítěte) žijící s dítětem ve společné domácnosti</a:t>
            </a:r>
          </a:p>
          <a:p>
            <a:pPr lvl="1"/>
            <a:r>
              <a:rPr lang="cs-CZ" sz="6400" dirty="0"/>
              <a:t>u příměstských táborů může být datováno i těsně před konáním tábora (nesmí být starší 2 měsíců před začátkem tábora)</a:t>
            </a:r>
          </a:p>
          <a:p>
            <a:pPr lvl="1"/>
            <a:r>
              <a:rPr lang="cs-CZ" sz="6400" dirty="0"/>
              <a:t>je nutné upozornit rodiče na povinnost </a:t>
            </a:r>
            <a:r>
              <a:rPr lang="cs-CZ" sz="6400" b="1" dirty="0"/>
              <a:t>aktualizace</a:t>
            </a:r>
            <a:r>
              <a:rPr lang="cs-CZ" sz="6400" dirty="0"/>
              <a:t> v případě změny</a:t>
            </a:r>
          </a:p>
          <a:p>
            <a:pPr lvl="1"/>
            <a:r>
              <a:rPr lang="cs-CZ" sz="6400" b="1" dirty="0"/>
              <a:t>potvrzení budou předmětem kontroly na místě, případně mohou být vyžádány při kontrole zprávy o realizaci projektu</a:t>
            </a:r>
            <a:endParaRPr lang="cs-CZ" sz="6400" b="1" dirty="0">
              <a:solidFill>
                <a:schemeClr val="accent1"/>
              </a:solidFill>
            </a:endParaRPr>
          </a:p>
          <a:p>
            <a:pPr lvl="1">
              <a:spcBef>
                <a:spcPts val="0"/>
              </a:spcBef>
            </a:pPr>
            <a:r>
              <a:rPr lang="cs-CZ" sz="6400" b="1" dirty="0"/>
              <a:t>Prokázání vazby rodičů na trh práce je možné některým z následujících způsobů:</a:t>
            </a:r>
          </a:p>
          <a:p>
            <a:pPr lvl="2">
              <a:spcBef>
                <a:spcPts val="0"/>
              </a:spcBef>
            </a:pPr>
            <a:r>
              <a:rPr lang="cs-CZ" sz="6400" dirty="0"/>
              <a:t>jsou zaměstnaní, vykonávají podnikatelskou činnost, v případě nezaměstnanosti práci aktivně hledají, jsou zapojeni v procesu vzdělávání či rekvalifikace.</a:t>
            </a:r>
          </a:p>
          <a:p>
            <a:pPr lvl="1">
              <a:spcBef>
                <a:spcPts val="0"/>
              </a:spcBef>
            </a:pPr>
            <a:r>
              <a:rPr lang="cs-CZ" sz="6400" b="1" dirty="0"/>
              <a:t>Zaměstnaní</a:t>
            </a:r>
            <a:r>
              <a:rPr lang="cs-CZ" sz="6400" dirty="0"/>
              <a:t> - potvrzení zaměstnavatele o pracovním poměru (pracovní smlouva, DPP, DPČ) s uvedením doby trvání pracovního poměru, </a:t>
            </a:r>
          </a:p>
          <a:p>
            <a:pPr lvl="1">
              <a:spcBef>
                <a:spcPts val="0"/>
              </a:spcBef>
            </a:pPr>
            <a:r>
              <a:rPr lang="cs-CZ" sz="6400" b="1" dirty="0"/>
              <a:t>OSVČ</a:t>
            </a:r>
            <a:r>
              <a:rPr lang="cs-CZ" sz="6400" dirty="0"/>
              <a:t> - potvrzení ČSSZ o úhradě odvodů na sociální pojištění</a:t>
            </a:r>
          </a:p>
          <a:p>
            <a:pPr lvl="1">
              <a:spcBef>
                <a:spcPts val="0"/>
              </a:spcBef>
            </a:pPr>
            <a:r>
              <a:rPr lang="cs-CZ" sz="6400" b="1" dirty="0"/>
              <a:t>Nezaměstnaní</a:t>
            </a:r>
            <a:r>
              <a:rPr lang="cs-CZ" sz="6400" dirty="0"/>
              <a:t> - potvrzení z ÚP ČR o tom, že je veden v evidenci uchazečů o zaměstnání (popř. potvrzení od pomáhající organizace); </a:t>
            </a:r>
          </a:p>
          <a:p>
            <a:pPr lvl="1">
              <a:spcBef>
                <a:spcPts val="0"/>
              </a:spcBef>
            </a:pPr>
            <a:r>
              <a:rPr lang="cs-CZ" sz="6400" b="1" dirty="0"/>
              <a:t>Osoby v procesu vzdělávání </a:t>
            </a:r>
            <a:r>
              <a:rPr lang="cs-CZ" sz="6400" dirty="0"/>
              <a:t>- potvrzení o studiu</a:t>
            </a:r>
          </a:p>
          <a:p>
            <a:pPr lvl="1">
              <a:spcBef>
                <a:spcPts val="0"/>
              </a:spcBef>
            </a:pPr>
            <a:r>
              <a:rPr lang="cs-CZ" sz="6400" b="1" dirty="0"/>
              <a:t>Osoby absolvující rekvalifikační kurz </a:t>
            </a:r>
            <a:r>
              <a:rPr lang="cs-CZ" sz="6400" dirty="0"/>
              <a:t>- potvrzení o účasti na rekvalifikačním kurzu a certifikát/potvrzení o jeho úspěšném ukončení, pokud byl kurz ukončen v době konání projektu </a:t>
            </a:r>
          </a:p>
          <a:p>
            <a:pPr lvl="1">
              <a:spcBef>
                <a:spcPts val="0"/>
              </a:spcBef>
            </a:pPr>
            <a:r>
              <a:rPr lang="cs-CZ" sz="6400" b="1" dirty="0"/>
              <a:t>vzor potvrzení o postavení  podpořené osoby na trhu práce/vazbě na trh práce k dispozici na: </a:t>
            </a:r>
            <a:r>
              <a:rPr lang="cs-CZ" sz="6400" dirty="0">
                <a:hlinkClick r:id="rId5"/>
              </a:rPr>
              <a:t>https://www.esfcr.cz/file/9835/</a:t>
            </a:r>
            <a:r>
              <a:rPr lang="cs-CZ" sz="6400" dirty="0"/>
              <a:t> </a:t>
            </a:r>
            <a:r>
              <a:rPr lang="cs-CZ" sz="6400" b="1" dirty="0"/>
              <a:t>(OSVČ se vzor netýká)</a:t>
            </a:r>
          </a:p>
          <a:p>
            <a:pPr lvl="1">
              <a:spcBef>
                <a:spcPts val="0"/>
              </a:spcBef>
            </a:pPr>
            <a:r>
              <a:rPr lang="cs-CZ" sz="6400" b="1" dirty="0"/>
              <a:t>vzor žádosti pro OSVČ o potvrzení v evidenci ČSSZ:</a:t>
            </a:r>
            <a:r>
              <a:rPr lang="cs-CZ" sz="6400" dirty="0"/>
              <a:t> </a:t>
            </a:r>
            <a:r>
              <a:rPr lang="cs-CZ" sz="6400" dirty="0">
                <a:hlinkClick r:id="rId6"/>
              </a:rPr>
              <a:t>http://www.esfcr.cz/file/9836/ </a:t>
            </a:r>
            <a:endParaRPr lang="cs-CZ" sz="6400" dirty="0"/>
          </a:p>
          <a:p>
            <a:pPr lvl="2">
              <a:spcBef>
                <a:spcPts val="0"/>
              </a:spcBef>
            </a:pPr>
            <a:endParaRPr lang="cs-CZ" sz="2300" dirty="0"/>
          </a:p>
          <a:p>
            <a:pPr marL="914400" lvl="2" indent="0">
              <a:spcBef>
                <a:spcPts val="0"/>
              </a:spcBef>
              <a:buNone/>
            </a:pPr>
            <a:endParaRPr lang="cs-CZ" sz="2300" dirty="0"/>
          </a:p>
          <a:p>
            <a:pPr marL="0" indent="0">
              <a:buNone/>
            </a:pPr>
            <a:endParaRPr lang="cs-CZ" sz="23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a:p>
            <a:pPr algn="r"/>
            <a:r>
              <a:rPr lang="cs-CZ" sz="3200" b="1" spc="-150" dirty="0">
                <a:solidFill>
                  <a:schemeClr val="accent1">
                    <a:lumMod val="75000"/>
                  </a:schemeClr>
                </a:solidFill>
              </a:rPr>
              <a:t>POVINNÉ DOKUMENTY</a:t>
            </a:r>
            <a:br>
              <a:rPr lang="cs-CZ" sz="3200" b="1" spc="-150" dirty="0">
                <a:solidFill>
                  <a:schemeClr val="accent1">
                    <a:lumMod val="75000"/>
                  </a:schemeClr>
                </a:solidFill>
              </a:rPr>
            </a:br>
            <a:r>
              <a:rPr lang="cs-CZ" sz="3200" b="1" spc="-150" dirty="0">
                <a:solidFill>
                  <a:schemeClr val="accent1">
                    <a:lumMod val="75000"/>
                  </a:schemeClr>
                </a:solidFill>
              </a:rPr>
              <a:t>PRORODINNÁ OPATŘENÍ</a:t>
            </a:r>
          </a:p>
        </p:txBody>
      </p:sp>
      <p:cxnSp>
        <p:nvCxnSpPr>
          <p:cNvPr id="19" name="Přímá spojnice 18"/>
          <p:cNvCxnSpPr/>
          <p:nvPr/>
        </p:nvCxnSpPr>
        <p:spPr>
          <a:xfrm>
            <a:off x="0" y="103924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77858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6101"/>
            <a:ext cx="11837561" cy="4786240"/>
          </a:xfrm>
        </p:spPr>
        <p:txBody>
          <a:bodyPr>
            <a:normAutofit fontScale="40000" lnSpcReduction="20000"/>
          </a:bodyPr>
          <a:lstStyle/>
          <a:p>
            <a:pPr marL="46800" lvl="2" indent="0">
              <a:buSzPct val="100000"/>
              <a:buNone/>
            </a:pPr>
            <a:r>
              <a:rPr lang="cs-CZ" sz="6000" b="1" dirty="0"/>
              <a:t>Ověřuje kontrola na místě, případně vyžádá PM:</a:t>
            </a:r>
            <a:endParaRPr lang="cs-CZ" sz="6200" b="1" dirty="0"/>
          </a:p>
          <a:p>
            <a:pPr marL="389700" lvl="2" indent="-342900">
              <a:buSzPct val="100000"/>
            </a:pPr>
            <a:r>
              <a:rPr lang="cs-CZ" sz="6200" b="1" dirty="0"/>
              <a:t>smlouvy s rodiči dětí (písemná smlouva o poskytování služby)</a:t>
            </a:r>
          </a:p>
          <a:p>
            <a:pPr marL="1304100" lvl="4" indent="-342900">
              <a:buSzPct val="100000"/>
            </a:pPr>
            <a:r>
              <a:rPr lang="cs-CZ" sz="6000" dirty="0"/>
              <a:t>příjemce musí uzavřít s rodiči </a:t>
            </a:r>
          </a:p>
          <a:p>
            <a:pPr marL="1304100" lvl="4" indent="-342900">
              <a:buSzPct val="100000"/>
            </a:pPr>
            <a:r>
              <a:rPr lang="cs-CZ" sz="6000" dirty="0"/>
              <a:t>osoby pečující o dítě jsou uvedeny v přihlášce do zařízení (v případě střídavé péče stačí uvést pro jednu z domácností) </a:t>
            </a:r>
            <a:endParaRPr lang="cs-CZ" sz="6000" b="1" dirty="0"/>
          </a:p>
          <a:p>
            <a:pPr marL="1304100" lvl="4" indent="-342900">
              <a:buSzPct val="100000"/>
            </a:pPr>
            <a:r>
              <a:rPr lang="cs-CZ" sz="6000" dirty="0"/>
              <a:t>u zařízení péče o děti zajišťující péči o děti v domě mimo školní vyučování (ranní či odpolední pobyt) musí být uzavřeny/aktualizovány alespoň </a:t>
            </a:r>
            <a:r>
              <a:rPr lang="cs-CZ" sz="6000" b="1" dirty="0"/>
              <a:t>na každý školní rok</a:t>
            </a:r>
          </a:p>
          <a:p>
            <a:pPr marL="1304100" lvl="4" indent="-342900">
              <a:buSzPct val="100000"/>
            </a:pPr>
            <a:r>
              <a:rPr lang="cs-CZ" sz="6000" dirty="0"/>
              <a:t>u příměstských táborů  musí být uzavřeny/aktualizovány </a:t>
            </a:r>
            <a:r>
              <a:rPr lang="cs-CZ" sz="6000" b="1" dirty="0"/>
              <a:t>na každý turnus</a:t>
            </a:r>
            <a:r>
              <a:rPr lang="cs-CZ" sz="6000" dirty="0"/>
              <a:t>, popř. </a:t>
            </a:r>
            <a:r>
              <a:rPr lang="cs-CZ" sz="6000" b="1" dirty="0"/>
              <a:t>turnusy</a:t>
            </a:r>
            <a:r>
              <a:rPr lang="cs-CZ" sz="6000" dirty="0"/>
              <a:t> pokud jsou organizovány </a:t>
            </a:r>
            <a:r>
              <a:rPr lang="cs-CZ" sz="6000" b="1" dirty="0"/>
              <a:t>ve stejném školním roce</a:t>
            </a:r>
          </a:p>
          <a:p>
            <a:pPr marL="1304100" lvl="4" indent="-342900">
              <a:buSzPct val="100000"/>
            </a:pPr>
            <a:r>
              <a:rPr lang="cs-CZ" sz="6000" dirty="0"/>
              <a:t>u dětských skupin musí být uzavřeny/aktualizovány alespoň </a:t>
            </a:r>
            <a:r>
              <a:rPr lang="cs-CZ" sz="6000" b="1" dirty="0"/>
              <a:t>na každý školní rok</a:t>
            </a:r>
            <a:endParaRPr lang="cs-CZ" sz="6000" dirty="0"/>
          </a:p>
          <a:p>
            <a:pPr marL="1304100" lvl="4" indent="-342900">
              <a:buSzPct val="100000"/>
            </a:pPr>
            <a:r>
              <a:rPr lang="cs-CZ" sz="6000" dirty="0"/>
              <a:t>znění smlouvy je v kompetencích příjemce</a:t>
            </a:r>
          </a:p>
          <a:p>
            <a:pPr marL="1304100" lvl="4" indent="-342900">
              <a:buSzPct val="100000"/>
            </a:pPr>
            <a:r>
              <a:rPr lang="cs-CZ" sz="6000" b="1" dirty="0"/>
              <a:t>POZOR</a:t>
            </a:r>
            <a:r>
              <a:rPr lang="cs-CZ" sz="6000" dirty="0"/>
              <a:t> na sloučení s přihláškou</a:t>
            </a:r>
          </a:p>
          <a:p>
            <a:pPr marL="1304100" lvl="4" indent="-342900">
              <a:buSzPct val="100000"/>
              <a:buFont typeface="Calibri" panose="020F0502020204030204" pitchFamily="34" charset="0"/>
              <a:buChar char="₋"/>
            </a:pPr>
            <a:endParaRPr lang="cs-CZ" sz="6000" dirty="0"/>
          </a:p>
          <a:p>
            <a:pPr marL="1304100" lvl="4" indent="-342900">
              <a:buSzPct val="100000"/>
            </a:pPr>
            <a:endParaRPr lang="cs-CZ" sz="52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93409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3600" b="1" spc="-150" dirty="0">
              <a:solidFill>
                <a:schemeClr val="accent1">
                  <a:lumMod val="75000"/>
                </a:schemeClr>
              </a:solidFill>
            </a:endParaRPr>
          </a:p>
          <a:p>
            <a:pPr algn="r"/>
            <a:r>
              <a:rPr lang="cs-CZ" sz="3700" b="1" spc="-150" dirty="0">
                <a:solidFill>
                  <a:schemeClr val="accent1">
                    <a:lumMod val="75000"/>
                  </a:schemeClr>
                </a:solidFill>
              </a:rPr>
              <a:t>DALŠÍ POVINNÉ DOKUMENTY</a:t>
            </a:r>
          </a:p>
          <a:p>
            <a:pPr algn="r"/>
            <a:r>
              <a:rPr lang="cs-CZ" sz="3700" b="1" spc="-150" dirty="0">
                <a:solidFill>
                  <a:schemeClr val="accent1">
                    <a:lumMod val="75000"/>
                  </a:schemeClr>
                </a:solidFill>
              </a:rPr>
              <a:t>PRORODINNÁ OPATŘENÍ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52849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76101"/>
            <a:ext cx="12192000" cy="4786240"/>
          </a:xfrm>
        </p:spPr>
        <p:txBody>
          <a:bodyPr>
            <a:normAutofit fontScale="25000" lnSpcReduction="20000"/>
          </a:bodyPr>
          <a:lstStyle/>
          <a:p>
            <a:pPr marL="46800" lvl="2" indent="0">
              <a:buSzPct val="100000"/>
              <a:buNone/>
            </a:pPr>
            <a:r>
              <a:rPr lang="cs-CZ" sz="7200" b="1" dirty="0"/>
              <a:t>Ověřuje kontrola na místě, případně vyžádá PM:</a:t>
            </a:r>
            <a:endParaRPr lang="cs-CZ" sz="8000" b="1" dirty="0"/>
          </a:p>
          <a:p>
            <a:pPr marL="389700" lvl="2" indent="-342900">
              <a:buSzPct val="100000"/>
            </a:pPr>
            <a:r>
              <a:rPr lang="cs-CZ" sz="7200" b="1" dirty="0"/>
              <a:t>denní evidence docházky </a:t>
            </a:r>
            <a:r>
              <a:rPr lang="cs-CZ" sz="7200" dirty="0"/>
              <a:t>(příchody a odchody dětí, podepisuje pečující osoba + rodič)</a:t>
            </a:r>
          </a:p>
          <a:p>
            <a:pPr marL="846900" lvl="3" indent="-342900">
              <a:buSzPct val="100000"/>
            </a:pPr>
            <a:r>
              <a:rPr lang="cs-CZ" sz="7200" dirty="0"/>
              <a:t>příklad souhrnného záznamu o docházce dětí a pečujících osob: </a:t>
            </a:r>
            <a:r>
              <a:rPr lang="cs-CZ" sz="7200" dirty="0">
                <a:hlinkClick r:id="rId5"/>
              </a:rPr>
              <a:t>http://www.esfcr.cz/file/9837/</a:t>
            </a:r>
            <a:r>
              <a:rPr lang="cs-CZ" sz="7200" dirty="0"/>
              <a:t> (pouze list „záznam o docházce“, ostatní jsou nerelevantní)</a:t>
            </a:r>
          </a:p>
          <a:p>
            <a:pPr marL="846900" lvl="3" indent="-342900">
              <a:buSzPct val="100000"/>
            </a:pPr>
            <a:r>
              <a:rPr lang="cs-CZ" sz="7200" dirty="0"/>
              <a:t>ve formátu XLS/XLSX</a:t>
            </a:r>
          </a:p>
          <a:p>
            <a:pPr marL="846900" lvl="3" indent="-342900">
              <a:buSzPct val="100000"/>
            </a:pPr>
            <a:r>
              <a:rPr lang="cs-CZ" sz="7200" dirty="0"/>
              <a:t>v elektronické nebo tištěné podobě</a:t>
            </a:r>
          </a:p>
          <a:p>
            <a:pPr marL="846900" lvl="3" indent="-342900">
              <a:buSzPct val="100000"/>
            </a:pPr>
            <a:r>
              <a:rPr lang="cs-CZ" sz="7200" dirty="0"/>
              <a:t>vyhotoveno za každý kalendářní měsíc </a:t>
            </a:r>
          </a:p>
          <a:p>
            <a:pPr marL="846900" lvl="3" indent="-342900">
              <a:buSzPct val="100000"/>
            </a:pPr>
            <a:r>
              <a:rPr lang="cs-CZ" sz="7200" dirty="0"/>
              <a:t>minimální údaje: registrační číslo projektu, název projektu, název příjemce, identifikační údaje dítěte (jméno, příjmení), údaje o příchodu a odchodu dítěte v konkrétní dny, jméno a příjmení rodiče, datum a podpis rodiče, povinné prvky vizuální identity</a:t>
            </a:r>
          </a:p>
          <a:p>
            <a:pPr marL="846900" lvl="3" indent="-342900">
              <a:buSzPct val="100000"/>
            </a:pPr>
            <a:endParaRPr lang="cs-CZ" sz="7200" b="1" dirty="0"/>
          </a:p>
          <a:p>
            <a:pPr marL="389700" lvl="2" indent="-342900">
              <a:buSzPct val="100000"/>
            </a:pPr>
            <a:r>
              <a:rPr lang="cs-CZ" sz="7200" b="1" dirty="0"/>
              <a:t>monitorovací listy, či jejich obdoba</a:t>
            </a:r>
          </a:p>
          <a:p>
            <a:pPr marL="846900" lvl="3" indent="-342900" algn="just">
              <a:buSzPct val="100000"/>
            </a:pPr>
            <a:r>
              <a:rPr lang="cs-CZ" sz="7200" dirty="0"/>
              <a:t>návrh formuláře na: </a:t>
            </a:r>
            <a:r>
              <a:rPr lang="cs-CZ" sz="7200" dirty="0">
                <a:hlinkClick r:id="rId6"/>
              </a:rPr>
              <a:t>https://www.esfcr.cz/monitorovani-podporenych-osob-opz</a:t>
            </a:r>
            <a:r>
              <a:rPr lang="cs-CZ" sz="7200" dirty="0"/>
              <a:t> (doporučující obsah)</a:t>
            </a:r>
          </a:p>
          <a:p>
            <a:pPr marL="846900" lvl="3" indent="-342900" algn="just">
              <a:buSzPct val="100000"/>
            </a:pPr>
            <a:r>
              <a:rPr lang="cs-CZ" sz="7200" dirty="0"/>
              <a:t>pouze 1 z rodičů (doporučení: nevýhodnější pozice vzhledem k trhu práce)</a:t>
            </a:r>
          </a:p>
          <a:p>
            <a:pPr marL="46800" lvl="2" indent="0" algn="just">
              <a:buSzPct val="100000"/>
              <a:buNone/>
            </a:pPr>
            <a:endParaRPr lang="cs-CZ" sz="7200" b="1" dirty="0"/>
          </a:p>
          <a:p>
            <a:pPr marL="46800" lvl="2" indent="0" algn="just">
              <a:buSzPct val="100000"/>
              <a:buNone/>
            </a:pPr>
            <a:r>
              <a:rPr lang="cs-CZ" sz="7200" b="1" dirty="0"/>
              <a:t>Při kontrole na místě budou kontrolovány i další náležitosti projektu – např. povinná publicita, účetní doklady, atp.</a:t>
            </a:r>
          </a:p>
          <a:p>
            <a:pPr marL="0" indent="0" algn="just">
              <a:spcBef>
                <a:spcPts val="200"/>
              </a:spcBef>
              <a:buNone/>
            </a:pPr>
            <a:endParaRPr lang="cs-CZ" sz="7200" b="1" dirty="0"/>
          </a:p>
          <a:p>
            <a:pPr marL="0" indent="0" algn="just">
              <a:spcBef>
                <a:spcPts val="200"/>
              </a:spcBef>
              <a:buNone/>
            </a:pPr>
            <a:r>
              <a:rPr lang="cs-CZ" sz="7200" b="1" dirty="0"/>
              <a:t>Doporučení (nepovinné):</a:t>
            </a:r>
          </a:p>
          <a:p>
            <a:pPr algn="just">
              <a:spcBef>
                <a:spcPts val="200"/>
              </a:spcBef>
            </a:pPr>
            <a:r>
              <a:rPr lang="cs-CZ" sz="7200" b="1" dirty="0"/>
              <a:t>uzavřít pojištění odpovědnosti za škody (zahrnující pobyt v prostorách zařízení i volný pohyb dětí mimo zařízení), výdaj lze hradit z nepřímých nákladů projektu.</a:t>
            </a:r>
          </a:p>
          <a:p>
            <a:pPr marL="457200" lvl="1" indent="0">
              <a:buNone/>
            </a:pPr>
            <a:endParaRPr lang="cs-CZ" sz="4700" dirty="0"/>
          </a:p>
          <a:p>
            <a:pPr marL="457200" lvl="1" indent="0">
              <a:buNone/>
            </a:pPr>
            <a:endParaRPr lang="cs-CZ" sz="2000" b="1"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934091"/>
          </a:xfrm>
          <a:prstGeom prst="rect">
            <a:avLst/>
          </a:prstGeom>
          <a:noFill/>
          <a:scene3d>
            <a:camera prst="orthographicFront"/>
            <a:lightRig rig="threePt" dir="t"/>
          </a:scene3d>
          <a:sp3d prstMaterial="metal"/>
        </p:spPr>
        <p:txBody>
          <a:bodyPr vert="horz" lIns="91440" tIns="45720" rIns="91440" bIns="45720" rtlCol="0" anchor="ctr">
            <a:normAutofit fontScale="5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a:p>
            <a:pPr algn="r"/>
            <a:r>
              <a:rPr lang="cs-CZ" b="1" spc="-150" dirty="0">
                <a:solidFill>
                  <a:schemeClr val="accent1">
                    <a:lumMod val="75000"/>
                  </a:schemeClr>
                </a:solidFill>
              </a:rPr>
              <a:t>DALŠÍ POVINNÉ DOKUMENTY </a:t>
            </a:r>
          </a:p>
          <a:p>
            <a:pPr algn="r"/>
            <a:r>
              <a:rPr lang="cs-CZ" b="1" spc="-150" dirty="0">
                <a:solidFill>
                  <a:schemeClr val="accent1">
                    <a:lumMod val="75000"/>
                  </a:schemeClr>
                </a:solidFill>
              </a:rPr>
              <a:t>PRORODINNÁ OPATŘENÍ</a:t>
            </a:r>
            <a:endParaRPr lang="cs-CZ" sz="4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81054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56535" y="1061041"/>
            <a:ext cx="12078929" cy="4766929"/>
          </a:xfrm>
        </p:spPr>
        <p:txBody>
          <a:bodyPr>
            <a:normAutofit/>
          </a:bodyPr>
          <a:lstStyle/>
          <a:p>
            <a:pPr marL="0" indent="0" algn="just">
              <a:buNone/>
            </a:pPr>
            <a:r>
              <a:rPr lang="cs-CZ" sz="2400" b="1" dirty="0"/>
              <a:t>Ověřuje kontrola na místě, případně vyžádá PM:</a:t>
            </a:r>
            <a:endParaRPr lang="cs-CZ" sz="2400" dirty="0"/>
          </a:p>
          <a:p>
            <a:pPr algn="just"/>
            <a:r>
              <a:rPr lang="cs-CZ" sz="2400" dirty="0"/>
              <a:t>Smlouva s klientem o poskytování služby</a:t>
            </a:r>
          </a:p>
          <a:p>
            <a:pPr algn="just"/>
            <a:r>
              <a:rPr lang="cs-CZ" sz="2400" dirty="0"/>
              <a:t>Evidence podpořených osob</a:t>
            </a:r>
          </a:p>
          <a:p>
            <a:pPr algn="just"/>
            <a:r>
              <a:rPr lang="cs-CZ" sz="2400" dirty="0"/>
              <a:t>Prokazatelnost vykazovaných hodnot – záznamy o každém klientovi, prezenční listiny, monitorovací listy podpořených osob atd.</a:t>
            </a:r>
            <a:endParaRPr lang="cs-CZ" sz="2400" dirty="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POVINNÉ DOKUMENTY </a:t>
            </a:r>
          </a:p>
          <a:p>
            <a:pPr algn="r"/>
            <a:r>
              <a:rPr lang="cs-CZ" sz="3200" b="1" spc="-150" dirty="0">
                <a:solidFill>
                  <a:schemeClr val="accent1">
                    <a:lumMod val="75000"/>
                  </a:schemeClr>
                </a:solidFill>
              </a:rPr>
              <a:t>SOCIÁLNÍ SLUŽBY A SOCIÁLNÍ ZAČLEŇOVÁNÍ</a:t>
            </a:r>
            <a:endParaRPr lang="cs-CZ" sz="6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34748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fontScale="70000" lnSpcReduction="20000"/>
          </a:bodyPr>
          <a:lstStyle/>
          <a:p>
            <a:pPr>
              <a:spcBef>
                <a:spcPts val="0"/>
              </a:spcBef>
            </a:pPr>
            <a:r>
              <a:rPr lang="cs-CZ" sz="3200" b="1" dirty="0"/>
              <a:t>účetní doklady </a:t>
            </a:r>
            <a:r>
              <a:rPr lang="cs-CZ" sz="3200" dirty="0"/>
              <a:t>(např. faktury a doklady o platbách či úhradách faktur, dodací listy/předávací listy či jiné dokumenty prokazující převzetí předmětu dodávky);</a:t>
            </a:r>
          </a:p>
          <a:p>
            <a:pPr>
              <a:spcBef>
                <a:spcPts val="0"/>
              </a:spcBef>
            </a:pPr>
            <a:r>
              <a:rPr lang="cs-CZ" sz="3200" b="1" dirty="0"/>
              <a:t>dokumenty k osobním nákladům </a:t>
            </a:r>
            <a:r>
              <a:rPr lang="cs-CZ" sz="3200" dirty="0"/>
              <a:t>(např. pracovní smlouvy / dohody o provedení práce / dohody o pracovní činnosti, výkazy práce, mzdové listy, výplatní pásky);</a:t>
            </a:r>
          </a:p>
          <a:p>
            <a:pPr>
              <a:spcBef>
                <a:spcPts val="0"/>
              </a:spcBef>
            </a:pPr>
            <a:r>
              <a:rPr lang="cs-CZ" sz="3200" b="1" dirty="0"/>
              <a:t>dokumenty k cestovnému </a:t>
            </a:r>
            <a:r>
              <a:rPr lang="cs-CZ" sz="3200" dirty="0"/>
              <a:t>(např. knihy jízd s vyznačením jízdy v rámci projektu;</a:t>
            </a:r>
          </a:p>
          <a:p>
            <a:pPr>
              <a:spcBef>
                <a:spcPts val="0"/>
              </a:spcBef>
            </a:pPr>
            <a:r>
              <a:rPr lang="cs-CZ" sz="3200" b="1" dirty="0"/>
              <a:t>dokumenty k uskutečněným aktivitám projektu pro cílovou skupinu:</a:t>
            </a:r>
          </a:p>
          <a:p>
            <a:pPr lvl="1">
              <a:spcBef>
                <a:spcPts val="0"/>
              </a:spcBef>
            </a:pPr>
            <a:r>
              <a:rPr lang="cs-CZ" sz="2800" b="1" dirty="0"/>
              <a:t>U vzdělávacích akcí </a:t>
            </a:r>
            <a:r>
              <a:rPr lang="cs-CZ" sz="2800" dirty="0"/>
              <a:t>např. prezenční listiny vzdělávacích akcí obsahující alespoň: označení projektu, označení vzdělávací aktivity, termín a čas zahájení a ukončení vzdělávací aktivity, jméno lektora a jeho podpis, jména účastníků vzdělávací aktivity, podpisy účastníků stvrzující jejich účast; vzor certifikátu/osvědčení;</a:t>
            </a:r>
          </a:p>
          <a:p>
            <a:pPr lvl="1">
              <a:spcBef>
                <a:spcPts val="0"/>
              </a:spcBef>
            </a:pPr>
            <a:r>
              <a:rPr lang="cs-CZ" sz="2800" b="1" dirty="0"/>
              <a:t>U poradenství</a:t>
            </a:r>
            <a:r>
              <a:rPr lang="cs-CZ" sz="2800" dirty="0"/>
              <a:t> seznam osob, které poradenství/konzultaci obdržely doplněný podpisy těchto osob;</a:t>
            </a:r>
          </a:p>
          <a:p>
            <a:pPr lvl="1">
              <a:spcBef>
                <a:spcPts val="0"/>
              </a:spcBef>
            </a:pPr>
            <a:r>
              <a:rPr lang="cs-CZ" sz="2800" b="1" dirty="0"/>
              <a:t>V případě poskytovaní specifických sociálních služeb </a:t>
            </a:r>
            <a:r>
              <a:rPr lang="cs-CZ" sz="2800" dirty="0"/>
              <a:t>(např. terénní programy), kdy není možné z důvodu respektování anonymity klienta zajistit dohody, seznamy a podpisy klientů, má příjemce povinnost archivovat doklady, ze kterých vyplývá datum, hodina, druh poskytnuté služby a podpis zodpovědného pracovníka;</a:t>
            </a:r>
          </a:p>
          <a:p>
            <a:pPr lvl="1">
              <a:spcBef>
                <a:spcPts val="0"/>
              </a:spcBef>
            </a:pPr>
            <a:r>
              <a:rPr lang="cs-CZ" sz="2800" b="1" dirty="0"/>
              <a:t>V případě přípravy metodik: </a:t>
            </a:r>
            <a:r>
              <a:rPr lang="cs-CZ" sz="2800" dirty="0"/>
              <a:t>zápisy z jednání; konečná verze metodik; doklady prokazující distribuci metodik cílové skupině; </a:t>
            </a:r>
          </a:p>
          <a:p>
            <a:pPr>
              <a:spcBef>
                <a:spcPts val="0"/>
              </a:spcBef>
            </a:pPr>
            <a:r>
              <a:rPr lang="cs-CZ" sz="3200" b="1" dirty="0"/>
              <a:t>materiální výstupy</a:t>
            </a:r>
            <a:r>
              <a:rPr lang="cs-CZ" sz="3200" dirty="0"/>
              <a:t>, které byly v rámci projektu vytvořeny (tisky: např. publikace, výukové materiály, metodiky, studie, tiskové zprávy, letáky, manuály, atd.), audionahrávky, videonahrávky (vč. filmů), vše v 1 vyhotovení.</a:t>
            </a:r>
            <a:endParaRPr lang="cs-CZ" sz="2700" dirty="0"/>
          </a:p>
          <a:p>
            <a:pPr lvl="2">
              <a:spcBef>
                <a:spcPts val="0"/>
              </a:spcBef>
            </a:pPr>
            <a:endParaRPr lang="cs-CZ" sz="2300" dirty="0"/>
          </a:p>
          <a:p>
            <a:pPr marL="914400" lvl="2" indent="0">
              <a:spcBef>
                <a:spcPts val="0"/>
              </a:spcBef>
              <a:buNone/>
            </a:pPr>
            <a:endParaRPr lang="cs-CZ" sz="2300" dirty="0"/>
          </a:p>
          <a:p>
            <a:pPr marL="0" indent="0">
              <a:buNone/>
            </a:pPr>
            <a:endParaRPr lang="cs-CZ" sz="23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a:p>
            <a:pPr algn="r"/>
            <a:r>
              <a:rPr lang="cs-CZ" sz="3200" b="1" spc="-150" dirty="0">
                <a:solidFill>
                  <a:schemeClr val="accent1">
                    <a:lumMod val="75000"/>
                  </a:schemeClr>
                </a:solidFill>
              </a:rPr>
              <a:t>POVINNÉ DOKUMENTY</a:t>
            </a:r>
            <a:br>
              <a:rPr lang="cs-CZ" sz="3200" b="1" spc="-150" dirty="0">
                <a:solidFill>
                  <a:schemeClr val="accent1">
                    <a:lumMod val="75000"/>
                  </a:schemeClr>
                </a:solidFill>
              </a:rPr>
            </a:br>
            <a:r>
              <a:rPr lang="cs-CZ" sz="3300" b="1" spc="-150" dirty="0">
                <a:solidFill>
                  <a:schemeClr val="accent5"/>
                </a:solidFill>
              </a:rPr>
              <a:t>OBECNĚ </a:t>
            </a:r>
            <a:r>
              <a:rPr lang="nn-NO" sz="3300" b="1" dirty="0">
                <a:solidFill>
                  <a:schemeClr val="accent5"/>
                </a:solidFill>
              </a:rPr>
              <a:t>(obecná část pravidel kap. 28)</a:t>
            </a:r>
            <a:endParaRPr lang="cs-CZ" sz="3300" b="1" spc="-150" dirty="0">
              <a:solidFill>
                <a:schemeClr val="accent5"/>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74539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716149"/>
          </a:xfrm>
        </p:spPr>
        <p:txBody>
          <a:bodyPr>
            <a:normAutofit/>
          </a:bodyPr>
          <a:lstStyle/>
          <a:p>
            <a:pPr>
              <a:spcBef>
                <a:spcPts val="0"/>
              </a:spcBef>
            </a:pPr>
            <a:r>
              <a:rPr lang="cs-CZ" sz="2500" dirty="0"/>
              <a:t>Monitorovací listy – hned vkládat údaje do IS ESF (probíhá ztotožnění; pozor na přechodná bydliště, cizince, druhá křestní jména apod.)</a:t>
            </a:r>
          </a:p>
          <a:p>
            <a:pPr>
              <a:spcBef>
                <a:spcPts val="0"/>
              </a:spcBef>
            </a:pPr>
            <a:r>
              <a:rPr lang="cs-CZ" sz="2500" dirty="0"/>
              <a:t>Uzavření smlouvy o poskytování služeb v rámci projektu</a:t>
            </a:r>
          </a:p>
          <a:p>
            <a:pPr>
              <a:spcBef>
                <a:spcPts val="0"/>
              </a:spcBef>
            </a:pPr>
            <a:r>
              <a:rPr lang="cs-CZ" sz="2500" dirty="0"/>
              <a:t>Tabulka evidence podpořených osob (hodiny, a údaje o akci)</a:t>
            </a:r>
          </a:p>
          <a:p>
            <a:pPr>
              <a:spcBef>
                <a:spcPts val="0"/>
              </a:spcBef>
            </a:pPr>
            <a:r>
              <a:rPr lang="cs-CZ" sz="2500" dirty="0"/>
              <a:t>Seznam poskytnutých konzultací konkrétního klienta – podpis u každé konzultace (týká se sociálních služeb a sociálního začleňování)</a:t>
            </a:r>
          </a:p>
          <a:p>
            <a:pPr>
              <a:spcBef>
                <a:spcPts val="0"/>
              </a:spcBef>
            </a:pPr>
            <a:r>
              <a:rPr lang="cs-CZ" sz="2500" dirty="0"/>
              <a:t>„Nasbírat“ raději více než 40 hod. podpory u podpořené osoby (týká se vykazování vyšší než bagatelní podpory u podpořených osob v rámci indikátoru 60000 Celkový počet účastníků) </a:t>
            </a:r>
          </a:p>
          <a:p>
            <a:pPr marL="0" indent="0">
              <a:spcBef>
                <a:spcPts val="0"/>
              </a:spcBef>
              <a:buNone/>
            </a:pPr>
            <a:endParaRPr lang="cs-CZ" sz="2500" b="1" dirty="0"/>
          </a:p>
          <a:p>
            <a:pPr marL="0" indent="0">
              <a:spcBef>
                <a:spcPts val="0"/>
              </a:spcBef>
              <a:buNone/>
            </a:pPr>
            <a:r>
              <a:rPr lang="cs-CZ" sz="2500" b="1" dirty="0"/>
              <a:t>Na všech těchto dokladech uvádět povinnou publicitu, označení projektu a další náležitosti.</a:t>
            </a:r>
          </a:p>
          <a:p>
            <a:pPr marL="0" indent="0">
              <a:buNone/>
            </a:pPr>
            <a:endParaRPr lang="cs-CZ" sz="23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DOPORUČENÍ - DOKUMENTACE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19992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45589" y="35962"/>
            <a:ext cx="6883420"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Šipka: dolů 3">
            <a:extLst>
              <a:ext uri="{FF2B5EF4-FFF2-40B4-BE49-F238E27FC236}">
                <a16:creationId xmlns:a16="http://schemas.microsoft.com/office/drawing/2014/main" id="{928684D1-DF04-4DB9-AD4B-87595C8E5B86}"/>
              </a:ext>
            </a:extLst>
          </p:cNvPr>
          <p:cNvSpPr/>
          <p:nvPr/>
        </p:nvSpPr>
        <p:spPr>
          <a:xfrm rot="18936625">
            <a:off x="7078059" y="3796347"/>
            <a:ext cx="703395" cy="7419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235ED3E7-2471-4BA5-A54B-80B9D397A7C8}"/>
              </a:ext>
            </a:extLst>
          </p:cNvPr>
          <p:cNvSpPr txBox="1"/>
          <p:nvPr/>
        </p:nvSpPr>
        <p:spPr>
          <a:xfrm>
            <a:off x="8744996" y="1434905"/>
            <a:ext cx="3293453" cy="4739759"/>
          </a:xfrm>
          <a:prstGeom prst="rect">
            <a:avLst/>
          </a:prstGeom>
          <a:noFill/>
        </p:spPr>
        <p:txBody>
          <a:bodyPr wrap="square" rtlCol="0">
            <a:spAutoFit/>
          </a:bodyPr>
          <a:lstStyle/>
          <a:p>
            <a:endParaRPr lang="cs-CZ" sz="2200" dirty="0"/>
          </a:p>
          <a:p>
            <a:r>
              <a:rPr lang="cs-CZ" sz="2400" dirty="0">
                <a:hlinkClick r:id="rId6"/>
              </a:rPr>
              <a:t>POKYNY PRO VYPLNĚNÍ ZOR A ŽOP V ISKP 14+</a:t>
            </a:r>
            <a:endParaRPr lang="cs-CZ" sz="2400" dirty="0"/>
          </a:p>
          <a:p>
            <a:endParaRPr lang="cs-CZ" sz="2400" dirty="0"/>
          </a:p>
          <a:p>
            <a:pPr algn="ctr"/>
            <a:r>
              <a:rPr lang="cs-CZ" sz="2400" dirty="0"/>
              <a:t>záložka s názvem ZPRÁVY O REALIZACI na úvodní stránce projektu.</a:t>
            </a:r>
          </a:p>
          <a:p>
            <a:endParaRPr lang="cs-CZ" sz="2400" dirty="0"/>
          </a:p>
          <a:p>
            <a:pPr algn="ctr"/>
            <a:endParaRPr lang="cs-CZ" sz="2400" dirty="0"/>
          </a:p>
          <a:p>
            <a:pPr algn="ctr"/>
            <a:r>
              <a:rPr lang="cs-CZ" sz="2400" dirty="0"/>
              <a:t>založit novou ZPRÁVU/INFORMACI</a:t>
            </a:r>
          </a:p>
          <a:p>
            <a:endParaRPr lang="cs-CZ" sz="2200" dirty="0"/>
          </a:p>
          <a:p>
            <a:endParaRPr lang="cs-CZ" dirty="0"/>
          </a:p>
        </p:txBody>
      </p:sp>
      <p:pic>
        <p:nvPicPr>
          <p:cNvPr id="8" name="Obrázek 7">
            <a:extLst>
              <a:ext uri="{FF2B5EF4-FFF2-40B4-BE49-F238E27FC236}">
                <a16:creationId xmlns:a16="http://schemas.microsoft.com/office/drawing/2014/main" id="{2B25A6DA-508D-40D3-B6C1-DCD35C56E8F6}"/>
              </a:ext>
            </a:extLst>
          </p:cNvPr>
          <p:cNvPicPr>
            <a:picLocks noChangeAspect="1"/>
          </p:cNvPicPr>
          <p:nvPr/>
        </p:nvPicPr>
        <p:blipFill>
          <a:blip r:embed="rId7"/>
          <a:stretch>
            <a:fillRect/>
          </a:stretch>
        </p:blipFill>
        <p:spPr>
          <a:xfrm>
            <a:off x="300062" y="1185862"/>
            <a:ext cx="6883419" cy="2664000"/>
          </a:xfrm>
          <a:prstGeom prst="rect">
            <a:avLst/>
          </a:prstGeom>
        </p:spPr>
      </p:pic>
      <p:pic>
        <p:nvPicPr>
          <p:cNvPr id="9" name="Obrázek 8">
            <a:extLst>
              <a:ext uri="{FF2B5EF4-FFF2-40B4-BE49-F238E27FC236}">
                <a16:creationId xmlns:a16="http://schemas.microsoft.com/office/drawing/2014/main" id="{D80F23EC-E593-4F4D-BA52-E42B1BDBFA50}"/>
              </a:ext>
            </a:extLst>
          </p:cNvPr>
          <p:cNvPicPr>
            <a:picLocks noChangeAspect="1"/>
          </p:cNvPicPr>
          <p:nvPr/>
        </p:nvPicPr>
        <p:blipFill>
          <a:blip r:embed="rId8"/>
          <a:stretch>
            <a:fillRect/>
          </a:stretch>
        </p:blipFill>
        <p:spPr>
          <a:xfrm>
            <a:off x="376677" y="4510951"/>
            <a:ext cx="8093337" cy="900000"/>
          </a:xfrm>
          <a:prstGeom prst="rect">
            <a:avLst/>
          </a:prstGeom>
        </p:spPr>
      </p:pic>
      <p:cxnSp>
        <p:nvCxnSpPr>
          <p:cNvPr id="15" name="Přímá spojnice se šipkou 14">
            <a:extLst>
              <a:ext uri="{FF2B5EF4-FFF2-40B4-BE49-F238E27FC236}">
                <a16:creationId xmlns:a16="http://schemas.microsoft.com/office/drawing/2014/main" id="{B837681E-05C2-4202-A705-431B7A95E18E}"/>
              </a:ext>
            </a:extLst>
          </p:cNvPr>
          <p:cNvCxnSpPr/>
          <p:nvPr/>
        </p:nvCxnSpPr>
        <p:spPr>
          <a:xfrm>
            <a:off x="10187996" y="407890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39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INFORMACE O ZPRÁVĚ</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8" name="Zástupný symbol pro obsah 7">
            <a:extLst>
              <a:ext uri="{FF2B5EF4-FFF2-40B4-BE49-F238E27FC236}">
                <a16:creationId xmlns:a16="http://schemas.microsoft.com/office/drawing/2014/main" id="{937D7B1A-ADE8-40F7-922E-9092C684D00E}"/>
              </a:ext>
            </a:extLst>
          </p:cNvPr>
          <p:cNvPicPr>
            <a:picLocks noGrp="1" noChangeAspect="1"/>
          </p:cNvPicPr>
          <p:nvPr>
            <p:ph idx="1"/>
          </p:nvPr>
        </p:nvPicPr>
        <p:blipFill>
          <a:blip r:embed="rId6"/>
          <a:stretch>
            <a:fillRect/>
          </a:stretch>
        </p:blipFill>
        <p:spPr>
          <a:xfrm>
            <a:off x="735922" y="1065952"/>
            <a:ext cx="7350727" cy="4796390"/>
          </a:xfrm>
          <a:prstGeom prst="rect">
            <a:avLst/>
          </a:prstGeom>
        </p:spPr>
      </p:pic>
      <p:sp>
        <p:nvSpPr>
          <p:cNvPr id="10" name="TextovéPole 9">
            <a:extLst>
              <a:ext uri="{FF2B5EF4-FFF2-40B4-BE49-F238E27FC236}">
                <a16:creationId xmlns:a16="http://schemas.microsoft.com/office/drawing/2014/main" id="{39CB6943-1F7C-41C8-B26C-D418C8ECBC02}"/>
              </a:ext>
            </a:extLst>
          </p:cNvPr>
          <p:cNvSpPr txBox="1"/>
          <p:nvPr/>
        </p:nvSpPr>
        <p:spPr>
          <a:xfrm>
            <a:off x="8299938" y="1505243"/>
            <a:ext cx="3529071" cy="3139321"/>
          </a:xfrm>
          <a:prstGeom prst="rect">
            <a:avLst/>
          </a:prstGeom>
          <a:noFill/>
        </p:spPr>
        <p:txBody>
          <a:bodyPr wrap="square" rtlCol="0">
            <a:spAutoFit/>
          </a:bodyPr>
          <a:lstStyle/>
          <a:p>
            <a:pPr marL="342900" indent="-342900">
              <a:buFont typeface="Arial" panose="020B0604020202020204" pitchFamily="34" charset="0"/>
              <a:buChar char="•"/>
            </a:pPr>
            <a:r>
              <a:rPr lang="cs-CZ" sz="2200" b="1" dirty="0"/>
              <a:t>Sledované období od</a:t>
            </a:r>
          </a:p>
          <a:p>
            <a:pPr marL="342900" indent="-342900">
              <a:buFont typeface="Arial" panose="020B0604020202020204" pitchFamily="34" charset="0"/>
              <a:buChar char="•"/>
            </a:pPr>
            <a:r>
              <a:rPr lang="cs-CZ" sz="2200" b="1" dirty="0"/>
              <a:t>Sledované období do</a:t>
            </a:r>
          </a:p>
          <a:p>
            <a:pPr marL="342900" indent="-342900">
              <a:buFont typeface="Arial" panose="020B0604020202020204" pitchFamily="34" charset="0"/>
              <a:buChar char="•"/>
            </a:pPr>
            <a:r>
              <a:rPr lang="cs-CZ" sz="2200" b="1" dirty="0"/>
              <a:t>Skutečné datum zahájení</a:t>
            </a:r>
          </a:p>
          <a:p>
            <a:pPr marL="342900" indent="-342900">
              <a:buFont typeface="Arial" panose="020B0604020202020204" pitchFamily="34" charset="0"/>
              <a:buChar char="•"/>
            </a:pPr>
            <a:r>
              <a:rPr lang="cs-CZ" sz="2200" b="1" dirty="0"/>
              <a:t>Skutečné datum ukončení</a:t>
            </a:r>
          </a:p>
          <a:p>
            <a:pPr marL="342900" indent="-342900">
              <a:buFont typeface="Arial" panose="020B0604020202020204" pitchFamily="34" charset="0"/>
              <a:buChar char="•"/>
            </a:pPr>
            <a:r>
              <a:rPr lang="cs-CZ" sz="2200" b="1" dirty="0"/>
              <a:t>Kontaktní údaje – Jméno, Příjmení, Email</a:t>
            </a:r>
          </a:p>
          <a:p>
            <a:pPr marL="342900" indent="-342900">
              <a:buFont typeface="Arial" panose="020B0604020202020204" pitchFamily="34" charset="0"/>
              <a:buChar char="•"/>
            </a:pPr>
            <a:endParaRPr lang="cs-CZ" sz="2200" b="1" dirty="0"/>
          </a:p>
          <a:p>
            <a:pPr marL="342900" indent="-342900">
              <a:buFont typeface="Arial" panose="020B0604020202020204" pitchFamily="34" charset="0"/>
              <a:buChar char="•"/>
            </a:pPr>
            <a:r>
              <a:rPr lang="cs-CZ" sz="2200" b="1" dirty="0"/>
              <a:t>Historie stavu – informační pole</a:t>
            </a:r>
          </a:p>
        </p:txBody>
      </p:sp>
    </p:spTree>
    <p:extLst>
      <p:ext uri="{BB962C8B-B14F-4D97-AF65-F5344CB8AC3E}">
        <p14:creationId xmlns:p14="http://schemas.microsoft.com/office/powerpoint/2010/main" val="12853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r>
              <a:rPr lang="cs-CZ" sz="3000" b="1" dirty="0"/>
              <a:t>ROZHODNUTÍ O POSKYTNUTÍ DOTACE </a:t>
            </a:r>
          </a:p>
          <a:p>
            <a:r>
              <a:rPr lang="cs-CZ" sz="3000" b="1" dirty="0"/>
              <a:t>ZPRÁVA O REALIZACI + MONITOROVÁNÍ PODPOŘENÝCH OSOB V IS ESF</a:t>
            </a:r>
          </a:p>
          <a:p>
            <a:r>
              <a:rPr lang="cs-CZ" sz="3000" b="1" dirty="0"/>
              <a:t>ZPRÁVA O PLATBU (NEDÍLNÁ SOUČÁST ZPRÁVY O REALIZACI)</a:t>
            </a:r>
          </a:p>
          <a:p>
            <a:r>
              <a:rPr lang="cs-CZ" sz="3000" b="1" dirty="0"/>
              <a:t>PUBLICITA </a:t>
            </a:r>
          </a:p>
          <a:p>
            <a:r>
              <a:rPr lang="cs-CZ" sz="3000" b="1" dirty="0"/>
              <a:t>PLÁN AKTIVIT PROJEKTU</a:t>
            </a:r>
          </a:p>
          <a:p>
            <a:r>
              <a:rPr lang="cs-CZ" sz="3000" b="1" dirty="0"/>
              <a:t>ZPŮSOBILÉ A NEZPŮSOBILÉ VÝDAJE </a:t>
            </a:r>
          </a:p>
          <a:p>
            <a:r>
              <a:rPr lang="cs-CZ" sz="3000" b="1" dirty="0"/>
              <a:t>ZMĚNY PROJEKTU </a:t>
            </a:r>
          </a:p>
          <a:p>
            <a:r>
              <a:rPr lang="cs-CZ" sz="3000" b="1" dirty="0"/>
              <a:t>VEŘEJNÉ ZAKÁZKY</a:t>
            </a:r>
          </a:p>
          <a:p>
            <a:r>
              <a:rPr lang="cs-CZ" sz="3000" b="1" dirty="0"/>
              <a:t>DŮLEŽITÉ ODKAZY</a:t>
            </a:r>
          </a:p>
          <a:p>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OBSAH</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819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REALIZACE, PROVOZ /ÚDRŽBA VÝSTUPU A ZÁLOŽKA PŘÍJMY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3" name="Zástupný symbol pro obsah 2">
            <a:extLst>
              <a:ext uri="{FF2B5EF4-FFF2-40B4-BE49-F238E27FC236}">
                <a16:creationId xmlns:a16="http://schemas.microsoft.com/office/drawing/2014/main" id="{DAD9B485-8F75-4918-89AA-B743A9583CD2}"/>
              </a:ext>
            </a:extLst>
          </p:cNvPr>
          <p:cNvSpPr>
            <a:spLocks noGrp="1"/>
          </p:cNvSpPr>
          <p:nvPr>
            <p:ph idx="1"/>
          </p:nvPr>
        </p:nvSpPr>
        <p:spPr>
          <a:xfrm>
            <a:off x="336175" y="1253330"/>
            <a:ext cx="11492833" cy="4773391"/>
          </a:xfrm>
        </p:spPr>
        <p:txBody>
          <a:bodyPr>
            <a:normAutofit fontScale="70000" lnSpcReduction="20000"/>
          </a:bodyPr>
          <a:lstStyle/>
          <a:p>
            <a:r>
              <a:rPr lang="cs-CZ" sz="3600" b="1" dirty="0"/>
              <a:t>Záložka realizace, provoz/údržba výstupu</a:t>
            </a:r>
          </a:p>
          <a:p>
            <a:pPr lvl="1"/>
            <a:r>
              <a:rPr lang="cs-CZ" sz="3600" dirty="0"/>
              <a:t>U OPZ není povinné, protože v rámci OPZ je pokrok v realizaci projektu sledován prostřednictvím popisu plnění jednotlivých klíčových aktivit. Příjemce tedy záložku nevyplňuje (popř. postačí pouze odkaz na záložku Klíčové aktivity - např. napsat „viz klíčové aktivity“).</a:t>
            </a:r>
          </a:p>
          <a:p>
            <a:pPr lvl="1"/>
            <a:endParaRPr lang="cs-CZ" sz="3600" b="1" dirty="0"/>
          </a:p>
          <a:p>
            <a:r>
              <a:rPr lang="cs-CZ" sz="3600" b="1" dirty="0"/>
              <a:t> Záložka příjmy</a:t>
            </a:r>
          </a:p>
          <a:p>
            <a:pPr lvl="1"/>
            <a:r>
              <a:rPr lang="cs-CZ" sz="3600" dirty="0"/>
              <a:t>Vyplňuje pouze příjemce, který vykazuje příjmy (v rámci/týkající se daného projektu)</a:t>
            </a:r>
          </a:p>
          <a:p>
            <a:pPr lvl="1"/>
            <a:r>
              <a:rPr lang="cs-CZ" sz="3600" dirty="0"/>
              <a:t>Příjmy dle čl. 61: 0</a:t>
            </a:r>
          </a:p>
          <a:p>
            <a:pPr lvl="1"/>
            <a:r>
              <a:rPr lang="cs-CZ" sz="3600" dirty="0"/>
              <a:t>Jiné peněžní příjmy – všechny peněžní příjmy za aktuální období. Tato částka nesnižuje podporu z ESF.</a:t>
            </a:r>
          </a:p>
          <a:p>
            <a:pPr lvl="1"/>
            <a:r>
              <a:rPr lang="cs-CZ" sz="3600" dirty="0"/>
              <a:t>Čisté jiné peněžní příjmy – musí odpovídat Soupisce příjmů v ŽOP, jedná se o ty skutečně vzniklé příjmy převyšující objem vlastního financování projektu. Krátí dotaci (podporu).</a:t>
            </a:r>
          </a:p>
          <a:p>
            <a:pPr lvl="1"/>
            <a:endParaRPr lang="cs-CZ" sz="3200" b="1" dirty="0"/>
          </a:p>
          <a:p>
            <a:pPr lvl="1"/>
            <a:endParaRPr lang="cs-CZ" sz="3200" b="1" dirty="0"/>
          </a:p>
          <a:p>
            <a:pPr lvl="1"/>
            <a:endParaRPr lang="cs-CZ" sz="3200" b="1" dirty="0"/>
          </a:p>
        </p:txBody>
      </p:sp>
    </p:spTree>
    <p:extLst>
      <p:ext uri="{BB962C8B-B14F-4D97-AF65-F5344CB8AC3E}">
        <p14:creationId xmlns:p14="http://schemas.microsoft.com/office/powerpoint/2010/main" val="248662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PŘÍJMY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27D74AC2-1438-4D55-9CF1-4C307D736165}"/>
              </a:ext>
            </a:extLst>
          </p:cNvPr>
          <p:cNvPicPr>
            <a:picLocks noChangeAspect="1"/>
          </p:cNvPicPr>
          <p:nvPr/>
        </p:nvPicPr>
        <p:blipFill>
          <a:blip r:embed="rId6"/>
          <a:stretch>
            <a:fillRect/>
          </a:stretch>
        </p:blipFill>
        <p:spPr>
          <a:xfrm>
            <a:off x="118511" y="1052261"/>
            <a:ext cx="8980954" cy="4753477"/>
          </a:xfrm>
          <a:prstGeom prst="rect">
            <a:avLst/>
          </a:prstGeom>
        </p:spPr>
      </p:pic>
      <p:pic>
        <p:nvPicPr>
          <p:cNvPr id="6" name="Obrázek 5">
            <a:extLst>
              <a:ext uri="{FF2B5EF4-FFF2-40B4-BE49-F238E27FC236}">
                <a16:creationId xmlns:a16="http://schemas.microsoft.com/office/drawing/2014/main" id="{A412D8EF-DBA2-4C7C-8AAB-4BE274263CD3}"/>
              </a:ext>
            </a:extLst>
          </p:cNvPr>
          <p:cNvPicPr>
            <a:picLocks noChangeAspect="1"/>
          </p:cNvPicPr>
          <p:nvPr/>
        </p:nvPicPr>
        <p:blipFill>
          <a:blip r:embed="rId7"/>
          <a:stretch>
            <a:fillRect/>
          </a:stretch>
        </p:blipFill>
        <p:spPr>
          <a:xfrm>
            <a:off x="8248650" y="4073325"/>
            <a:ext cx="3943350" cy="1104900"/>
          </a:xfrm>
          <a:prstGeom prst="rect">
            <a:avLst/>
          </a:prstGeom>
        </p:spPr>
      </p:pic>
    </p:spTree>
    <p:extLst>
      <p:ext uri="{BB962C8B-B14F-4D97-AF65-F5344CB8AC3E}">
        <p14:creationId xmlns:p14="http://schemas.microsoft.com/office/powerpoint/2010/main" val="26581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KLÍČOVÉ AKTIVTY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791574" y="1146192"/>
            <a:ext cx="3400426" cy="5030771"/>
          </a:xfrm>
        </p:spPr>
        <p:txBody>
          <a:bodyPr>
            <a:normAutofit fontScale="92500" lnSpcReduction="20000"/>
          </a:bodyPr>
          <a:lstStyle/>
          <a:p>
            <a:r>
              <a:rPr lang="cs-CZ" dirty="0"/>
              <a:t>Kliknutí na konkrétní klíčovou aktivitu (dále jen KA) a poté stisknutí tlačítka </a:t>
            </a:r>
            <a:r>
              <a:rPr lang="cs-CZ" b="1" dirty="0"/>
              <a:t>Vykázat změnu/přírůstek</a:t>
            </a:r>
          </a:p>
          <a:p>
            <a:r>
              <a:rPr lang="pl-PL" b="1" dirty="0"/>
              <a:t>Popis pokroku v realizaci klíčové aktivity za sledované období </a:t>
            </a:r>
            <a:r>
              <a:rPr lang="pl-PL" dirty="0"/>
              <a:t>– podrobné popsání realizace KA (ve vztahu k aktuálnímu monitorovacímu/sledovanému období) - možnost přílohy.</a:t>
            </a:r>
          </a:p>
          <a:p>
            <a:endParaRPr lang="cs-CZ" dirty="0"/>
          </a:p>
        </p:txBody>
      </p:sp>
      <p:pic>
        <p:nvPicPr>
          <p:cNvPr id="3" name="Obrázek 2">
            <a:extLst>
              <a:ext uri="{FF2B5EF4-FFF2-40B4-BE49-F238E27FC236}">
                <a16:creationId xmlns:a16="http://schemas.microsoft.com/office/drawing/2014/main" id="{042A5A47-07A1-45A9-8EC6-AAAC0859A3F8}"/>
              </a:ext>
            </a:extLst>
          </p:cNvPr>
          <p:cNvPicPr>
            <a:picLocks noChangeAspect="1"/>
          </p:cNvPicPr>
          <p:nvPr/>
        </p:nvPicPr>
        <p:blipFill>
          <a:blip r:embed="rId6"/>
          <a:stretch>
            <a:fillRect/>
          </a:stretch>
        </p:blipFill>
        <p:spPr>
          <a:xfrm>
            <a:off x="0" y="1152353"/>
            <a:ext cx="8791575" cy="4657725"/>
          </a:xfrm>
          <a:prstGeom prst="rect">
            <a:avLst/>
          </a:prstGeom>
        </p:spPr>
      </p:pic>
    </p:spTree>
    <p:extLst>
      <p:ext uri="{BB962C8B-B14F-4D97-AF65-F5344CB8AC3E}">
        <p14:creationId xmlns:p14="http://schemas.microsoft.com/office/powerpoint/2010/main" val="352086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791574" y="1146192"/>
            <a:ext cx="3400426" cy="5030771"/>
          </a:xfrm>
        </p:spPr>
        <p:txBody>
          <a:bodyPr>
            <a:normAutofit fontScale="77500" lnSpcReduction="20000"/>
          </a:bodyPr>
          <a:lstStyle/>
          <a:p>
            <a:pPr marL="0" indent="0">
              <a:buNone/>
            </a:pPr>
            <a:r>
              <a:rPr lang="cs-CZ" dirty="0"/>
              <a:t>Nejprve je nutno horizontální princip označit a poté kliknout na tlačítko </a:t>
            </a:r>
            <a:r>
              <a:rPr lang="cs-CZ" b="1" dirty="0"/>
              <a:t>Vykázat změnu/přírůstek. </a:t>
            </a:r>
          </a:p>
          <a:p>
            <a:pPr marL="0" indent="0">
              <a:buNone/>
            </a:pPr>
            <a:r>
              <a:rPr lang="cs-CZ" b="1" dirty="0"/>
              <a:t>Popis plnění vlivu </a:t>
            </a:r>
            <a:r>
              <a:rPr lang="cs-CZ" dirty="0"/>
              <a:t>pouze u horizontálních principů se zvolenou variantou </a:t>
            </a:r>
            <a:r>
              <a:rPr lang="cs-CZ" b="1" dirty="0"/>
              <a:t>„Cílené zaměření“ a „Pozitivní vliv“ </a:t>
            </a:r>
            <a:r>
              <a:rPr lang="cs-CZ" dirty="0"/>
              <a:t>(pouze v rámci </a:t>
            </a:r>
            <a:r>
              <a:rPr lang="cs-CZ" dirty="0" err="1"/>
              <a:t>ZoR</a:t>
            </a:r>
            <a:r>
              <a:rPr lang="cs-CZ" dirty="0"/>
              <a:t> vztahující se k období v němž proběhly aktivity projektu, které vedly k plnění tohoto vlivu na daný horizontální princip).</a:t>
            </a:r>
          </a:p>
          <a:p>
            <a:r>
              <a:rPr lang="cs-CZ" dirty="0"/>
              <a:t>Tam kde je vyplněn </a:t>
            </a:r>
            <a:r>
              <a:rPr lang="cs-CZ" b="1" dirty="0"/>
              <a:t>neutrální vliv</a:t>
            </a:r>
            <a:r>
              <a:rPr lang="cs-CZ" dirty="0"/>
              <a:t>, popis plnění se nevyžaduje</a:t>
            </a:r>
          </a:p>
          <a:p>
            <a:endParaRPr lang="cs-CZ" dirty="0"/>
          </a:p>
        </p:txBody>
      </p:sp>
      <p:pic>
        <p:nvPicPr>
          <p:cNvPr id="2" name="Obrázek 1">
            <a:extLst>
              <a:ext uri="{FF2B5EF4-FFF2-40B4-BE49-F238E27FC236}">
                <a16:creationId xmlns:a16="http://schemas.microsoft.com/office/drawing/2014/main" id="{FAA8F09E-DA09-4F2C-8125-606E6E87CD74}"/>
              </a:ext>
            </a:extLst>
          </p:cNvPr>
          <p:cNvPicPr>
            <a:picLocks noChangeAspect="1"/>
          </p:cNvPicPr>
          <p:nvPr/>
        </p:nvPicPr>
        <p:blipFill>
          <a:blip r:embed="rId6"/>
          <a:stretch>
            <a:fillRect/>
          </a:stretch>
        </p:blipFill>
        <p:spPr>
          <a:xfrm>
            <a:off x="0" y="1149273"/>
            <a:ext cx="8744996" cy="3642188"/>
          </a:xfrm>
          <a:prstGeom prst="rect">
            <a:avLst/>
          </a:prstGeom>
        </p:spPr>
      </p:pic>
    </p:spTree>
    <p:extLst>
      <p:ext uri="{BB962C8B-B14F-4D97-AF65-F5344CB8AC3E}">
        <p14:creationId xmlns:p14="http://schemas.microsoft.com/office/powerpoint/2010/main" val="73873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IDENTIFIKACE PROBLÉMU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588188" y="1146192"/>
            <a:ext cx="3603812" cy="5030771"/>
          </a:xfrm>
        </p:spPr>
        <p:txBody>
          <a:bodyPr>
            <a:noAutofit/>
          </a:bodyPr>
          <a:lstStyle/>
          <a:p>
            <a:r>
              <a:rPr lang="cs-CZ" sz="2300" dirty="0"/>
              <a:t>Pro každý vyskytnutý problém samostatně záznam – tlačítko </a:t>
            </a:r>
            <a:r>
              <a:rPr lang="cs-CZ" sz="2300" b="1" dirty="0"/>
              <a:t>Nový záznam</a:t>
            </a:r>
          </a:p>
          <a:p>
            <a:r>
              <a:rPr lang="cs-CZ" sz="2300" b="1" dirty="0"/>
              <a:t>IDENTIFIKACE - </a:t>
            </a:r>
            <a:r>
              <a:rPr lang="cs-CZ" sz="2300" dirty="0"/>
              <a:t>příjemce uvede stručný název problému, </a:t>
            </a:r>
          </a:p>
          <a:p>
            <a:r>
              <a:rPr lang="cs-CZ" sz="2300" b="1" dirty="0"/>
              <a:t>POPIS</a:t>
            </a:r>
            <a:r>
              <a:rPr lang="cs-CZ" sz="2300" dirty="0"/>
              <a:t> - příjemce uvede detailní popis vzniklého problému,</a:t>
            </a:r>
          </a:p>
          <a:p>
            <a:r>
              <a:rPr lang="cs-CZ" sz="2300" b="1" dirty="0"/>
              <a:t>ŘEŠENÍ</a:t>
            </a:r>
            <a:r>
              <a:rPr lang="cs-CZ" sz="2300" dirty="0"/>
              <a:t> - příjemce uvede, jakým způsobem byl/bude problém vyřešen. </a:t>
            </a:r>
          </a:p>
        </p:txBody>
      </p:sp>
      <p:pic>
        <p:nvPicPr>
          <p:cNvPr id="3" name="Obrázek 2">
            <a:extLst>
              <a:ext uri="{FF2B5EF4-FFF2-40B4-BE49-F238E27FC236}">
                <a16:creationId xmlns:a16="http://schemas.microsoft.com/office/drawing/2014/main" id="{6E1B76AA-F5B9-4F67-B663-64E2EA9C5CB7}"/>
              </a:ext>
            </a:extLst>
          </p:cNvPr>
          <p:cNvPicPr>
            <a:picLocks noChangeAspect="1"/>
          </p:cNvPicPr>
          <p:nvPr/>
        </p:nvPicPr>
        <p:blipFill>
          <a:blip r:embed="rId6"/>
          <a:stretch>
            <a:fillRect/>
          </a:stretch>
        </p:blipFill>
        <p:spPr>
          <a:xfrm>
            <a:off x="2539" y="1199218"/>
            <a:ext cx="8585649" cy="4072497"/>
          </a:xfrm>
          <a:prstGeom prst="rect">
            <a:avLst/>
          </a:prstGeom>
        </p:spPr>
      </p:pic>
    </p:spTree>
    <p:extLst>
      <p:ext uri="{BB962C8B-B14F-4D97-AF65-F5344CB8AC3E}">
        <p14:creationId xmlns:p14="http://schemas.microsoft.com/office/powerpoint/2010/main" val="32763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ČESTNÁ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946776" y="1074476"/>
            <a:ext cx="3245224" cy="5030771"/>
          </a:xfrm>
        </p:spPr>
        <p:txBody>
          <a:bodyPr>
            <a:noAutofit/>
          </a:bodyPr>
          <a:lstStyle/>
          <a:p>
            <a:r>
              <a:rPr lang="cs-CZ" sz="2200" b="1" dirty="0"/>
              <a:t>Příjemce klikne na záložku ČESTNÁ PROHLÁŠENÍ</a:t>
            </a:r>
          </a:p>
          <a:p>
            <a:r>
              <a:rPr lang="cs-CZ" sz="2200" b="1" dirty="0"/>
              <a:t>Po přečtení textu čestného prohlášení ke zprávě o realizaci projektu příjemce potvrdí pravdivost fajfkou v poli SOUHLASÍM S ČESTNÝM PROHLÁŠENÍM</a:t>
            </a:r>
          </a:p>
          <a:p>
            <a:r>
              <a:rPr lang="cs-CZ" sz="2200" b="1" dirty="0"/>
              <a:t>Bez odsouhlasení čestného prohlášení nelze podat zprávu o realizaci projektu!</a:t>
            </a:r>
          </a:p>
        </p:txBody>
      </p:sp>
      <p:pic>
        <p:nvPicPr>
          <p:cNvPr id="2" name="Obrázek 1">
            <a:extLst>
              <a:ext uri="{FF2B5EF4-FFF2-40B4-BE49-F238E27FC236}">
                <a16:creationId xmlns:a16="http://schemas.microsoft.com/office/drawing/2014/main" id="{7E7BBD2B-68C3-4F3D-A635-B2A8F35537B0}"/>
              </a:ext>
            </a:extLst>
          </p:cNvPr>
          <p:cNvPicPr>
            <a:picLocks noChangeAspect="1"/>
          </p:cNvPicPr>
          <p:nvPr/>
        </p:nvPicPr>
        <p:blipFill>
          <a:blip r:embed="rId6"/>
          <a:stretch>
            <a:fillRect/>
          </a:stretch>
        </p:blipFill>
        <p:spPr>
          <a:xfrm>
            <a:off x="83534" y="1307058"/>
            <a:ext cx="8733178" cy="4198230"/>
          </a:xfrm>
          <a:prstGeom prst="rect">
            <a:avLst/>
          </a:prstGeom>
        </p:spPr>
      </p:pic>
    </p:spTree>
    <p:extLst>
      <p:ext uri="{BB962C8B-B14F-4D97-AF65-F5344CB8AC3E}">
        <p14:creationId xmlns:p14="http://schemas.microsoft.com/office/powerpoint/2010/main" val="266291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118511" y="1110335"/>
            <a:ext cx="12073489" cy="1561148"/>
          </a:xfrm>
        </p:spPr>
        <p:txBody>
          <a:bodyPr>
            <a:noAutofit/>
          </a:bodyPr>
          <a:lstStyle/>
          <a:p>
            <a:r>
              <a:rPr lang="cs-CZ" sz="2100" b="1" dirty="0"/>
              <a:t>Příjemce klikne na záložku PUBLICITA</a:t>
            </a:r>
          </a:p>
          <a:p>
            <a:r>
              <a:rPr lang="cs-CZ" sz="2100" b="1" dirty="0"/>
              <a:t>Informace o povinné publicitě je nutné podávat ve zprávě o realizaci projektu strukturovaně, viz tabulka</a:t>
            </a:r>
          </a:p>
          <a:p>
            <a:pPr marL="285750" indent="-285750"/>
            <a:r>
              <a:rPr lang="cs-CZ" sz="2100" dirty="0"/>
              <a:t>Zápis přes tlačítko </a:t>
            </a:r>
            <a:r>
              <a:rPr lang="cs-CZ" sz="2100" b="1" dirty="0"/>
              <a:t>vykázat změnu/ přírůstek</a:t>
            </a:r>
            <a:r>
              <a:rPr lang="cs-CZ" sz="2100" dirty="0"/>
              <a:t>.</a:t>
            </a:r>
          </a:p>
          <a:p>
            <a:pPr marL="285750" indent="-285750"/>
            <a:r>
              <a:rPr lang="cs-CZ" sz="2100" dirty="0"/>
              <a:t>Je potřeba vyplnit v každé </a:t>
            </a:r>
            <a:r>
              <a:rPr lang="cs-CZ" sz="2100" dirty="0" err="1"/>
              <a:t>ZoR</a:t>
            </a:r>
            <a:endParaRPr lang="cs-CZ" sz="2100" b="1" dirty="0"/>
          </a:p>
          <a:p>
            <a:endParaRPr lang="cs-CZ" sz="2200" b="1" dirty="0"/>
          </a:p>
          <a:p>
            <a:endParaRPr lang="cs-CZ" sz="2200" b="1" dirty="0"/>
          </a:p>
          <a:p>
            <a:endParaRPr lang="cs-CZ" sz="2200" b="1" dirty="0"/>
          </a:p>
          <a:p>
            <a:endParaRPr lang="cs-CZ" sz="2200" b="1" dirty="0"/>
          </a:p>
        </p:txBody>
      </p:sp>
      <p:graphicFrame>
        <p:nvGraphicFramePr>
          <p:cNvPr id="15" name="Zástupný symbol pro obsah 5">
            <a:extLst>
              <a:ext uri="{FF2B5EF4-FFF2-40B4-BE49-F238E27FC236}">
                <a16:creationId xmlns:a16="http://schemas.microsoft.com/office/drawing/2014/main" id="{23CB9424-5EAE-42A2-998A-146C87E65BE7}"/>
              </a:ext>
            </a:extLst>
          </p:cNvPr>
          <p:cNvGraphicFramePr>
            <a:graphicFrameLocks/>
          </p:cNvGraphicFramePr>
          <p:nvPr>
            <p:extLst>
              <p:ext uri="{D42A27DB-BD31-4B8C-83A1-F6EECF244321}">
                <p14:modId xmlns:p14="http://schemas.microsoft.com/office/powerpoint/2010/main" val="1236332102"/>
              </p:ext>
            </p:extLst>
          </p:nvPr>
        </p:nvGraphicFramePr>
        <p:xfrm>
          <a:off x="58549" y="2829390"/>
          <a:ext cx="12073489" cy="2598167"/>
        </p:xfrm>
        <a:graphic>
          <a:graphicData uri="http://schemas.openxmlformats.org/drawingml/2006/table">
            <a:tbl>
              <a:tblPr firstRow="1" bandRow="1">
                <a:tableStyleId>{7DF18680-E054-41AD-8BC1-D1AEF772440D}</a:tableStyleId>
              </a:tblPr>
              <a:tblGrid>
                <a:gridCol w="4000622">
                  <a:extLst>
                    <a:ext uri="{9D8B030D-6E8A-4147-A177-3AD203B41FA5}">
                      <a16:colId xmlns:a16="http://schemas.microsoft.com/office/drawing/2014/main" val="20000"/>
                    </a:ext>
                  </a:extLst>
                </a:gridCol>
                <a:gridCol w="4000622">
                  <a:extLst>
                    <a:ext uri="{9D8B030D-6E8A-4147-A177-3AD203B41FA5}">
                      <a16:colId xmlns:a16="http://schemas.microsoft.com/office/drawing/2014/main" val="20001"/>
                    </a:ext>
                  </a:extLst>
                </a:gridCol>
                <a:gridCol w="4072245">
                  <a:extLst>
                    <a:ext uri="{9D8B030D-6E8A-4147-A177-3AD203B41FA5}">
                      <a16:colId xmlns:a16="http://schemas.microsoft.com/office/drawing/2014/main" val="20002"/>
                    </a:ext>
                  </a:extLst>
                </a:gridCol>
              </a:tblGrid>
              <a:tr h="509708">
                <a:tc>
                  <a:txBody>
                    <a:bodyPr/>
                    <a:lstStyle/>
                    <a:p>
                      <a:pPr algn="ctr"/>
                      <a:r>
                        <a:rPr lang="cs-CZ" sz="1800" dirty="0"/>
                        <a:t>Nástroj</a:t>
                      </a:r>
                    </a:p>
                  </a:txBody>
                  <a:tcPr anchor="ctr"/>
                </a:tc>
                <a:tc>
                  <a:txBody>
                    <a:bodyPr/>
                    <a:lstStyle/>
                    <a:p>
                      <a:pPr algn="ctr"/>
                      <a:r>
                        <a:rPr lang="cs-CZ" sz="1800" dirty="0"/>
                        <a:t>Povinná/nepovinná položka v </a:t>
                      </a:r>
                      <a:r>
                        <a:rPr lang="cs-CZ" sz="1800" dirty="0" err="1"/>
                        <a:t>ZoR</a:t>
                      </a:r>
                      <a:r>
                        <a:rPr lang="cs-CZ" sz="1800" baseline="0" dirty="0"/>
                        <a:t> projektu</a:t>
                      </a:r>
                      <a:endParaRPr lang="cs-CZ" sz="1800" dirty="0"/>
                    </a:p>
                  </a:txBody>
                  <a:tcPr anchor="ctr"/>
                </a:tc>
                <a:tc>
                  <a:txBody>
                    <a:bodyPr/>
                    <a:lstStyle/>
                    <a:p>
                      <a:pPr algn="ctr"/>
                      <a:r>
                        <a:rPr lang="cs-CZ" sz="1800" dirty="0"/>
                        <a:t>Jaké hodnoty může příjemce vyplnit</a:t>
                      </a:r>
                    </a:p>
                  </a:txBody>
                  <a:tcPr anchor="ctr"/>
                </a:tc>
                <a:extLst>
                  <a:ext uri="{0D108BD9-81ED-4DB2-BD59-A6C34878D82A}">
                    <a16:rowId xmlns:a16="http://schemas.microsoft.com/office/drawing/2014/main" val="10000"/>
                  </a:ext>
                </a:extLst>
              </a:tr>
              <a:tr h="1043687">
                <a:tc>
                  <a:txBody>
                    <a:bodyPr/>
                    <a:lstStyle/>
                    <a:p>
                      <a:pPr algn="ctr"/>
                      <a:r>
                        <a:rPr lang="cs-CZ" sz="1800" b="1" dirty="0"/>
                        <a:t>Povinné prvky v souladu s Pravidly pro žadatele a příjemce </a:t>
                      </a:r>
                      <a:r>
                        <a:rPr lang="pl-PL" sz="1800" b="1" dirty="0"/>
                        <a:t>a to v souladu s povinnými technickými parametry </a:t>
                      </a:r>
                      <a:endParaRPr lang="cs-CZ" sz="1800" b="1" dirty="0">
                        <a:solidFill>
                          <a:schemeClr val="bg1"/>
                        </a:solidFill>
                      </a:endParaRPr>
                    </a:p>
                  </a:txBody>
                  <a:tcPr anchor="ctr"/>
                </a:tc>
                <a:tc>
                  <a:txBody>
                    <a:bodyPr/>
                    <a:lstStyle/>
                    <a:p>
                      <a:pPr algn="ctr"/>
                      <a:r>
                        <a:rPr lang="cs-CZ" sz="1800" b="1" dirty="0"/>
                        <a:t>Povinná</a:t>
                      </a:r>
                      <a:endParaRPr lang="cs-CZ" sz="1800" b="1" dirty="0">
                        <a:solidFill>
                          <a:schemeClr val="tx1"/>
                        </a:solidFill>
                      </a:endParaRPr>
                    </a:p>
                  </a:txBody>
                  <a:tcPr anchor="ctr"/>
                </a:tc>
                <a:tc>
                  <a:txBody>
                    <a:bodyPr/>
                    <a:lstStyle/>
                    <a:p>
                      <a:pPr algn="l"/>
                      <a:r>
                        <a:rPr lang="cs-CZ" sz="1800" b="1" dirty="0"/>
                        <a:t>Číselník:</a:t>
                      </a:r>
                    </a:p>
                    <a:p>
                      <a:pPr algn="ctr"/>
                      <a:r>
                        <a:rPr lang="cs-CZ" sz="1800" b="1" dirty="0"/>
                        <a:t>-</a:t>
                      </a:r>
                      <a:r>
                        <a:rPr lang="cs-CZ" sz="1800" b="1" baseline="0" dirty="0"/>
                        <a:t> Ano</a:t>
                      </a:r>
                      <a:br>
                        <a:rPr lang="cs-CZ" sz="1800" b="1" baseline="0" dirty="0"/>
                      </a:br>
                      <a:r>
                        <a:rPr lang="cs-CZ" sz="1800" b="1" baseline="0" dirty="0"/>
                        <a:t>- Prozatím ne</a:t>
                      </a:r>
                      <a:endParaRPr lang="cs-CZ" sz="1800" b="1" dirty="0"/>
                    </a:p>
                  </a:txBody>
                  <a:tcPr anchor="ctr"/>
                </a:tc>
                <a:extLst>
                  <a:ext uri="{0D108BD9-81ED-4DB2-BD59-A6C34878D82A}">
                    <a16:rowId xmlns:a16="http://schemas.microsoft.com/office/drawing/2014/main" val="10001"/>
                  </a:ext>
                </a:extLst>
              </a:tr>
              <a:tr h="873785">
                <a:tc>
                  <a:txBody>
                    <a:bodyPr/>
                    <a:lstStyle/>
                    <a:p>
                      <a:pPr algn="ctr"/>
                      <a:r>
                        <a:rPr lang="cs-CZ" sz="1800" b="1" dirty="0"/>
                        <a:t>Plakát u projektů ESF  a u projektů ERDF/FS v hodnotě nižší než 500 000 EUR velikosti min A3  </a:t>
                      </a:r>
                      <a:endParaRPr lang="cs-CZ" sz="1800" b="1" dirty="0">
                        <a:solidFill>
                          <a:schemeClr val="bg1"/>
                        </a:solidFill>
                      </a:endParaRPr>
                    </a:p>
                  </a:txBody>
                  <a:tcPr anchor="ctr"/>
                </a:tc>
                <a:tc>
                  <a:txBody>
                    <a:bodyPr/>
                    <a:lstStyle/>
                    <a:p>
                      <a:pPr algn="ctr"/>
                      <a:r>
                        <a:rPr lang="cs-CZ" sz="1800" b="1" dirty="0"/>
                        <a:t>U ESF Povinná vždy</a:t>
                      </a:r>
                    </a:p>
                  </a:txBody>
                  <a:tcPr anchor="ctr"/>
                </a:tc>
                <a:tc>
                  <a:txBody>
                    <a:bodyPr/>
                    <a:lstStyle/>
                    <a:p>
                      <a:pPr algn="l"/>
                      <a:r>
                        <a:rPr lang="cs-CZ" sz="1800" b="1" dirty="0"/>
                        <a:t>Číselník:</a:t>
                      </a:r>
                    </a:p>
                    <a:p>
                      <a:pPr algn="ctr"/>
                      <a:r>
                        <a:rPr lang="cs-CZ" sz="1800" b="1" dirty="0"/>
                        <a:t>- Ano </a:t>
                      </a:r>
                      <a:br>
                        <a:rPr lang="cs-CZ" sz="1800" b="1" dirty="0"/>
                      </a:br>
                      <a:r>
                        <a:rPr lang="cs-CZ" sz="1800" b="1" dirty="0"/>
                        <a:t>- Prozatím</a:t>
                      </a:r>
                      <a:r>
                        <a:rPr lang="cs-CZ" sz="1800" b="1" baseline="0" dirty="0"/>
                        <a:t> ne</a:t>
                      </a:r>
                      <a:endParaRPr lang="cs-CZ" sz="1800" b="1"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056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E502D618-6641-4C46-A253-3E3075DB4CFE}"/>
              </a:ext>
            </a:extLst>
          </p:cNvPr>
          <p:cNvSpPr>
            <a:spLocks noGrp="1"/>
          </p:cNvSpPr>
          <p:nvPr>
            <p:ph idx="1"/>
          </p:nvPr>
        </p:nvSpPr>
        <p:spPr>
          <a:xfrm>
            <a:off x="8074423" y="1110335"/>
            <a:ext cx="4117577" cy="1561148"/>
          </a:xfrm>
        </p:spPr>
        <p:txBody>
          <a:bodyPr>
            <a:noAutofit/>
          </a:bodyPr>
          <a:lstStyle/>
          <a:p>
            <a:r>
              <a:rPr lang="cs-CZ" sz="2200" b="1" dirty="0"/>
              <a:t>Příjemce vybere konkrétní nástroj publicity v seznamu a poté stiskne tlačítko </a:t>
            </a:r>
            <a:r>
              <a:rPr lang="cs-CZ" sz="2400" b="1" dirty="0"/>
              <a:t>VYKÁZAT ZMĚNU/PŘÍRŮSTEK</a:t>
            </a:r>
          </a:p>
          <a:p>
            <a:r>
              <a:rPr lang="cs-CZ" sz="2400" b="1" dirty="0"/>
              <a:t>Vyplňuje se </a:t>
            </a:r>
            <a:r>
              <a:rPr lang="cs-CZ" sz="2400" dirty="0"/>
              <a:t>PLNĚNÍ PUBLICITNÍ ČINNOSTI</a:t>
            </a:r>
            <a:r>
              <a:rPr lang="cs-CZ" sz="2400" b="1" dirty="0"/>
              <a:t> – výběr z nabídky</a:t>
            </a:r>
          </a:p>
          <a:p>
            <a:r>
              <a:rPr lang="cs-CZ" sz="2400" b="1" dirty="0"/>
              <a:t>Pokud není povinná publicita na záložce v horní tabulce je nutné kontaktovat příslušného projektového manažera nebo technickou podporu iskp@mpsv.cz!</a:t>
            </a:r>
            <a:endParaRPr lang="cs-CZ" sz="2200" b="1" dirty="0"/>
          </a:p>
        </p:txBody>
      </p:sp>
      <p:pic>
        <p:nvPicPr>
          <p:cNvPr id="2" name="Obrázek 1">
            <a:extLst>
              <a:ext uri="{FF2B5EF4-FFF2-40B4-BE49-F238E27FC236}">
                <a16:creationId xmlns:a16="http://schemas.microsoft.com/office/drawing/2014/main" id="{3155190F-5D68-4DFA-85A5-8BA552C1B644}"/>
              </a:ext>
            </a:extLst>
          </p:cNvPr>
          <p:cNvPicPr>
            <a:picLocks noChangeAspect="1"/>
          </p:cNvPicPr>
          <p:nvPr/>
        </p:nvPicPr>
        <p:blipFill>
          <a:blip r:embed="rId6"/>
          <a:stretch>
            <a:fillRect/>
          </a:stretch>
        </p:blipFill>
        <p:spPr>
          <a:xfrm>
            <a:off x="174608" y="1146191"/>
            <a:ext cx="7725207" cy="4733190"/>
          </a:xfrm>
          <a:prstGeom prst="rect">
            <a:avLst/>
          </a:prstGeom>
        </p:spPr>
      </p:pic>
    </p:spTree>
    <p:extLst>
      <p:ext uri="{BB962C8B-B14F-4D97-AF65-F5344CB8AC3E}">
        <p14:creationId xmlns:p14="http://schemas.microsoft.com/office/powerpoint/2010/main" val="143419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dirty="0"/>
              <a:t>Pozor na prokazatelnost vykazovaných hodnot (záznamy  o každém klientovi). </a:t>
            </a:r>
          </a:p>
          <a:p>
            <a:r>
              <a:rPr lang="cs-CZ" dirty="0"/>
              <a:t>Počet účastníků projektu je nutno zadávat prostřednictvím systému IS ESF (www.esfcr.cz) vždy za příslušné monitorované období. </a:t>
            </a:r>
          </a:p>
          <a:p>
            <a:r>
              <a:rPr lang="cs-CZ" dirty="0"/>
              <a:t>Podpořené osoby se uvádějí průběžně s jakoukoliv výši podpory, systém hlídá minimální hranici 40 hodin, při nižším počtu podpořenou osobu nezapočte. Průběžné sledování naplnění indikátorů (v </a:t>
            </a:r>
            <a:r>
              <a:rPr lang="cs-CZ" dirty="0" err="1"/>
              <a:t>ZoR</a:t>
            </a:r>
            <a:r>
              <a:rPr lang="cs-CZ" dirty="0"/>
              <a:t>). </a:t>
            </a:r>
          </a:p>
          <a:p>
            <a:r>
              <a:rPr lang="cs-CZ" dirty="0"/>
              <a:t>Ke každé osobě se zapisuje, jakých podpor v rámci projektu využila a v jakém rozsahu (v počtu hodin, příp. dnů apod., jednotka se liší podle kategorie využité podpory). U vzdělávání se dále rozlišuje, zda proběhlo elektronickou formou nebo ne. </a:t>
            </a:r>
          </a:p>
        </p:txBody>
      </p:sp>
    </p:spTree>
    <p:extLst>
      <p:ext uri="{BB962C8B-B14F-4D97-AF65-F5344CB8AC3E}">
        <p14:creationId xmlns:p14="http://schemas.microsoft.com/office/powerpoint/2010/main" val="3918614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ZPRÁVA O REALIZACI - INDIKÁTORY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fontScale="85000" lnSpcReduction="20000"/>
          </a:bodyPr>
          <a:lstStyle/>
          <a:p>
            <a:r>
              <a:rPr lang="cs-CZ" dirty="0"/>
              <a:t> IS ESF – záznam indikátorů týkající se účastníků projektu </a:t>
            </a:r>
          </a:p>
          <a:p>
            <a:r>
              <a:rPr lang="cs-CZ" dirty="0"/>
              <a:t>Údaje o podpořených osobách a jejich podporách zapisujte do IS ESF 2014+ průběžně tak, aby v rámci předkládaných Zpráv  o realizaci byly do výpočtu indikátoru 6 00 00 zahrnuty všechny osoby, které nejpozději ke konci sledovaného období překročily limit pro bagatelní podporu a splnily tedy podmínky pro vykazování v indikátoru.  </a:t>
            </a:r>
          </a:p>
          <a:p>
            <a:r>
              <a:rPr lang="cs-CZ" dirty="0"/>
              <a:t>Ke sledování parametrů (údajů) týkajících se účastníků projektu (souvisejících s indikátory) je možné využít návrh formuláře (Monitorovací list podpořené osoby), který je možné využít při sběru údajů od jednotlivých klientů. Formulář však není pro příjemce závazný, pokud může potřebná data podložit jinou průkaznou evidencí, není nutné formulář používat. Dostupný zde: </a:t>
            </a:r>
            <a:r>
              <a:rPr lang="cs-CZ" dirty="0">
                <a:hlinkClick r:id="rId6"/>
              </a:rPr>
              <a:t>https://www.esfcr.cz/monitorovani-podporenych-osob-opz/-/dokument/798878</a:t>
            </a:r>
            <a:endParaRPr lang="cs-CZ" dirty="0"/>
          </a:p>
          <a:p>
            <a:r>
              <a:rPr lang="cs-CZ" dirty="0"/>
              <a:t>Pokyny pro evidenci podpory poskytnuté účastníkům projektů dostupné zde: </a:t>
            </a:r>
            <a:r>
              <a:rPr lang="cs-CZ" dirty="0">
                <a:hlinkClick r:id="rId7"/>
              </a:rPr>
              <a:t>https://www.esfcr.cz/monitorovani-podporenych-osob-opz/-/dokument/798928</a:t>
            </a:r>
            <a:endParaRPr lang="cs-CZ" dirty="0"/>
          </a:p>
          <a:p>
            <a:pPr marL="0" indent="0">
              <a:buNone/>
            </a:pPr>
            <a:endParaRPr lang="cs-CZ" dirty="0"/>
          </a:p>
          <a:p>
            <a:pPr marL="0" indent="0">
              <a:buNone/>
            </a:pPr>
            <a:r>
              <a:rPr lang="cs-CZ" dirty="0"/>
              <a:t> </a:t>
            </a:r>
          </a:p>
        </p:txBody>
      </p:sp>
    </p:spTree>
    <p:extLst>
      <p:ext uri="{BB962C8B-B14F-4D97-AF65-F5344CB8AC3E}">
        <p14:creationId xmlns:p14="http://schemas.microsoft.com/office/powerpoint/2010/main" val="273567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85000" lnSpcReduction="20000"/>
          </a:bodyPr>
          <a:lstStyle/>
          <a:p>
            <a:pPr algn="just"/>
            <a:r>
              <a:rPr lang="cs-CZ" sz="3200" dirty="0"/>
              <a:t>Obecná část pravidel pro žadatele a příjemce v rámci OPZ</a:t>
            </a:r>
          </a:p>
          <a:p>
            <a:pPr algn="just"/>
            <a:r>
              <a:rPr lang="cs-CZ" sz="3200" dirty="0"/>
              <a:t>Specifická část pravidel pro žadatele a příjemce v rámci OPZ pro projekty se skutečně vzniklými výdaji a případně také s nepřímými náklady</a:t>
            </a:r>
          </a:p>
          <a:p>
            <a:pPr algn="just"/>
            <a:r>
              <a:rPr lang="cs-CZ" sz="3200" b="1" dirty="0"/>
              <a:t>Pokyny pro vyplnění zprávy o realizaci projektu a žádosti o platbu v IS KP14+ </a:t>
            </a:r>
            <a:r>
              <a:rPr lang="cs-CZ" sz="3200" dirty="0">
                <a:hlinkClick r:id="rId5"/>
              </a:rPr>
              <a:t>https://www.esfcr.cz/pokyny-k-vyplneni-zpravy-o-realizaci-zadosti-o-platbu-a-zadosti-o-zmenu-opz</a:t>
            </a:r>
            <a:endParaRPr lang="cs-CZ" sz="3200" dirty="0"/>
          </a:p>
          <a:p>
            <a:pPr algn="just"/>
            <a:r>
              <a:rPr lang="cs-CZ" sz="3200" b="1" dirty="0"/>
              <a:t>Pokyny pro evidenci podpory poskytnuté účastníkům projektů (v IS ESF 2014+)</a:t>
            </a:r>
          </a:p>
          <a:p>
            <a:pPr algn="just"/>
            <a:endParaRPr lang="cs-CZ" sz="3200" dirty="0"/>
          </a:p>
          <a:p>
            <a:pPr algn="just"/>
            <a:r>
              <a:rPr lang="cs-CZ" sz="3200" b="1" dirty="0"/>
              <a:t>Vše ke stažení na: </a:t>
            </a:r>
            <a:r>
              <a:rPr lang="cs-CZ" sz="3200" b="1" dirty="0">
                <a:hlinkClick r:id="rId6"/>
              </a:rPr>
              <a:t>https://www.esfcr.cz/dokumenty-opz</a:t>
            </a:r>
            <a:endParaRPr lang="cs-CZ" sz="3200" b="1" dirty="0"/>
          </a:p>
          <a:p>
            <a:pPr marL="0" indent="0" algn="just">
              <a:buNone/>
            </a:pPr>
            <a:endParaRPr lang="cs-CZ" sz="3200" dirty="0"/>
          </a:p>
          <a:p>
            <a:pPr marL="0" indent="0" algn="just">
              <a:buNone/>
            </a:pPr>
            <a:r>
              <a:rPr lang="cs-CZ" sz="3200" dirty="0"/>
              <a:t>+ Výzvy MAS (viz slajd „Důležité odkazy“ na konci této prezentace)</a:t>
            </a:r>
          </a:p>
          <a:p>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ZÁKLADNÍ DOKUMENTY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817686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000" dirty="0"/>
              <a:t>Hodnoty, které jsou chápány jako závazek žadatele, kterého má dosáhnout díky realizaci projektu (jsou na ně vázány sankce)</a:t>
            </a:r>
            <a:endParaRPr lang="cs-CZ"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3719" y="168412"/>
            <a:ext cx="7491977" cy="109780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INDIKÁTORY POVINNÉ K NAPLNĚNÍ </a:t>
            </a:r>
            <a:br>
              <a:rPr lang="cs-CZ" sz="2400" b="1" spc="-150" dirty="0">
                <a:solidFill>
                  <a:schemeClr val="accent1">
                    <a:lumMod val="75000"/>
                  </a:schemeClr>
                </a:solidFill>
              </a:rPr>
            </a:br>
            <a:r>
              <a:rPr lang="cs-CZ" sz="2400" b="1" spc="-150" dirty="0">
                <a:solidFill>
                  <a:schemeClr val="accent1">
                    <a:lumMod val="75000"/>
                  </a:schemeClr>
                </a:solidFill>
              </a:rPr>
              <a:t>(INDIKÁTORY SE ZÁVAZKEM)</a:t>
            </a:r>
          </a:p>
          <a:p>
            <a:pPr algn="r"/>
            <a:r>
              <a:rPr lang="cs-CZ" sz="2400" b="1" spc="-150" dirty="0">
                <a:solidFill>
                  <a:schemeClr val="accent1">
                    <a:lumMod val="75000"/>
                  </a:schemeClr>
                </a:solidFill>
              </a:rPr>
              <a:t>PRORODINNÁ OPATŘENÍ</a:t>
            </a:r>
            <a:endParaRPr lang="cs-CZ" sz="2000" b="1" spc="-150" dirty="0">
              <a:solidFill>
                <a:schemeClr val="accent1">
                  <a:lumMod val="75000"/>
                </a:schemeClr>
              </a:solidFill>
            </a:endParaRPr>
          </a:p>
          <a:p>
            <a:pPr algn="r"/>
            <a:endParaRPr lang="cs-CZ" sz="2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118511" y="4230533"/>
            <a:ext cx="12002211" cy="1600438"/>
          </a:xfrm>
          <a:prstGeom prst="rect">
            <a:avLst/>
          </a:prstGeom>
          <a:noFill/>
        </p:spPr>
        <p:txBody>
          <a:bodyPr wrap="square" rtlCol="0">
            <a:spAutoFit/>
          </a:bodyPr>
          <a:lstStyle/>
          <a:p>
            <a:pPr algn="just"/>
            <a:endParaRPr lang="cs-CZ" sz="2000" b="1" dirty="0"/>
          </a:p>
          <a:p>
            <a:pPr algn="just"/>
            <a:r>
              <a:rPr lang="cs-CZ" sz="1900" b="1" dirty="0"/>
              <a:t>60000 </a:t>
            </a:r>
            <a:r>
              <a:rPr lang="cs-CZ" sz="1900" dirty="0"/>
              <a:t>– v rámci prorodinných opatření se vykazuje u tohoto indikátoru podpořený rodič, který se díky umístění dítěte do projektu mohl zapojit na trhu práce (povinnost splnění vyšší než bagatelní podpory = </a:t>
            </a:r>
            <a:r>
              <a:rPr lang="pl-PL" sz="2000" dirty="0"/>
              <a:t>více jak 40 hodin za celou délku realizace projektu).</a:t>
            </a:r>
            <a:endParaRPr lang="cs-CZ" sz="1900" dirty="0"/>
          </a:p>
          <a:p>
            <a:pPr algn="just"/>
            <a:r>
              <a:rPr lang="cs-CZ" sz="1900" b="1" dirty="0"/>
              <a:t>50001 </a:t>
            </a:r>
            <a:r>
              <a:rPr lang="cs-CZ" sz="1900" dirty="0"/>
              <a:t>– relevantní u dětských skupin, příměstských táborů, zařízení péče o děti v době mimo škol. vyučování.</a:t>
            </a:r>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graphicFrame>
        <p:nvGraphicFramePr>
          <p:cNvPr id="16" name="Tabulka 15">
            <a:extLst>
              <a:ext uri="{FF2B5EF4-FFF2-40B4-BE49-F238E27FC236}">
                <a16:creationId xmlns:a16="http://schemas.microsoft.com/office/drawing/2014/main" id="{E7A0EC95-9648-4A2C-BB18-FD19CE44706F}"/>
              </a:ext>
            </a:extLst>
          </p:cNvPr>
          <p:cNvGraphicFramePr>
            <a:graphicFrameLocks noGrp="1"/>
          </p:cNvGraphicFramePr>
          <p:nvPr/>
        </p:nvGraphicFramePr>
        <p:xfrm>
          <a:off x="294751" y="1901333"/>
          <a:ext cx="10550521" cy="2497539"/>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4794157">
                  <a:extLst>
                    <a:ext uri="{9D8B030D-6E8A-4147-A177-3AD203B41FA5}">
                      <a16:colId xmlns:a16="http://schemas.microsoft.com/office/drawing/2014/main" val="3821172054"/>
                    </a:ext>
                  </a:extLst>
                </a:gridCol>
                <a:gridCol w="2150196">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832513">
                <a:tc>
                  <a:txBody>
                    <a:bodyPr/>
                    <a:lstStyle/>
                    <a:p>
                      <a:pPr algn="just">
                        <a:lnSpc>
                          <a:spcPct val="115000"/>
                        </a:lnSpc>
                        <a:spcAft>
                          <a:spcPts val="600"/>
                        </a:spcAft>
                      </a:pPr>
                      <a:r>
                        <a:rPr lang="cs-CZ" sz="2000" dirty="0">
                          <a:effectLst/>
                        </a:rPr>
                        <a:t>Kód</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dirty="0">
                          <a:effectLst/>
                        </a:rPr>
                        <a:t>Název indikátoru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Měrná jednotka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Typ indikátoru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832513">
                <a:tc>
                  <a:txBody>
                    <a:bodyPr/>
                    <a:lstStyle/>
                    <a:p>
                      <a:pPr algn="l">
                        <a:lnSpc>
                          <a:spcPct val="115000"/>
                        </a:lnSpc>
                        <a:spcAft>
                          <a:spcPts val="600"/>
                        </a:spcAft>
                      </a:pPr>
                      <a:r>
                        <a:rPr lang="cs-CZ" sz="2000">
                          <a:effectLst/>
                        </a:rPr>
                        <a:t>60000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Celkový počet účastníků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Osoby</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Výstup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832513">
                <a:tc>
                  <a:txBody>
                    <a:bodyPr/>
                    <a:lstStyle/>
                    <a:p>
                      <a:pPr algn="l">
                        <a:lnSpc>
                          <a:spcPct val="115000"/>
                        </a:lnSpc>
                        <a:spcAft>
                          <a:spcPts val="600"/>
                        </a:spcAft>
                      </a:pPr>
                      <a:r>
                        <a:rPr lang="cs-CZ" sz="2000">
                          <a:effectLst/>
                        </a:rPr>
                        <a:t>50001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dirty="0">
                          <a:effectLst/>
                        </a:rPr>
                        <a:t>Kapacita podporovaných zařízení péče o děti nebo vzdělávacích zařízení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rPr>
                        <a:t>Osoby </a:t>
                      </a:r>
                      <a:endParaRPr lang="cs-CZ" sz="2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1100"/>
                        </a:spcAft>
                      </a:pPr>
                      <a:r>
                        <a:rPr lang="cs-CZ" sz="2000" dirty="0">
                          <a:effectLst/>
                        </a:rPr>
                        <a:t>Výstup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5928425"/>
                  </a:ext>
                </a:extLst>
              </a:tr>
            </a:tbl>
          </a:graphicData>
        </a:graphic>
      </p:graphicFrame>
    </p:spTree>
    <p:extLst>
      <p:ext uri="{BB962C8B-B14F-4D97-AF65-F5344CB8AC3E}">
        <p14:creationId xmlns:p14="http://schemas.microsoft.com/office/powerpoint/2010/main" val="117214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39824" y="168765"/>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VYKAZOVÁNÍ </a:t>
            </a:r>
            <a:br>
              <a:rPr lang="cs-CZ" sz="3600" b="1" spc="-150" dirty="0">
                <a:solidFill>
                  <a:schemeClr val="accent1">
                    <a:lumMod val="75000"/>
                  </a:schemeClr>
                </a:solidFill>
              </a:rPr>
            </a:br>
            <a:r>
              <a:rPr lang="cs-CZ" sz="3600" b="1" spc="-150" dirty="0">
                <a:solidFill>
                  <a:schemeClr val="accent1">
                    <a:lumMod val="75000"/>
                  </a:schemeClr>
                </a:solidFill>
              </a:rPr>
              <a:t>(INDIKÁTORY BEZ ZÁVAZKU)</a:t>
            </a:r>
          </a:p>
          <a:p>
            <a:pPr algn="r"/>
            <a:r>
              <a:rPr lang="cs-CZ" sz="3600" b="1" spc="-150" dirty="0">
                <a:solidFill>
                  <a:schemeClr val="accent1">
                    <a:lumMod val="75000"/>
                  </a:schemeClr>
                </a:solidFill>
              </a:rPr>
              <a:t>PRORODINNÁ OPATŘENÍ</a:t>
            </a:r>
            <a:endParaRPr lang="cs-CZ" sz="3200" b="1" spc="-150" dirty="0">
              <a:solidFill>
                <a:schemeClr val="accent1">
                  <a:lumMod val="75000"/>
                </a:schemeClr>
              </a:solidFill>
            </a:endParaRP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3" name="Obdélník 2">
            <a:extLst>
              <a:ext uri="{FF2B5EF4-FFF2-40B4-BE49-F238E27FC236}">
                <a16:creationId xmlns:a16="http://schemas.microsoft.com/office/drawing/2014/main" id="{A70671F1-9B91-48F6-9084-B1B9F1307D30}"/>
              </a:ext>
            </a:extLst>
          </p:cNvPr>
          <p:cNvSpPr/>
          <p:nvPr/>
        </p:nvSpPr>
        <p:spPr>
          <a:xfrm>
            <a:off x="311728" y="1018153"/>
            <a:ext cx="11698302" cy="677108"/>
          </a:xfrm>
          <a:prstGeom prst="rect">
            <a:avLst/>
          </a:prstGeom>
        </p:spPr>
        <p:txBody>
          <a:bodyPr wrap="square">
            <a:spAutoFit/>
          </a:bodyPr>
          <a:lstStyle/>
          <a:p>
            <a:pPr marL="285750" indent="-285750" algn="just">
              <a:spcBef>
                <a:spcPts val="1800"/>
              </a:spcBef>
              <a:buFont typeface="Arial" panose="020B0604020202020204" pitchFamily="34" charset="0"/>
              <a:buChar char="•"/>
            </a:pPr>
            <a:r>
              <a:rPr lang="cs-CZ" sz="1900" b="1" dirty="0"/>
              <a:t>Hodnoty, které nepředstavují závazek žadatele, ale které je nutné sledovat (Žadatel má povinnost vyplnit cílovou hodnotu indikátorů, u nerelevantních je možno uvést hodnotu 0.)</a:t>
            </a:r>
          </a:p>
        </p:txBody>
      </p:sp>
      <p:pic>
        <p:nvPicPr>
          <p:cNvPr id="15" name="table">
            <a:extLst>
              <a:ext uri="{FF2B5EF4-FFF2-40B4-BE49-F238E27FC236}">
                <a16:creationId xmlns:a16="http://schemas.microsoft.com/office/drawing/2014/main" id="{F3750157-BB4C-47B5-8D27-96D13D8D1812}"/>
              </a:ext>
            </a:extLst>
          </p:cNvPr>
          <p:cNvPicPr>
            <a:picLocks noChangeAspect="1"/>
          </p:cNvPicPr>
          <p:nvPr/>
        </p:nvPicPr>
        <p:blipFill>
          <a:blip r:embed="rId6"/>
          <a:stretch>
            <a:fillRect/>
          </a:stretch>
        </p:blipFill>
        <p:spPr>
          <a:xfrm>
            <a:off x="136388" y="1573571"/>
            <a:ext cx="11776964" cy="3060000"/>
          </a:xfrm>
          <a:prstGeom prst="rect">
            <a:avLst/>
          </a:prstGeom>
        </p:spPr>
      </p:pic>
      <p:sp>
        <p:nvSpPr>
          <p:cNvPr id="9" name="Obdélník 8">
            <a:extLst>
              <a:ext uri="{FF2B5EF4-FFF2-40B4-BE49-F238E27FC236}">
                <a16:creationId xmlns:a16="http://schemas.microsoft.com/office/drawing/2014/main" id="{43CD1247-7751-4E4D-9D09-7EDF6F67950B}"/>
              </a:ext>
            </a:extLst>
          </p:cNvPr>
          <p:cNvSpPr/>
          <p:nvPr/>
        </p:nvSpPr>
        <p:spPr>
          <a:xfrm>
            <a:off x="219455" y="4532581"/>
            <a:ext cx="11935969" cy="1200329"/>
          </a:xfrm>
          <a:prstGeom prst="rect">
            <a:avLst/>
          </a:prstGeom>
        </p:spPr>
        <p:txBody>
          <a:bodyPr wrap="square">
            <a:spAutoFit/>
          </a:bodyPr>
          <a:lstStyle/>
          <a:p>
            <a:r>
              <a:rPr lang="cs-CZ" dirty="0"/>
              <a:t>U indikátorů </a:t>
            </a:r>
            <a:r>
              <a:rPr lang="cs-CZ" b="1" dirty="0"/>
              <a:t>62500, </a:t>
            </a:r>
            <a:r>
              <a:rPr lang="cs-CZ" b="1" dirty="0">
                <a:ea typeface="Calibri"/>
                <a:cs typeface="Times New Roman"/>
              </a:rPr>
              <a:t>62600 a 62800 </a:t>
            </a:r>
            <a:r>
              <a:rPr lang="cs-CZ" dirty="0">
                <a:ea typeface="Calibri"/>
                <a:cs typeface="Times New Roman"/>
              </a:rPr>
              <a:t>se vyplňuje při podání žádosti o podporu cílová hodnota </a:t>
            </a:r>
            <a:r>
              <a:rPr lang="cs-CZ" b="1" dirty="0">
                <a:ea typeface="Calibri"/>
                <a:cs typeface="Times New Roman"/>
              </a:rPr>
              <a:t>0</a:t>
            </a:r>
            <a:r>
              <a:rPr lang="cs-CZ" dirty="0">
                <a:ea typeface="Calibri"/>
                <a:cs typeface="Times New Roman"/>
              </a:rPr>
              <a:t> – jedná se o tzv. indikátory sledované automatikou (cílové hodnoty budou vykazovány v průběhu realizace projektu - </a:t>
            </a:r>
            <a:r>
              <a:rPr lang="cs-CZ" dirty="0"/>
              <a:t>hodnoty se načítají automaticky </a:t>
            </a:r>
            <a:br>
              <a:rPr lang="cs-CZ" dirty="0"/>
            </a:br>
            <a:r>
              <a:rPr lang="cs-CZ" dirty="0"/>
              <a:t>z IS ESF2014+ do Zprávy o realizaci projektu (</a:t>
            </a:r>
            <a:r>
              <a:rPr lang="cs-CZ" dirty="0" err="1"/>
              <a:t>ZoR</a:t>
            </a:r>
            <a:r>
              <a:rPr lang="cs-CZ" dirty="0"/>
              <a:t>) - viz další slajd prezentace.</a:t>
            </a:r>
            <a:r>
              <a:rPr lang="cs-CZ" b="1" baseline="30000" dirty="0"/>
              <a:t>1</a:t>
            </a:r>
            <a:endParaRPr lang="cs-CZ" b="1" dirty="0"/>
          </a:p>
          <a:p>
            <a:endParaRPr lang="cs-CZ" b="1" dirty="0"/>
          </a:p>
        </p:txBody>
      </p:sp>
      <p:sp>
        <p:nvSpPr>
          <p:cNvPr id="16" name="Zástupný obsah 15">
            <a:extLst>
              <a:ext uri="{FF2B5EF4-FFF2-40B4-BE49-F238E27FC236}">
                <a16:creationId xmlns:a16="http://schemas.microsoft.com/office/drawing/2014/main" id="{05CDC5A9-6038-4D06-93A4-BC34559B2256}"/>
              </a:ext>
            </a:extLst>
          </p:cNvPr>
          <p:cNvSpPr>
            <a:spLocks noGrp="1"/>
          </p:cNvSpPr>
          <p:nvPr>
            <p:ph idx="1"/>
          </p:nvPr>
        </p:nvSpPr>
        <p:spPr>
          <a:xfrm>
            <a:off x="239284" y="5440828"/>
            <a:ext cx="11557184" cy="502695"/>
          </a:xfrm>
        </p:spPr>
        <p:txBody>
          <a:bodyPr/>
          <a:lstStyle/>
          <a:p>
            <a:pPr marL="0" indent="0">
              <a:buNone/>
            </a:pPr>
            <a:r>
              <a:rPr lang="cs-CZ" sz="1400" b="1" baseline="30000" dirty="0"/>
              <a:t>1  </a:t>
            </a:r>
            <a:r>
              <a:rPr lang="cs-CZ" sz="1400" b="1" dirty="0"/>
              <a:t>Příjemce musí kliknout na tlačítko AKTUALIZACE Z IS ESF  (v rámci Zprávy o realizaci projektu v IS KP14+) a poté dojde k automatickému dotažení hodnot do IS KP 14+).</a:t>
            </a:r>
          </a:p>
          <a:p>
            <a:endParaRPr lang="cs-CZ" dirty="0"/>
          </a:p>
        </p:txBody>
      </p:sp>
      <p:cxnSp>
        <p:nvCxnSpPr>
          <p:cNvPr id="18" name="Přímá spojnice 17">
            <a:extLst>
              <a:ext uri="{FF2B5EF4-FFF2-40B4-BE49-F238E27FC236}">
                <a16:creationId xmlns:a16="http://schemas.microsoft.com/office/drawing/2014/main" id="{40B953CE-38FB-4414-B31A-65E343193114}"/>
              </a:ext>
            </a:extLst>
          </p:cNvPr>
          <p:cNvCxnSpPr>
            <a:cxnSpLocks/>
          </p:cNvCxnSpPr>
          <p:nvPr/>
        </p:nvCxnSpPr>
        <p:spPr>
          <a:xfrm>
            <a:off x="311728" y="5415390"/>
            <a:ext cx="2258929" cy="237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7925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5589"/>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SLEDOVANÉ AUTOMATIKOU</a:t>
            </a:r>
          </a:p>
          <a:p>
            <a:pPr algn="r"/>
            <a:r>
              <a:rPr lang="cs-CZ" sz="3600" b="1" spc="-150" dirty="0">
                <a:solidFill>
                  <a:schemeClr val="accent1">
                    <a:lumMod val="75000"/>
                  </a:schemeClr>
                </a:solidFill>
              </a:rPr>
              <a:t>(INDIKÁTORY BEZ ZÁVAZKU)</a:t>
            </a:r>
          </a:p>
          <a:p>
            <a:pPr algn="r"/>
            <a:r>
              <a:rPr lang="cs-CZ" sz="3600" b="1" spc="-150" dirty="0">
                <a:solidFill>
                  <a:schemeClr val="accent1">
                    <a:lumMod val="75000"/>
                  </a:schemeClr>
                </a:solidFill>
              </a:rPr>
              <a:t>PRORODINNÁ OPATŘENÍ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graphicFrame>
        <p:nvGraphicFramePr>
          <p:cNvPr id="5" name="Zástupný symbol pro obsah 4">
            <a:extLst>
              <a:ext uri="{FF2B5EF4-FFF2-40B4-BE49-F238E27FC236}">
                <a16:creationId xmlns:a16="http://schemas.microsoft.com/office/drawing/2014/main" id="{A45221F6-C408-4302-9CE5-70CEBDC3AAAD}"/>
              </a:ext>
            </a:extLst>
          </p:cNvPr>
          <p:cNvGraphicFramePr>
            <a:graphicFrameLocks noGrp="1"/>
          </p:cNvGraphicFramePr>
          <p:nvPr>
            <p:ph idx="1"/>
            <p:extLst>
              <p:ext uri="{D42A27DB-BD31-4B8C-83A1-F6EECF244321}">
                <p14:modId xmlns:p14="http://schemas.microsoft.com/office/powerpoint/2010/main" val="1062144179"/>
              </p:ext>
            </p:extLst>
          </p:nvPr>
        </p:nvGraphicFramePr>
        <p:xfrm>
          <a:off x="264683" y="1903228"/>
          <a:ext cx="11679380" cy="3657600"/>
        </p:xfrm>
        <a:graphic>
          <a:graphicData uri="http://schemas.openxmlformats.org/drawingml/2006/table">
            <a:tbl>
              <a:tblPr firstRow="1" bandRow="1">
                <a:tableStyleId>{5C22544A-7EE6-4342-B048-85BDC9FD1C3A}</a:tableStyleId>
              </a:tblPr>
              <a:tblGrid>
                <a:gridCol w="1246909">
                  <a:extLst>
                    <a:ext uri="{9D8B030D-6E8A-4147-A177-3AD203B41FA5}">
                      <a16:colId xmlns:a16="http://schemas.microsoft.com/office/drawing/2014/main" val="1803139685"/>
                    </a:ext>
                  </a:extLst>
                </a:gridCol>
                <a:gridCol w="5922819">
                  <a:extLst>
                    <a:ext uri="{9D8B030D-6E8A-4147-A177-3AD203B41FA5}">
                      <a16:colId xmlns:a16="http://schemas.microsoft.com/office/drawing/2014/main" val="2481856886"/>
                    </a:ext>
                  </a:extLst>
                </a:gridCol>
                <a:gridCol w="2265218">
                  <a:extLst>
                    <a:ext uri="{9D8B030D-6E8A-4147-A177-3AD203B41FA5}">
                      <a16:colId xmlns:a16="http://schemas.microsoft.com/office/drawing/2014/main" val="2671056781"/>
                    </a:ext>
                  </a:extLst>
                </a:gridCol>
                <a:gridCol w="2244434">
                  <a:extLst>
                    <a:ext uri="{9D8B030D-6E8A-4147-A177-3AD203B41FA5}">
                      <a16:colId xmlns:a16="http://schemas.microsoft.com/office/drawing/2014/main" val="424354313"/>
                    </a:ext>
                  </a:extLst>
                </a:gridCol>
              </a:tblGrid>
              <a:tr h="370840">
                <a:tc>
                  <a:txBody>
                    <a:bodyPr/>
                    <a:lstStyle/>
                    <a:p>
                      <a:pPr algn="l"/>
                      <a:r>
                        <a:rPr lang="cs-CZ" sz="2400" dirty="0"/>
                        <a:t>Kód</a:t>
                      </a:r>
                    </a:p>
                  </a:txBody>
                  <a:tcPr/>
                </a:tc>
                <a:tc>
                  <a:txBody>
                    <a:bodyPr/>
                    <a:lstStyle/>
                    <a:p>
                      <a:pPr algn="l"/>
                      <a:r>
                        <a:rPr lang="cs-CZ" sz="2400" dirty="0"/>
                        <a:t>Název indikátoru</a:t>
                      </a:r>
                    </a:p>
                  </a:txBody>
                  <a:tcPr/>
                </a:tc>
                <a:tc>
                  <a:txBody>
                    <a:bodyPr/>
                    <a:lstStyle/>
                    <a:p>
                      <a:pPr algn="l"/>
                      <a:r>
                        <a:rPr lang="cs-CZ" sz="2400" dirty="0"/>
                        <a:t>Měrná jednotka</a:t>
                      </a:r>
                    </a:p>
                  </a:txBody>
                  <a:tcPr/>
                </a:tc>
                <a:tc>
                  <a:txBody>
                    <a:bodyPr/>
                    <a:lstStyle/>
                    <a:p>
                      <a:pPr algn="l"/>
                      <a:r>
                        <a:rPr lang="cs-CZ" sz="2400" dirty="0"/>
                        <a:t>Typ indikátoru</a:t>
                      </a:r>
                    </a:p>
                  </a:txBody>
                  <a:tcPr/>
                </a:tc>
                <a:extLst>
                  <a:ext uri="{0D108BD9-81ED-4DB2-BD59-A6C34878D82A}">
                    <a16:rowId xmlns:a16="http://schemas.microsoft.com/office/drawing/2014/main" val="2973069387"/>
                  </a:ext>
                </a:extLst>
              </a:tr>
              <a:tr h="370840">
                <a:tc>
                  <a:txBody>
                    <a:bodyPr/>
                    <a:lstStyle/>
                    <a:p>
                      <a:r>
                        <a:rPr lang="cs-CZ" sz="2400" dirty="0"/>
                        <a:t>6 25 00</a:t>
                      </a:r>
                    </a:p>
                  </a:txBody>
                  <a:tcPr/>
                </a:tc>
                <a:tc>
                  <a:txBody>
                    <a:bodyPr/>
                    <a:lstStyle/>
                    <a:p>
                      <a:r>
                        <a:rPr lang="cs-CZ" sz="2400" dirty="0"/>
                        <a:t>Účastníci v procesu vzdělávání/odborné přípravy po ukončení své účasti</a:t>
                      </a:r>
                    </a:p>
                  </a:txBody>
                  <a:tcPr/>
                </a:tc>
                <a:tc>
                  <a:txBody>
                    <a:bodyPr/>
                    <a:lstStyle/>
                    <a:p>
                      <a:r>
                        <a:rPr lang="cs-CZ" sz="2400" dirty="0"/>
                        <a:t>Osoby</a:t>
                      </a:r>
                    </a:p>
                  </a:txBody>
                  <a:tcPr/>
                </a:tc>
                <a:tc>
                  <a:txBody>
                    <a:bodyPr/>
                    <a:lstStyle/>
                    <a:p>
                      <a:r>
                        <a:rPr lang="cs-CZ" sz="2400"/>
                        <a:t> Výsledek</a:t>
                      </a:r>
                      <a:endParaRPr lang="cs-CZ" sz="2400" dirty="0"/>
                    </a:p>
                  </a:txBody>
                  <a:tcPr/>
                </a:tc>
                <a:extLst>
                  <a:ext uri="{0D108BD9-81ED-4DB2-BD59-A6C34878D82A}">
                    <a16:rowId xmlns:a16="http://schemas.microsoft.com/office/drawing/2014/main" val="3140269152"/>
                  </a:ext>
                </a:extLst>
              </a:tr>
              <a:tr h="370840">
                <a:tc>
                  <a:txBody>
                    <a:bodyPr/>
                    <a:lstStyle/>
                    <a:p>
                      <a:r>
                        <a:rPr lang="cs-CZ" sz="2400" dirty="0"/>
                        <a:t>6 26 00</a:t>
                      </a:r>
                    </a:p>
                  </a:txBody>
                  <a:tcPr/>
                </a:tc>
                <a:tc>
                  <a:txBody>
                    <a:bodyPr/>
                    <a:lstStyle/>
                    <a:p>
                      <a:r>
                        <a:rPr lang="cs-CZ" sz="2400" dirty="0"/>
                        <a:t>Účastníci, kteří získali kvalifikaci po ukončení své účasti</a:t>
                      </a:r>
                    </a:p>
                  </a:txBody>
                  <a:tcPr/>
                </a:tc>
                <a:tc>
                  <a:txBody>
                    <a:bodyPr/>
                    <a:lstStyle/>
                    <a:p>
                      <a:r>
                        <a:rPr lang="cs-CZ" sz="2400" dirty="0"/>
                        <a:t>Osoby</a:t>
                      </a:r>
                    </a:p>
                  </a:txBody>
                  <a:tcPr/>
                </a:tc>
                <a:tc>
                  <a:txBody>
                    <a:bodyPr/>
                    <a:lstStyle/>
                    <a:p>
                      <a:r>
                        <a:rPr lang="cs-CZ" sz="2400"/>
                        <a:t> Výsledek</a:t>
                      </a:r>
                      <a:endParaRPr lang="cs-CZ" sz="2400" dirty="0"/>
                    </a:p>
                  </a:txBody>
                  <a:tcPr/>
                </a:tc>
                <a:extLst>
                  <a:ext uri="{0D108BD9-81ED-4DB2-BD59-A6C34878D82A}">
                    <a16:rowId xmlns:a16="http://schemas.microsoft.com/office/drawing/2014/main" val="130379269"/>
                  </a:ext>
                </a:extLst>
              </a:tr>
              <a:tr h="370840">
                <a:tc>
                  <a:txBody>
                    <a:bodyPr/>
                    <a:lstStyle/>
                    <a:p>
                      <a:r>
                        <a:rPr lang="cs-CZ" sz="2400" dirty="0"/>
                        <a:t>6 28 00</a:t>
                      </a:r>
                    </a:p>
                  </a:txBody>
                  <a:tcPr/>
                </a:tc>
                <a:tc>
                  <a:txBody>
                    <a:bodyPr/>
                    <a:lstStyle/>
                    <a:p>
                      <a:r>
                        <a:rPr lang="cs-CZ" sz="2400" dirty="0"/>
                        <a:t>Znevýhodnění účastníci, kteří po skončení své účasti hledají zaměstnání, jsou v procesu  vzdělávání/odborné přípravy, rozšiřují si kvalifikaci nebo jsou zaměstnaní, a to i OSVČ</a:t>
                      </a:r>
                    </a:p>
                  </a:txBody>
                  <a:tcPr/>
                </a:tc>
                <a:tc>
                  <a:txBody>
                    <a:bodyPr/>
                    <a:lstStyle/>
                    <a:p>
                      <a:r>
                        <a:rPr lang="cs-CZ" sz="2400" dirty="0"/>
                        <a:t>Osoby</a:t>
                      </a:r>
                    </a:p>
                  </a:txBody>
                  <a:tcPr/>
                </a:tc>
                <a:tc>
                  <a:txBody>
                    <a:bodyPr/>
                    <a:lstStyle/>
                    <a:p>
                      <a:r>
                        <a:rPr lang="cs-CZ" sz="2400" dirty="0"/>
                        <a:t> Výsledek</a:t>
                      </a:r>
                    </a:p>
                  </a:txBody>
                  <a:tcPr/>
                </a:tc>
                <a:extLst>
                  <a:ext uri="{0D108BD9-81ED-4DB2-BD59-A6C34878D82A}">
                    <a16:rowId xmlns:a16="http://schemas.microsoft.com/office/drawing/2014/main" val="4271563686"/>
                  </a:ext>
                </a:extLst>
              </a:tr>
            </a:tbl>
          </a:graphicData>
        </a:graphic>
      </p:graphicFrame>
      <p:sp>
        <p:nvSpPr>
          <p:cNvPr id="2" name="Obdélník 1">
            <a:extLst>
              <a:ext uri="{FF2B5EF4-FFF2-40B4-BE49-F238E27FC236}">
                <a16:creationId xmlns:a16="http://schemas.microsoft.com/office/drawing/2014/main" id="{E9E8E023-D551-45A7-948C-105A617F9F78}"/>
              </a:ext>
            </a:extLst>
          </p:cNvPr>
          <p:cNvSpPr/>
          <p:nvPr/>
        </p:nvSpPr>
        <p:spPr>
          <a:xfrm>
            <a:off x="264682" y="1032832"/>
            <a:ext cx="11927318" cy="754053"/>
          </a:xfrm>
          <a:prstGeom prst="rect">
            <a:avLst/>
          </a:prstGeom>
        </p:spPr>
        <p:txBody>
          <a:bodyPr wrap="square">
            <a:spAutoFit/>
          </a:bodyPr>
          <a:lstStyle/>
          <a:p>
            <a:pPr marL="285750" indent="-285750">
              <a:buFont typeface="Arial" panose="020B0604020202020204" pitchFamily="34" charset="0"/>
              <a:buChar char="•"/>
            </a:pPr>
            <a:r>
              <a:rPr lang="cs-CZ" sz="2500" b="1" dirty="0"/>
              <a:t>Hodnoty, které nepředstavují závazek žadatele, ale které je nutné sledovat.</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290245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94898" y="-573"/>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NAPLNĚNÍ</a:t>
            </a:r>
            <a:br>
              <a:rPr lang="cs-CZ" sz="3600" b="1" spc="-150" dirty="0">
                <a:solidFill>
                  <a:schemeClr val="accent1">
                    <a:lumMod val="75000"/>
                  </a:schemeClr>
                </a:solidFill>
              </a:rPr>
            </a:br>
            <a:r>
              <a:rPr lang="cs-CZ" sz="3600" b="1" spc="-150" dirty="0">
                <a:solidFill>
                  <a:schemeClr val="accent1">
                    <a:lumMod val="75000"/>
                  </a:schemeClr>
                </a:solidFill>
              </a:rPr>
              <a:t>(INDIKÁTORY SE ZÁVAZKEM)</a:t>
            </a:r>
          </a:p>
          <a:p>
            <a:pPr algn="r"/>
            <a:r>
              <a:rPr lang="cs-CZ" sz="3600" b="1" spc="-150" dirty="0">
                <a:solidFill>
                  <a:schemeClr val="accent1">
                    <a:lumMod val="75000"/>
                  </a:schemeClr>
                </a:solidFill>
              </a:rPr>
              <a:t>SOCIÁLNÍ SLUŽBY A SOCIÁLNÍ ZAČLEŇOVÁNÍ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3" name="Zástupný obsah 2">
            <a:extLst>
              <a:ext uri="{FF2B5EF4-FFF2-40B4-BE49-F238E27FC236}">
                <a16:creationId xmlns:a16="http://schemas.microsoft.com/office/drawing/2014/main" id="{0E3B505D-809C-4244-8A34-CC55B307C67C}"/>
              </a:ext>
            </a:extLst>
          </p:cNvPr>
          <p:cNvSpPr>
            <a:spLocks noGrp="1"/>
          </p:cNvSpPr>
          <p:nvPr>
            <p:ph idx="1"/>
          </p:nvPr>
        </p:nvSpPr>
        <p:spPr>
          <a:xfrm>
            <a:off x="529830" y="2259939"/>
            <a:ext cx="10806143" cy="3881566"/>
          </a:xfrm>
        </p:spPr>
        <p:txBody>
          <a:bodyPr>
            <a:normAutofit fontScale="92500" lnSpcReduction="20000"/>
          </a:bodyPr>
          <a:lstStyle/>
          <a:p>
            <a:pPr algn="just"/>
            <a:endParaRPr lang="cs-CZ" sz="2000" b="1" dirty="0"/>
          </a:p>
          <a:p>
            <a:pPr algn="just"/>
            <a:endParaRPr lang="cs-CZ" sz="2000" b="1" dirty="0"/>
          </a:p>
          <a:p>
            <a:pPr algn="just"/>
            <a:endParaRPr lang="cs-CZ" sz="2000" b="1" dirty="0"/>
          </a:p>
          <a:p>
            <a:pPr algn="just"/>
            <a:endParaRPr lang="cs-CZ" sz="2000" b="1" dirty="0"/>
          </a:p>
          <a:p>
            <a:pPr marL="0" lvl="0" indent="0" algn="ctr">
              <a:buNone/>
            </a:pPr>
            <a:r>
              <a:rPr lang="cs-CZ" sz="2000" b="1" dirty="0"/>
              <a:t>*</a:t>
            </a:r>
          </a:p>
          <a:p>
            <a:pPr marL="0" indent="0">
              <a:buNone/>
            </a:pPr>
            <a:r>
              <a:rPr lang="cs-CZ" sz="1500" b="1" dirty="0"/>
              <a:t>* </a:t>
            </a:r>
            <a:r>
              <a:rPr lang="cs-CZ" sz="1700" b="1" dirty="0"/>
              <a:t>Pouze u výzvy „3. výzva MAS MORAVSKÁ BRÁNA - OPZ - Sociální služby a sociální začleňování - I.“</a:t>
            </a:r>
            <a:endParaRPr lang="cs-CZ" sz="1700" dirty="0"/>
          </a:p>
          <a:p>
            <a:r>
              <a:rPr lang="cs-CZ" sz="2100" b="1" dirty="0"/>
              <a:t>67001 </a:t>
            </a:r>
            <a:r>
              <a:rPr lang="cs-CZ" sz="2100" dirty="0"/>
              <a:t>– počet míst vyjádřených jako max. počet osob, které může podpořená služba či program v danou chvíli obsloužit</a:t>
            </a:r>
            <a:endParaRPr lang="cs-CZ" sz="2100" b="1" dirty="0"/>
          </a:p>
          <a:p>
            <a:pPr algn="just"/>
            <a:r>
              <a:rPr lang="cs-CZ" sz="2100" b="1" dirty="0"/>
              <a:t>60000 </a:t>
            </a:r>
            <a:r>
              <a:rPr lang="cs-CZ" sz="2100" dirty="0"/>
              <a:t>– identifikovaní účastníci přesahující bagatelní podporu (</a:t>
            </a:r>
            <a:r>
              <a:rPr lang="pl-PL" sz="2100" dirty="0"/>
              <a:t>více jak 40 hodin za celou délku realizace projektu</a:t>
            </a:r>
            <a:r>
              <a:rPr lang="cs-CZ" sz="2100" dirty="0"/>
              <a:t>)</a:t>
            </a:r>
            <a:endParaRPr lang="cs-CZ" sz="2100" b="1" dirty="0"/>
          </a:p>
          <a:p>
            <a:pPr algn="just"/>
            <a:r>
              <a:rPr lang="cs-CZ" sz="2100" b="1" dirty="0"/>
              <a:t>67010 </a:t>
            </a:r>
            <a:r>
              <a:rPr lang="cs-CZ" sz="2100" dirty="0"/>
              <a:t>– anonymní klienti či osoby s bagatelní podporou</a:t>
            </a:r>
          </a:p>
          <a:p>
            <a:pPr algn="just"/>
            <a:r>
              <a:rPr lang="cs-CZ" sz="2100" b="1" dirty="0"/>
              <a:t>60000 </a:t>
            </a:r>
            <a:r>
              <a:rPr lang="cs-CZ" sz="2100" dirty="0"/>
              <a:t>a </a:t>
            </a:r>
            <a:r>
              <a:rPr lang="cs-CZ" sz="2100" b="1" dirty="0"/>
              <a:t>67010 </a:t>
            </a:r>
            <a:r>
              <a:rPr lang="cs-CZ" sz="2100" dirty="0"/>
              <a:t>– nevykazují se  stejné podpořené osoby</a:t>
            </a:r>
          </a:p>
          <a:p>
            <a:endParaRPr lang="cs-CZ" dirty="0"/>
          </a:p>
        </p:txBody>
      </p:sp>
      <p:graphicFrame>
        <p:nvGraphicFramePr>
          <p:cNvPr id="15" name="Tabulka 14">
            <a:extLst>
              <a:ext uri="{FF2B5EF4-FFF2-40B4-BE49-F238E27FC236}">
                <a16:creationId xmlns:a16="http://schemas.microsoft.com/office/drawing/2014/main" id="{90B04782-AC4E-48A6-B0F3-1E4B7B7F082F}"/>
              </a:ext>
            </a:extLst>
          </p:cNvPr>
          <p:cNvGraphicFramePr>
            <a:graphicFrameLocks noGrp="1"/>
          </p:cNvGraphicFramePr>
          <p:nvPr>
            <p:extLst>
              <p:ext uri="{D42A27DB-BD31-4B8C-83A1-F6EECF244321}">
                <p14:modId xmlns:p14="http://schemas.microsoft.com/office/powerpoint/2010/main" val="3881868297"/>
              </p:ext>
            </p:extLst>
          </p:nvPr>
        </p:nvGraphicFramePr>
        <p:xfrm>
          <a:off x="547657" y="1616107"/>
          <a:ext cx="10806143" cy="2272662"/>
        </p:xfrm>
        <a:graphic>
          <a:graphicData uri="http://schemas.openxmlformats.org/drawingml/2006/table">
            <a:tbl>
              <a:tblPr firstRow="1" firstCol="1" bandRow="1">
                <a:tableStyleId>{5C22544A-7EE6-4342-B048-85BDC9FD1C3A}</a:tableStyleId>
              </a:tblPr>
              <a:tblGrid>
                <a:gridCol w="1482602">
                  <a:extLst>
                    <a:ext uri="{9D8B030D-6E8A-4147-A177-3AD203B41FA5}">
                      <a16:colId xmlns:a16="http://schemas.microsoft.com/office/drawing/2014/main" val="1446175023"/>
                    </a:ext>
                  </a:extLst>
                </a:gridCol>
                <a:gridCol w="4910312">
                  <a:extLst>
                    <a:ext uri="{9D8B030D-6E8A-4147-A177-3AD203B41FA5}">
                      <a16:colId xmlns:a16="http://schemas.microsoft.com/office/drawing/2014/main" val="3821172054"/>
                    </a:ext>
                  </a:extLst>
                </a:gridCol>
                <a:gridCol w="2202292">
                  <a:extLst>
                    <a:ext uri="{9D8B030D-6E8A-4147-A177-3AD203B41FA5}">
                      <a16:colId xmlns:a16="http://schemas.microsoft.com/office/drawing/2014/main" val="2012785149"/>
                    </a:ext>
                  </a:extLst>
                </a:gridCol>
                <a:gridCol w="2210937">
                  <a:extLst>
                    <a:ext uri="{9D8B030D-6E8A-4147-A177-3AD203B41FA5}">
                      <a16:colId xmlns:a16="http://schemas.microsoft.com/office/drawing/2014/main" val="1931427574"/>
                    </a:ext>
                  </a:extLst>
                </a:gridCol>
              </a:tblGrid>
              <a:tr h="639231">
                <a:tc>
                  <a:txBody>
                    <a:bodyPr/>
                    <a:lstStyle/>
                    <a:p>
                      <a:pPr algn="just">
                        <a:lnSpc>
                          <a:spcPct val="115000"/>
                        </a:lnSpc>
                        <a:spcAft>
                          <a:spcPts val="600"/>
                        </a:spcAft>
                      </a:pPr>
                      <a:r>
                        <a:rPr lang="cs-CZ" sz="1900" dirty="0">
                          <a:effectLst/>
                          <a:latin typeface="+mn-lt"/>
                        </a:rPr>
                        <a:t>Kód</a:t>
                      </a:r>
                      <a:endParaRPr lang="cs-CZ" sz="19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900" dirty="0">
                          <a:effectLst/>
                          <a:latin typeface="+mn-lt"/>
                        </a:rPr>
                        <a:t>Název indikátoru </a:t>
                      </a:r>
                      <a:endParaRPr lang="cs-CZ" sz="19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900">
                          <a:effectLst/>
                          <a:latin typeface="+mn-lt"/>
                        </a:rPr>
                        <a:t>Měrná jednotka </a:t>
                      </a:r>
                      <a:endParaRPr lang="cs-CZ" sz="190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900">
                          <a:effectLst/>
                          <a:latin typeface="+mn-lt"/>
                        </a:rPr>
                        <a:t>Typ indikátoru </a:t>
                      </a:r>
                      <a:endParaRPr lang="cs-CZ" sz="190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368218">
                <a:tc>
                  <a:txBody>
                    <a:bodyPr/>
                    <a:lstStyle/>
                    <a:p>
                      <a:pPr algn="l">
                        <a:lnSpc>
                          <a:spcPct val="115000"/>
                        </a:lnSpc>
                        <a:spcAft>
                          <a:spcPts val="600"/>
                        </a:spcAft>
                      </a:pPr>
                      <a:r>
                        <a:rPr lang="cs-CZ" sz="1900" dirty="0">
                          <a:effectLst/>
                          <a:latin typeface="+mn-lt"/>
                        </a:rPr>
                        <a:t>60000 </a:t>
                      </a:r>
                      <a:endParaRPr lang="cs-CZ" sz="19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rPr>
                        <a:t>Celkový počet účastníků </a:t>
                      </a:r>
                      <a:endParaRPr lang="cs-CZ" sz="19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rPr>
                        <a:t>Osoby</a:t>
                      </a:r>
                      <a:endParaRPr lang="cs-CZ" sz="19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rPr>
                        <a:t>Výstup </a:t>
                      </a:r>
                      <a:endParaRPr lang="cs-CZ" sz="19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401541">
                <a:tc>
                  <a:txBody>
                    <a:bodyPr/>
                    <a:lstStyle/>
                    <a:p>
                      <a:pPr algn="l">
                        <a:lnSpc>
                          <a:spcPct val="115000"/>
                        </a:lnSpc>
                        <a:spcAft>
                          <a:spcPts val="600"/>
                        </a:spcAft>
                      </a:pPr>
                      <a:r>
                        <a:rPr lang="cs-CZ" sz="1900" dirty="0">
                          <a:effectLst/>
                          <a:latin typeface="+mn-lt"/>
                          <a:ea typeface="Calibri" panose="020F0502020204030204" pitchFamily="34" charset="0"/>
                          <a:cs typeface="Arial" panose="020B0604020202020204" pitchFamily="34" charset="0"/>
                        </a:rPr>
                        <a:t>67001 </a:t>
                      </a:r>
                      <a:endParaRPr lang="cs-CZ" sz="1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Arial" panose="020B0604020202020204" pitchFamily="34" charset="0"/>
                        </a:rPr>
                        <a:t>Kapacita podpořených služeb </a:t>
                      </a:r>
                      <a:endParaRPr lang="cs-CZ" sz="1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a:effectLst/>
                          <a:latin typeface="+mn-lt"/>
                          <a:ea typeface="Calibri" panose="020F0502020204030204" pitchFamily="34" charset="0"/>
                          <a:cs typeface="Arial" panose="020B0604020202020204" pitchFamily="34" charset="0"/>
                        </a:rPr>
                        <a:t>Místa </a:t>
                      </a:r>
                      <a:endParaRPr lang="cs-CZ" sz="19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a:effectLst/>
                          <a:latin typeface="+mn-lt"/>
                          <a:ea typeface="Calibri" panose="020F0502020204030204" pitchFamily="34" charset="0"/>
                          <a:cs typeface="Arial" panose="020B0604020202020204" pitchFamily="34" charset="0"/>
                        </a:rPr>
                        <a:t>Výstup </a:t>
                      </a:r>
                      <a:endParaRPr lang="cs-CZ" sz="19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836681"/>
                  </a:ext>
                </a:extLst>
              </a:tr>
              <a:tr h="431836">
                <a:tc>
                  <a:txBody>
                    <a:bodyPr/>
                    <a:lstStyle/>
                    <a:p>
                      <a:pPr algn="l">
                        <a:lnSpc>
                          <a:spcPct val="115000"/>
                        </a:lnSpc>
                        <a:spcAft>
                          <a:spcPts val="600"/>
                        </a:spcAft>
                      </a:pPr>
                      <a:r>
                        <a:rPr lang="cs-CZ" sz="1900" dirty="0">
                          <a:effectLst/>
                          <a:latin typeface="+mn-lt"/>
                          <a:ea typeface="Calibri" panose="020F0502020204030204" pitchFamily="34" charset="0"/>
                          <a:cs typeface="Arial" panose="020B0604020202020204" pitchFamily="34" charset="0"/>
                        </a:rPr>
                        <a:t>67010 </a:t>
                      </a:r>
                      <a:endParaRPr lang="cs-CZ" sz="1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Arial" panose="020B0604020202020204" pitchFamily="34" charset="0"/>
                        </a:rPr>
                        <a:t>Využívání podpořených služeb </a:t>
                      </a:r>
                      <a:endParaRPr lang="cs-CZ" sz="1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Arial" panose="020B0604020202020204" pitchFamily="34" charset="0"/>
                        </a:rPr>
                        <a:t>Osoby </a:t>
                      </a:r>
                      <a:endParaRPr lang="cs-CZ" sz="1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Arial" panose="020B0604020202020204" pitchFamily="34" charset="0"/>
                        </a:rPr>
                        <a:t>Výsledek </a:t>
                      </a:r>
                      <a:endParaRPr lang="cs-CZ" sz="19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526787"/>
                  </a:ext>
                </a:extLst>
              </a:tr>
              <a:tr h="431836">
                <a:tc>
                  <a:txBody>
                    <a:bodyPr/>
                    <a:lstStyle/>
                    <a:p>
                      <a:pPr algn="l">
                        <a:lnSpc>
                          <a:spcPct val="115000"/>
                        </a:lnSpc>
                        <a:spcAft>
                          <a:spcPts val="600"/>
                        </a:spcAft>
                      </a:pPr>
                      <a:r>
                        <a:rPr lang="cs-CZ" sz="1900" dirty="0">
                          <a:effectLst/>
                          <a:latin typeface="+mn-lt"/>
                          <a:ea typeface="Calibri" panose="020F0502020204030204" pitchFamily="34" charset="0"/>
                          <a:cs typeface="Times New Roman" panose="02020603050405020304" pitchFamily="18" charset="0"/>
                        </a:rPr>
                        <a:t>55102*</a:t>
                      </a: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Times New Roman" panose="02020603050405020304" pitchFamily="18" charset="0"/>
                        </a:rPr>
                        <a:t>Počet podpořených komunitních center*</a:t>
                      </a: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Times New Roman" panose="02020603050405020304" pitchFamily="18" charset="0"/>
                        </a:rPr>
                        <a:t>Zařízení*</a:t>
                      </a:r>
                    </a:p>
                  </a:txBody>
                  <a:tcPr marL="68580" marR="68580" marT="0" marB="0"/>
                </a:tc>
                <a:tc>
                  <a:txBody>
                    <a:bodyPr/>
                    <a:lstStyle/>
                    <a:p>
                      <a:pPr algn="l">
                        <a:lnSpc>
                          <a:spcPct val="115000"/>
                        </a:lnSpc>
                        <a:spcAft>
                          <a:spcPts val="600"/>
                        </a:spcAft>
                      </a:pPr>
                      <a:r>
                        <a:rPr lang="cs-CZ" sz="1900" dirty="0">
                          <a:effectLst/>
                          <a:latin typeface="+mn-lt"/>
                          <a:ea typeface="Calibri" panose="020F0502020204030204" pitchFamily="34" charset="0"/>
                          <a:cs typeface="Times New Roman" panose="02020603050405020304" pitchFamily="18" charset="0"/>
                        </a:rPr>
                        <a:t>Výstup*</a:t>
                      </a:r>
                    </a:p>
                  </a:txBody>
                  <a:tcPr marL="68580" marR="68580" marT="0" marB="0"/>
                </a:tc>
                <a:extLst>
                  <a:ext uri="{0D108BD9-81ED-4DB2-BD59-A6C34878D82A}">
                    <a16:rowId xmlns:a16="http://schemas.microsoft.com/office/drawing/2014/main" val="3115591613"/>
                  </a:ext>
                </a:extLst>
              </a:tr>
            </a:tbl>
          </a:graphicData>
        </a:graphic>
      </p:graphicFrame>
      <p:sp>
        <p:nvSpPr>
          <p:cNvPr id="2" name="Obdélník 1">
            <a:extLst>
              <a:ext uri="{FF2B5EF4-FFF2-40B4-BE49-F238E27FC236}">
                <a16:creationId xmlns:a16="http://schemas.microsoft.com/office/drawing/2014/main" id="{74B2DE6A-3658-4697-A53A-648EC05C40F7}"/>
              </a:ext>
            </a:extLst>
          </p:cNvPr>
          <p:cNvSpPr/>
          <p:nvPr/>
        </p:nvSpPr>
        <p:spPr>
          <a:xfrm>
            <a:off x="547656" y="1030333"/>
            <a:ext cx="11556112" cy="646331"/>
          </a:xfrm>
          <a:prstGeom prst="rect">
            <a:avLst/>
          </a:prstGeom>
        </p:spPr>
        <p:txBody>
          <a:bodyPr wrap="square">
            <a:spAutoFit/>
          </a:bodyPr>
          <a:lstStyle/>
          <a:p>
            <a:pPr marL="285750" indent="-285750">
              <a:buFont typeface="Arial" panose="020B0604020202020204" pitchFamily="34" charset="0"/>
              <a:buChar char="•"/>
            </a:pPr>
            <a:r>
              <a:rPr lang="cs-CZ" b="1" dirty="0"/>
              <a:t>Hodnoty, které jsou chápány jako závazek žadatele, kterého má dosáhnout díky realizaci projektu (jsou na ně vázány sankce)</a:t>
            </a:r>
          </a:p>
        </p:txBody>
      </p:sp>
    </p:spTree>
    <p:extLst>
      <p:ext uri="{BB962C8B-B14F-4D97-AF65-F5344CB8AC3E}">
        <p14:creationId xmlns:p14="http://schemas.microsoft.com/office/powerpoint/2010/main" val="1107425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39824" y="168765"/>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POVINNÉ K VYKAZOVÁNÍ</a:t>
            </a:r>
            <a:br>
              <a:rPr lang="cs-CZ" sz="3600" b="1" spc="-150" dirty="0">
                <a:solidFill>
                  <a:schemeClr val="accent1">
                    <a:lumMod val="75000"/>
                  </a:schemeClr>
                </a:solidFill>
              </a:rPr>
            </a:br>
            <a:r>
              <a:rPr lang="cs-CZ" sz="3600" b="1" spc="-150" dirty="0">
                <a:solidFill>
                  <a:schemeClr val="accent1">
                    <a:lumMod val="75000"/>
                  </a:schemeClr>
                </a:solidFill>
              </a:rPr>
              <a:t>(INDIKÁTORY BEZ ZÁVAZKU)</a:t>
            </a:r>
          </a:p>
          <a:p>
            <a:pPr algn="r"/>
            <a:r>
              <a:rPr lang="cs-CZ" sz="3600" b="1" spc="-150" dirty="0">
                <a:solidFill>
                  <a:schemeClr val="accent1">
                    <a:lumMod val="75000"/>
                  </a:schemeClr>
                </a:solidFill>
              </a:rPr>
              <a:t>SOCIÁLNÍ SLUŽBY A SOCIÁLNÍ ZAČLEŇOVÁNÍ</a:t>
            </a:r>
            <a:endParaRPr lang="cs-CZ" sz="3200" b="1" spc="-150" dirty="0">
              <a:solidFill>
                <a:schemeClr val="accent1">
                  <a:lumMod val="75000"/>
                </a:schemeClr>
              </a:solidFill>
            </a:endParaRP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E063F6EF-F85A-48D8-A823-2F071CCA6569}"/>
              </a:ext>
            </a:extLst>
          </p:cNvPr>
          <p:cNvSpPr/>
          <p:nvPr/>
        </p:nvSpPr>
        <p:spPr>
          <a:xfrm>
            <a:off x="181970" y="1060150"/>
            <a:ext cx="11592890" cy="646331"/>
          </a:xfrm>
          <a:prstGeom prst="rect">
            <a:avLst/>
          </a:prstGeom>
        </p:spPr>
        <p:txBody>
          <a:bodyPr wrap="square">
            <a:spAutoFit/>
          </a:bodyPr>
          <a:lstStyle/>
          <a:p>
            <a:pPr marL="285750" indent="-285750" algn="just">
              <a:spcBef>
                <a:spcPts val="1800"/>
              </a:spcBef>
              <a:buFont typeface="Arial" panose="020B0604020202020204" pitchFamily="34" charset="0"/>
              <a:buChar char="•"/>
            </a:pPr>
            <a:r>
              <a:rPr lang="cs-CZ" b="1" dirty="0"/>
              <a:t>Hodnoty, které nepředstavují závazek žadatele, ale které je nutné sledovat (Žadatel má povinnost vyplnit cílovou hodnotu indikátorů, u nerelevantních je možno uvést hodnotu 0.)</a:t>
            </a:r>
          </a:p>
        </p:txBody>
      </p:sp>
      <p:sp>
        <p:nvSpPr>
          <p:cNvPr id="3" name="Obdélník 2">
            <a:extLst>
              <a:ext uri="{FF2B5EF4-FFF2-40B4-BE49-F238E27FC236}">
                <a16:creationId xmlns:a16="http://schemas.microsoft.com/office/drawing/2014/main" id="{E66D540F-B09E-4044-8C66-490D3DE29AD8}"/>
              </a:ext>
            </a:extLst>
          </p:cNvPr>
          <p:cNvSpPr/>
          <p:nvPr/>
        </p:nvSpPr>
        <p:spPr>
          <a:xfrm>
            <a:off x="4826742" y="3244334"/>
            <a:ext cx="2538515" cy="369332"/>
          </a:xfrm>
          <a:prstGeom prst="rect">
            <a:avLst/>
          </a:prstGeom>
        </p:spPr>
        <p:txBody>
          <a:bodyPr wrap="none">
            <a:spAutoFit/>
          </a:bodyPr>
          <a:lstStyle/>
          <a:p>
            <a:r>
              <a:rPr lang="cs-CZ" dirty="0"/>
              <a:t>viz další slajd prezentace.</a:t>
            </a:r>
          </a:p>
        </p:txBody>
      </p:sp>
      <p:sp>
        <p:nvSpPr>
          <p:cNvPr id="6" name="Zástupný obsah 5">
            <a:extLst>
              <a:ext uri="{FF2B5EF4-FFF2-40B4-BE49-F238E27FC236}">
                <a16:creationId xmlns:a16="http://schemas.microsoft.com/office/drawing/2014/main" id="{CA8B7139-0F98-425C-A950-70258DEF11E4}"/>
              </a:ext>
            </a:extLst>
          </p:cNvPr>
          <p:cNvSpPr>
            <a:spLocks noGrp="1"/>
          </p:cNvSpPr>
          <p:nvPr>
            <p:ph idx="1"/>
          </p:nvPr>
        </p:nvSpPr>
        <p:spPr/>
        <p:txBody>
          <a:bodyPr/>
          <a:lstStyle/>
          <a:p>
            <a:endParaRPr lang="cs-CZ"/>
          </a:p>
        </p:txBody>
      </p:sp>
      <p:graphicFrame>
        <p:nvGraphicFramePr>
          <p:cNvPr id="15" name="Zástupný obsah 6">
            <a:extLst>
              <a:ext uri="{FF2B5EF4-FFF2-40B4-BE49-F238E27FC236}">
                <a16:creationId xmlns:a16="http://schemas.microsoft.com/office/drawing/2014/main" id="{FAD2EC64-732C-408F-860A-B3CA4461B873}"/>
              </a:ext>
            </a:extLst>
          </p:cNvPr>
          <p:cNvGraphicFramePr>
            <a:graphicFrameLocks/>
          </p:cNvGraphicFramePr>
          <p:nvPr>
            <p:extLst>
              <p:ext uri="{D42A27DB-BD31-4B8C-83A1-F6EECF244321}">
                <p14:modId xmlns:p14="http://schemas.microsoft.com/office/powerpoint/2010/main" val="4114086194"/>
              </p:ext>
            </p:extLst>
          </p:nvPr>
        </p:nvGraphicFramePr>
        <p:xfrm>
          <a:off x="136388" y="1638005"/>
          <a:ext cx="11935969" cy="2797178"/>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035924298"/>
                    </a:ext>
                  </a:extLst>
                </a:gridCol>
                <a:gridCol w="7988969">
                  <a:extLst>
                    <a:ext uri="{9D8B030D-6E8A-4147-A177-3AD203B41FA5}">
                      <a16:colId xmlns:a16="http://schemas.microsoft.com/office/drawing/2014/main" val="4037832055"/>
                    </a:ext>
                  </a:extLst>
                </a:gridCol>
                <a:gridCol w="1648326">
                  <a:extLst>
                    <a:ext uri="{9D8B030D-6E8A-4147-A177-3AD203B41FA5}">
                      <a16:colId xmlns:a16="http://schemas.microsoft.com/office/drawing/2014/main" val="3985813571"/>
                    </a:ext>
                  </a:extLst>
                </a:gridCol>
                <a:gridCol w="1446198">
                  <a:extLst>
                    <a:ext uri="{9D8B030D-6E8A-4147-A177-3AD203B41FA5}">
                      <a16:colId xmlns:a16="http://schemas.microsoft.com/office/drawing/2014/main" val="3727186543"/>
                    </a:ext>
                  </a:extLst>
                </a:gridCol>
              </a:tblGrid>
              <a:tr h="418202">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69927003"/>
                  </a:ext>
                </a:extLst>
              </a:tr>
              <a:tr h="253621">
                <a:tc>
                  <a:txBody>
                    <a:bodyPr/>
                    <a:lstStyle/>
                    <a:p>
                      <a:pPr marL="36195" marR="36195" algn="l">
                        <a:lnSpc>
                          <a:spcPct val="115000"/>
                        </a:lnSpc>
                        <a:spcBef>
                          <a:spcPts val="300"/>
                        </a:spcBef>
                        <a:spcAft>
                          <a:spcPts val="300"/>
                        </a:spcAft>
                      </a:pPr>
                      <a:r>
                        <a:rPr lang="cs-CZ" sz="1700" dirty="0">
                          <a:effectLst/>
                          <a:latin typeface="+mn-lt"/>
                        </a:rPr>
                        <a:t> 80500</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Počet napsaných a zveřejněných analytických a strategických dokumentů (vč. evaluačních) </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Dokumenty</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mn-lt"/>
                        </a:rPr>
                        <a:t> Výstup</a:t>
                      </a:r>
                      <a:endParaRPr lang="cs-CZ" sz="17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8811024"/>
                  </a:ext>
                </a:extLst>
              </a:tr>
              <a:tr h="308796">
                <a:tc>
                  <a:txBody>
                    <a:bodyPr/>
                    <a:lstStyle/>
                    <a:p>
                      <a:pPr algn="l"/>
                      <a:r>
                        <a:rPr lang="cs-CZ" sz="1700" b="1" kern="1200" dirty="0">
                          <a:solidFill>
                            <a:schemeClr val="lt1"/>
                          </a:solidFill>
                          <a:effectLst/>
                          <a:latin typeface="+mn-lt"/>
                          <a:ea typeface="+mn-ea"/>
                          <a:cs typeface="+mn-cs"/>
                        </a:rPr>
                        <a:t>67401</a:t>
                      </a:r>
                      <a:endParaRPr lang="cs-CZ" sz="1700" dirty="0">
                        <a:solidFill>
                          <a:schemeClr val="bg1"/>
                        </a:solidFill>
                        <a:latin typeface="+mn-lt"/>
                        <a:cs typeface="Times New Roman" panose="02020603050405020304" pitchFamily="18" charset="0"/>
                      </a:endParaRPr>
                    </a:p>
                  </a:txBody>
                  <a:tcPr anchor="ctr"/>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Nové nebo inovované sociální služby týkající se bydlení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latin typeface="Calibri" panose="020F0502020204030204" pitchFamily="34" charset="0"/>
                          <a:ea typeface="Calibri" panose="020F0502020204030204" pitchFamily="34" charset="0"/>
                          <a:cs typeface="Arial" panose="020B0604020202020204" pitchFamily="34" charset="0"/>
                        </a:rPr>
                        <a:t> Služby </a:t>
                      </a:r>
                      <a:endParaRPr lang="cs-CZ" sz="1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Výstup</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7420284"/>
                  </a:ext>
                </a:extLst>
              </a:tr>
              <a:tr h="243060">
                <a:tc>
                  <a:txBody>
                    <a:bodyPr/>
                    <a:lstStyle/>
                    <a:p>
                      <a:pPr algn="l">
                        <a:lnSpc>
                          <a:spcPct val="115000"/>
                        </a:lnSpc>
                        <a:spcAft>
                          <a:spcPts val="600"/>
                        </a:spcAft>
                      </a:pPr>
                      <a:r>
                        <a:rPr lang="cs-CZ" sz="1700" b="1" dirty="0">
                          <a:effectLst/>
                        </a:rPr>
                        <a:t>67315 </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 v oblasti sociálních služeb,</a:t>
                      </a:r>
                      <a:r>
                        <a:rPr lang="cs-CZ" sz="1700" baseline="0" dirty="0">
                          <a:effectLst/>
                        </a:rPr>
                        <a:t> u nichž služba splnila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873198083"/>
                  </a:ext>
                </a:extLst>
              </a:tr>
              <a:tr h="243060">
                <a:tc>
                  <a:txBody>
                    <a:bodyPr/>
                    <a:lstStyle/>
                    <a:p>
                      <a:pPr algn="l">
                        <a:lnSpc>
                          <a:spcPct val="115000"/>
                        </a:lnSpc>
                        <a:spcAft>
                          <a:spcPts val="600"/>
                        </a:spcAft>
                      </a:pPr>
                      <a:r>
                        <a:rPr lang="cs-CZ" sz="1700" b="1" dirty="0">
                          <a:effectLst/>
                        </a:rPr>
                        <a:t>67310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a:t>
                      </a:r>
                      <a:r>
                        <a:rPr lang="cs-CZ" sz="1700" baseline="0" dirty="0">
                          <a:effectLst/>
                        </a:rPr>
                        <a:t> u nichž intervence formou sociální práce naplnila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771813603"/>
                  </a:ext>
                </a:extLst>
              </a:tr>
              <a:tr h="243060">
                <a:tc>
                  <a:txBody>
                    <a:bodyPr/>
                    <a:lstStyle/>
                    <a:p>
                      <a:pPr algn="l">
                        <a:lnSpc>
                          <a:spcPct val="115000"/>
                        </a:lnSpc>
                        <a:spcAft>
                          <a:spcPts val="600"/>
                        </a:spcAft>
                      </a:pPr>
                      <a:r>
                        <a:rPr lang="cs-CZ" sz="1700" b="1" dirty="0">
                          <a:effectLst/>
                        </a:rPr>
                        <a:t>62500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Účastníci v procesu vzdělávání/odborné přípravy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504322418"/>
                  </a:ext>
                </a:extLst>
              </a:tr>
              <a:tr h="328114">
                <a:tc>
                  <a:txBody>
                    <a:bodyPr/>
                    <a:lstStyle/>
                    <a:p>
                      <a:pPr algn="l">
                        <a:lnSpc>
                          <a:spcPct val="115000"/>
                        </a:lnSpc>
                        <a:spcAft>
                          <a:spcPts val="600"/>
                        </a:spcAft>
                      </a:pPr>
                      <a:r>
                        <a:rPr lang="cs-CZ" sz="1700" b="1" dirty="0">
                          <a:effectLst/>
                          <a:latin typeface="Calibri"/>
                          <a:ea typeface="Calibri"/>
                          <a:cs typeface="Times New Roman"/>
                        </a:rPr>
                        <a:t>62600</a:t>
                      </a: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 Účastníci,</a:t>
                      </a:r>
                      <a:r>
                        <a:rPr lang="cs-CZ" sz="1700" baseline="0" dirty="0">
                          <a:effectLst/>
                          <a:latin typeface="Calibri"/>
                          <a:ea typeface="Calibri"/>
                          <a:cs typeface="Times New Roman"/>
                        </a:rPr>
                        <a:t> kteří získali kvalifikaci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3820451110"/>
                  </a:ext>
                </a:extLst>
              </a:tr>
              <a:tr h="501326">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62800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Osoby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Výsledek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6024298"/>
                  </a:ext>
                </a:extLst>
              </a:tr>
            </a:tbl>
          </a:graphicData>
        </a:graphic>
      </p:graphicFrame>
      <p:sp>
        <p:nvSpPr>
          <p:cNvPr id="7" name="Obdélník 6">
            <a:extLst>
              <a:ext uri="{FF2B5EF4-FFF2-40B4-BE49-F238E27FC236}">
                <a16:creationId xmlns:a16="http://schemas.microsoft.com/office/drawing/2014/main" id="{7296A761-075C-4F48-8FD4-F8A57A932327}"/>
              </a:ext>
            </a:extLst>
          </p:cNvPr>
          <p:cNvSpPr/>
          <p:nvPr/>
        </p:nvSpPr>
        <p:spPr>
          <a:xfrm>
            <a:off x="118511" y="4392981"/>
            <a:ext cx="11891519" cy="1846659"/>
          </a:xfrm>
          <a:prstGeom prst="rect">
            <a:avLst/>
          </a:prstGeom>
        </p:spPr>
        <p:txBody>
          <a:bodyPr wrap="square">
            <a:spAutoFit/>
          </a:bodyPr>
          <a:lstStyle/>
          <a:p>
            <a:r>
              <a:rPr lang="cs-CZ" dirty="0"/>
              <a:t>U indikátorů </a:t>
            </a:r>
            <a:r>
              <a:rPr lang="cs-CZ" b="1" dirty="0"/>
              <a:t>67315, 67310, 62500, </a:t>
            </a:r>
            <a:r>
              <a:rPr lang="cs-CZ" b="1" dirty="0">
                <a:ea typeface="Calibri"/>
                <a:cs typeface="Times New Roman"/>
              </a:rPr>
              <a:t>62600 a 62800 </a:t>
            </a:r>
            <a:r>
              <a:rPr lang="cs-CZ" dirty="0">
                <a:ea typeface="Calibri"/>
                <a:cs typeface="Times New Roman"/>
              </a:rPr>
              <a:t>se vyplňuje při podání žádosti o podporu cílová hodnota </a:t>
            </a:r>
            <a:r>
              <a:rPr lang="cs-CZ" b="1" dirty="0">
                <a:ea typeface="Calibri"/>
                <a:cs typeface="Times New Roman"/>
              </a:rPr>
              <a:t>0</a:t>
            </a:r>
            <a:r>
              <a:rPr lang="cs-CZ" dirty="0">
                <a:ea typeface="Calibri"/>
                <a:cs typeface="Times New Roman"/>
              </a:rPr>
              <a:t> – jedná se o tzv. indikátory sledované automatikou (cílové hodnoty budou vykazovány v průběhu realizace projektu - </a:t>
            </a:r>
            <a:r>
              <a:rPr lang="cs-CZ" dirty="0"/>
              <a:t>hodnoty se načítají automaticky z IS ESF2014+ do Zprávy o realizaci projektu (</a:t>
            </a:r>
            <a:r>
              <a:rPr lang="cs-CZ" dirty="0" err="1"/>
              <a:t>ZoR</a:t>
            </a:r>
            <a:r>
              <a:rPr lang="cs-CZ" dirty="0"/>
              <a:t>) – viz další slajd.</a:t>
            </a:r>
            <a:r>
              <a:rPr lang="cs-CZ" b="1" baseline="30000" dirty="0"/>
              <a:t>2</a:t>
            </a:r>
            <a:br>
              <a:rPr lang="cs-CZ" b="1" baseline="30000" dirty="0"/>
            </a:br>
            <a:endParaRPr lang="cs-CZ" b="1" baseline="30000" dirty="0"/>
          </a:p>
          <a:p>
            <a:pPr algn="just"/>
            <a:r>
              <a:rPr lang="cs-CZ" sz="1400" b="1" baseline="30000" dirty="0"/>
              <a:t>2 </a:t>
            </a:r>
            <a:r>
              <a:rPr lang="cs-CZ" sz="1400" b="1" dirty="0"/>
              <a:t>Příjemce musí kliknout na tlačítko AKTUALIZACE Z IS ESF  (v rámci Zprávy o realizaci projektu v IS KP14+) a poté dojde </a:t>
            </a:r>
            <a:br>
              <a:rPr lang="cs-CZ" sz="1400" b="1" dirty="0"/>
            </a:br>
            <a:r>
              <a:rPr lang="cs-CZ" sz="1400" b="1" dirty="0"/>
              <a:t>k automatickému dotažení hodnot do IS KP 14+).</a:t>
            </a:r>
          </a:p>
          <a:p>
            <a:pPr algn="just"/>
            <a:endParaRPr lang="cs-CZ" b="1" dirty="0">
              <a:ea typeface="Calibri"/>
              <a:cs typeface="Times New Roman"/>
            </a:endParaRPr>
          </a:p>
        </p:txBody>
      </p:sp>
      <p:cxnSp>
        <p:nvCxnSpPr>
          <p:cNvPr id="10" name="Přímá spojnice 9">
            <a:extLst>
              <a:ext uri="{FF2B5EF4-FFF2-40B4-BE49-F238E27FC236}">
                <a16:creationId xmlns:a16="http://schemas.microsoft.com/office/drawing/2014/main" id="{00A4ADE1-63E1-459B-A3BD-09EC6CE2EF64}"/>
              </a:ext>
            </a:extLst>
          </p:cNvPr>
          <p:cNvCxnSpPr>
            <a:cxnSpLocks/>
          </p:cNvCxnSpPr>
          <p:nvPr/>
        </p:nvCxnSpPr>
        <p:spPr>
          <a:xfrm>
            <a:off x="118511" y="5332508"/>
            <a:ext cx="2258929" cy="237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272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5589"/>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INDIKÁTORY SLEDOVANÉ AUTOMATIKOU</a:t>
            </a:r>
          </a:p>
          <a:p>
            <a:pPr algn="r"/>
            <a:r>
              <a:rPr lang="cs-CZ" sz="3600" b="1" spc="-150" dirty="0">
                <a:solidFill>
                  <a:schemeClr val="accent1">
                    <a:lumMod val="75000"/>
                  </a:schemeClr>
                </a:solidFill>
              </a:rPr>
              <a:t>(INDIKÁTORY BEZ ZÁVAZKU)</a:t>
            </a:r>
          </a:p>
          <a:p>
            <a:pPr algn="r"/>
            <a:r>
              <a:rPr lang="cs-CZ" sz="3600" b="1" spc="-150" dirty="0">
                <a:solidFill>
                  <a:schemeClr val="accent1">
                    <a:lumMod val="75000"/>
                  </a:schemeClr>
                </a:solidFill>
              </a:rPr>
              <a:t>SOCIÁLNÍ SLUŽBY A SOCIÁLNÍ ZAČLEŇOVÁNÍ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9B9BD089-4168-4F6A-A86A-67809CC325F6}"/>
              </a:ext>
            </a:extLst>
          </p:cNvPr>
          <p:cNvSpPr/>
          <p:nvPr/>
        </p:nvSpPr>
        <p:spPr>
          <a:xfrm>
            <a:off x="8372" y="1117083"/>
            <a:ext cx="11175443" cy="430887"/>
          </a:xfrm>
          <a:prstGeom prst="rect">
            <a:avLst/>
          </a:prstGeom>
        </p:spPr>
        <p:txBody>
          <a:bodyPr wrap="square">
            <a:spAutoFit/>
          </a:bodyPr>
          <a:lstStyle/>
          <a:p>
            <a:pPr marL="285750" indent="-285750" algn="just">
              <a:spcBef>
                <a:spcPts val="1800"/>
              </a:spcBef>
              <a:buFont typeface="Arial" panose="020B0604020202020204" pitchFamily="34" charset="0"/>
              <a:buChar char="•"/>
            </a:pPr>
            <a:r>
              <a:rPr lang="cs-CZ" sz="2200" b="1" dirty="0"/>
              <a:t>Hodnoty, které nepředstavují závazek žadatele, ale které je nutné sledovat</a:t>
            </a:r>
          </a:p>
        </p:txBody>
      </p:sp>
      <p:graphicFrame>
        <p:nvGraphicFramePr>
          <p:cNvPr id="7" name="Zástupný obsah 6">
            <a:extLst>
              <a:ext uri="{FF2B5EF4-FFF2-40B4-BE49-F238E27FC236}">
                <a16:creationId xmlns:a16="http://schemas.microsoft.com/office/drawing/2014/main" id="{BECD4D32-8804-4AE3-9DA8-24490AE6D5DF}"/>
              </a:ext>
            </a:extLst>
          </p:cNvPr>
          <p:cNvGraphicFramePr>
            <a:graphicFrameLocks noGrp="1"/>
          </p:cNvGraphicFramePr>
          <p:nvPr>
            <p:ph idx="1"/>
            <p:extLst>
              <p:ext uri="{D42A27DB-BD31-4B8C-83A1-F6EECF244321}">
                <p14:modId xmlns:p14="http://schemas.microsoft.com/office/powerpoint/2010/main" val="2325037745"/>
              </p:ext>
            </p:extLst>
          </p:nvPr>
        </p:nvGraphicFramePr>
        <p:xfrm>
          <a:off x="136388" y="1762275"/>
          <a:ext cx="11935969" cy="2460195"/>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035924298"/>
                    </a:ext>
                  </a:extLst>
                </a:gridCol>
                <a:gridCol w="7988969">
                  <a:extLst>
                    <a:ext uri="{9D8B030D-6E8A-4147-A177-3AD203B41FA5}">
                      <a16:colId xmlns:a16="http://schemas.microsoft.com/office/drawing/2014/main" val="4037832055"/>
                    </a:ext>
                  </a:extLst>
                </a:gridCol>
                <a:gridCol w="1648326">
                  <a:extLst>
                    <a:ext uri="{9D8B030D-6E8A-4147-A177-3AD203B41FA5}">
                      <a16:colId xmlns:a16="http://schemas.microsoft.com/office/drawing/2014/main" val="3985813571"/>
                    </a:ext>
                  </a:extLst>
                </a:gridCol>
                <a:gridCol w="1446198">
                  <a:extLst>
                    <a:ext uri="{9D8B030D-6E8A-4147-A177-3AD203B41FA5}">
                      <a16:colId xmlns:a16="http://schemas.microsoft.com/office/drawing/2014/main" val="3727186543"/>
                    </a:ext>
                  </a:extLst>
                </a:gridCol>
              </a:tblGrid>
              <a:tr h="520461">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69927003"/>
                  </a:ext>
                </a:extLst>
              </a:tr>
              <a:tr h="302493">
                <a:tc>
                  <a:txBody>
                    <a:bodyPr/>
                    <a:lstStyle/>
                    <a:p>
                      <a:pPr algn="l">
                        <a:lnSpc>
                          <a:spcPct val="115000"/>
                        </a:lnSpc>
                        <a:spcAft>
                          <a:spcPts val="600"/>
                        </a:spcAft>
                      </a:pPr>
                      <a:r>
                        <a:rPr lang="cs-CZ" sz="1700" b="1" dirty="0">
                          <a:effectLst/>
                        </a:rPr>
                        <a:t>67315 </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 v oblasti sociálních služeb,</a:t>
                      </a:r>
                      <a:r>
                        <a:rPr lang="cs-CZ" sz="1700" baseline="0" dirty="0">
                          <a:effectLst/>
                        </a:rPr>
                        <a:t> u nichž služba splnila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873198083"/>
                  </a:ext>
                </a:extLst>
              </a:tr>
              <a:tr h="302493">
                <a:tc>
                  <a:txBody>
                    <a:bodyPr/>
                    <a:lstStyle/>
                    <a:p>
                      <a:pPr algn="l">
                        <a:lnSpc>
                          <a:spcPct val="115000"/>
                        </a:lnSpc>
                        <a:spcAft>
                          <a:spcPts val="600"/>
                        </a:spcAft>
                      </a:pPr>
                      <a:r>
                        <a:rPr lang="cs-CZ" sz="1700" b="1" dirty="0">
                          <a:effectLst/>
                        </a:rPr>
                        <a:t>67310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Bývalí účastníci projektu,</a:t>
                      </a:r>
                      <a:r>
                        <a:rPr lang="cs-CZ" sz="1700" baseline="0" dirty="0">
                          <a:effectLst/>
                        </a:rPr>
                        <a:t> u nichž intervence formou sociální práce naplnila svůj účel</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771813603"/>
                  </a:ext>
                </a:extLst>
              </a:tr>
              <a:tr h="302493">
                <a:tc>
                  <a:txBody>
                    <a:bodyPr/>
                    <a:lstStyle/>
                    <a:p>
                      <a:pPr algn="l">
                        <a:lnSpc>
                          <a:spcPct val="115000"/>
                        </a:lnSpc>
                        <a:spcAft>
                          <a:spcPts val="600"/>
                        </a:spcAft>
                      </a:pPr>
                      <a:r>
                        <a:rPr lang="cs-CZ" sz="1700" b="1" dirty="0">
                          <a:effectLst/>
                        </a:rPr>
                        <a:t>62500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Účastníci v procesu vzdělávání/odborné přípravy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504322418"/>
                  </a:ext>
                </a:extLst>
              </a:tr>
              <a:tr h="408345">
                <a:tc>
                  <a:txBody>
                    <a:bodyPr/>
                    <a:lstStyle/>
                    <a:p>
                      <a:pPr algn="l">
                        <a:lnSpc>
                          <a:spcPct val="115000"/>
                        </a:lnSpc>
                        <a:spcAft>
                          <a:spcPts val="600"/>
                        </a:spcAft>
                      </a:pPr>
                      <a:r>
                        <a:rPr lang="cs-CZ" sz="1700" b="1" dirty="0">
                          <a:effectLst/>
                          <a:latin typeface="Calibri"/>
                          <a:ea typeface="Calibri"/>
                          <a:cs typeface="Times New Roman"/>
                        </a:rPr>
                        <a:t>62600</a:t>
                      </a: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 Účastníci,</a:t>
                      </a:r>
                      <a:r>
                        <a:rPr lang="cs-CZ" sz="1700" baseline="0" dirty="0">
                          <a:effectLst/>
                          <a:latin typeface="Calibri"/>
                          <a:ea typeface="Calibri"/>
                          <a:cs typeface="Times New Roman"/>
                        </a:rPr>
                        <a:t> kteří získali kvalifikaci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3820451110"/>
                  </a:ext>
                </a:extLst>
              </a:tr>
              <a:tr h="623910">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62800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Osoby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Výsledek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6024298"/>
                  </a:ext>
                </a:extLst>
              </a:tr>
            </a:tbl>
          </a:graphicData>
        </a:graphic>
      </p:graphicFrame>
    </p:spTree>
    <p:extLst>
      <p:ext uri="{BB962C8B-B14F-4D97-AF65-F5344CB8AC3E}">
        <p14:creationId xmlns:p14="http://schemas.microsoft.com/office/powerpoint/2010/main" val="134884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1058" y="272954"/>
            <a:ext cx="7818118" cy="766039"/>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3416320"/>
          </a:xfrm>
          <a:prstGeom prst="rect">
            <a:avLst/>
          </a:prstGeom>
        </p:spPr>
        <p:txBody>
          <a:bodyPr wrap="square">
            <a:spAutoFit/>
          </a:bodyPr>
          <a:lstStyle/>
          <a:p>
            <a:pPr marL="285750" indent="-285750">
              <a:buFont typeface="Arial" panose="020B0604020202020204" pitchFamily="34" charset="0"/>
              <a:buChar char="•"/>
            </a:pPr>
            <a:r>
              <a:rPr lang="cs-CZ" sz="2200" dirty="0">
                <a:hlinkClick r:id="rId6"/>
              </a:rPr>
              <a:t>https://esf2014.esfcr.cz</a:t>
            </a:r>
            <a:r>
              <a:rPr lang="cs-CZ" sz="2200" dirty="0"/>
              <a:t> – dostupné prostřednictvím www.esfcr.cz.</a:t>
            </a:r>
          </a:p>
          <a:p>
            <a:pPr marL="285750" indent="-285750">
              <a:buFont typeface="Arial" panose="020B0604020202020204" pitchFamily="34" charset="0"/>
              <a:buChar char="•"/>
            </a:pPr>
            <a:r>
              <a:rPr lang="cs-CZ" sz="2200" dirty="0"/>
              <a:t>Pro vstup do systému nutná registrace na </a:t>
            </a:r>
            <a:r>
              <a:rPr lang="cs-CZ" sz="2200" dirty="0">
                <a:hlinkClick r:id="rId7"/>
              </a:rPr>
              <a:t>www.esfcr.cz</a:t>
            </a:r>
            <a:r>
              <a:rPr lang="cs-CZ" sz="2200" dirty="0"/>
              <a:t>. </a:t>
            </a:r>
          </a:p>
          <a:p>
            <a:pPr marL="285750" indent="-285750">
              <a:buFont typeface="Arial" panose="020B0604020202020204" pitchFamily="34" charset="0"/>
              <a:buChar char="•"/>
            </a:pPr>
            <a:r>
              <a:rPr lang="cs-CZ" sz="2200" dirty="0"/>
              <a:t>Notifikace o zřízení účtu zástupce příjemce (kontaktní osoba žadatele) bude/byla zaslána mailem.</a:t>
            </a:r>
          </a:p>
          <a:p>
            <a:pPr marL="285750" indent="-285750">
              <a:buFont typeface="Arial" panose="020B0604020202020204" pitchFamily="34" charset="0"/>
              <a:buChar char="•"/>
            </a:pPr>
            <a:r>
              <a:rPr lang="cs-CZ" sz="2200" dirty="0"/>
              <a:t>Aktivační kód bude/byl zaslán do datové schránky uvedené v žádosti. </a:t>
            </a:r>
          </a:p>
          <a:p>
            <a:pPr marL="285750" indent="-285750">
              <a:buFont typeface="Arial" panose="020B0604020202020204" pitchFamily="34" charset="0"/>
              <a:buChar char="•"/>
            </a:pPr>
            <a:r>
              <a:rPr lang="cs-CZ" sz="2200" dirty="0"/>
              <a:t>Přístup zřízený řídím orgánem – kontaktní osoby. Další přístupy zřizuje kontaktní osoba sama.</a:t>
            </a:r>
          </a:p>
          <a:p>
            <a:pPr marL="285750" indent="-285750">
              <a:buFont typeface="Arial" panose="020B0604020202020204" pitchFamily="34" charset="0"/>
              <a:buChar char="•"/>
            </a:pPr>
            <a:endParaRPr lang="cs-CZ" sz="2200" dirty="0"/>
          </a:p>
          <a:p>
            <a:pPr marL="342900" indent="-342900">
              <a:buFont typeface="Arial" panose="020B0604020202020204" pitchFamily="34" charset="0"/>
              <a:buChar char="•"/>
            </a:pPr>
            <a:r>
              <a:rPr lang="cs-CZ" sz="2200" dirty="0"/>
              <a:t>Do systému se zapisují účastníci (identifikace dle jména, příjmení, data narození a adresy trvalého pobytu) a dále také detaily o tom, jakých podpor v rámci projektu daná osoba využila a v jakém rozsahu (v počtu hodin, příp. dnů, jednotka se liší podle kategorie využité podpory).</a:t>
            </a:r>
            <a:endParaRPr lang="cs-CZ" dirty="0"/>
          </a:p>
          <a:p>
            <a:endParaRPr lang="cs-CZ" b="1" dirty="0"/>
          </a:p>
        </p:txBody>
      </p:sp>
    </p:spTree>
    <p:extLst>
      <p:ext uri="{BB962C8B-B14F-4D97-AF65-F5344CB8AC3E}">
        <p14:creationId xmlns:p14="http://schemas.microsoft.com/office/powerpoint/2010/main" val="1132346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47166"/>
            <a:ext cx="7604759"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5355312"/>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400" dirty="0"/>
              <a:t>Ve zprávách o realizaci projektu musí být uvedené dosažené hodnoty indikátorů týkajících se osob. Hodnoty se načítají z IS ESF, ale příjemce musí provést několik kroků, aby došlo k načtení:</a:t>
            </a:r>
          </a:p>
          <a:p>
            <a:pPr marL="742950" lvl="1" indent="-285750">
              <a:lnSpc>
                <a:spcPct val="100000"/>
              </a:lnSpc>
              <a:spcBef>
                <a:spcPts val="0"/>
              </a:spcBef>
              <a:spcAft>
                <a:spcPts val="0"/>
              </a:spcAft>
              <a:buFont typeface="Arial" panose="020B0604020202020204" pitchFamily="34" charset="0"/>
              <a:buChar char="•"/>
            </a:pPr>
            <a:r>
              <a:rPr lang="cs-CZ" sz="2400" dirty="0"/>
              <a:t>Zaevidování podpořené osoby do IS ESF;</a:t>
            </a:r>
          </a:p>
          <a:p>
            <a:pPr marL="742950" lvl="1" indent="-285750">
              <a:lnSpc>
                <a:spcPct val="100000"/>
              </a:lnSpc>
              <a:spcBef>
                <a:spcPts val="0"/>
              </a:spcBef>
              <a:spcAft>
                <a:spcPts val="0"/>
              </a:spcAft>
              <a:buFont typeface="Arial" panose="020B0604020202020204" pitchFamily="34" charset="0"/>
              <a:buChar char="•"/>
            </a:pPr>
            <a:r>
              <a:rPr lang="cs-CZ" sz="2400" dirty="0"/>
              <a:t>Zadání podpory ke každé z podpořených osob;</a:t>
            </a:r>
          </a:p>
          <a:p>
            <a:pPr marL="742950" lvl="1" indent="-285750">
              <a:lnSpc>
                <a:spcPct val="100000"/>
              </a:lnSpc>
              <a:spcBef>
                <a:spcPts val="0"/>
              </a:spcBef>
              <a:spcAft>
                <a:spcPts val="0"/>
              </a:spcAft>
              <a:buFont typeface="Arial" panose="020B0604020202020204" pitchFamily="34" charset="0"/>
              <a:buChar char="•"/>
            </a:pPr>
            <a:r>
              <a:rPr lang="cs-CZ" sz="2400" dirty="0"/>
              <a:t>Schválení seznamu podpořených osob;</a:t>
            </a:r>
          </a:p>
          <a:p>
            <a:pPr marL="742950" lvl="1" indent="-285750">
              <a:lnSpc>
                <a:spcPct val="100000"/>
              </a:lnSpc>
              <a:spcBef>
                <a:spcPts val="0"/>
              </a:spcBef>
              <a:spcAft>
                <a:spcPts val="0"/>
              </a:spcAft>
              <a:buFont typeface="Arial" panose="020B0604020202020204" pitchFamily="34" charset="0"/>
              <a:buChar char="•"/>
            </a:pPr>
            <a:r>
              <a:rPr lang="cs-CZ" sz="2400" dirty="0"/>
              <a:t>Přepnutí na záložku Indikátory nebo kliknutí na „Spuštění výpočtu indikátorů“ na přehledu projektů.</a:t>
            </a:r>
          </a:p>
          <a:p>
            <a:pPr lvl="1">
              <a:lnSpc>
                <a:spcPct val="100000"/>
              </a:lnSpc>
              <a:spcBef>
                <a:spcPts val="0"/>
              </a:spcBef>
              <a:spcAft>
                <a:spcPts val="0"/>
              </a:spcAft>
            </a:pPr>
            <a:endParaRPr lang="cs-CZ" sz="2400" dirty="0"/>
          </a:p>
          <a:p>
            <a:r>
              <a:rPr lang="cs-CZ" sz="2400" dirty="0"/>
              <a:t>Vzory a pokyny k monitorování podpořených osob</a:t>
            </a:r>
            <a:endParaRPr lang="cs-CZ" sz="2400" dirty="0">
              <a:hlinkClick r:id="rId6"/>
            </a:endParaRPr>
          </a:p>
          <a:p>
            <a:pPr lvl="1"/>
            <a:r>
              <a:rPr lang="cs-CZ" sz="2400" dirty="0">
                <a:hlinkClick r:id="rId7"/>
              </a:rPr>
              <a:t>Monitorovací list podpořené osoby</a:t>
            </a:r>
            <a:endParaRPr lang="cs-CZ" sz="2400" dirty="0"/>
          </a:p>
          <a:p>
            <a:pPr lvl="1"/>
            <a:r>
              <a:rPr lang="pl-PL" sz="2400" dirty="0">
                <a:hlinkClick r:id="rId8"/>
              </a:rPr>
              <a:t>Pokyny pro evidenci rozsahu a typu podpory jednotlivým podpořeným osobám</a:t>
            </a:r>
            <a:endParaRPr lang="pl-PL" sz="2400" dirty="0"/>
          </a:p>
          <a:p>
            <a:pPr lvl="1">
              <a:lnSpc>
                <a:spcPct val="100000"/>
              </a:lnSpc>
              <a:spcBef>
                <a:spcPts val="0"/>
              </a:spcBef>
              <a:spcAft>
                <a:spcPts val="0"/>
              </a:spcAft>
            </a:pPr>
            <a:r>
              <a:rPr lang="cs-CZ" dirty="0"/>
              <a:t> </a:t>
            </a:r>
          </a:p>
          <a:p>
            <a:endParaRPr lang="cs-CZ" dirty="0"/>
          </a:p>
          <a:p>
            <a:endParaRPr lang="cs-CZ" b="1" dirty="0"/>
          </a:p>
        </p:txBody>
      </p:sp>
    </p:spTree>
    <p:extLst>
      <p:ext uri="{BB962C8B-B14F-4D97-AF65-F5344CB8AC3E}">
        <p14:creationId xmlns:p14="http://schemas.microsoft.com/office/powerpoint/2010/main" val="66289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47166"/>
            <a:ext cx="7542248"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dirty="0">
                <a:solidFill>
                  <a:srgbClr val="0070C0"/>
                </a:solidFill>
              </a:rPr>
              <a:t>Monitorování podpořených osob v IS ESF</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2" name="Obdélník 1">
            <a:extLst>
              <a:ext uri="{FF2B5EF4-FFF2-40B4-BE49-F238E27FC236}">
                <a16:creationId xmlns:a16="http://schemas.microsoft.com/office/drawing/2014/main" id="{6EF6E87D-3F60-49B1-9BCA-386C03C2ACC7}"/>
              </a:ext>
            </a:extLst>
          </p:cNvPr>
          <p:cNvSpPr/>
          <p:nvPr/>
        </p:nvSpPr>
        <p:spPr>
          <a:xfrm>
            <a:off x="233347" y="1146191"/>
            <a:ext cx="11776684" cy="4616648"/>
          </a:xfrm>
          <a:prstGeom prst="rect">
            <a:avLst/>
          </a:prstGeom>
        </p:spPr>
        <p:txBody>
          <a:bodyPr wrap="square">
            <a:spAutoFit/>
          </a:bodyPr>
          <a:lstStyle/>
          <a:p>
            <a:pPr marL="285750" indent="-285750">
              <a:lnSpc>
                <a:spcPct val="100000"/>
              </a:lnSpc>
              <a:spcBef>
                <a:spcPts val="0"/>
              </a:spcBef>
              <a:spcAft>
                <a:spcPts val="0"/>
              </a:spcAft>
              <a:buFont typeface="Arial" panose="020B0604020202020204" pitchFamily="34" charset="0"/>
              <a:buChar char="•"/>
            </a:pPr>
            <a:r>
              <a:rPr lang="cs-CZ" sz="2400" dirty="0"/>
              <a:t>Příjemce sám nerozlišuje bagatelní a nebagatelní podporu. Rozlišení provádí systém IS ESF.</a:t>
            </a:r>
          </a:p>
          <a:p>
            <a:pPr marL="285750" indent="-285750">
              <a:lnSpc>
                <a:spcPct val="100000"/>
              </a:lnSpc>
              <a:spcBef>
                <a:spcPts val="0"/>
              </a:spcBef>
              <a:spcAft>
                <a:spcPts val="0"/>
              </a:spcAft>
              <a:buFont typeface="Arial" panose="020B0604020202020204" pitchFamily="34" charset="0"/>
              <a:buChar char="•"/>
            </a:pPr>
            <a:r>
              <a:rPr lang="cs-CZ" sz="2400" dirty="0"/>
              <a:t>Podporu ke každému účastníkovi projektu je třeba do systému zanášet maximálně v intervalech dle délky monitorovacího období.</a:t>
            </a:r>
          </a:p>
          <a:p>
            <a:pPr marL="285750" indent="-285750">
              <a:lnSpc>
                <a:spcPct val="100000"/>
              </a:lnSpc>
              <a:spcBef>
                <a:spcPts val="0"/>
              </a:spcBef>
              <a:spcAft>
                <a:spcPts val="0"/>
              </a:spcAft>
              <a:buFont typeface="Arial" panose="020B0604020202020204" pitchFamily="34" charset="0"/>
              <a:buChar char="•"/>
            </a:pPr>
            <a:r>
              <a:rPr lang="cs-CZ" sz="2400" dirty="0"/>
              <a:t>Do systému se uvádí každý ukončený typ podpory, byť by účastník v projektu dále pokračoval.</a:t>
            </a:r>
          </a:p>
          <a:p>
            <a:pPr marL="285750" indent="-285750">
              <a:lnSpc>
                <a:spcPct val="100000"/>
              </a:lnSpc>
              <a:spcBef>
                <a:spcPts val="0"/>
              </a:spcBef>
              <a:spcAft>
                <a:spcPts val="0"/>
              </a:spcAft>
              <a:buFont typeface="Arial" panose="020B0604020202020204" pitchFamily="34" charset="0"/>
              <a:buChar char="•"/>
            </a:pPr>
            <a:r>
              <a:rPr lang="cs-CZ" sz="2400" dirty="0"/>
              <a:t>„Datum do“ na záložce se specifikací podpory:</a:t>
            </a:r>
          </a:p>
          <a:p>
            <a:pPr marL="742950" lvl="1" indent="-285750">
              <a:lnSpc>
                <a:spcPct val="100000"/>
              </a:lnSpc>
              <a:spcBef>
                <a:spcPts val="0"/>
              </a:spcBef>
              <a:spcAft>
                <a:spcPts val="0"/>
              </a:spcAft>
              <a:buFont typeface="Arial" panose="020B0604020202020204" pitchFamily="34" charset="0"/>
              <a:buChar char="•"/>
            </a:pPr>
            <a:r>
              <a:rPr lang="cs-CZ" sz="2400" dirty="0"/>
              <a:t>datum ukončení uváděné podpory, byť by účastník v projektu dále pokračoval, je-li podpora ukončena v průběhu monitorovacího období.</a:t>
            </a:r>
          </a:p>
          <a:p>
            <a:pPr marL="742950" lvl="1" indent="-285750">
              <a:lnSpc>
                <a:spcPct val="100000"/>
              </a:lnSpc>
              <a:spcBef>
                <a:spcPts val="0"/>
              </a:spcBef>
              <a:spcAft>
                <a:spcPts val="0"/>
              </a:spcAft>
              <a:buFont typeface="Arial" panose="020B0604020202020204" pitchFamily="34" charset="0"/>
              <a:buChar char="•"/>
            </a:pPr>
            <a:r>
              <a:rPr lang="cs-CZ" sz="2400" dirty="0"/>
              <a:t>datum konce monitorovacího období, není-li podpora v průběhu monitorovacího období ukončena.</a:t>
            </a:r>
            <a:endParaRPr lang="pl-PL" sz="2400" dirty="0"/>
          </a:p>
          <a:p>
            <a:pPr lvl="1">
              <a:lnSpc>
                <a:spcPct val="100000"/>
              </a:lnSpc>
              <a:spcBef>
                <a:spcPts val="0"/>
              </a:spcBef>
              <a:spcAft>
                <a:spcPts val="0"/>
              </a:spcAft>
            </a:pPr>
            <a:r>
              <a:rPr lang="cs-CZ" dirty="0"/>
              <a:t> </a:t>
            </a:r>
          </a:p>
          <a:p>
            <a:endParaRPr lang="cs-CZ" dirty="0"/>
          </a:p>
          <a:p>
            <a:endParaRPr lang="cs-CZ" b="1" dirty="0"/>
          </a:p>
        </p:txBody>
      </p:sp>
    </p:spTree>
    <p:extLst>
      <p:ext uri="{BB962C8B-B14F-4D97-AF65-F5344CB8AC3E}">
        <p14:creationId xmlns:p14="http://schemas.microsoft.com/office/powerpoint/2010/main" val="938926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841058" y="1032832"/>
            <a:ext cx="3350942" cy="4789253"/>
          </a:xfrm>
        </p:spPr>
        <p:txBody>
          <a:bodyPr>
            <a:normAutofit/>
          </a:bodyPr>
          <a:lstStyle/>
          <a:p>
            <a:pPr marL="0" indent="0">
              <a:buNone/>
            </a:pPr>
            <a:r>
              <a:rPr lang="cs-CZ" sz="2000" dirty="0"/>
              <a:t>Na záložce je uveden seznam všech indikátorů relevantních pro projekt, které vykazuje příjemce v </a:t>
            </a:r>
            <a:r>
              <a:rPr lang="cs-CZ" sz="2000" dirty="0" err="1"/>
              <a:t>ZoR</a:t>
            </a:r>
            <a:r>
              <a:rPr lang="cs-CZ" sz="2000" dirty="0"/>
              <a:t>.</a:t>
            </a:r>
          </a:p>
          <a:p>
            <a:pPr marL="0" indent="0">
              <a:buNone/>
            </a:pPr>
            <a:endParaRPr lang="cs-CZ" sz="2000" b="1" dirty="0"/>
          </a:p>
          <a:p>
            <a:pPr marL="0" indent="0">
              <a:buNone/>
            </a:pPr>
            <a:r>
              <a:rPr lang="cs-CZ" sz="2000" b="1" dirty="0"/>
              <a:t>Způsoby vykázání dosažených hodnot</a:t>
            </a:r>
          </a:p>
          <a:p>
            <a:r>
              <a:rPr lang="cs-CZ" sz="2000" b="1" u="sng" dirty="0"/>
              <a:t>Přímá editace </a:t>
            </a:r>
            <a:r>
              <a:rPr lang="cs-CZ" sz="2000" dirty="0"/>
              <a:t>hodnot v IS KP 14+ pro indikátory, které </a:t>
            </a:r>
            <a:r>
              <a:rPr lang="cs-CZ" sz="2000" b="1" u="sng" dirty="0"/>
              <a:t>nesledují účastníky projektů</a:t>
            </a:r>
          </a:p>
          <a:p>
            <a:r>
              <a:rPr lang="cs-CZ" sz="2000" b="1" u="sng" dirty="0"/>
              <a:t>Automatické dotažení </a:t>
            </a:r>
            <a:r>
              <a:rPr lang="cs-CZ" sz="2000" dirty="0"/>
              <a:t>hodnot ze systému IS ESF 2014+ pro indikátory, které </a:t>
            </a:r>
            <a:r>
              <a:rPr lang="cs-CZ" sz="2000" b="1" u="sng" dirty="0"/>
              <a:t>sledují účastníky projektů</a:t>
            </a:r>
          </a:p>
          <a:p>
            <a:endParaRPr lang="cs-CZ" dirty="0"/>
          </a:p>
        </p:txBody>
      </p:sp>
      <p:pic>
        <p:nvPicPr>
          <p:cNvPr id="6" name="Obrázek 5">
            <a:extLst>
              <a:ext uri="{FF2B5EF4-FFF2-40B4-BE49-F238E27FC236}">
                <a16:creationId xmlns:a16="http://schemas.microsoft.com/office/drawing/2014/main" id="{8F132E5E-776D-412C-A00A-313CD11CDB46}"/>
              </a:ext>
            </a:extLst>
          </p:cNvPr>
          <p:cNvPicPr>
            <a:picLocks noChangeAspect="1"/>
          </p:cNvPicPr>
          <p:nvPr/>
        </p:nvPicPr>
        <p:blipFill>
          <a:blip r:embed="rId6"/>
          <a:stretch>
            <a:fillRect/>
          </a:stretch>
        </p:blipFill>
        <p:spPr>
          <a:xfrm>
            <a:off x="96063" y="1032832"/>
            <a:ext cx="8648933" cy="4805870"/>
          </a:xfrm>
          <a:prstGeom prst="rect">
            <a:avLst/>
          </a:prstGeom>
        </p:spPr>
      </p:pic>
    </p:spTree>
    <p:extLst>
      <p:ext uri="{BB962C8B-B14F-4D97-AF65-F5344CB8AC3E}">
        <p14:creationId xmlns:p14="http://schemas.microsoft.com/office/powerpoint/2010/main" val="112951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688234" y="2319773"/>
            <a:ext cx="10471649" cy="923330"/>
          </a:xfrm>
          <a:prstGeom prst="rect">
            <a:avLst/>
          </a:prstGeom>
        </p:spPr>
        <p:txBody>
          <a:bodyPr wrap="none">
            <a:spAutoFit/>
          </a:bodyPr>
          <a:lstStyle/>
          <a:p>
            <a:pPr algn="ctr"/>
            <a:r>
              <a:rPr lang="cs-CZ" sz="5400" b="1" spc="-150" dirty="0">
                <a:solidFill>
                  <a:schemeClr val="accent1">
                    <a:lumMod val="75000"/>
                  </a:schemeClr>
                </a:solidFill>
              </a:rPr>
              <a:t>ROZHODNUTÍ O POSKYTNUTÍ DOTACE</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15180"/>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 – INDIKÁTORY SLEDOVANÉ MIMO IS ESF 2014+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337964" y="1126223"/>
            <a:ext cx="3854036" cy="4695862"/>
          </a:xfrm>
        </p:spPr>
        <p:txBody>
          <a:bodyPr>
            <a:normAutofit fontScale="62500" lnSpcReduction="20000"/>
          </a:bodyPr>
          <a:lstStyle/>
          <a:p>
            <a:r>
              <a:rPr lang="cs-CZ" sz="3000" dirty="0"/>
              <a:t>Příjemce klikne v levém menu na záložku INDIKÁTORY</a:t>
            </a:r>
          </a:p>
          <a:p>
            <a:r>
              <a:rPr lang="cs-CZ" sz="3000" dirty="0"/>
              <a:t>Při vykázání změn hodnot indikátoru klikne příjemce na konkrétní indikátor (indikátor zezelená) a poté klikne na tlačítko VYKÁZAT ZMĚNU/PŘÍRŮSTEK (plnění indikátoru se vyplňuje pouze pokud došlo ve sledovaném období ke změně).</a:t>
            </a:r>
          </a:p>
          <a:p>
            <a:r>
              <a:rPr lang="cs-CZ" sz="3000" dirty="0"/>
              <a:t>Poté příjemce v části INDIKÁTORY, U KTERÝCH JE VYKAZOVÁNA ZMĚNA/PŘÍRŮSTEK ZA AKTUÁLNÍ MONITOROVACÍ OBDOBÍ vyplní pole:</a:t>
            </a:r>
          </a:p>
          <a:p>
            <a:pPr lvl="1"/>
            <a:r>
              <a:rPr lang="cs-CZ" sz="3000" dirty="0"/>
              <a:t>PŘÍRŮSTKOVÁ HODNOTA</a:t>
            </a:r>
          </a:p>
          <a:p>
            <a:pPr lvl="1"/>
            <a:r>
              <a:rPr lang="cs-CZ" sz="3000" dirty="0"/>
              <a:t>DATUM PŘÍRŮSTKOVÉ HODNOTY</a:t>
            </a:r>
          </a:p>
          <a:p>
            <a:pPr lvl="1"/>
            <a:r>
              <a:rPr lang="cs-CZ" sz="3000" dirty="0"/>
              <a:t>KOMENTÁŘ (</a:t>
            </a:r>
            <a:r>
              <a:rPr lang="cs-CZ" sz="3200" dirty="0"/>
              <a:t>vyplnění komentáře povinné)</a:t>
            </a:r>
          </a:p>
          <a:p>
            <a:pPr lvl="1"/>
            <a:endParaRPr lang="cs-CZ" sz="3000" dirty="0"/>
          </a:p>
          <a:p>
            <a:endParaRPr lang="cs-CZ" dirty="0"/>
          </a:p>
        </p:txBody>
      </p:sp>
      <p:pic>
        <p:nvPicPr>
          <p:cNvPr id="2" name="Obrázek 1">
            <a:extLst>
              <a:ext uri="{FF2B5EF4-FFF2-40B4-BE49-F238E27FC236}">
                <a16:creationId xmlns:a16="http://schemas.microsoft.com/office/drawing/2014/main" id="{F2DB7F8F-BC17-4EF2-ADA9-40C0D0C5ED05}"/>
              </a:ext>
            </a:extLst>
          </p:cNvPr>
          <p:cNvPicPr>
            <a:picLocks noChangeAspect="1"/>
          </p:cNvPicPr>
          <p:nvPr/>
        </p:nvPicPr>
        <p:blipFill>
          <a:blip r:embed="rId6"/>
          <a:stretch>
            <a:fillRect/>
          </a:stretch>
        </p:blipFill>
        <p:spPr>
          <a:xfrm>
            <a:off x="78186" y="1042075"/>
            <a:ext cx="8234541" cy="4035315"/>
          </a:xfrm>
          <a:prstGeom prst="rect">
            <a:avLst/>
          </a:prstGeom>
        </p:spPr>
      </p:pic>
      <p:pic>
        <p:nvPicPr>
          <p:cNvPr id="7" name="Obrázek 6">
            <a:extLst>
              <a:ext uri="{FF2B5EF4-FFF2-40B4-BE49-F238E27FC236}">
                <a16:creationId xmlns:a16="http://schemas.microsoft.com/office/drawing/2014/main" id="{6AB00C3B-F2EE-4B6A-A323-FC676BE447DC}"/>
              </a:ext>
            </a:extLst>
          </p:cNvPr>
          <p:cNvPicPr>
            <a:picLocks noChangeAspect="1"/>
          </p:cNvPicPr>
          <p:nvPr/>
        </p:nvPicPr>
        <p:blipFill>
          <a:blip r:embed="rId7"/>
          <a:stretch>
            <a:fillRect/>
          </a:stretch>
        </p:blipFill>
        <p:spPr>
          <a:xfrm>
            <a:off x="509388" y="1467381"/>
            <a:ext cx="7554745" cy="3243968"/>
          </a:xfrm>
          <a:prstGeom prst="rect">
            <a:avLst/>
          </a:prstGeom>
        </p:spPr>
      </p:pic>
      <p:sp>
        <p:nvSpPr>
          <p:cNvPr id="3" name="TextovéPole 2">
            <a:extLst>
              <a:ext uri="{FF2B5EF4-FFF2-40B4-BE49-F238E27FC236}">
                <a16:creationId xmlns:a16="http://schemas.microsoft.com/office/drawing/2014/main" id="{B9BFC973-7FAC-462C-B9E2-8F3CD73FB6C8}"/>
              </a:ext>
            </a:extLst>
          </p:cNvPr>
          <p:cNvSpPr txBox="1"/>
          <p:nvPr/>
        </p:nvSpPr>
        <p:spPr>
          <a:xfrm>
            <a:off x="311727" y="5312335"/>
            <a:ext cx="5537029" cy="677108"/>
          </a:xfrm>
          <a:prstGeom prst="rect">
            <a:avLst/>
          </a:prstGeom>
          <a:noFill/>
        </p:spPr>
        <p:txBody>
          <a:bodyPr wrap="none" rtlCol="0">
            <a:spAutoFit/>
          </a:bodyPr>
          <a:lstStyle/>
          <a:p>
            <a:pPr marL="285750" indent="-285750">
              <a:buFont typeface="Arial" panose="020B0604020202020204" pitchFamily="34" charset="0"/>
              <a:buChar char="•"/>
            </a:pPr>
            <a:r>
              <a:rPr lang="cs-CZ" sz="2000" b="1" dirty="0"/>
              <a:t>Indikátory, které se netýkají účastníků projektu.</a:t>
            </a:r>
          </a:p>
          <a:p>
            <a:endParaRPr lang="cs-CZ" dirty="0"/>
          </a:p>
        </p:txBody>
      </p:sp>
    </p:spTree>
    <p:extLst>
      <p:ext uri="{BB962C8B-B14F-4D97-AF65-F5344CB8AC3E}">
        <p14:creationId xmlns:p14="http://schemas.microsoft.com/office/powerpoint/2010/main" val="27012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INDIKÁTORY – INDIKÁTORY SLEDOVANÉ PROSTŘEDNICTVÍM IS ESF 2014+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015712" y="1126223"/>
            <a:ext cx="5176287" cy="4695862"/>
          </a:xfrm>
        </p:spPr>
        <p:txBody>
          <a:bodyPr>
            <a:noAutofit/>
          </a:bodyPr>
          <a:lstStyle/>
          <a:p>
            <a:r>
              <a:rPr lang="cs-CZ" sz="1800" dirty="0"/>
              <a:t>Zde není nutné jednotlivé indikátory označovat a vybírat je jako indikátory, u kterých je vykazována změna/přírůstek, ale jsou již předvyplněné automaticky ve spodní části tabulky k vykázání.</a:t>
            </a:r>
          </a:p>
          <a:p>
            <a:r>
              <a:rPr lang="cs-CZ" sz="1800" dirty="0"/>
              <a:t>pokud se indikátory nezobrazují automaticky, příjemce označí jeden indikátor v části Indikátory na projektu a klikne na možnost VYKÁZAT ZMĚNU/PŘÍRŮSTEK </a:t>
            </a:r>
          </a:p>
          <a:p>
            <a:r>
              <a:rPr lang="cs-CZ" sz="1800" dirty="0"/>
              <a:t>Podmínka: nutné mít vyplněné příslušné údaje v systému IS ESF 2014+</a:t>
            </a:r>
          </a:p>
          <a:p>
            <a:r>
              <a:rPr lang="cs-CZ" sz="1800" dirty="0"/>
              <a:t>Příjemce poté klikne na tlačítko AKTUALIZACE Z IS ESF (poté dojde k automatickému dotažení hodnot do IS KP 14+)</a:t>
            </a:r>
          </a:p>
          <a:p>
            <a:r>
              <a:rPr lang="cs-CZ" sz="1800" dirty="0"/>
              <a:t>Plnění pro tento typ indikátorů se vykazuje v každé zprávě o realizaci projektu, a to i v případě, že se hodnota plnění indikátoru nezměnila oproti předchozímu sledovanému období. </a:t>
            </a:r>
          </a:p>
        </p:txBody>
      </p:sp>
      <p:pic>
        <p:nvPicPr>
          <p:cNvPr id="3" name="Obrázek 2">
            <a:extLst>
              <a:ext uri="{FF2B5EF4-FFF2-40B4-BE49-F238E27FC236}">
                <a16:creationId xmlns:a16="http://schemas.microsoft.com/office/drawing/2014/main" id="{637F9AF9-9A53-4271-8AF6-D0279B1ECBF4}"/>
              </a:ext>
            </a:extLst>
          </p:cNvPr>
          <p:cNvPicPr>
            <a:picLocks noChangeAspect="1"/>
          </p:cNvPicPr>
          <p:nvPr/>
        </p:nvPicPr>
        <p:blipFill>
          <a:blip r:embed="rId6"/>
          <a:stretch>
            <a:fillRect/>
          </a:stretch>
        </p:blipFill>
        <p:spPr>
          <a:xfrm>
            <a:off x="215595" y="1082263"/>
            <a:ext cx="6625969" cy="1764000"/>
          </a:xfrm>
          <a:prstGeom prst="rect">
            <a:avLst/>
          </a:prstGeom>
        </p:spPr>
      </p:pic>
      <p:pic>
        <p:nvPicPr>
          <p:cNvPr id="6" name="Obrázek 5">
            <a:extLst>
              <a:ext uri="{FF2B5EF4-FFF2-40B4-BE49-F238E27FC236}">
                <a16:creationId xmlns:a16="http://schemas.microsoft.com/office/drawing/2014/main" id="{82E94671-D4CD-4217-821A-29DCBFB8C9FD}"/>
              </a:ext>
            </a:extLst>
          </p:cNvPr>
          <p:cNvPicPr>
            <a:picLocks noChangeAspect="1"/>
          </p:cNvPicPr>
          <p:nvPr/>
        </p:nvPicPr>
        <p:blipFill>
          <a:blip r:embed="rId7"/>
          <a:stretch>
            <a:fillRect/>
          </a:stretch>
        </p:blipFill>
        <p:spPr>
          <a:xfrm>
            <a:off x="215593" y="3049718"/>
            <a:ext cx="6742970" cy="2088000"/>
          </a:xfrm>
          <a:prstGeom prst="rect">
            <a:avLst/>
          </a:prstGeom>
        </p:spPr>
      </p:pic>
      <p:pic>
        <p:nvPicPr>
          <p:cNvPr id="7" name="Obrázek 6">
            <a:extLst>
              <a:ext uri="{FF2B5EF4-FFF2-40B4-BE49-F238E27FC236}">
                <a16:creationId xmlns:a16="http://schemas.microsoft.com/office/drawing/2014/main" id="{0D7C5C87-1418-4B47-B7C8-6463B5C330FC}"/>
              </a:ext>
            </a:extLst>
          </p:cNvPr>
          <p:cNvPicPr>
            <a:picLocks noChangeAspect="1"/>
          </p:cNvPicPr>
          <p:nvPr/>
        </p:nvPicPr>
        <p:blipFill>
          <a:blip r:embed="rId8"/>
          <a:stretch>
            <a:fillRect/>
          </a:stretch>
        </p:blipFill>
        <p:spPr>
          <a:xfrm>
            <a:off x="158444" y="1983049"/>
            <a:ext cx="6772269" cy="3024000"/>
          </a:xfrm>
          <a:prstGeom prst="rect">
            <a:avLst/>
          </a:prstGeom>
        </p:spPr>
      </p:pic>
      <p:sp>
        <p:nvSpPr>
          <p:cNvPr id="4" name="TextovéPole 3">
            <a:extLst>
              <a:ext uri="{FF2B5EF4-FFF2-40B4-BE49-F238E27FC236}">
                <a16:creationId xmlns:a16="http://schemas.microsoft.com/office/drawing/2014/main" id="{72620F77-64B1-4E06-A47A-E38F796FE607}"/>
              </a:ext>
            </a:extLst>
          </p:cNvPr>
          <p:cNvSpPr txBox="1"/>
          <p:nvPr/>
        </p:nvSpPr>
        <p:spPr>
          <a:xfrm>
            <a:off x="215593" y="5307499"/>
            <a:ext cx="5328766" cy="677108"/>
          </a:xfrm>
          <a:prstGeom prst="rect">
            <a:avLst/>
          </a:prstGeom>
          <a:noFill/>
        </p:spPr>
        <p:txBody>
          <a:bodyPr wrap="none" rtlCol="0">
            <a:spAutoFit/>
          </a:bodyPr>
          <a:lstStyle/>
          <a:p>
            <a:pPr marL="342900" indent="-342900">
              <a:buFont typeface="Arial" panose="020B0604020202020204" pitchFamily="34" charset="0"/>
              <a:buChar char="•"/>
            </a:pPr>
            <a:r>
              <a:rPr lang="cs-CZ" sz="2000" b="1" dirty="0"/>
              <a:t>Indikátory, které se týkají účastníků projektu.</a:t>
            </a:r>
          </a:p>
          <a:p>
            <a:endParaRPr lang="cs-CZ" dirty="0"/>
          </a:p>
        </p:txBody>
      </p:sp>
    </p:spTree>
    <p:extLst>
      <p:ext uri="{BB962C8B-B14F-4D97-AF65-F5344CB8AC3E}">
        <p14:creationId xmlns:p14="http://schemas.microsoft.com/office/powerpoint/2010/main" val="30146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15180"/>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DOKUMENTY A ZÁLOŽKA  DOKUMENTY ZPRÁVY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89194" y="1126223"/>
            <a:ext cx="3202805" cy="4695862"/>
          </a:xfrm>
        </p:spPr>
        <p:txBody>
          <a:bodyPr>
            <a:normAutofit fontScale="70000" lnSpcReduction="20000"/>
          </a:bodyPr>
          <a:lstStyle/>
          <a:p>
            <a:r>
              <a:rPr lang="cs-CZ" dirty="0"/>
              <a:t>Záložka </a:t>
            </a:r>
            <a:r>
              <a:rPr lang="cs-CZ" b="1" dirty="0"/>
              <a:t>DOKUMENTY</a:t>
            </a:r>
            <a:r>
              <a:rPr lang="cs-CZ" dirty="0"/>
              <a:t> není určena pro přílohy zprávy o realizaci projektu. Slouží pro úpravy dokumentů, které byly vloženy příjemcem v rámci žádosti o podporu (v IS KP14+)</a:t>
            </a:r>
          </a:p>
          <a:p>
            <a:pPr marL="0" indent="0">
              <a:buNone/>
            </a:pPr>
            <a:r>
              <a:rPr lang="cs-CZ" dirty="0"/>
              <a:t>Do záložky </a:t>
            </a:r>
            <a:r>
              <a:rPr lang="cs-CZ" b="1" dirty="0"/>
              <a:t>DOKUMENTY ZPRÁVY </a:t>
            </a:r>
            <a:r>
              <a:rPr lang="cs-CZ" dirty="0"/>
              <a:t>příjemce vkládá přílohy ke zprávě o realizaci projektu – vložení přes tlačítko NOVÝ ZÁZNAM, vyplní pole:  </a:t>
            </a:r>
          </a:p>
          <a:p>
            <a:pPr lvl="1"/>
            <a:r>
              <a:rPr lang="cs-CZ" dirty="0"/>
              <a:t>NÁZEV DOKUMENTU</a:t>
            </a:r>
          </a:p>
          <a:p>
            <a:pPr lvl="1"/>
            <a:r>
              <a:rPr lang="cs-CZ" dirty="0"/>
              <a:t>POPIS DOKUMENTU (nepovinné)</a:t>
            </a:r>
          </a:p>
          <a:p>
            <a:pPr lvl="1"/>
            <a:r>
              <a:rPr lang="cs-CZ" dirty="0"/>
              <a:t>PŘÍLOHY</a:t>
            </a:r>
          </a:p>
          <a:p>
            <a:pPr marL="0" indent="0">
              <a:buNone/>
            </a:pPr>
            <a:r>
              <a:rPr lang="cs-CZ" dirty="0"/>
              <a:t>Příjemce záznam nové přílohy zprávy uloží pomocí tlačítka </a:t>
            </a:r>
            <a:r>
              <a:rPr lang="cs-CZ" b="1" dirty="0"/>
              <a:t>ULOŽIT</a:t>
            </a:r>
          </a:p>
          <a:p>
            <a:endParaRPr lang="cs-CZ" dirty="0"/>
          </a:p>
        </p:txBody>
      </p:sp>
      <p:pic>
        <p:nvPicPr>
          <p:cNvPr id="2" name="Obrázek 1">
            <a:extLst>
              <a:ext uri="{FF2B5EF4-FFF2-40B4-BE49-F238E27FC236}">
                <a16:creationId xmlns:a16="http://schemas.microsoft.com/office/drawing/2014/main" id="{C80A0F5F-EB62-4B8D-9F6E-A6055292497D}"/>
              </a:ext>
            </a:extLst>
          </p:cNvPr>
          <p:cNvPicPr>
            <a:picLocks noChangeAspect="1"/>
          </p:cNvPicPr>
          <p:nvPr/>
        </p:nvPicPr>
        <p:blipFill>
          <a:blip r:embed="rId6"/>
          <a:stretch>
            <a:fillRect/>
          </a:stretch>
        </p:blipFill>
        <p:spPr>
          <a:xfrm>
            <a:off x="184134" y="1082262"/>
            <a:ext cx="6970206" cy="4761465"/>
          </a:xfrm>
          <a:prstGeom prst="rect">
            <a:avLst/>
          </a:prstGeom>
        </p:spPr>
      </p:pic>
      <p:pic>
        <p:nvPicPr>
          <p:cNvPr id="4" name="Obrázek 3">
            <a:extLst>
              <a:ext uri="{FF2B5EF4-FFF2-40B4-BE49-F238E27FC236}">
                <a16:creationId xmlns:a16="http://schemas.microsoft.com/office/drawing/2014/main" id="{A1D53C5C-B3A4-488B-95A8-C43DC80B75F6}"/>
              </a:ext>
            </a:extLst>
          </p:cNvPr>
          <p:cNvPicPr>
            <a:picLocks noChangeAspect="1"/>
          </p:cNvPicPr>
          <p:nvPr/>
        </p:nvPicPr>
        <p:blipFill>
          <a:blip r:embed="rId7"/>
          <a:stretch>
            <a:fillRect/>
          </a:stretch>
        </p:blipFill>
        <p:spPr>
          <a:xfrm>
            <a:off x="0" y="1286527"/>
            <a:ext cx="8967397" cy="4420666"/>
          </a:xfrm>
          <a:prstGeom prst="rect">
            <a:avLst/>
          </a:prstGeom>
        </p:spPr>
      </p:pic>
    </p:spTree>
    <p:extLst>
      <p:ext uri="{BB962C8B-B14F-4D97-AF65-F5344CB8AC3E}">
        <p14:creationId xmlns:p14="http://schemas.microsoft.com/office/powerpoint/2010/main" val="22605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6310860" y="1126223"/>
            <a:ext cx="5881140" cy="4695862"/>
          </a:xfrm>
        </p:spPr>
        <p:txBody>
          <a:bodyPr>
            <a:normAutofit lnSpcReduction="10000"/>
          </a:bodyPr>
          <a:lstStyle/>
          <a:p>
            <a:r>
              <a:rPr lang="cs-CZ" dirty="0"/>
              <a:t>Záložka </a:t>
            </a:r>
            <a:r>
              <a:rPr lang="cs-CZ" b="1" dirty="0"/>
              <a:t>VEŘEJNÉ ZAKÁZKY </a:t>
            </a:r>
            <a:r>
              <a:rPr lang="cs-CZ" dirty="0"/>
              <a:t> je k dispozici </a:t>
            </a:r>
            <a:r>
              <a:rPr lang="pt-BR" dirty="0"/>
              <a:t>v levém navigačním menu v části "INFORMOVÁNÍ O REALIZACI".</a:t>
            </a:r>
            <a:endParaRPr lang="cs-CZ" dirty="0"/>
          </a:p>
          <a:p>
            <a:r>
              <a:rPr lang="cs-CZ" dirty="0"/>
              <a:t>Postup vytvoření/editace zakázky v modulu „Veřejné zakázky“ je podrobně popsán v samostatném návodu (postupu), který je dostupný na portálu OPZ, v části Dokumenty, oddílu věnovanému zadávacím/výběrovým řízením (viz </a:t>
            </a:r>
            <a:r>
              <a:rPr lang="cs-CZ" dirty="0">
                <a:hlinkClick r:id="rId6"/>
              </a:rPr>
              <a:t>https://www.esfcr.cz/vzory-pro-</a:t>
            </a:r>
            <a:r>
              <a:rPr lang="cs-CZ" dirty="0" err="1">
                <a:hlinkClick r:id="rId6"/>
              </a:rPr>
              <a:t>zadavaci</a:t>
            </a:r>
            <a:r>
              <a:rPr lang="cs-CZ" dirty="0">
                <a:hlinkClick r:id="rId6"/>
              </a:rPr>
              <a:t>-</a:t>
            </a:r>
            <a:r>
              <a:rPr lang="cs-CZ" dirty="0" err="1">
                <a:hlinkClick r:id="rId6"/>
              </a:rPr>
              <a:t>vyberova-rizeni-opz</a:t>
            </a:r>
            <a:r>
              <a:rPr lang="cs-CZ" dirty="0"/>
              <a:t>). </a:t>
            </a:r>
          </a:p>
        </p:txBody>
      </p:sp>
      <p:pic>
        <p:nvPicPr>
          <p:cNvPr id="3" name="Obrázek 2">
            <a:extLst>
              <a:ext uri="{FF2B5EF4-FFF2-40B4-BE49-F238E27FC236}">
                <a16:creationId xmlns:a16="http://schemas.microsoft.com/office/drawing/2014/main" id="{875836A8-FF35-4513-8D81-E0B2EA780867}"/>
              </a:ext>
            </a:extLst>
          </p:cNvPr>
          <p:cNvPicPr>
            <a:picLocks noChangeAspect="1"/>
          </p:cNvPicPr>
          <p:nvPr/>
        </p:nvPicPr>
        <p:blipFill>
          <a:blip r:embed="rId7"/>
          <a:stretch>
            <a:fillRect/>
          </a:stretch>
        </p:blipFill>
        <p:spPr>
          <a:xfrm>
            <a:off x="1917723" y="1082261"/>
            <a:ext cx="3823510" cy="4732709"/>
          </a:xfrm>
          <a:prstGeom prst="rect">
            <a:avLst/>
          </a:prstGeom>
        </p:spPr>
      </p:pic>
    </p:spTree>
    <p:extLst>
      <p:ext uri="{BB962C8B-B14F-4D97-AF65-F5344CB8AC3E}">
        <p14:creationId xmlns:p14="http://schemas.microsoft.com/office/powerpoint/2010/main" val="4036944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1" y="1126223"/>
            <a:ext cx="12073489" cy="4695862"/>
          </a:xfrm>
        </p:spPr>
        <p:txBody>
          <a:bodyPr>
            <a:normAutofit fontScale="70000" lnSpcReduction="20000"/>
          </a:bodyPr>
          <a:lstStyle/>
          <a:p>
            <a:pPr marL="0" indent="0">
              <a:buNone/>
            </a:pPr>
            <a:r>
              <a:rPr lang="cs-CZ" b="1" dirty="0"/>
              <a:t>Automaticky vloženy informace o VZ ze žádosti, resp. dříve podaných </a:t>
            </a:r>
            <a:r>
              <a:rPr lang="cs-CZ" b="1" dirty="0" err="1"/>
              <a:t>ZoR</a:t>
            </a:r>
            <a:r>
              <a:rPr lang="cs-CZ" b="1" dirty="0"/>
              <a:t> </a:t>
            </a:r>
          </a:p>
          <a:p>
            <a:pPr>
              <a:lnSpc>
                <a:spcPct val="110000"/>
              </a:lnSpc>
              <a:spcBef>
                <a:spcPts val="0"/>
              </a:spcBef>
            </a:pPr>
            <a:r>
              <a:rPr lang="cs-CZ" dirty="0"/>
              <a:t>Stav veřejné zakázky – výběr z číselníku</a:t>
            </a:r>
          </a:p>
          <a:p>
            <a:pPr>
              <a:lnSpc>
                <a:spcPct val="110000"/>
              </a:lnSpc>
              <a:spcBef>
                <a:spcPts val="0"/>
              </a:spcBef>
            </a:pPr>
            <a:r>
              <a:rPr lang="cs-CZ" dirty="0"/>
              <a:t>Je veřejná zakázka evidována v NEN?</a:t>
            </a:r>
          </a:p>
          <a:p>
            <a:pPr>
              <a:lnSpc>
                <a:spcPct val="110000"/>
              </a:lnSpc>
              <a:spcBef>
                <a:spcPts val="0"/>
              </a:spcBef>
            </a:pPr>
            <a:r>
              <a:rPr lang="cs-CZ" dirty="0"/>
              <a:t>Veřejná zakázka je významná dle § 16a ZVZ</a:t>
            </a:r>
          </a:p>
          <a:p>
            <a:pPr>
              <a:lnSpc>
                <a:spcPct val="110000"/>
              </a:lnSpc>
              <a:spcBef>
                <a:spcPts val="0"/>
              </a:spcBef>
            </a:pPr>
            <a:r>
              <a:rPr lang="cs-CZ" dirty="0"/>
              <a:t>Sdružení zadavatelů</a:t>
            </a:r>
          </a:p>
          <a:p>
            <a:pPr>
              <a:lnSpc>
                <a:spcPct val="110000"/>
              </a:lnSpc>
              <a:spcBef>
                <a:spcPts val="0"/>
              </a:spcBef>
            </a:pPr>
            <a:r>
              <a:rPr lang="cs-CZ" dirty="0"/>
              <a:t>Evidenční číslo veřejné zakázky v ISVZ</a:t>
            </a:r>
          </a:p>
          <a:p>
            <a:pPr>
              <a:lnSpc>
                <a:spcPct val="110000"/>
              </a:lnSpc>
              <a:spcBef>
                <a:spcPts val="0"/>
              </a:spcBef>
            </a:pPr>
            <a:r>
              <a:rPr lang="cs-CZ" dirty="0"/>
              <a:t>Typ kontraktu zadávacího řízení – výběr z číselníku</a:t>
            </a:r>
          </a:p>
          <a:p>
            <a:pPr>
              <a:lnSpc>
                <a:spcPct val="110000"/>
              </a:lnSpc>
              <a:spcBef>
                <a:spcPts val="0"/>
              </a:spcBef>
            </a:pPr>
            <a:r>
              <a:rPr lang="cs-CZ" dirty="0"/>
              <a:t>Datum zahájení zadávacího řízení</a:t>
            </a:r>
          </a:p>
          <a:p>
            <a:pPr>
              <a:lnSpc>
                <a:spcPct val="110000"/>
              </a:lnSpc>
              <a:spcBef>
                <a:spcPts val="0"/>
              </a:spcBef>
            </a:pPr>
            <a:r>
              <a:rPr lang="cs-CZ" dirty="0"/>
              <a:t>Veřejná zakázka dle výše předpokládané hodnoty – čís.</a:t>
            </a:r>
          </a:p>
          <a:p>
            <a:pPr>
              <a:lnSpc>
                <a:spcPct val="110000"/>
              </a:lnSpc>
              <a:spcBef>
                <a:spcPts val="0"/>
              </a:spcBef>
            </a:pPr>
            <a:r>
              <a:rPr lang="cs-CZ" dirty="0"/>
              <a:t>Druh zadávacího řízení – číselník</a:t>
            </a:r>
          </a:p>
          <a:p>
            <a:pPr>
              <a:lnSpc>
                <a:spcPct val="110000"/>
              </a:lnSpc>
              <a:spcBef>
                <a:spcPts val="0"/>
              </a:spcBef>
            </a:pPr>
            <a:r>
              <a:rPr lang="cs-CZ" dirty="0"/>
              <a:t>Předpokládané datum ukončení zadávacího řízení</a:t>
            </a:r>
          </a:p>
          <a:p>
            <a:pPr>
              <a:lnSpc>
                <a:spcPct val="110000"/>
              </a:lnSpc>
              <a:spcBef>
                <a:spcPts val="0"/>
              </a:spcBef>
            </a:pPr>
            <a:r>
              <a:rPr lang="cs-CZ" dirty="0"/>
              <a:t>Specifikace druhu dodavatele - číselník</a:t>
            </a:r>
          </a:p>
          <a:p>
            <a:pPr>
              <a:lnSpc>
                <a:spcPct val="110000"/>
              </a:lnSpc>
              <a:spcBef>
                <a:spcPts val="0"/>
              </a:spcBef>
            </a:pPr>
            <a:r>
              <a:rPr lang="cs-CZ" dirty="0"/>
              <a:t>Předpokládaná hodnota veřejné zakázky bez DPH, Měna, výše DPH – celá zakázka</a:t>
            </a:r>
          </a:p>
          <a:p>
            <a:pPr>
              <a:lnSpc>
                <a:spcPct val="110000"/>
              </a:lnSpc>
              <a:spcBef>
                <a:spcPts val="0"/>
              </a:spcBef>
            </a:pPr>
            <a:r>
              <a:rPr lang="cs-CZ" dirty="0"/>
              <a:t>Předpokládaná hodnota veřejné zakázky vážící se k projektu, Bez DPH, Bez DPH - způsobilé výdaje, S DPH - způsobilé výdaje (dopočet)</a:t>
            </a:r>
          </a:p>
          <a:p>
            <a:pPr>
              <a:lnSpc>
                <a:spcPct val="110000"/>
              </a:lnSpc>
              <a:spcBef>
                <a:spcPts val="0"/>
              </a:spcBef>
            </a:pPr>
            <a:r>
              <a:rPr lang="cs-CZ" dirty="0"/>
              <a:t>Skutečně uhrazená cena vážící se k projektu, </a:t>
            </a:r>
            <a:r>
              <a:rPr lang="pl-PL" dirty="0"/>
              <a:t>Bez DPH, Bez DPH - způsobilé výdaje, Datum uhrazení</a:t>
            </a:r>
            <a:endParaRPr lang="cs-CZ" dirty="0"/>
          </a:p>
          <a:p>
            <a:pPr>
              <a:spcBef>
                <a:spcPts val="0"/>
              </a:spcBef>
              <a:spcAft>
                <a:spcPts val="0"/>
              </a:spcAft>
            </a:pPr>
            <a:endParaRPr lang="cs-CZ" dirty="0"/>
          </a:p>
          <a:p>
            <a:endParaRPr lang="cs-CZ" dirty="0"/>
          </a:p>
        </p:txBody>
      </p:sp>
    </p:spTree>
    <p:extLst>
      <p:ext uri="{BB962C8B-B14F-4D97-AF65-F5344CB8AC3E}">
        <p14:creationId xmlns:p14="http://schemas.microsoft.com/office/powerpoint/2010/main" val="1835381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51218" y="-47166"/>
            <a:ext cx="7277791"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 (HODNOCENÍ A ODVOLÁNÍ)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1" y="1126223"/>
            <a:ext cx="12073489" cy="4695862"/>
          </a:xfrm>
        </p:spPr>
        <p:txBody>
          <a:bodyPr>
            <a:normAutofit/>
          </a:bodyPr>
          <a:lstStyle/>
          <a:p>
            <a:pPr>
              <a:spcBef>
                <a:spcPts val="0"/>
              </a:spcBef>
              <a:spcAft>
                <a:spcPts val="0"/>
              </a:spcAft>
            </a:pPr>
            <a:endParaRPr lang="cs-CZ" dirty="0"/>
          </a:p>
          <a:p>
            <a:endParaRPr lang="cs-CZ" dirty="0"/>
          </a:p>
        </p:txBody>
      </p:sp>
      <p:sp>
        <p:nvSpPr>
          <p:cNvPr id="2" name="Obdélník 1">
            <a:extLst>
              <a:ext uri="{FF2B5EF4-FFF2-40B4-BE49-F238E27FC236}">
                <a16:creationId xmlns:a16="http://schemas.microsoft.com/office/drawing/2014/main" id="{CBC50F6F-8990-4325-A9E9-0DB471A0FF0D}"/>
              </a:ext>
            </a:extLst>
          </p:cNvPr>
          <p:cNvSpPr/>
          <p:nvPr/>
        </p:nvSpPr>
        <p:spPr>
          <a:xfrm>
            <a:off x="353291" y="1321248"/>
            <a:ext cx="8790709" cy="3539430"/>
          </a:xfrm>
          <a:prstGeom prst="rect">
            <a:avLst/>
          </a:prstGeom>
        </p:spPr>
        <p:txBody>
          <a:bodyPr wrap="square">
            <a:spAutoFit/>
          </a:bodyPr>
          <a:lstStyle/>
          <a:p>
            <a:r>
              <a:rPr lang="cs-CZ" sz="2800" dirty="0"/>
              <a:t>Je nutno mít zadané dodavatele</a:t>
            </a:r>
          </a:p>
          <a:p>
            <a:r>
              <a:rPr lang="cs-CZ" sz="2800" dirty="0"/>
              <a:t>Označit zakázku a přiřadit dodavatele (1 i více)</a:t>
            </a:r>
          </a:p>
          <a:p>
            <a:r>
              <a:rPr lang="cs-CZ" sz="2800" b="1" dirty="0"/>
              <a:t>Údaje o námitkách</a:t>
            </a:r>
          </a:p>
          <a:p>
            <a:pPr marL="457200" indent="-457200">
              <a:buFont typeface="Arial" panose="020B0604020202020204" pitchFamily="34" charset="0"/>
              <a:buChar char="•"/>
            </a:pPr>
            <a:r>
              <a:rPr lang="cs-CZ" sz="2800" dirty="0"/>
              <a:t>Datum doručení námitek</a:t>
            </a:r>
          </a:p>
          <a:p>
            <a:pPr marL="457200" indent="-457200">
              <a:buFont typeface="Arial" panose="020B0604020202020204" pitchFamily="34" charset="0"/>
              <a:buChar char="•"/>
            </a:pPr>
            <a:r>
              <a:rPr lang="cs-CZ" sz="2800" dirty="0"/>
              <a:t>Rozhodnutí zadavatele o námitkách – číselník</a:t>
            </a:r>
          </a:p>
          <a:p>
            <a:pPr marL="457200" indent="-457200">
              <a:buFont typeface="Arial" panose="020B0604020202020204" pitchFamily="34" charset="0"/>
              <a:buChar char="•"/>
            </a:pPr>
            <a:r>
              <a:rPr lang="cs-CZ" sz="2800" dirty="0"/>
              <a:t>Stěžovatel</a:t>
            </a:r>
          </a:p>
          <a:p>
            <a:pPr marL="457200" indent="-457200">
              <a:buFont typeface="Arial" panose="020B0604020202020204" pitchFamily="34" charset="0"/>
              <a:buChar char="•"/>
            </a:pPr>
            <a:r>
              <a:rPr lang="cs-CZ" sz="2800" dirty="0"/>
              <a:t>Důvod podání námitek</a:t>
            </a:r>
          </a:p>
          <a:p>
            <a:pPr marL="457200" indent="-457200">
              <a:buFont typeface="Arial" panose="020B0604020202020204" pitchFamily="34" charset="0"/>
              <a:buChar char="•"/>
            </a:pPr>
            <a:r>
              <a:rPr lang="cs-CZ" sz="2800" dirty="0"/>
              <a:t>Odůvodnění</a:t>
            </a:r>
          </a:p>
        </p:txBody>
      </p:sp>
    </p:spTree>
    <p:extLst>
      <p:ext uri="{BB962C8B-B14F-4D97-AF65-F5344CB8AC3E}">
        <p14:creationId xmlns:p14="http://schemas.microsoft.com/office/powerpoint/2010/main" val="299072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59080" y="-47166"/>
            <a:ext cx="7977750"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VEŘEJNÉ ZAKÁZKY (ÚDAJE O SMLOUVĚ/DODATKU)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1" y="1126223"/>
            <a:ext cx="12073489" cy="4695862"/>
          </a:xfrm>
        </p:spPr>
        <p:txBody>
          <a:bodyPr>
            <a:normAutofit/>
          </a:bodyPr>
          <a:lstStyle/>
          <a:p>
            <a:pPr>
              <a:spcBef>
                <a:spcPts val="0"/>
              </a:spcBef>
              <a:spcAft>
                <a:spcPts val="0"/>
              </a:spcAft>
            </a:pPr>
            <a:endParaRPr lang="cs-CZ" dirty="0"/>
          </a:p>
          <a:p>
            <a:endParaRPr lang="cs-CZ" dirty="0"/>
          </a:p>
        </p:txBody>
      </p:sp>
      <p:sp>
        <p:nvSpPr>
          <p:cNvPr id="2" name="Obdélník 1">
            <a:extLst>
              <a:ext uri="{FF2B5EF4-FFF2-40B4-BE49-F238E27FC236}">
                <a16:creationId xmlns:a16="http://schemas.microsoft.com/office/drawing/2014/main" id="{CBC50F6F-8990-4325-A9E9-0DB471A0FF0D}"/>
              </a:ext>
            </a:extLst>
          </p:cNvPr>
          <p:cNvSpPr/>
          <p:nvPr/>
        </p:nvSpPr>
        <p:spPr>
          <a:xfrm>
            <a:off x="353291" y="1113428"/>
            <a:ext cx="9954491" cy="3970318"/>
          </a:xfrm>
          <a:prstGeom prst="rect">
            <a:avLst/>
          </a:prstGeom>
        </p:spPr>
        <p:txBody>
          <a:bodyPr wrap="square">
            <a:spAutoFit/>
          </a:bodyPr>
          <a:lstStyle/>
          <a:p>
            <a:r>
              <a:rPr lang="cs-CZ" sz="2800" b="1" dirty="0"/>
              <a:t>Nový záznam - Typ právního aktu – číselník</a:t>
            </a:r>
          </a:p>
          <a:p>
            <a:endParaRPr lang="cs-CZ" sz="2800" b="1" dirty="0"/>
          </a:p>
          <a:p>
            <a:pPr marL="457200" indent="-457200">
              <a:buFont typeface="Arial" panose="020B0604020202020204" pitchFamily="34" charset="0"/>
              <a:buChar char="•"/>
            </a:pPr>
            <a:r>
              <a:rPr lang="cs-CZ" sz="2800" dirty="0"/>
              <a:t>Datum podpisu smlouvy</a:t>
            </a:r>
          </a:p>
          <a:p>
            <a:pPr marL="457200" indent="-457200">
              <a:buFont typeface="Arial" panose="020B0604020202020204" pitchFamily="34" charset="0"/>
              <a:buChar char="•"/>
            </a:pPr>
            <a:r>
              <a:rPr lang="cs-CZ" sz="2800" dirty="0"/>
              <a:t>Předpokládané datum ukončení realizace veřejné zakázky</a:t>
            </a:r>
          </a:p>
          <a:p>
            <a:pPr marL="457200" indent="-457200">
              <a:buFont typeface="Arial" panose="020B0604020202020204" pitchFamily="34" charset="0"/>
              <a:buChar char="•"/>
            </a:pPr>
            <a:r>
              <a:rPr lang="cs-CZ" sz="2800" dirty="0"/>
              <a:t>Cena veřejné zakázky dle smlouvy bez DPH</a:t>
            </a:r>
          </a:p>
          <a:p>
            <a:pPr marL="457200" indent="-457200">
              <a:buFont typeface="Arial" panose="020B0604020202020204" pitchFamily="34" charset="0"/>
              <a:buChar char="•"/>
            </a:pPr>
            <a:r>
              <a:rPr lang="cs-CZ" sz="2800" dirty="0"/>
              <a:t>Částka ceny veřejné zakázky vážící se k projektu bez DPH</a:t>
            </a:r>
          </a:p>
          <a:p>
            <a:pPr marL="457200" indent="-457200">
              <a:buFont typeface="Arial" panose="020B0604020202020204" pitchFamily="34" charset="0"/>
              <a:buChar char="•"/>
            </a:pPr>
            <a:r>
              <a:rPr lang="cs-CZ" sz="2800" dirty="0"/>
              <a:t>Částka způsobilých výdajů z ceny veřejné zakázky -  bez DPH</a:t>
            </a:r>
          </a:p>
          <a:p>
            <a:pPr marL="457200" indent="-457200">
              <a:buFont typeface="Arial" panose="020B0604020202020204" pitchFamily="34" charset="0"/>
              <a:buChar char="•"/>
            </a:pPr>
            <a:r>
              <a:rPr lang="cs-CZ" sz="2800" dirty="0"/>
              <a:t>Dodavatel – číselník, založen na záložce Hodnocení a odvolání</a:t>
            </a:r>
          </a:p>
          <a:p>
            <a:endParaRPr lang="cs-CZ" sz="2800" dirty="0"/>
          </a:p>
        </p:txBody>
      </p:sp>
    </p:spTree>
    <p:extLst>
      <p:ext uri="{BB962C8B-B14F-4D97-AF65-F5344CB8AC3E}">
        <p14:creationId xmlns:p14="http://schemas.microsoft.com/office/powerpoint/2010/main" val="52804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FIREMNÍ PROMĚNNÉ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593091" y="1126223"/>
            <a:ext cx="3598908" cy="4695862"/>
          </a:xfrm>
        </p:spPr>
        <p:txBody>
          <a:bodyPr>
            <a:normAutofit fontScale="92500" lnSpcReduction="10000"/>
          </a:bodyPr>
          <a:lstStyle/>
          <a:p>
            <a:r>
              <a:rPr lang="cs-CZ" dirty="0"/>
              <a:t>Záložka se vyplňuje v </a:t>
            </a:r>
            <a:r>
              <a:rPr lang="cs-CZ" b="1" dirty="0"/>
              <a:t>ZÁVĚREČNÉ ZPRÁVĚ O REALIZACI. </a:t>
            </a:r>
          </a:p>
          <a:p>
            <a:r>
              <a:rPr lang="cs-CZ" dirty="0"/>
              <a:t>Po stisku tlačítka VYKÁZAT ZMĚNU/PŘÍRŮSTEK se vykazují změny v počtu zaměstnanců a ročním obratu (EUR) oproti žádosti o podporu.</a:t>
            </a:r>
          </a:p>
          <a:p>
            <a:r>
              <a:rPr lang="cs-CZ" dirty="0"/>
              <a:t>Uvádí se údaje za poslední uzavřené účetní období. </a:t>
            </a:r>
          </a:p>
          <a:p>
            <a:endParaRPr lang="cs-CZ" dirty="0"/>
          </a:p>
        </p:txBody>
      </p:sp>
      <p:pic>
        <p:nvPicPr>
          <p:cNvPr id="3" name="Obrázek 2">
            <a:extLst>
              <a:ext uri="{FF2B5EF4-FFF2-40B4-BE49-F238E27FC236}">
                <a16:creationId xmlns:a16="http://schemas.microsoft.com/office/drawing/2014/main" id="{2422276B-E03B-4DCE-B21E-CB288F93E626}"/>
              </a:ext>
            </a:extLst>
          </p:cNvPr>
          <p:cNvPicPr>
            <a:picLocks noChangeAspect="1"/>
          </p:cNvPicPr>
          <p:nvPr/>
        </p:nvPicPr>
        <p:blipFill>
          <a:blip r:embed="rId6"/>
          <a:stretch>
            <a:fillRect/>
          </a:stretch>
        </p:blipFill>
        <p:spPr>
          <a:xfrm>
            <a:off x="681898" y="1125253"/>
            <a:ext cx="6978421" cy="4680000"/>
          </a:xfrm>
          <a:prstGeom prst="rect">
            <a:avLst/>
          </a:prstGeom>
        </p:spPr>
      </p:pic>
    </p:spTree>
    <p:extLst>
      <p:ext uri="{BB962C8B-B14F-4D97-AF65-F5344CB8AC3E}">
        <p14:creationId xmlns:p14="http://schemas.microsoft.com/office/powerpoint/2010/main" val="945708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KONTROLA, FINALIZACE, PODPIS, VRÁCENÍ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2" y="1126223"/>
            <a:ext cx="12073488" cy="4695862"/>
          </a:xfrm>
        </p:spPr>
        <p:txBody>
          <a:bodyPr>
            <a:noAutofit/>
          </a:bodyPr>
          <a:lstStyle/>
          <a:p>
            <a:pPr marL="0" indent="0">
              <a:buNone/>
            </a:pPr>
            <a:r>
              <a:rPr lang="cs-CZ" sz="1600" b="1" dirty="0"/>
              <a:t>Kontrola</a:t>
            </a:r>
          </a:p>
          <a:p>
            <a:pPr marL="0" indent="0">
              <a:buNone/>
            </a:pPr>
            <a:r>
              <a:rPr lang="cs-CZ" sz="1600" b="1" dirty="0"/>
              <a:t>Finalizace</a:t>
            </a:r>
          </a:p>
          <a:p>
            <a:pPr marL="285750" indent="-285750"/>
            <a:r>
              <a:rPr lang="cs-CZ" sz="1600" dirty="0"/>
              <a:t>Před finalizací žádosti o platbu je nutné odstranit veškeré chyby – stisknout na tlačítko KONTROLA</a:t>
            </a:r>
          </a:p>
          <a:p>
            <a:pPr marL="285750" indent="-285750"/>
            <a:r>
              <a:rPr lang="cs-CZ" sz="1600" dirty="0"/>
              <a:t>Systém nedovolí finalizovat žádost o platbu, pokud se vyskytuje některá z „červených“ finalizačních kontrol.</a:t>
            </a:r>
          </a:p>
          <a:p>
            <a:pPr marL="285750" indent="-285750"/>
            <a:r>
              <a:rPr lang="cs-CZ" sz="1600" b="1" dirty="0"/>
              <a:t>Žádost o platbu (</a:t>
            </a:r>
            <a:r>
              <a:rPr lang="cs-CZ" sz="1600" b="1" dirty="0" err="1"/>
              <a:t>ŽoP</a:t>
            </a:r>
            <a:r>
              <a:rPr lang="cs-CZ" sz="1600" b="1" dirty="0"/>
              <a:t>) jako nedílná součást </a:t>
            </a:r>
            <a:r>
              <a:rPr lang="cs-CZ" sz="1600" b="1" dirty="0" err="1"/>
              <a:t>ZoR</a:t>
            </a:r>
            <a:r>
              <a:rPr lang="cs-CZ" sz="1600" b="1" dirty="0"/>
              <a:t> musí být finalizována a podepsána před finalizací </a:t>
            </a:r>
            <a:r>
              <a:rPr lang="cs-CZ" sz="1600" b="1" dirty="0" err="1"/>
              <a:t>ZoR</a:t>
            </a:r>
            <a:r>
              <a:rPr lang="cs-CZ" sz="1600" b="1" dirty="0"/>
              <a:t> – je vhodné začít vyplněním </a:t>
            </a:r>
            <a:r>
              <a:rPr lang="cs-CZ" sz="1600" b="1" dirty="0" err="1"/>
              <a:t>ŽoP</a:t>
            </a:r>
            <a:r>
              <a:rPr lang="cs-CZ" sz="1600" b="1" dirty="0"/>
              <a:t>!</a:t>
            </a:r>
          </a:p>
          <a:p>
            <a:pPr marL="285750" indent="-285750"/>
            <a:r>
              <a:rPr lang="cs-CZ" sz="1600" dirty="0"/>
              <a:t>Příjemce finalizuje pomocí tlačítka FINALIZOVAT</a:t>
            </a:r>
          </a:p>
          <a:p>
            <a:pPr marL="285750" indent="-285750"/>
            <a:endParaRPr lang="cs-CZ" sz="1600" b="1" dirty="0"/>
          </a:p>
          <a:p>
            <a:pPr marL="0" indent="0">
              <a:buNone/>
            </a:pPr>
            <a:r>
              <a:rPr lang="cs-CZ" sz="1600" b="1" dirty="0"/>
              <a:t>Podpis</a:t>
            </a:r>
          </a:p>
          <a:p>
            <a:r>
              <a:rPr lang="cs-CZ" sz="1600" dirty="0"/>
              <a:t>Podepisovat může pouze statutární zástupce subjektu příjemce (krom případu, kdy došlo ke zmocnění a toto zmocnění v datových polích žádosti o podporu v záložce Plné moci uvedeno) </a:t>
            </a:r>
          </a:p>
          <a:p>
            <a:pPr marL="0" indent="0">
              <a:buNone/>
            </a:pPr>
            <a:endParaRPr lang="cs-CZ" sz="1600" b="1" dirty="0"/>
          </a:p>
          <a:p>
            <a:pPr marL="0" indent="0">
              <a:buNone/>
            </a:pPr>
            <a:r>
              <a:rPr lang="cs-CZ" sz="1600" b="1" dirty="0"/>
              <a:t>Vrácení</a:t>
            </a:r>
          </a:p>
          <a:p>
            <a:r>
              <a:rPr lang="cs-CZ" sz="1600" dirty="0"/>
              <a:t>Informace přes depeše od ŘO</a:t>
            </a:r>
          </a:p>
          <a:p>
            <a:r>
              <a:rPr lang="cs-CZ" sz="1600" dirty="0"/>
              <a:t>Je možné vracet celou zprávu nebo jen dílčí obrazovky</a:t>
            </a:r>
          </a:p>
        </p:txBody>
      </p:sp>
    </p:spTree>
    <p:extLst>
      <p:ext uri="{BB962C8B-B14F-4D97-AF65-F5344CB8AC3E}">
        <p14:creationId xmlns:p14="http://schemas.microsoft.com/office/powerpoint/2010/main" val="114556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ZPRÁVY O REALIZACI (ZOR) V IS KP14+</a:t>
            </a:r>
          </a:p>
          <a:p>
            <a:pPr algn="r"/>
            <a:r>
              <a:rPr lang="cs-CZ" sz="3600" b="1" spc="-150" dirty="0">
                <a:solidFill>
                  <a:schemeClr val="accent1">
                    <a:lumMod val="75000"/>
                  </a:schemeClr>
                </a:solidFill>
              </a:rPr>
              <a:t>ZÁLOŽKA KONTROLY A MODUL KONTROLY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5901008" y="1126223"/>
            <a:ext cx="6290991" cy="4695862"/>
          </a:xfrm>
        </p:spPr>
        <p:txBody>
          <a:bodyPr>
            <a:normAutofit fontScale="25000" lnSpcReduction="20000"/>
          </a:bodyPr>
          <a:lstStyle/>
          <a:p>
            <a:pPr marL="0" indent="0">
              <a:buNone/>
            </a:pPr>
            <a:r>
              <a:rPr lang="cs-CZ" sz="5600" b="1" dirty="0"/>
              <a:t>Záložka kontroly</a:t>
            </a:r>
          </a:p>
          <a:p>
            <a:r>
              <a:rPr lang="cs-CZ" sz="5600" dirty="0"/>
              <a:t>příjemce je povinen informovat řídicí orgán o všech ukončených kontrolách/auditech</a:t>
            </a:r>
          </a:p>
          <a:p>
            <a:r>
              <a:rPr lang="cs-CZ" sz="5600" dirty="0"/>
              <a:t>Příjemce však neuvádí kontroly provedené přímo ŘO </a:t>
            </a:r>
          </a:p>
          <a:p>
            <a:r>
              <a:rPr lang="cs-CZ" sz="5600" dirty="0"/>
              <a:t>Po vytvoření kontroly v modulu KONTROLY, musí příjemce příslušnou kontrolu navázat na zprávu o realizaci projektu na záložce KONTROLY a to tímto postupem: stiskne tlačítko VYBRAT RELEVANTNÍ KONTROLY vybere příslušnou kontrolu/audit, u které zatrhne checkbox a pomocí tlačítka POUŽÍT nebo SPUSTIT se kontrola/audit doplní do zprávy o realizace projektu na záložku KONTROLY</a:t>
            </a:r>
          </a:p>
          <a:p>
            <a:r>
              <a:rPr lang="cs-CZ" sz="5600" dirty="0"/>
              <a:t>Pokud se daná kontrola/audit netýká daného sledovaného období zprávy o realizaci projektu stiskne příjemce tlačítko  ODVÁZAT KONTROLU</a:t>
            </a:r>
          </a:p>
          <a:p>
            <a:pPr marL="0" indent="0">
              <a:buNone/>
            </a:pPr>
            <a:r>
              <a:rPr lang="cs-CZ" sz="5600" b="1" dirty="0"/>
              <a:t>Modul kontroly</a:t>
            </a:r>
          </a:p>
          <a:p>
            <a:pPr marL="0" indent="0">
              <a:buNone/>
            </a:pPr>
            <a:r>
              <a:rPr lang="cs-CZ" sz="5600" b="1" dirty="0"/>
              <a:t>Příjemce vyplní tato pole: </a:t>
            </a:r>
          </a:p>
          <a:p>
            <a:pPr>
              <a:lnSpc>
                <a:spcPct val="120000"/>
              </a:lnSpc>
              <a:spcBef>
                <a:spcPts val="0"/>
              </a:spcBef>
            </a:pPr>
            <a:r>
              <a:rPr lang="cs-CZ" sz="5600" dirty="0"/>
              <a:t>ČÍSLO KONTROLY</a:t>
            </a:r>
          </a:p>
          <a:p>
            <a:pPr>
              <a:lnSpc>
                <a:spcPct val="120000"/>
              </a:lnSpc>
              <a:spcBef>
                <a:spcPts val="0"/>
              </a:spcBef>
            </a:pPr>
            <a:r>
              <a:rPr lang="cs-CZ" sz="5600" dirty="0"/>
              <a:t>NÁZEV KONTROLY</a:t>
            </a:r>
          </a:p>
          <a:p>
            <a:pPr>
              <a:lnSpc>
                <a:spcPct val="120000"/>
              </a:lnSpc>
              <a:spcBef>
                <a:spcPts val="0"/>
              </a:spcBef>
            </a:pPr>
            <a:r>
              <a:rPr lang="cs-CZ" sz="5600" dirty="0"/>
              <a:t>DATUM ZAHÁJENÍ KONTROLY</a:t>
            </a:r>
          </a:p>
          <a:p>
            <a:pPr>
              <a:lnSpc>
                <a:spcPct val="120000"/>
              </a:lnSpc>
              <a:spcBef>
                <a:spcPts val="0"/>
              </a:spcBef>
            </a:pPr>
            <a:r>
              <a:rPr lang="cs-CZ" sz="5600" dirty="0"/>
              <a:t>DATUM UKONČENÍ KONTROLY</a:t>
            </a:r>
          </a:p>
          <a:p>
            <a:pPr>
              <a:lnSpc>
                <a:spcPct val="120000"/>
              </a:lnSpc>
              <a:spcBef>
                <a:spcPts val="0"/>
              </a:spcBef>
            </a:pPr>
            <a:r>
              <a:rPr lang="cs-CZ" sz="5600" dirty="0"/>
              <a:t>VÝSLEDEK KONTROLY</a:t>
            </a:r>
          </a:p>
          <a:p>
            <a:pPr>
              <a:lnSpc>
                <a:spcPct val="120000"/>
              </a:lnSpc>
              <a:spcBef>
                <a:spcPts val="0"/>
              </a:spcBef>
            </a:pPr>
            <a:r>
              <a:rPr lang="cs-CZ" sz="5600" dirty="0"/>
              <a:t>PŘEDMĚT KONTROLY</a:t>
            </a:r>
          </a:p>
          <a:p>
            <a:pPr>
              <a:lnSpc>
                <a:spcPct val="120000"/>
              </a:lnSpc>
              <a:spcBef>
                <a:spcPts val="0"/>
              </a:spcBef>
            </a:pPr>
            <a:r>
              <a:rPr lang="cs-CZ" sz="5600" dirty="0"/>
              <a:t>KONTROLNÍ ORGÁN MIMO POSKYTOVATELE DOTACE</a:t>
            </a:r>
          </a:p>
          <a:p>
            <a:pPr marL="0" indent="0">
              <a:lnSpc>
                <a:spcPct val="120000"/>
              </a:lnSpc>
              <a:spcBef>
                <a:spcPts val="0"/>
              </a:spcBef>
              <a:buNone/>
            </a:pPr>
            <a:endParaRPr lang="cs-CZ" sz="5600" dirty="0"/>
          </a:p>
          <a:p>
            <a:pPr marL="0" indent="0">
              <a:lnSpc>
                <a:spcPct val="120000"/>
              </a:lnSpc>
              <a:spcBef>
                <a:spcPts val="0"/>
              </a:spcBef>
              <a:buNone/>
            </a:pPr>
            <a:r>
              <a:rPr lang="cs-CZ" sz="5600" b="1" dirty="0"/>
              <a:t>Vše se potvrdí tlačítkem ULOŽIT.</a:t>
            </a:r>
          </a:p>
          <a:p>
            <a:pPr marL="0" indent="0">
              <a:lnSpc>
                <a:spcPct val="120000"/>
              </a:lnSpc>
              <a:spcBef>
                <a:spcPts val="0"/>
              </a:spcBef>
              <a:buNone/>
            </a:pPr>
            <a:endParaRPr lang="cs-CZ" sz="5200" b="1" dirty="0"/>
          </a:p>
        </p:txBody>
      </p:sp>
      <p:pic>
        <p:nvPicPr>
          <p:cNvPr id="3" name="Obrázek 2">
            <a:extLst>
              <a:ext uri="{FF2B5EF4-FFF2-40B4-BE49-F238E27FC236}">
                <a16:creationId xmlns:a16="http://schemas.microsoft.com/office/drawing/2014/main" id="{A687005B-3F6E-43B3-9A5E-197C14A39DEE}"/>
              </a:ext>
            </a:extLst>
          </p:cNvPr>
          <p:cNvPicPr>
            <a:picLocks noChangeAspect="1"/>
          </p:cNvPicPr>
          <p:nvPr/>
        </p:nvPicPr>
        <p:blipFill>
          <a:blip r:embed="rId6"/>
          <a:stretch>
            <a:fillRect/>
          </a:stretch>
        </p:blipFill>
        <p:spPr>
          <a:xfrm>
            <a:off x="267402" y="1155475"/>
            <a:ext cx="5582122" cy="3858610"/>
          </a:xfrm>
          <a:prstGeom prst="rect">
            <a:avLst/>
          </a:prstGeom>
        </p:spPr>
      </p:pic>
      <p:pic>
        <p:nvPicPr>
          <p:cNvPr id="4" name="Obrázek 3">
            <a:extLst>
              <a:ext uri="{FF2B5EF4-FFF2-40B4-BE49-F238E27FC236}">
                <a16:creationId xmlns:a16="http://schemas.microsoft.com/office/drawing/2014/main" id="{8550DEF9-7536-44C9-AB4D-BDD2F7375CDA}"/>
              </a:ext>
            </a:extLst>
          </p:cNvPr>
          <p:cNvPicPr>
            <a:picLocks noChangeAspect="1"/>
          </p:cNvPicPr>
          <p:nvPr/>
        </p:nvPicPr>
        <p:blipFill>
          <a:blip r:embed="rId7"/>
          <a:stretch>
            <a:fillRect/>
          </a:stretch>
        </p:blipFill>
        <p:spPr>
          <a:xfrm>
            <a:off x="468828" y="1441224"/>
            <a:ext cx="5100474" cy="3250302"/>
          </a:xfrm>
          <a:prstGeom prst="rect">
            <a:avLst/>
          </a:prstGeom>
        </p:spPr>
      </p:pic>
      <p:pic>
        <p:nvPicPr>
          <p:cNvPr id="6" name="Obrázek 5">
            <a:extLst>
              <a:ext uri="{FF2B5EF4-FFF2-40B4-BE49-F238E27FC236}">
                <a16:creationId xmlns:a16="http://schemas.microsoft.com/office/drawing/2014/main" id="{DC9390D1-D31C-46D5-AADE-0B726FDF0310}"/>
              </a:ext>
            </a:extLst>
          </p:cNvPr>
          <p:cNvPicPr>
            <a:picLocks noChangeAspect="1"/>
          </p:cNvPicPr>
          <p:nvPr/>
        </p:nvPicPr>
        <p:blipFill>
          <a:blip r:embed="rId8"/>
          <a:stretch>
            <a:fillRect/>
          </a:stretch>
        </p:blipFill>
        <p:spPr>
          <a:xfrm>
            <a:off x="3" y="1064209"/>
            <a:ext cx="5462602" cy="2676518"/>
          </a:xfrm>
          <a:prstGeom prst="rect">
            <a:avLst/>
          </a:prstGeom>
        </p:spPr>
      </p:pic>
      <p:sp>
        <p:nvSpPr>
          <p:cNvPr id="2" name="TextovéPole 1">
            <a:extLst>
              <a:ext uri="{FF2B5EF4-FFF2-40B4-BE49-F238E27FC236}">
                <a16:creationId xmlns:a16="http://schemas.microsoft.com/office/drawing/2014/main" id="{771ECACD-EB5D-4BBC-B705-885EC1E5FB5C}"/>
              </a:ext>
            </a:extLst>
          </p:cNvPr>
          <p:cNvSpPr txBox="1"/>
          <p:nvPr/>
        </p:nvSpPr>
        <p:spPr>
          <a:xfrm>
            <a:off x="118511" y="5166154"/>
            <a:ext cx="5675800" cy="861774"/>
          </a:xfrm>
          <a:prstGeom prst="rect">
            <a:avLst/>
          </a:prstGeom>
          <a:noFill/>
        </p:spPr>
        <p:txBody>
          <a:bodyPr wrap="square" rtlCol="0">
            <a:spAutoFit/>
          </a:bodyPr>
          <a:lstStyle/>
          <a:p>
            <a:r>
              <a:rPr lang="cs-CZ" sz="1600" b="1" dirty="0"/>
              <a:t>NEDOPORUČUJE SE FINALIZACE, POKUD SI NEJSTE ZCELA JISTI, ŽE NEDOJDE KE ZMĚNÁM ZADANÝCH ÚDAJŮ!</a:t>
            </a:r>
          </a:p>
          <a:p>
            <a:endParaRPr lang="cs-CZ" dirty="0"/>
          </a:p>
        </p:txBody>
      </p:sp>
    </p:spTree>
    <p:extLst>
      <p:ext uri="{BB962C8B-B14F-4D97-AF65-F5344CB8AC3E}">
        <p14:creationId xmlns:p14="http://schemas.microsoft.com/office/powerpoint/2010/main" val="19202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263623"/>
            <a:ext cx="12073489" cy="4361766"/>
          </a:xfrm>
        </p:spPr>
        <p:txBody>
          <a:bodyPr>
            <a:normAutofit/>
          </a:bodyPr>
          <a:lstStyle/>
          <a:p>
            <a:r>
              <a:rPr lang="cs-CZ" sz="3000" dirty="0"/>
              <a:t> Po ukončení procesu výběru projektů jsou žadatelé informováni </a:t>
            </a:r>
            <a:br>
              <a:rPr lang="cs-CZ" sz="3000" dirty="0"/>
            </a:br>
            <a:r>
              <a:rPr lang="cs-CZ" sz="3000" dirty="0"/>
              <a:t> o  výsledku prostřednictvím Vyrozumění  o doporučení projektu </a:t>
            </a:r>
            <a:br>
              <a:rPr lang="cs-CZ" sz="3000" dirty="0"/>
            </a:br>
            <a:r>
              <a:rPr lang="cs-CZ" sz="3000" dirty="0"/>
              <a:t> k podpoře</a:t>
            </a:r>
          </a:p>
          <a:p>
            <a:r>
              <a:rPr lang="cs-CZ" sz="3000" dirty="0"/>
              <a:t>Zápis z jednotlivých fází hodnocení zveřejněn na webu MAS</a:t>
            </a:r>
          </a:p>
          <a:p>
            <a:r>
              <a:rPr lang="cs-CZ" sz="3000" dirty="0"/>
              <a:t>Součástí Vyrozumění o doporučení projektu k podpoře je také výzva </a:t>
            </a:r>
            <a:br>
              <a:rPr lang="cs-CZ" sz="3000" dirty="0"/>
            </a:br>
            <a:r>
              <a:rPr lang="cs-CZ" sz="3000" dirty="0"/>
              <a:t>k předložení dokladů k přípravě právního aktu, včetně provedení požadovaných změn projektu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351282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846318" y="1951081"/>
            <a:ext cx="10363286" cy="1569660"/>
          </a:xfrm>
          <a:prstGeom prst="rect">
            <a:avLst/>
          </a:prstGeom>
        </p:spPr>
        <p:txBody>
          <a:bodyPr wrap="none">
            <a:spAutoFit/>
          </a:bodyPr>
          <a:lstStyle/>
          <a:p>
            <a:pPr algn="ctr"/>
            <a:r>
              <a:rPr lang="cs-CZ" sz="4800" b="1" spc="-150" dirty="0">
                <a:solidFill>
                  <a:schemeClr val="accent1">
                    <a:lumMod val="75000"/>
                  </a:schemeClr>
                </a:solidFill>
              </a:rPr>
              <a:t>ŽÁDOST O PLATBU </a:t>
            </a:r>
          </a:p>
          <a:p>
            <a:pPr algn="ctr"/>
            <a:r>
              <a:rPr lang="cs-CZ" sz="4800" b="1" spc="-150" dirty="0">
                <a:solidFill>
                  <a:schemeClr val="accent1">
                    <a:lumMod val="75000"/>
                  </a:schemeClr>
                </a:solidFill>
              </a:rPr>
              <a:t>(NEDÍLNÁ  SOUČÁST  ZPRÁVY O REALIZACI)</a:t>
            </a:r>
            <a:endParaRPr lang="cs-CZ" sz="48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186096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35962"/>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600" b="1" spc="-150" dirty="0">
                <a:solidFill>
                  <a:schemeClr val="accent1">
                    <a:lumMod val="75000"/>
                  </a:schemeClr>
                </a:solidFill>
              </a:rPr>
              <a:t>ŽÁDOST O PLATBU (NEDÍLNÁ SOUČÁST ZPRÁVY O REALIZACI)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334299"/>
            <a:ext cx="12073489" cy="4351338"/>
          </a:xfrm>
        </p:spPr>
        <p:txBody>
          <a:bodyPr>
            <a:normAutofit/>
          </a:bodyPr>
          <a:lstStyle/>
          <a:p>
            <a:r>
              <a:rPr lang="cs-CZ" sz="3400" dirty="0"/>
              <a:t>Obsahem je vyúčtování prostředků za dané monitorované období</a:t>
            </a:r>
          </a:p>
          <a:p>
            <a:pPr lvl="1"/>
            <a:r>
              <a:rPr lang="cs-CZ" sz="3000" dirty="0"/>
              <a:t>údaje zadávané prostřednictvím soupisek,</a:t>
            </a:r>
          </a:p>
          <a:p>
            <a:pPr lvl="1"/>
            <a:r>
              <a:rPr lang="cs-CZ" sz="3000" dirty="0"/>
              <a:t>přílohy – účetní doklady, objednávky, smlouvy, výpisy z účtů. </a:t>
            </a:r>
          </a:p>
          <a:p>
            <a:pPr lvl="1"/>
            <a:endParaRPr lang="cs-CZ" sz="3000" dirty="0"/>
          </a:p>
          <a:p>
            <a:r>
              <a:rPr lang="cs-CZ" dirty="0"/>
              <a:t>Nedílná součást zprávy o realizaci projektu</a:t>
            </a:r>
          </a:p>
          <a:p>
            <a:r>
              <a:rPr lang="cs-CZ" sz="4000" b="1" dirty="0" err="1"/>
              <a:t>ŽoP</a:t>
            </a:r>
            <a:r>
              <a:rPr lang="cs-CZ" sz="4000" b="1" dirty="0"/>
              <a:t> musí být finalizována a podepsána před finalizací </a:t>
            </a:r>
            <a:r>
              <a:rPr lang="cs-CZ" sz="4000" b="1" dirty="0" err="1"/>
              <a:t>ZoR</a:t>
            </a:r>
            <a:r>
              <a:rPr lang="cs-CZ" sz="4000" b="1" dirty="0"/>
              <a:t> – je vhodné začít vyplněním </a:t>
            </a:r>
            <a:r>
              <a:rPr lang="cs-CZ" sz="4000" b="1" dirty="0" err="1"/>
              <a:t>ŽoP</a:t>
            </a:r>
            <a:r>
              <a:rPr lang="cs-CZ" sz="4000" b="1" dirty="0"/>
              <a:t>!</a:t>
            </a:r>
          </a:p>
          <a:p>
            <a:pPr lvl="1"/>
            <a:endParaRPr lang="cs-CZ" sz="3000" dirty="0"/>
          </a:p>
        </p:txBody>
      </p:sp>
    </p:spTree>
    <p:extLst>
      <p:ext uri="{BB962C8B-B14F-4D97-AF65-F5344CB8AC3E}">
        <p14:creationId xmlns:p14="http://schemas.microsoft.com/office/powerpoint/2010/main" val="2307252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1941" y="91061"/>
            <a:ext cx="7167068"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439462" y="1126223"/>
            <a:ext cx="3752537" cy="4695862"/>
          </a:xfrm>
        </p:spPr>
        <p:txBody>
          <a:bodyPr>
            <a:normAutofit/>
          </a:bodyPr>
          <a:lstStyle/>
          <a:p>
            <a:r>
              <a:rPr lang="cs-CZ" sz="2100" dirty="0"/>
              <a:t>U projektů financovaných ex-ante zajišťuje zpracování první žádosti o platbu řídicí orgán, tj. příjemce nežádá o vyplacení první zálohy. </a:t>
            </a:r>
          </a:p>
          <a:p>
            <a:r>
              <a:rPr lang="cs-CZ" sz="2100" dirty="0"/>
              <a:t>Stav administrace zálohové žádosti o platbu ze strany ŘO si může příjemce ověřit na záložce ŽÁDOST O PLATBU. </a:t>
            </a:r>
          </a:p>
          <a:p>
            <a:r>
              <a:rPr lang="cs-CZ" sz="2100" dirty="0"/>
              <a:t>Žádosti o platbu jsou zobrazeny na záložce VÝBĚR ŽÁDOSTI O PLATBU vč. Informace o STAVU ZPRACOVÁNÍ</a:t>
            </a:r>
          </a:p>
          <a:p>
            <a:pPr marL="0" indent="0">
              <a:buNone/>
            </a:pPr>
            <a:endParaRPr lang="cs-CZ" b="1" dirty="0"/>
          </a:p>
        </p:txBody>
      </p:sp>
      <p:pic>
        <p:nvPicPr>
          <p:cNvPr id="2" name="Obrázek 1">
            <a:extLst>
              <a:ext uri="{FF2B5EF4-FFF2-40B4-BE49-F238E27FC236}">
                <a16:creationId xmlns:a16="http://schemas.microsoft.com/office/drawing/2014/main" id="{025E06ED-FAB2-4BA4-BD83-1957788034C4}"/>
              </a:ext>
            </a:extLst>
          </p:cNvPr>
          <p:cNvPicPr>
            <a:picLocks noChangeAspect="1"/>
          </p:cNvPicPr>
          <p:nvPr/>
        </p:nvPicPr>
        <p:blipFill>
          <a:blip r:embed="rId6"/>
          <a:stretch>
            <a:fillRect/>
          </a:stretch>
        </p:blipFill>
        <p:spPr>
          <a:xfrm>
            <a:off x="29980" y="1089046"/>
            <a:ext cx="8454484" cy="2857463"/>
          </a:xfrm>
          <a:prstGeom prst="rect">
            <a:avLst/>
          </a:prstGeom>
        </p:spPr>
      </p:pic>
      <p:pic>
        <p:nvPicPr>
          <p:cNvPr id="3" name="Obrázek 2">
            <a:extLst>
              <a:ext uri="{FF2B5EF4-FFF2-40B4-BE49-F238E27FC236}">
                <a16:creationId xmlns:a16="http://schemas.microsoft.com/office/drawing/2014/main" id="{63E4F1C8-0A3E-4726-9A17-39455D81AA91}"/>
              </a:ext>
            </a:extLst>
          </p:cNvPr>
          <p:cNvPicPr>
            <a:picLocks noChangeAspect="1"/>
          </p:cNvPicPr>
          <p:nvPr/>
        </p:nvPicPr>
        <p:blipFill>
          <a:blip r:embed="rId7"/>
          <a:stretch>
            <a:fillRect/>
          </a:stretch>
        </p:blipFill>
        <p:spPr>
          <a:xfrm>
            <a:off x="21043" y="4021459"/>
            <a:ext cx="8454484" cy="1677094"/>
          </a:xfrm>
          <a:prstGeom prst="rect">
            <a:avLst/>
          </a:prstGeom>
        </p:spPr>
      </p:pic>
    </p:spTree>
    <p:extLst>
      <p:ext uri="{BB962C8B-B14F-4D97-AF65-F5344CB8AC3E}">
        <p14:creationId xmlns:p14="http://schemas.microsoft.com/office/powerpoint/2010/main" val="202614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439462" y="1126223"/>
            <a:ext cx="3752537" cy="4695862"/>
          </a:xfrm>
        </p:spPr>
        <p:txBody>
          <a:bodyPr>
            <a:normAutofit fontScale="92500" lnSpcReduction="10000"/>
          </a:bodyPr>
          <a:lstStyle/>
          <a:p>
            <a:pPr marL="0" indent="0">
              <a:buNone/>
            </a:pPr>
            <a:r>
              <a:rPr lang="cs-CZ" sz="2100" dirty="0"/>
              <a:t>ZÁLOŽKA IDENTIFIKAČNÍ ÚDAJE</a:t>
            </a:r>
          </a:p>
          <a:p>
            <a:pPr marL="0" indent="0">
              <a:buNone/>
            </a:pPr>
            <a:r>
              <a:rPr lang="cs-CZ" sz="1700" dirty="0"/>
              <a:t>Upravit/vyplnit:</a:t>
            </a:r>
          </a:p>
          <a:p>
            <a:pPr lvl="1"/>
            <a:r>
              <a:rPr lang="cs-CZ" sz="1700" dirty="0"/>
              <a:t>Účet příjemce</a:t>
            </a:r>
          </a:p>
          <a:p>
            <a:pPr lvl="1"/>
            <a:r>
              <a:rPr lang="cs-CZ" sz="1700" dirty="0"/>
              <a:t>Účet zřizovatele</a:t>
            </a:r>
          </a:p>
          <a:p>
            <a:pPr marL="0" indent="0">
              <a:buNone/>
            </a:pPr>
            <a:r>
              <a:rPr lang="cs-CZ" sz="2100" dirty="0"/>
              <a:t>ZÁLOŽKA ŽÁDOST O PLATBU</a:t>
            </a:r>
          </a:p>
          <a:p>
            <a:pPr lvl="1"/>
            <a:r>
              <a:rPr lang="cs-CZ" sz="1700" dirty="0"/>
              <a:t> ČÁSTKA NA KRYTÍ VÝDAJŮ</a:t>
            </a:r>
          </a:p>
          <a:p>
            <a:pPr lvl="1"/>
            <a:r>
              <a:rPr lang="cs-CZ" sz="1700" dirty="0"/>
              <a:t>VLASTNÍ PODÍL PŘÍJEMCE</a:t>
            </a:r>
          </a:p>
          <a:p>
            <a:pPr lvl="1"/>
            <a:r>
              <a:rPr lang="cs-CZ" sz="1700" dirty="0"/>
              <a:t>ČÁSTKA ZÁLOHY</a:t>
            </a:r>
          </a:p>
          <a:p>
            <a:r>
              <a:rPr lang="cs-CZ" sz="2100" dirty="0"/>
              <a:t>2 stupňové schvalování </a:t>
            </a:r>
            <a:r>
              <a:rPr lang="cs-CZ" sz="2100" dirty="0" err="1"/>
              <a:t>ŽoP</a:t>
            </a:r>
            <a:r>
              <a:rPr lang="cs-CZ" sz="2100" dirty="0"/>
              <a:t> ze strany ŘO, 3 možné stavy hodnot:</a:t>
            </a:r>
          </a:p>
          <a:p>
            <a:pPr lvl="1"/>
            <a:r>
              <a:rPr lang="cs-CZ" sz="1700" dirty="0"/>
              <a:t>ZAREGISTROVANÁ</a:t>
            </a:r>
          </a:p>
          <a:p>
            <a:pPr lvl="1"/>
            <a:r>
              <a:rPr lang="cs-CZ" sz="1700" dirty="0"/>
              <a:t>SCHVÁLENÁ 1. STUPEŇ</a:t>
            </a:r>
          </a:p>
          <a:p>
            <a:pPr lvl="1"/>
            <a:r>
              <a:rPr lang="cs-CZ" sz="1700" dirty="0"/>
              <a:t>SCHVÁLENÁ 2. STUPEŇ</a:t>
            </a:r>
          </a:p>
          <a:p>
            <a:pPr marL="0" indent="0">
              <a:buNone/>
            </a:pPr>
            <a:r>
              <a:rPr lang="cs-CZ" sz="2100" dirty="0"/>
              <a:t>ZÁLOŽKA SOUHRNNÁ SOUPISKA</a:t>
            </a:r>
          </a:p>
          <a:p>
            <a:pPr lvl="1"/>
            <a:r>
              <a:rPr lang="cs-CZ" sz="1700" dirty="0"/>
              <a:t>Příjemce vyplní pole EVIDENČNÍ ČÍSLO/OZNAČENÍ SOUPISKY a stiskne tlačítko ULOŽIT </a:t>
            </a:r>
          </a:p>
          <a:p>
            <a:pPr lvl="1"/>
            <a:endParaRPr lang="cs-CZ" sz="1700" dirty="0"/>
          </a:p>
          <a:p>
            <a:pPr marL="0" indent="0">
              <a:buNone/>
            </a:pPr>
            <a:endParaRPr lang="cs-CZ" b="1" dirty="0"/>
          </a:p>
        </p:txBody>
      </p:sp>
      <p:pic>
        <p:nvPicPr>
          <p:cNvPr id="2" name="Obrázek 1">
            <a:extLst>
              <a:ext uri="{FF2B5EF4-FFF2-40B4-BE49-F238E27FC236}">
                <a16:creationId xmlns:a16="http://schemas.microsoft.com/office/drawing/2014/main" id="{0CE2DD2A-8105-4C63-B2A1-17D06FE69EF9}"/>
              </a:ext>
            </a:extLst>
          </p:cNvPr>
          <p:cNvPicPr>
            <a:picLocks noChangeAspect="1"/>
          </p:cNvPicPr>
          <p:nvPr/>
        </p:nvPicPr>
        <p:blipFill>
          <a:blip r:embed="rId6"/>
          <a:stretch>
            <a:fillRect/>
          </a:stretch>
        </p:blipFill>
        <p:spPr>
          <a:xfrm>
            <a:off x="362991" y="1096593"/>
            <a:ext cx="6334125" cy="4695825"/>
          </a:xfrm>
          <a:prstGeom prst="rect">
            <a:avLst/>
          </a:prstGeom>
        </p:spPr>
      </p:pic>
      <p:pic>
        <p:nvPicPr>
          <p:cNvPr id="3" name="Obrázek 2">
            <a:extLst>
              <a:ext uri="{FF2B5EF4-FFF2-40B4-BE49-F238E27FC236}">
                <a16:creationId xmlns:a16="http://schemas.microsoft.com/office/drawing/2014/main" id="{95B3B6D8-A640-4AEE-ADAA-0A71401984E7}"/>
              </a:ext>
            </a:extLst>
          </p:cNvPr>
          <p:cNvPicPr>
            <a:picLocks noChangeAspect="1"/>
          </p:cNvPicPr>
          <p:nvPr/>
        </p:nvPicPr>
        <p:blipFill>
          <a:blip r:embed="rId7"/>
          <a:stretch>
            <a:fillRect/>
          </a:stretch>
        </p:blipFill>
        <p:spPr>
          <a:xfrm>
            <a:off x="600431" y="1124140"/>
            <a:ext cx="7047278" cy="3757214"/>
          </a:xfrm>
          <a:prstGeom prst="rect">
            <a:avLst/>
          </a:prstGeom>
        </p:spPr>
      </p:pic>
      <p:pic>
        <p:nvPicPr>
          <p:cNvPr id="6" name="Obrázek 5">
            <a:extLst>
              <a:ext uri="{FF2B5EF4-FFF2-40B4-BE49-F238E27FC236}">
                <a16:creationId xmlns:a16="http://schemas.microsoft.com/office/drawing/2014/main" id="{BB4DFA76-7E4B-43F1-83D9-DDFF66DA623E}"/>
              </a:ext>
            </a:extLst>
          </p:cNvPr>
          <p:cNvPicPr>
            <a:picLocks noChangeAspect="1"/>
          </p:cNvPicPr>
          <p:nvPr/>
        </p:nvPicPr>
        <p:blipFill>
          <a:blip r:embed="rId8"/>
          <a:stretch>
            <a:fillRect/>
          </a:stretch>
        </p:blipFill>
        <p:spPr>
          <a:xfrm>
            <a:off x="212557" y="4795855"/>
            <a:ext cx="7434245" cy="900000"/>
          </a:xfrm>
          <a:prstGeom prst="rect">
            <a:avLst/>
          </a:prstGeom>
        </p:spPr>
      </p:pic>
    </p:spTree>
    <p:extLst>
      <p:ext uri="{BB962C8B-B14F-4D97-AF65-F5344CB8AC3E}">
        <p14:creationId xmlns:p14="http://schemas.microsoft.com/office/powerpoint/2010/main" val="21619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118512" y="1126223"/>
            <a:ext cx="12073488" cy="4695862"/>
          </a:xfrm>
        </p:spPr>
        <p:txBody>
          <a:bodyPr>
            <a:normAutofit/>
          </a:bodyPr>
          <a:lstStyle/>
          <a:p>
            <a:r>
              <a:rPr lang="cs-CZ" sz="3000" dirty="0"/>
              <a:t>Aktivní jen tehdy, je-li zadáno evidenční číslo souhrnné soupisky.</a:t>
            </a:r>
          </a:p>
          <a:p>
            <a:r>
              <a:rPr lang="cs-CZ" sz="3000" dirty="0"/>
              <a:t>Příjemce zde uvede seznam účetních/daňových dokladů nárokovaných </a:t>
            </a:r>
            <a:br>
              <a:rPr lang="cs-CZ" sz="3000" dirty="0"/>
            </a:br>
            <a:r>
              <a:rPr lang="cs-CZ" sz="3000" dirty="0"/>
              <a:t>v žádosti o platbu</a:t>
            </a:r>
          </a:p>
          <a:p>
            <a:r>
              <a:rPr lang="cs-CZ" sz="3000" dirty="0"/>
              <a:t>Neuvádí se zde osobní náklady, cestovné ani příjmy.</a:t>
            </a:r>
          </a:p>
          <a:p>
            <a:r>
              <a:rPr lang="cs-CZ" sz="3000" dirty="0"/>
              <a:t>Částky se zaokrouhlují na celé Kč</a:t>
            </a:r>
          </a:p>
          <a:p>
            <a:r>
              <a:rPr lang="cs-CZ" sz="3000" dirty="0"/>
              <a:t>Vložení skenu účetního dokladu s výdajem nad 10 000 Kč</a:t>
            </a:r>
          </a:p>
          <a:p>
            <a:pPr lvl="1"/>
            <a:endParaRPr lang="cs-CZ" sz="1700" dirty="0"/>
          </a:p>
          <a:p>
            <a:pPr marL="0" indent="0">
              <a:buNone/>
            </a:pPr>
            <a:endParaRPr lang="cs-CZ" b="1" dirty="0"/>
          </a:p>
        </p:txBody>
      </p:sp>
    </p:spTree>
    <p:extLst>
      <p:ext uri="{BB962C8B-B14F-4D97-AF65-F5344CB8AC3E}">
        <p14:creationId xmlns:p14="http://schemas.microsoft.com/office/powerpoint/2010/main" val="3495560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4966855" y="1093707"/>
            <a:ext cx="7225145" cy="5355312"/>
          </a:xfrm>
          <a:prstGeom prst="rect">
            <a:avLst/>
          </a:prstGeom>
        </p:spPr>
        <p:txBody>
          <a:bodyPr wrap="square">
            <a:spAutoFit/>
          </a:bodyPr>
          <a:lstStyle/>
          <a:p>
            <a:r>
              <a:rPr lang="cs-CZ" dirty="0"/>
              <a:t>Příjemce využívá tyto ovládací tlačítka (pro všechny 3 záložky SD-1 až SD-3): </a:t>
            </a:r>
          </a:p>
          <a:p>
            <a:pPr marL="285750" indent="-285750">
              <a:buFont typeface="Arial" panose="020B0604020202020204" pitchFamily="34" charset="0"/>
              <a:buChar char="•"/>
            </a:pPr>
            <a:r>
              <a:rPr lang="cs-CZ" b="1" dirty="0"/>
              <a:t>NOVÝ ZÁZNAM</a:t>
            </a:r>
          </a:p>
          <a:p>
            <a:pPr marL="285750" indent="-285750">
              <a:buFont typeface="Arial" panose="020B0604020202020204" pitchFamily="34" charset="0"/>
              <a:buChar char="•"/>
            </a:pPr>
            <a:r>
              <a:rPr lang="cs-CZ" b="1" dirty="0"/>
              <a:t>KOPÍROVAT ZÁZNAM</a:t>
            </a:r>
          </a:p>
          <a:p>
            <a:pPr marL="285750" indent="-285750">
              <a:buFont typeface="Arial" panose="020B0604020202020204" pitchFamily="34" charset="0"/>
              <a:buChar char="•"/>
            </a:pPr>
            <a:r>
              <a:rPr lang="cs-CZ" b="1" dirty="0"/>
              <a:t>SMAZAT ZÁZNAM</a:t>
            </a:r>
          </a:p>
          <a:p>
            <a:pPr marL="285750" indent="-285750">
              <a:buFont typeface="Arial" panose="020B0604020202020204" pitchFamily="34" charset="0"/>
              <a:buChar char="•"/>
            </a:pPr>
            <a:r>
              <a:rPr lang="cs-CZ" b="1" dirty="0"/>
              <a:t>ULOŽIT</a:t>
            </a:r>
          </a:p>
          <a:p>
            <a:pPr marL="285750" indent="-285750">
              <a:buFont typeface="Arial" panose="020B0604020202020204" pitchFamily="34" charset="0"/>
              <a:buChar char="•"/>
            </a:pPr>
            <a:r>
              <a:rPr lang="cs-CZ" b="1" dirty="0"/>
              <a:t>STORNO</a:t>
            </a:r>
          </a:p>
          <a:p>
            <a:endParaRPr lang="cs-CZ" b="1" dirty="0"/>
          </a:p>
          <a:p>
            <a:pPr marL="285750" indent="-285750">
              <a:buFont typeface="Arial" panose="020B0604020202020204" pitchFamily="34" charset="0"/>
              <a:buChar char="•"/>
            </a:pPr>
            <a:r>
              <a:rPr lang="cs-CZ" b="1" dirty="0"/>
              <a:t>založení nového účetního/daňového dokladu – tlačítko NOVÝ ZÁZNAM) </a:t>
            </a:r>
          </a:p>
          <a:p>
            <a:endParaRPr lang="cs-CZ" b="1" dirty="0"/>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Investice/</a:t>
            </a:r>
            <a:r>
              <a:rPr lang="cs-CZ" dirty="0" err="1"/>
              <a:t>neinvestice</a:t>
            </a:r>
            <a:endParaRPr lang="cs-CZ" dirty="0"/>
          </a:p>
          <a:p>
            <a:pPr marL="285750" indent="-285750">
              <a:spcBef>
                <a:spcPts val="0"/>
              </a:spcBef>
              <a:spcAft>
                <a:spcPts val="0"/>
              </a:spcAft>
              <a:buFont typeface="Arial" panose="020B0604020202020204" pitchFamily="34" charset="0"/>
              <a:buChar char="•"/>
            </a:pPr>
            <a:r>
              <a:rPr lang="pl-PL" dirty="0"/>
              <a:t>Celková částka bez DPH uvedená </a:t>
            </a:r>
            <a:r>
              <a:rPr lang="pl-PL" b="1" u="sng" dirty="0"/>
              <a:t>na dokladu </a:t>
            </a:r>
          </a:p>
          <a:p>
            <a:pPr marL="285750" indent="-285750">
              <a:spcBef>
                <a:spcPts val="0"/>
              </a:spcBef>
              <a:spcAft>
                <a:spcPts val="0"/>
              </a:spcAft>
              <a:buFont typeface="Arial" panose="020B0604020202020204" pitchFamily="34" charset="0"/>
              <a:buChar char="•"/>
            </a:pPr>
            <a:r>
              <a:rPr lang="pl-PL" dirty="0"/>
              <a:t>Celková částka DPH uvedená </a:t>
            </a:r>
            <a:r>
              <a:rPr lang="pl-PL" b="1" u="sng" dirty="0"/>
              <a:t>na dokladu</a:t>
            </a:r>
            <a:r>
              <a:rPr lang="cs-CZ" b="1" u="sng" dirty="0"/>
              <a:t> </a:t>
            </a:r>
          </a:p>
          <a:p>
            <a:pPr marL="285750" indent="-285750">
              <a:spcBef>
                <a:spcPts val="0"/>
              </a:spcBef>
              <a:spcAft>
                <a:spcPts val="0"/>
              </a:spcAft>
              <a:buFont typeface="Arial" panose="020B0604020202020204" pitchFamily="34" charset="0"/>
              <a:buChar char="•"/>
            </a:pPr>
            <a:r>
              <a:rPr lang="cs-CZ" dirty="0"/>
              <a:t>… (pokračování viz další strana)</a:t>
            </a:r>
          </a:p>
          <a:p>
            <a:pPr marL="285750" indent="-285750">
              <a:buFont typeface="Arial" panose="020B0604020202020204" pitchFamily="34" charset="0"/>
              <a:buChar char="•"/>
            </a:pPr>
            <a:endParaRPr lang="cs-CZ" b="1" dirty="0"/>
          </a:p>
          <a:p>
            <a:endParaRPr lang="cs-CZ" b="1" dirty="0"/>
          </a:p>
        </p:txBody>
      </p:sp>
      <p:pic>
        <p:nvPicPr>
          <p:cNvPr id="8" name="Obrázek 7">
            <a:extLst>
              <a:ext uri="{FF2B5EF4-FFF2-40B4-BE49-F238E27FC236}">
                <a16:creationId xmlns:a16="http://schemas.microsoft.com/office/drawing/2014/main" id="{E38B8BAA-B3C7-4C49-BC16-75DAF87C06E8}"/>
              </a:ext>
            </a:extLst>
          </p:cNvPr>
          <p:cNvPicPr>
            <a:picLocks noChangeAspect="1"/>
          </p:cNvPicPr>
          <p:nvPr/>
        </p:nvPicPr>
        <p:blipFill>
          <a:blip r:embed="rId6"/>
          <a:stretch>
            <a:fillRect/>
          </a:stretch>
        </p:blipFill>
        <p:spPr>
          <a:xfrm>
            <a:off x="72327" y="1091459"/>
            <a:ext cx="4894528" cy="4277200"/>
          </a:xfrm>
          <a:prstGeom prst="rect">
            <a:avLst/>
          </a:prstGeom>
        </p:spPr>
      </p:pic>
    </p:spTree>
    <p:extLst>
      <p:ext uri="{BB962C8B-B14F-4D97-AF65-F5344CB8AC3E}">
        <p14:creationId xmlns:p14="http://schemas.microsoft.com/office/powerpoint/2010/main" val="1407443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SD-1 ÚČETNÍ/DAŇOVÉ DOKLADY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7616421" y="823227"/>
            <a:ext cx="4575579" cy="5601533"/>
          </a:xfrm>
          <a:prstGeom prst="rect">
            <a:avLst/>
          </a:prstGeom>
        </p:spPr>
        <p:txBody>
          <a:bodyPr wrap="square">
            <a:spAutoFit/>
          </a:bodyPr>
          <a:lstStyle/>
          <a:p>
            <a:endParaRPr lang="cs-CZ" sz="1600" b="1" dirty="0"/>
          </a:p>
          <a:p>
            <a:pPr marL="285750" indent="-285750">
              <a:spcBef>
                <a:spcPts val="0"/>
              </a:spcBef>
              <a:spcAft>
                <a:spcPts val="0"/>
              </a:spcAft>
              <a:buFont typeface="Arial" panose="020B0604020202020204" pitchFamily="34" charset="0"/>
              <a:buChar char="•"/>
            </a:pPr>
            <a:r>
              <a:rPr lang="cs-CZ" dirty="0"/>
              <a:t>Číslo účetního dokladu v účetnictví</a:t>
            </a:r>
          </a:p>
          <a:p>
            <a:pPr marL="285750" indent="-285750">
              <a:spcBef>
                <a:spcPts val="0"/>
              </a:spcBef>
              <a:spcAft>
                <a:spcPts val="0"/>
              </a:spcAft>
              <a:buFont typeface="Arial" panose="020B0604020202020204" pitchFamily="34" charset="0"/>
              <a:buChar char="•"/>
            </a:pPr>
            <a:r>
              <a:rPr lang="cs-CZ" dirty="0"/>
              <a:t>Datum vystavení dokladu</a:t>
            </a:r>
          </a:p>
          <a:p>
            <a:pPr marL="285750" indent="-285750">
              <a:spcBef>
                <a:spcPts val="0"/>
              </a:spcBef>
              <a:spcAft>
                <a:spcPts val="0"/>
              </a:spcAft>
              <a:buFont typeface="Arial" panose="020B0604020202020204" pitchFamily="34" charset="0"/>
              <a:buChar char="•"/>
            </a:pPr>
            <a:r>
              <a:rPr lang="cs-CZ" dirty="0"/>
              <a:t>Datum uskutečnění zdanitelného plnění</a:t>
            </a:r>
          </a:p>
          <a:p>
            <a:pPr marL="285750" indent="-285750">
              <a:spcBef>
                <a:spcPts val="0"/>
              </a:spcBef>
              <a:spcAft>
                <a:spcPts val="0"/>
              </a:spcAft>
              <a:buFont typeface="Arial" panose="020B0604020202020204" pitchFamily="34" charset="0"/>
              <a:buChar char="•"/>
            </a:pPr>
            <a:r>
              <a:rPr lang="cs-CZ" dirty="0"/>
              <a:t>Datum úhrady výdaje</a:t>
            </a:r>
          </a:p>
          <a:p>
            <a:pPr marL="285750" indent="-285750">
              <a:spcBef>
                <a:spcPts val="0"/>
              </a:spcBef>
              <a:spcAft>
                <a:spcPts val="0"/>
              </a:spcAft>
              <a:buFont typeface="Arial" panose="020B0604020202020204" pitchFamily="34" charset="0"/>
              <a:buChar char="•"/>
            </a:pPr>
            <a:r>
              <a:rPr lang="cs-CZ" dirty="0"/>
              <a:t>IČO dodavatele</a:t>
            </a:r>
          </a:p>
          <a:p>
            <a:pPr marL="285750" indent="-285750">
              <a:spcBef>
                <a:spcPts val="0"/>
              </a:spcBef>
              <a:spcAft>
                <a:spcPts val="0"/>
              </a:spcAft>
              <a:buFont typeface="Arial" panose="020B0604020202020204" pitchFamily="34" charset="0"/>
              <a:buChar char="•"/>
            </a:pPr>
            <a:r>
              <a:rPr lang="cs-CZ" dirty="0"/>
              <a:t>Název dodavatele</a:t>
            </a:r>
          </a:p>
          <a:p>
            <a:pPr marL="285750" indent="-285750">
              <a:spcBef>
                <a:spcPts val="0"/>
              </a:spcBef>
              <a:spcAft>
                <a:spcPts val="0"/>
              </a:spcAft>
              <a:buFont typeface="Arial" panose="020B0604020202020204" pitchFamily="34" charset="0"/>
              <a:buChar char="•"/>
            </a:pPr>
            <a:r>
              <a:rPr lang="cs-CZ" dirty="0"/>
              <a:t>Číslo smlouvy/objednávky, ke které se doklad vztahuje (je-li relevantní)</a:t>
            </a:r>
          </a:p>
          <a:p>
            <a:pPr marL="285750" indent="-285750">
              <a:spcBef>
                <a:spcPts val="0"/>
              </a:spcBef>
              <a:spcAft>
                <a:spcPts val="0"/>
              </a:spcAft>
              <a:buFont typeface="Arial" panose="020B0604020202020204" pitchFamily="34" charset="0"/>
              <a:buChar char="•"/>
            </a:pPr>
            <a:r>
              <a:rPr lang="cs-CZ" dirty="0"/>
              <a:t>Číslo výběrového řízení, ke kterému se doklad vztahuje (je-li relevantní</a:t>
            </a:r>
          </a:p>
          <a:p>
            <a:pPr marL="285750" indent="-285750">
              <a:spcBef>
                <a:spcPts val="0"/>
              </a:spcBef>
              <a:spcAft>
                <a:spcPts val="0"/>
              </a:spcAft>
              <a:buFont typeface="Arial" panose="020B0604020202020204" pitchFamily="34" charset="0"/>
              <a:buChar char="•"/>
            </a:pPr>
            <a:r>
              <a:rPr lang="cs-CZ" dirty="0"/>
              <a:t>Částka bez DPH připadající na prokazované způsobilé výdaje (tj. způsobilé výdaje z dotace)</a:t>
            </a:r>
          </a:p>
          <a:p>
            <a:pPr marL="285750" indent="-285750">
              <a:spcBef>
                <a:spcPts val="0"/>
              </a:spcBef>
              <a:spcAft>
                <a:spcPts val="0"/>
              </a:spcAft>
              <a:buFont typeface="Arial" panose="020B0604020202020204" pitchFamily="34" charset="0"/>
              <a:buChar char="•"/>
            </a:pPr>
            <a:r>
              <a:rPr lang="cs-CZ" dirty="0"/>
              <a:t>Částka DPH připadající na prokazované způsobilé výdaje (tj. způsobilé výdaje z dotace)</a:t>
            </a:r>
          </a:p>
          <a:p>
            <a:pPr marL="285750" indent="-285750">
              <a:spcBef>
                <a:spcPts val="0"/>
              </a:spcBef>
              <a:spcAft>
                <a:spcPts val="0"/>
              </a:spcAft>
              <a:buFont typeface="Arial" panose="020B0604020202020204" pitchFamily="34" charset="0"/>
              <a:buChar char="•"/>
            </a:pPr>
            <a:r>
              <a:rPr lang="cs-CZ" dirty="0"/>
              <a:t>Popis výdaje</a:t>
            </a:r>
          </a:p>
          <a:p>
            <a:pPr marL="285750" indent="-285750">
              <a:buFont typeface="Arial" panose="020B0604020202020204" pitchFamily="34" charset="0"/>
              <a:buChar char="•"/>
            </a:pPr>
            <a:endParaRPr lang="cs-CZ" b="1" dirty="0"/>
          </a:p>
          <a:p>
            <a:endParaRPr lang="cs-CZ" b="1" dirty="0"/>
          </a:p>
        </p:txBody>
      </p:sp>
      <p:pic>
        <p:nvPicPr>
          <p:cNvPr id="2" name="Obrázek 1">
            <a:extLst>
              <a:ext uri="{FF2B5EF4-FFF2-40B4-BE49-F238E27FC236}">
                <a16:creationId xmlns:a16="http://schemas.microsoft.com/office/drawing/2014/main" id="{19608E2F-858C-4BBC-9F66-5F94C5C0626C}"/>
              </a:ext>
            </a:extLst>
          </p:cNvPr>
          <p:cNvPicPr>
            <a:picLocks noChangeAspect="1"/>
          </p:cNvPicPr>
          <p:nvPr/>
        </p:nvPicPr>
        <p:blipFill>
          <a:blip r:embed="rId6"/>
          <a:stretch>
            <a:fillRect/>
          </a:stretch>
        </p:blipFill>
        <p:spPr>
          <a:xfrm>
            <a:off x="420062" y="1073749"/>
            <a:ext cx="7196359" cy="4636524"/>
          </a:xfrm>
          <a:prstGeom prst="rect">
            <a:avLst/>
          </a:prstGeom>
        </p:spPr>
      </p:pic>
    </p:spTree>
    <p:extLst>
      <p:ext uri="{BB962C8B-B14F-4D97-AF65-F5344CB8AC3E}">
        <p14:creationId xmlns:p14="http://schemas.microsoft.com/office/powerpoint/2010/main" val="291773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7839774" y="865106"/>
            <a:ext cx="4352226" cy="6709529"/>
          </a:xfrm>
          <a:prstGeom prst="rect">
            <a:avLst/>
          </a:prstGeom>
        </p:spPr>
        <p:txBody>
          <a:bodyPr wrap="square">
            <a:spAutoFit/>
          </a:bodyPr>
          <a:lstStyle/>
          <a:p>
            <a:endParaRPr lang="cs-CZ" sz="1600" b="1" dirty="0"/>
          </a:p>
          <a:p>
            <a:pPr marL="285750" indent="-285750">
              <a:buFont typeface="Arial" panose="020B0604020202020204" pitchFamily="34" charset="0"/>
              <a:buChar char="•"/>
            </a:pPr>
            <a:r>
              <a:rPr lang="cs-CZ" b="1" dirty="0"/>
              <a:t>založení nového záznamu – tlačítko NOVÝ ZÁZNAM) </a:t>
            </a:r>
          </a:p>
          <a:p>
            <a:endParaRPr lang="cs-CZ" b="1" dirty="0"/>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Identifikace kalendářního roku a měsíce, k němuž se vztahují osobní náklady</a:t>
            </a:r>
          </a:p>
          <a:p>
            <a:pPr marL="285750" indent="-285750">
              <a:spcBef>
                <a:spcPts val="0"/>
              </a:spcBef>
              <a:spcAft>
                <a:spcPts val="0"/>
              </a:spcAft>
              <a:buFont typeface="Arial" panose="020B0604020202020204" pitchFamily="34" charset="0"/>
              <a:buChar char="•"/>
            </a:pPr>
            <a:r>
              <a:rPr lang="cs-CZ" dirty="0"/>
              <a:t>Příjmení pracovníka</a:t>
            </a:r>
          </a:p>
          <a:p>
            <a:pPr marL="285750" indent="-285750">
              <a:spcBef>
                <a:spcPts val="0"/>
              </a:spcBef>
              <a:spcAft>
                <a:spcPts val="0"/>
              </a:spcAft>
              <a:buFont typeface="Arial" panose="020B0604020202020204" pitchFamily="34" charset="0"/>
              <a:buChar char="•"/>
            </a:pPr>
            <a:r>
              <a:rPr lang="cs-CZ" dirty="0"/>
              <a:t>Jméno pracovníka</a:t>
            </a:r>
          </a:p>
          <a:p>
            <a:pPr marL="285750" indent="-285750">
              <a:spcBef>
                <a:spcPts val="0"/>
              </a:spcBef>
              <a:spcAft>
                <a:spcPts val="0"/>
              </a:spcAft>
              <a:buFont typeface="Arial" panose="020B0604020202020204" pitchFamily="34" charset="0"/>
              <a:buChar char="•"/>
            </a:pPr>
            <a:r>
              <a:rPr lang="cs-CZ" dirty="0"/>
              <a:t>Druh pracovněprávního vztahu</a:t>
            </a:r>
          </a:p>
          <a:p>
            <a:pPr marL="285750" indent="-285750">
              <a:spcBef>
                <a:spcPts val="0"/>
              </a:spcBef>
              <a:spcAft>
                <a:spcPts val="0"/>
              </a:spcAft>
              <a:buFont typeface="Arial" panose="020B0604020202020204" pitchFamily="34" charset="0"/>
              <a:buChar char="•"/>
            </a:pPr>
            <a:r>
              <a:rPr lang="cs-CZ" dirty="0"/>
              <a:t>Fond pracovní doby pracovníka u zaměstnavatele v daném měsíci v hodinách</a:t>
            </a:r>
          </a:p>
          <a:p>
            <a:pPr marL="285750" indent="-285750">
              <a:buFont typeface="Arial" panose="020B0604020202020204" pitchFamily="34" charset="0"/>
              <a:buChar char="•"/>
            </a:pPr>
            <a:r>
              <a:rPr lang="cs-CZ" dirty="0"/>
              <a:t>… (pokračování viz další strana)</a:t>
            </a:r>
          </a:p>
          <a:p>
            <a:pPr marL="285750" indent="-285750">
              <a:spcBef>
                <a:spcPts val="0"/>
              </a:spcBef>
              <a:spcAft>
                <a:spcPts val="0"/>
              </a:spcAft>
              <a:buFont typeface="Arial" panose="020B0604020202020204" pitchFamily="34" charset="0"/>
              <a:buChar char="•"/>
            </a:pPr>
            <a:endParaRPr lang="cs-CZ"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endParaRPr lang="cs-CZ" b="1" dirty="0"/>
          </a:p>
          <a:p>
            <a:endParaRPr lang="cs-CZ" b="1" dirty="0"/>
          </a:p>
        </p:txBody>
      </p:sp>
      <p:pic>
        <p:nvPicPr>
          <p:cNvPr id="3" name="Obrázek 2">
            <a:extLst>
              <a:ext uri="{FF2B5EF4-FFF2-40B4-BE49-F238E27FC236}">
                <a16:creationId xmlns:a16="http://schemas.microsoft.com/office/drawing/2014/main" id="{23588874-4650-4579-BD52-035158B091F1}"/>
              </a:ext>
            </a:extLst>
          </p:cNvPr>
          <p:cNvPicPr>
            <a:picLocks noChangeAspect="1"/>
          </p:cNvPicPr>
          <p:nvPr/>
        </p:nvPicPr>
        <p:blipFill>
          <a:blip r:embed="rId6"/>
          <a:stretch>
            <a:fillRect/>
          </a:stretch>
        </p:blipFill>
        <p:spPr>
          <a:xfrm>
            <a:off x="0" y="1094964"/>
            <a:ext cx="7839774" cy="3622816"/>
          </a:xfrm>
          <a:prstGeom prst="rect">
            <a:avLst/>
          </a:prstGeom>
        </p:spPr>
      </p:pic>
      <p:sp>
        <p:nvSpPr>
          <p:cNvPr id="2" name="TextovéPole 1">
            <a:extLst>
              <a:ext uri="{FF2B5EF4-FFF2-40B4-BE49-F238E27FC236}">
                <a16:creationId xmlns:a16="http://schemas.microsoft.com/office/drawing/2014/main" id="{4C1041AB-733B-4364-AC1C-78A283A488DB}"/>
              </a:ext>
            </a:extLst>
          </p:cNvPr>
          <p:cNvSpPr txBox="1"/>
          <p:nvPr/>
        </p:nvSpPr>
        <p:spPr>
          <a:xfrm>
            <a:off x="270164" y="4723943"/>
            <a:ext cx="7552863" cy="1200329"/>
          </a:xfrm>
          <a:prstGeom prst="rect">
            <a:avLst/>
          </a:prstGeom>
          <a:noFill/>
        </p:spPr>
        <p:txBody>
          <a:bodyPr wrap="square" rtlCol="0">
            <a:spAutoFit/>
          </a:bodyPr>
          <a:lstStyle/>
          <a:p>
            <a:pPr marL="285750" indent="-285750">
              <a:buFont typeface="Arial" panose="020B0604020202020204" pitchFamily="34" charset="0"/>
              <a:buChar char="•"/>
            </a:pPr>
            <a:r>
              <a:rPr lang="cs-CZ" dirty="0"/>
              <a:t>Uvádí se zde výdaje za kapitolu rozpočtu OSOBNÍ NÁKLADY</a:t>
            </a:r>
          </a:p>
          <a:p>
            <a:pPr marL="285750" indent="-285750">
              <a:buFont typeface="Arial" panose="020B0604020202020204" pitchFamily="34" charset="0"/>
              <a:buChar char="•"/>
            </a:pPr>
            <a:r>
              <a:rPr lang="cs-CZ" dirty="0"/>
              <a:t>Záznam se vztahuje ke konkrétnímu pracovněprávnímu vztahu, na základě kterého je pracovník zapojen do projektu (uvádí se pouze údaje týkající se tohoto pracovněprávního vztahu). </a:t>
            </a:r>
          </a:p>
        </p:txBody>
      </p:sp>
    </p:spTree>
    <p:extLst>
      <p:ext uri="{BB962C8B-B14F-4D97-AF65-F5344CB8AC3E}">
        <p14:creationId xmlns:p14="http://schemas.microsoft.com/office/powerpoint/2010/main" val="246279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208818" y="865106"/>
            <a:ext cx="3983182" cy="6186309"/>
          </a:xfrm>
          <a:prstGeom prst="rect">
            <a:avLst/>
          </a:prstGeom>
        </p:spPr>
        <p:txBody>
          <a:bodyPr wrap="square">
            <a:spAutoFit/>
          </a:bodyPr>
          <a:lstStyle/>
          <a:p>
            <a:endParaRPr lang="cs-CZ" sz="1600" b="1" dirty="0"/>
          </a:p>
          <a:p>
            <a:pPr marL="285750" indent="-285750">
              <a:spcBef>
                <a:spcPts val="0"/>
              </a:spcBef>
              <a:spcAft>
                <a:spcPts val="0"/>
              </a:spcAft>
              <a:buFont typeface="Arial" panose="020B0604020202020204" pitchFamily="34" charset="0"/>
              <a:buChar char="•"/>
            </a:pPr>
            <a:r>
              <a:rPr lang="cs-CZ" sz="1600" dirty="0"/>
              <a:t>Počet odpracovaných hodin na projektu</a:t>
            </a:r>
          </a:p>
          <a:p>
            <a:pPr marL="285750" indent="-285750">
              <a:spcBef>
                <a:spcPts val="0"/>
              </a:spcBef>
              <a:spcAft>
                <a:spcPts val="0"/>
              </a:spcAft>
              <a:buFont typeface="Arial" panose="020B0604020202020204" pitchFamily="34" charset="0"/>
              <a:buChar char="•"/>
            </a:pPr>
            <a:r>
              <a:rPr lang="cs-CZ" sz="1600" dirty="0"/>
              <a:t>Zúčtovaná hrubá mzda/plat v daném měsíci</a:t>
            </a:r>
          </a:p>
          <a:p>
            <a:pPr marL="285750" indent="-285750">
              <a:spcBef>
                <a:spcPts val="0"/>
              </a:spcBef>
              <a:spcAft>
                <a:spcPts val="0"/>
              </a:spcAft>
              <a:buFont typeface="Arial" panose="020B0604020202020204" pitchFamily="34" charset="0"/>
              <a:buChar char="•"/>
            </a:pPr>
            <a:r>
              <a:rPr lang="cs-CZ" sz="1600" dirty="0"/>
              <a:t>Datum úhrady výdaje</a:t>
            </a:r>
          </a:p>
          <a:p>
            <a:pPr marL="285750" indent="-285750">
              <a:spcBef>
                <a:spcPts val="0"/>
              </a:spcBef>
              <a:spcAft>
                <a:spcPts val="0"/>
              </a:spcAft>
              <a:buFont typeface="Arial" panose="020B0604020202020204" pitchFamily="34" charset="0"/>
              <a:buChar char="•"/>
            </a:pPr>
            <a:r>
              <a:rPr lang="cs-CZ" sz="1600" dirty="0"/>
              <a:t>Jiné výdaje (odvádí se z nich odvody) – nástroj pro korekci</a:t>
            </a:r>
          </a:p>
          <a:p>
            <a:pPr marL="285750" indent="-285750">
              <a:spcBef>
                <a:spcPts val="0"/>
              </a:spcBef>
              <a:spcAft>
                <a:spcPts val="0"/>
              </a:spcAft>
              <a:buFont typeface="Arial" panose="020B0604020202020204" pitchFamily="34" charset="0"/>
              <a:buChar char="•"/>
            </a:pPr>
            <a:r>
              <a:rPr lang="cs-CZ" sz="1600" dirty="0"/>
              <a:t>Jiné výdaje (neodvádí se z nich odvody) – nejčastěji náhrada mzdy při pracovní neschopnosti</a:t>
            </a:r>
          </a:p>
          <a:p>
            <a:pPr marL="285750" indent="-285750">
              <a:spcBef>
                <a:spcPts val="0"/>
              </a:spcBef>
              <a:spcAft>
                <a:spcPts val="0"/>
              </a:spcAft>
              <a:buFont typeface="Arial" panose="020B0604020202020204" pitchFamily="34" charset="0"/>
              <a:buChar char="•"/>
            </a:pPr>
            <a:r>
              <a:rPr lang="cs-CZ" sz="1600" dirty="0"/>
              <a:t>Pojistné na sociální a zdravotní pojištění zaměstnavatele</a:t>
            </a:r>
          </a:p>
          <a:p>
            <a:pPr marL="285750" indent="-285750">
              <a:spcBef>
                <a:spcPts val="0"/>
              </a:spcBef>
              <a:spcAft>
                <a:spcPts val="0"/>
              </a:spcAft>
              <a:buFont typeface="Arial" panose="020B0604020202020204" pitchFamily="34" charset="0"/>
              <a:buChar char="•"/>
            </a:pPr>
            <a:endParaRPr lang="cs-CZ" sz="1600" dirty="0"/>
          </a:p>
          <a:p>
            <a:pPr>
              <a:spcBef>
                <a:spcPts val="0"/>
              </a:spcBef>
              <a:spcAft>
                <a:spcPts val="0"/>
              </a:spcAft>
            </a:pPr>
            <a:r>
              <a:rPr lang="cs-CZ" sz="1600" b="1" dirty="0"/>
              <a:t>Systém automaticky dopočte tyto kolonky:</a:t>
            </a:r>
          </a:p>
          <a:p>
            <a:pPr marL="285750" indent="-285750">
              <a:spcBef>
                <a:spcPts val="0"/>
              </a:spcBef>
              <a:spcAft>
                <a:spcPts val="0"/>
              </a:spcAft>
              <a:buFont typeface="Arial" panose="020B0604020202020204" pitchFamily="34" charset="0"/>
              <a:buChar char="•"/>
            </a:pPr>
            <a:r>
              <a:rPr lang="cs-CZ" sz="1600" dirty="0"/>
              <a:t>HODINOVÁ MZDA/PLAT</a:t>
            </a:r>
          </a:p>
          <a:p>
            <a:pPr marL="285750" indent="-285750">
              <a:spcBef>
                <a:spcPts val="0"/>
              </a:spcBef>
              <a:spcAft>
                <a:spcPts val="0"/>
              </a:spcAft>
              <a:buFont typeface="Arial" panose="020B0604020202020204" pitchFamily="34" charset="0"/>
              <a:buChar char="•"/>
            </a:pPr>
            <a:r>
              <a:rPr lang="cs-CZ" sz="1600" dirty="0"/>
              <a:t>HODINOVÁ MZDA S PŘESNOSTÍ NA 12 DESETINNÝCH MÍST</a:t>
            </a:r>
          </a:p>
          <a:p>
            <a:pPr marL="285750" indent="-285750">
              <a:spcBef>
                <a:spcPts val="0"/>
              </a:spcBef>
              <a:spcAft>
                <a:spcPts val="0"/>
              </a:spcAft>
              <a:buFont typeface="Arial" panose="020B0604020202020204" pitchFamily="34" charset="0"/>
              <a:buChar char="•"/>
            </a:pPr>
            <a:r>
              <a:rPr lang="cs-CZ" sz="1600" dirty="0"/>
              <a:t>MZDOVÝ/PLATOVÝ VÝDAJ</a:t>
            </a:r>
          </a:p>
          <a:p>
            <a:pPr marL="285750" indent="-285750">
              <a:spcBef>
                <a:spcPts val="0"/>
              </a:spcBef>
              <a:spcAft>
                <a:spcPts val="0"/>
              </a:spcAft>
              <a:buFont typeface="Arial" panose="020B0604020202020204" pitchFamily="34" charset="0"/>
              <a:buChar char="•"/>
            </a:pPr>
            <a:r>
              <a:rPr lang="cs-CZ" sz="1600" dirty="0"/>
              <a:t>PROKAZOVANÉ ZPŮSOBILÉ </a:t>
            </a:r>
            <a:r>
              <a:rPr lang="cs-CZ" dirty="0"/>
              <a:t>OSOBNÍ VÝDAJE </a:t>
            </a:r>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endParaRPr lang="cs-CZ" b="1" dirty="0"/>
          </a:p>
          <a:p>
            <a:endParaRPr lang="cs-CZ" b="1" dirty="0"/>
          </a:p>
        </p:txBody>
      </p:sp>
      <p:pic>
        <p:nvPicPr>
          <p:cNvPr id="2" name="Obrázek 1">
            <a:extLst>
              <a:ext uri="{FF2B5EF4-FFF2-40B4-BE49-F238E27FC236}">
                <a16:creationId xmlns:a16="http://schemas.microsoft.com/office/drawing/2014/main" id="{539470F1-0F1A-43F2-A729-84B077040A8B}"/>
              </a:ext>
            </a:extLst>
          </p:cNvPr>
          <p:cNvPicPr>
            <a:picLocks noChangeAspect="1"/>
          </p:cNvPicPr>
          <p:nvPr/>
        </p:nvPicPr>
        <p:blipFill>
          <a:blip r:embed="rId6"/>
          <a:stretch>
            <a:fillRect/>
          </a:stretch>
        </p:blipFill>
        <p:spPr>
          <a:xfrm>
            <a:off x="41565" y="1459679"/>
            <a:ext cx="8167252" cy="3786968"/>
          </a:xfrm>
          <a:prstGeom prst="rect">
            <a:avLst/>
          </a:prstGeom>
        </p:spPr>
      </p:pic>
    </p:spTree>
    <p:extLst>
      <p:ext uri="{BB962C8B-B14F-4D97-AF65-F5344CB8AC3E}">
        <p14:creationId xmlns:p14="http://schemas.microsoft.com/office/powerpoint/2010/main" val="2407057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SD-2  LIDSKÉ ZDROJE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328965" y="865106"/>
            <a:ext cx="3863036" cy="5139869"/>
          </a:xfrm>
          <a:prstGeom prst="rect">
            <a:avLst/>
          </a:prstGeom>
        </p:spPr>
        <p:txBody>
          <a:bodyPr wrap="square">
            <a:spAutoFit/>
          </a:bodyPr>
          <a:lstStyle/>
          <a:p>
            <a:endParaRPr lang="cs-CZ" sz="2400" b="1" dirty="0"/>
          </a:p>
          <a:p>
            <a:r>
              <a:rPr lang="cs-CZ" sz="2200" b="1" dirty="0"/>
              <a:t>Přikládané dokumenty:</a:t>
            </a:r>
          </a:p>
          <a:p>
            <a:pPr marL="285750" indent="-285750">
              <a:buFont typeface="Arial" panose="020B0604020202020204" pitchFamily="34" charset="0"/>
              <a:buChar char="•"/>
            </a:pPr>
            <a:r>
              <a:rPr lang="cs-CZ" sz="2200" dirty="0"/>
              <a:t>Sken pracovního výkazu (vkládat lze až po uložení předešlých údajů), je-li relevantní</a:t>
            </a:r>
          </a:p>
          <a:p>
            <a:pPr marL="285750" indent="-285750">
              <a:buFont typeface="Arial" panose="020B0604020202020204" pitchFamily="34" charset="0"/>
              <a:buChar char="•"/>
            </a:pPr>
            <a:r>
              <a:rPr lang="cs-CZ" sz="2200" dirty="0"/>
              <a:t>Sken účetních dokladů (je-li prokazovaná položka vyšší než 10 000 Kč)</a:t>
            </a:r>
          </a:p>
          <a:p>
            <a:endParaRPr lang="cs-CZ" sz="2200" b="1" dirty="0"/>
          </a:p>
          <a:p>
            <a:r>
              <a:rPr lang="cs-CZ" sz="2200" b="1"/>
              <a:t>Vzor pracovního výkazu</a:t>
            </a:r>
            <a:br>
              <a:rPr lang="cs-CZ" sz="2200" b="1"/>
            </a:br>
            <a:r>
              <a:rPr lang="cs-CZ" sz="2200" b="1"/>
              <a:t>k </a:t>
            </a:r>
            <a:r>
              <a:rPr lang="cs-CZ" sz="2200" b="1" dirty="0"/>
              <a:t>dispozici zde: </a:t>
            </a:r>
            <a:r>
              <a:rPr lang="cs-CZ" sz="2200" dirty="0">
                <a:hlinkClick r:id="rId6"/>
              </a:rPr>
              <a:t>https://www.esfcr.cz/pracovni-vykaz-opz</a:t>
            </a:r>
            <a:endParaRPr lang="cs-CZ" sz="2200" dirty="0"/>
          </a:p>
          <a:p>
            <a:endParaRPr lang="cs-CZ" b="1" dirty="0"/>
          </a:p>
        </p:txBody>
      </p:sp>
      <p:pic>
        <p:nvPicPr>
          <p:cNvPr id="3" name="Obrázek 2">
            <a:extLst>
              <a:ext uri="{FF2B5EF4-FFF2-40B4-BE49-F238E27FC236}">
                <a16:creationId xmlns:a16="http://schemas.microsoft.com/office/drawing/2014/main" id="{5CC5CACF-D894-4E12-99EF-B544B3448C77}"/>
              </a:ext>
            </a:extLst>
          </p:cNvPr>
          <p:cNvPicPr>
            <a:picLocks noChangeAspect="1"/>
          </p:cNvPicPr>
          <p:nvPr/>
        </p:nvPicPr>
        <p:blipFill>
          <a:blip r:embed="rId7"/>
          <a:stretch>
            <a:fillRect/>
          </a:stretch>
        </p:blipFill>
        <p:spPr>
          <a:xfrm>
            <a:off x="0" y="1154835"/>
            <a:ext cx="8210453" cy="4485086"/>
          </a:xfrm>
          <a:prstGeom prst="rect">
            <a:avLst/>
          </a:prstGeom>
        </p:spPr>
      </p:pic>
    </p:spTree>
    <p:extLst>
      <p:ext uri="{BB962C8B-B14F-4D97-AF65-F5344CB8AC3E}">
        <p14:creationId xmlns:p14="http://schemas.microsoft.com/office/powerpoint/2010/main" val="9564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85000" lnSpcReduction="20000"/>
          </a:bodyPr>
          <a:lstStyle/>
          <a:p>
            <a:r>
              <a:rPr lang="cs-CZ" sz="3000" b="1" dirty="0"/>
              <a:t>Obecně požadované přílohy k rozhodnutí jsou:</a:t>
            </a:r>
          </a:p>
          <a:p>
            <a:pPr lvl="1"/>
            <a:r>
              <a:rPr lang="cs-CZ" sz="2600" dirty="0"/>
              <a:t>Identifikace bankovního účtu</a:t>
            </a:r>
          </a:p>
          <a:p>
            <a:pPr lvl="1"/>
            <a:r>
              <a:rPr lang="cs-CZ" sz="2600" dirty="0"/>
              <a:t>Údaje z oblasti „Kategorie intervencí“</a:t>
            </a:r>
          </a:p>
          <a:p>
            <a:pPr lvl="1"/>
            <a:r>
              <a:rPr lang="cs-CZ" sz="2600" dirty="0"/>
              <a:t>Data zahájení a ukončení realizace projektu</a:t>
            </a:r>
          </a:p>
          <a:p>
            <a:pPr lvl="1"/>
            <a:r>
              <a:rPr lang="cs-CZ" sz="2600" dirty="0"/>
              <a:t>Prohlášení o bezdlužnosti a bezúhonnosti a vylučující dvojí financování</a:t>
            </a:r>
          </a:p>
          <a:p>
            <a:pPr lvl="1"/>
            <a:r>
              <a:rPr lang="cs-CZ" sz="2600" dirty="0"/>
              <a:t>Dokumenty k veřejné podpoře (pokud jsou relevantní např. Pověření kraje) </a:t>
            </a:r>
          </a:p>
          <a:p>
            <a:pPr marL="457200" lvl="1" indent="0">
              <a:buNone/>
            </a:pPr>
            <a:endParaRPr lang="cs-CZ" sz="2600" dirty="0"/>
          </a:p>
          <a:p>
            <a:pPr lvl="1"/>
            <a:r>
              <a:rPr lang="cs-CZ" sz="2800" dirty="0"/>
              <a:t>Více informací k vyplnění jednotlivých příloh k dispozici v Pokyny k doplnění žádosti o podporu v IS KP14+ před vydáním právního aktu zde: </a:t>
            </a:r>
            <a:r>
              <a:rPr lang="cs-CZ" sz="2800" dirty="0">
                <a:hlinkClick r:id="rId5"/>
              </a:rPr>
              <a:t>https://www.esfcr.cz/formulare-pro-uzavreni-pravniho-aktu-a-vzory-pravnich-aktu-o-poskytnuti-podpory-na-projekt-opz/-/dokument/798824</a:t>
            </a:r>
            <a:endParaRPr lang="cs-CZ" sz="2800" dirty="0"/>
          </a:p>
          <a:p>
            <a:pPr lvl="1"/>
            <a:endParaRPr lang="cs-CZ" sz="3000" dirty="0"/>
          </a:p>
          <a:p>
            <a:pPr marL="457200" lvl="1" indent="0">
              <a:buNone/>
            </a:pPr>
            <a:r>
              <a:rPr lang="cs-CZ" sz="3000" b="1" dirty="0"/>
              <a:t>Žadatel není oprávněn v žádosti o podporu provádět jiné změny, než jsou ve Vyrozumění!</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435369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SD-3 CESTOVNÍ NÁHRADY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768692" y="802760"/>
            <a:ext cx="5423310" cy="5632311"/>
          </a:xfrm>
          <a:prstGeom prst="rect">
            <a:avLst/>
          </a:prstGeom>
        </p:spPr>
        <p:txBody>
          <a:bodyPr wrap="square">
            <a:spAutoFit/>
          </a:bodyPr>
          <a:lstStyle/>
          <a:p>
            <a:endParaRPr lang="cs-CZ" b="1" dirty="0"/>
          </a:p>
          <a:p>
            <a:pPr marL="342900" indent="-342900">
              <a:buFont typeface="Arial" panose="020B0604020202020204" pitchFamily="34" charset="0"/>
              <a:buChar char="•"/>
            </a:pPr>
            <a:r>
              <a:rPr lang="cs-CZ" b="1" dirty="0"/>
              <a:t>Seznam výdajů nárokovaných v žádosti o platbu v rámci kapitoly rozpočtu CESTOVNÉ. Relevantní pouze pro projekty se skutečně prokazovanými výdaji.</a:t>
            </a:r>
          </a:p>
          <a:p>
            <a:pPr marL="342900" indent="-342900">
              <a:buFont typeface="Arial" panose="020B0604020202020204" pitchFamily="34" charset="0"/>
              <a:buChar char="•"/>
            </a:pPr>
            <a:endParaRPr lang="cs-CZ" b="1" dirty="0"/>
          </a:p>
          <a:p>
            <a:pPr marL="285750" indent="-285750">
              <a:buFont typeface="Arial" panose="020B0604020202020204" pitchFamily="34" charset="0"/>
              <a:buChar char="•"/>
            </a:pPr>
            <a:r>
              <a:rPr lang="cs-CZ" b="1" dirty="0"/>
              <a:t>založení nového záznamu – tlačítko NOVÝ ZÁZNAM) </a:t>
            </a:r>
          </a:p>
          <a:p>
            <a:endParaRPr lang="cs-CZ" b="1" dirty="0"/>
          </a:p>
          <a:p>
            <a:r>
              <a:rPr lang="cs-CZ" b="1" dirty="0"/>
              <a:t>Přikládané dokumenty:</a:t>
            </a:r>
          </a:p>
          <a:p>
            <a:r>
              <a:rPr lang="cs-CZ" b="1" dirty="0"/>
              <a:t>Poté příjemce vyplní tato pole:</a:t>
            </a:r>
          </a:p>
          <a:p>
            <a:pPr marL="285750" indent="-285750">
              <a:spcBef>
                <a:spcPts val="0"/>
              </a:spcBef>
              <a:spcAft>
                <a:spcPts val="0"/>
              </a:spcAft>
              <a:buFont typeface="Arial" panose="020B0604020202020204" pitchFamily="34" charset="0"/>
              <a:buChar char="•"/>
            </a:pPr>
            <a:r>
              <a:rPr lang="cs-CZ" dirty="0"/>
              <a:t>Zkrácený název subjektu (příjemce/partnera s finančním příspěvkem) </a:t>
            </a:r>
          </a:p>
          <a:p>
            <a:pPr marL="285750" indent="-285750">
              <a:spcBef>
                <a:spcPts val="0"/>
              </a:spcBef>
              <a:spcAft>
                <a:spcPts val="0"/>
              </a:spcAft>
              <a:buFont typeface="Arial" panose="020B0604020202020204" pitchFamily="34" charset="0"/>
              <a:buChar char="•"/>
            </a:pPr>
            <a:r>
              <a:rPr lang="cs-CZ" dirty="0"/>
              <a:t>Položka v rozpočtu projektu</a:t>
            </a:r>
          </a:p>
          <a:p>
            <a:pPr marL="285750" indent="-285750">
              <a:spcBef>
                <a:spcPts val="0"/>
              </a:spcBef>
              <a:spcAft>
                <a:spcPts val="0"/>
              </a:spcAft>
              <a:buFont typeface="Arial" panose="020B0604020202020204" pitchFamily="34" charset="0"/>
              <a:buChar char="•"/>
            </a:pPr>
            <a:r>
              <a:rPr lang="cs-CZ" dirty="0"/>
              <a:t>Číslo účetního dokladu v účetnictví</a:t>
            </a:r>
          </a:p>
          <a:p>
            <a:pPr marL="285750" indent="-285750">
              <a:spcBef>
                <a:spcPts val="0"/>
              </a:spcBef>
              <a:spcAft>
                <a:spcPts val="0"/>
              </a:spcAft>
              <a:buFont typeface="Arial" panose="020B0604020202020204" pitchFamily="34" charset="0"/>
              <a:buChar char="•"/>
            </a:pPr>
            <a:r>
              <a:rPr lang="cs-CZ" dirty="0"/>
              <a:t>Příjmení pracovníka</a:t>
            </a:r>
          </a:p>
          <a:p>
            <a:pPr marL="285750" indent="-285750">
              <a:spcBef>
                <a:spcPts val="0"/>
              </a:spcBef>
              <a:spcAft>
                <a:spcPts val="0"/>
              </a:spcAft>
              <a:buFont typeface="Arial" panose="020B0604020202020204" pitchFamily="34" charset="0"/>
              <a:buChar char="•"/>
            </a:pPr>
            <a:r>
              <a:rPr lang="cs-CZ" dirty="0"/>
              <a:t>Jméno pracovníka</a:t>
            </a:r>
          </a:p>
          <a:p>
            <a:pPr marL="285750" indent="-285750">
              <a:spcBef>
                <a:spcPts val="0"/>
              </a:spcBef>
              <a:spcAft>
                <a:spcPts val="0"/>
              </a:spcAft>
              <a:buFont typeface="Arial" panose="020B0604020202020204" pitchFamily="34" charset="0"/>
              <a:buChar char="•"/>
            </a:pPr>
            <a:r>
              <a:rPr lang="cs-CZ" dirty="0"/>
              <a:t>Druh pracovní cesty</a:t>
            </a:r>
          </a:p>
          <a:p>
            <a:pPr marL="285750" indent="-285750">
              <a:buFont typeface="Arial" panose="020B0604020202020204" pitchFamily="34" charset="0"/>
              <a:buChar char="•"/>
            </a:pPr>
            <a:r>
              <a:rPr lang="cs-CZ" dirty="0"/>
              <a:t>… (pokračování viz další strana)</a:t>
            </a:r>
          </a:p>
          <a:p>
            <a:pPr marL="285750" indent="-285750">
              <a:spcBef>
                <a:spcPts val="0"/>
              </a:spcBef>
              <a:spcAft>
                <a:spcPts val="0"/>
              </a:spcAft>
              <a:buFont typeface="Arial" panose="020B0604020202020204" pitchFamily="34" charset="0"/>
              <a:buChar char="•"/>
            </a:pPr>
            <a:endParaRPr lang="cs-CZ" dirty="0"/>
          </a:p>
          <a:p>
            <a:endParaRPr lang="cs-CZ" b="1" dirty="0"/>
          </a:p>
        </p:txBody>
      </p:sp>
      <p:pic>
        <p:nvPicPr>
          <p:cNvPr id="2" name="Obrázek 1">
            <a:extLst>
              <a:ext uri="{FF2B5EF4-FFF2-40B4-BE49-F238E27FC236}">
                <a16:creationId xmlns:a16="http://schemas.microsoft.com/office/drawing/2014/main" id="{BF62F5B7-2AF2-4ACB-A794-11DCD5EFEE58}"/>
              </a:ext>
            </a:extLst>
          </p:cNvPr>
          <p:cNvPicPr>
            <a:picLocks noChangeAspect="1"/>
          </p:cNvPicPr>
          <p:nvPr/>
        </p:nvPicPr>
        <p:blipFill>
          <a:blip r:embed="rId6"/>
          <a:stretch>
            <a:fillRect/>
          </a:stretch>
        </p:blipFill>
        <p:spPr>
          <a:xfrm>
            <a:off x="459442" y="1106092"/>
            <a:ext cx="6190738" cy="4406828"/>
          </a:xfrm>
          <a:prstGeom prst="rect">
            <a:avLst/>
          </a:prstGeom>
        </p:spPr>
      </p:pic>
    </p:spTree>
    <p:extLst>
      <p:ext uri="{BB962C8B-B14F-4D97-AF65-F5344CB8AC3E}">
        <p14:creationId xmlns:p14="http://schemas.microsoft.com/office/powerpoint/2010/main" val="3215929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SD-3 CESTOVNÍ NÁHRADY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8416635" y="1343085"/>
            <a:ext cx="3775365" cy="4339650"/>
          </a:xfrm>
          <a:prstGeom prst="rect">
            <a:avLst/>
          </a:prstGeom>
        </p:spPr>
        <p:txBody>
          <a:bodyPr wrap="square">
            <a:spAutoFit/>
          </a:bodyPr>
          <a:lstStyle/>
          <a:p>
            <a:endParaRPr lang="cs-CZ" b="1" dirty="0"/>
          </a:p>
          <a:p>
            <a:pPr marL="285750" indent="-285750">
              <a:buFont typeface="Arial" panose="020B0604020202020204" pitchFamily="34" charset="0"/>
              <a:buChar char="•"/>
            </a:pPr>
            <a:r>
              <a:rPr lang="cs-CZ" sz="2000" dirty="0"/>
              <a:t>Druh pracovní cesty</a:t>
            </a:r>
          </a:p>
          <a:p>
            <a:pPr marL="285750" indent="-285750">
              <a:spcBef>
                <a:spcPts val="0"/>
              </a:spcBef>
              <a:spcAft>
                <a:spcPts val="0"/>
              </a:spcAft>
              <a:buFont typeface="Arial" panose="020B0604020202020204" pitchFamily="34" charset="0"/>
              <a:buChar char="•"/>
            </a:pPr>
            <a:r>
              <a:rPr lang="cs-CZ" sz="2000" dirty="0"/>
              <a:t>Účel pracovní cesty</a:t>
            </a:r>
            <a:endParaRPr lang="pl-PL" sz="2000" dirty="0"/>
          </a:p>
          <a:p>
            <a:pPr marL="342900" indent="-342900">
              <a:spcBef>
                <a:spcPts val="0"/>
              </a:spcBef>
              <a:spcAft>
                <a:spcPts val="0"/>
              </a:spcAft>
              <a:buFont typeface="Arial" panose="020B0604020202020204" pitchFamily="34" charset="0"/>
              <a:buChar char="•"/>
            </a:pPr>
            <a:r>
              <a:rPr lang="pl-PL" sz="2000" dirty="0"/>
              <a:t>Datum zahájení pracovní cesty</a:t>
            </a:r>
          </a:p>
          <a:p>
            <a:pPr marL="342900" indent="-342900">
              <a:spcBef>
                <a:spcPts val="0"/>
              </a:spcBef>
              <a:spcAft>
                <a:spcPts val="0"/>
              </a:spcAft>
              <a:buFont typeface="Arial" panose="020B0604020202020204" pitchFamily="34" charset="0"/>
              <a:buChar char="•"/>
            </a:pPr>
            <a:r>
              <a:rPr lang="pl-PL" sz="2000" dirty="0"/>
              <a:t>Datum ukončení pracovní cesty</a:t>
            </a:r>
          </a:p>
          <a:p>
            <a:pPr marL="342900" indent="-342900">
              <a:spcBef>
                <a:spcPts val="0"/>
              </a:spcBef>
              <a:spcAft>
                <a:spcPts val="0"/>
              </a:spcAft>
              <a:buFont typeface="Arial" panose="020B0604020202020204" pitchFamily="34" charset="0"/>
              <a:buChar char="•"/>
            </a:pPr>
            <a:r>
              <a:rPr lang="pl-PL" sz="2000" dirty="0"/>
              <a:t>Prokazované způsobilé výdaje na pracovní cestu</a:t>
            </a:r>
          </a:p>
          <a:p>
            <a:pPr marL="342900" indent="-342900">
              <a:spcBef>
                <a:spcPts val="0"/>
              </a:spcBef>
              <a:spcAft>
                <a:spcPts val="0"/>
              </a:spcAft>
              <a:buFont typeface="Arial" panose="020B0604020202020204" pitchFamily="34" charset="0"/>
              <a:buChar char="•"/>
            </a:pPr>
            <a:endParaRPr lang="pl-PL" sz="2000" dirty="0"/>
          </a:p>
          <a:p>
            <a:pPr marL="342900" indent="-342900">
              <a:spcBef>
                <a:spcPts val="0"/>
              </a:spcBef>
              <a:spcAft>
                <a:spcPts val="0"/>
              </a:spcAft>
              <a:buFont typeface="Arial" panose="020B0604020202020204" pitchFamily="34" charset="0"/>
              <a:buChar char="•"/>
            </a:pPr>
            <a:endParaRPr lang="pl-PL" sz="2000" dirty="0"/>
          </a:p>
          <a:p>
            <a:pPr marL="342900" indent="-342900">
              <a:buFont typeface="Arial" panose="020B0604020202020204" pitchFamily="34" charset="0"/>
              <a:buChar char="•"/>
            </a:pPr>
            <a:r>
              <a:rPr lang="cs-CZ" sz="2000" dirty="0"/>
              <a:t>Povinností je sken účetního dokladu s výdajem nad 10 000 Kč (vkládat lze až po uložení předešlých údajů).</a:t>
            </a:r>
            <a:endParaRPr lang="pl-PL" sz="2000" dirty="0"/>
          </a:p>
          <a:p>
            <a:endParaRPr lang="cs-CZ" b="1" dirty="0"/>
          </a:p>
        </p:txBody>
      </p:sp>
      <p:pic>
        <p:nvPicPr>
          <p:cNvPr id="4" name="Obrázek 3">
            <a:extLst>
              <a:ext uri="{FF2B5EF4-FFF2-40B4-BE49-F238E27FC236}">
                <a16:creationId xmlns:a16="http://schemas.microsoft.com/office/drawing/2014/main" id="{64A94EC3-46D7-4C32-A213-73014A442473}"/>
              </a:ext>
            </a:extLst>
          </p:cNvPr>
          <p:cNvPicPr>
            <a:picLocks noChangeAspect="1"/>
          </p:cNvPicPr>
          <p:nvPr/>
        </p:nvPicPr>
        <p:blipFill>
          <a:blip r:embed="rId6"/>
          <a:stretch>
            <a:fillRect/>
          </a:stretch>
        </p:blipFill>
        <p:spPr>
          <a:xfrm>
            <a:off x="214312" y="1850446"/>
            <a:ext cx="8202322" cy="3360628"/>
          </a:xfrm>
          <a:prstGeom prst="rect">
            <a:avLst/>
          </a:prstGeom>
        </p:spPr>
      </p:pic>
    </p:spTree>
    <p:extLst>
      <p:ext uri="{BB962C8B-B14F-4D97-AF65-F5344CB8AC3E}">
        <p14:creationId xmlns:p14="http://schemas.microsoft.com/office/powerpoint/2010/main" val="1397856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SOUPISKA PŘÍJMŮ</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5940088"/>
          </a:xfrm>
          <a:prstGeom prst="rect">
            <a:avLst/>
          </a:prstGeom>
        </p:spPr>
        <p:txBody>
          <a:bodyPr wrap="square">
            <a:spAutoFit/>
          </a:bodyPr>
          <a:lstStyle/>
          <a:p>
            <a:endParaRPr lang="cs-CZ" b="1" dirty="0"/>
          </a:p>
          <a:p>
            <a:pPr marL="342900" indent="-342900">
              <a:buFont typeface="Arial" panose="020B0604020202020204" pitchFamily="34" charset="0"/>
              <a:buChar char="•"/>
            </a:pPr>
            <a:r>
              <a:rPr lang="cs-CZ" sz="1900" dirty="0"/>
              <a:t>Vyplňují příjemci prokazující čisté příjmy (tj. převyšující spolufinancování).</a:t>
            </a:r>
          </a:p>
          <a:p>
            <a:pPr marL="342900" indent="-342900">
              <a:buFont typeface="Arial" panose="020B0604020202020204" pitchFamily="34" charset="0"/>
              <a:buChar char="•"/>
            </a:pPr>
            <a:r>
              <a:rPr lang="cs-CZ" sz="1900" dirty="0"/>
              <a:t>Částka je shodná s ČISTÉ JINÉ PENĚŽNÍ PŘÍJMY ve formuláři </a:t>
            </a:r>
            <a:r>
              <a:rPr lang="cs-CZ" sz="1900" dirty="0" err="1"/>
              <a:t>ZoR</a:t>
            </a:r>
            <a:endParaRPr lang="cs-CZ" sz="1900" dirty="0"/>
          </a:p>
          <a:p>
            <a:pPr marL="342900" indent="-342900">
              <a:buFont typeface="Arial" panose="020B0604020202020204" pitchFamily="34" charset="0"/>
              <a:buChar char="•"/>
            </a:pPr>
            <a:r>
              <a:rPr lang="cs-CZ" sz="1900" b="1" dirty="0"/>
              <a:t>založení nového záznamu – tlačítko NOVÝ ZÁZNAM) </a:t>
            </a:r>
          </a:p>
          <a:p>
            <a:pPr marL="342900" indent="-342900">
              <a:buFont typeface="Arial" panose="020B0604020202020204" pitchFamily="34" charset="0"/>
              <a:buChar char="•"/>
            </a:pPr>
            <a:endParaRPr lang="cs-CZ" sz="1900" b="1" dirty="0"/>
          </a:p>
          <a:p>
            <a:r>
              <a:rPr lang="cs-CZ" sz="1900" b="1" dirty="0"/>
              <a:t>Poté příjemce vyplní tato pole:</a:t>
            </a:r>
          </a:p>
          <a:p>
            <a:pPr marL="342900" indent="-342900">
              <a:spcBef>
                <a:spcPts val="0"/>
              </a:spcBef>
              <a:spcAft>
                <a:spcPts val="0"/>
              </a:spcAft>
              <a:buFont typeface="Arial" panose="020B0604020202020204" pitchFamily="34" charset="0"/>
              <a:buChar char="•"/>
            </a:pPr>
            <a:r>
              <a:rPr lang="cs-CZ" sz="1900" dirty="0"/>
              <a:t>Číslo účetního dokladu v účetnictví</a:t>
            </a:r>
          </a:p>
          <a:p>
            <a:pPr marL="342900" indent="-342900">
              <a:spcBef>
                <a:spcPts val="0"/>
              </a:spcBef>
              <a:spcAft>
                <a:spcPts val="0"/>
              </a:spcAft>
              <a:buFont typeface="Arial" panose="020B0604020202020204" pitchFamily="34" charset="0"/>
              <a:buChar char="•"/>
            </a:pPr>
            <a:r>
              <a:rPr lang="cs-CZ" sz="1900" dirty="0"/>
              <a:t>Datum příjmu</a:t>
            </a:r>
          </a:p>
          <a:p>
            <a:pPr marL="342900" indent="-342900">
              <a:spcBef>
                <a:spcPts val="0"/>
              </a:spcBef>
              <a:spcAft>
                <a:spcPts val="0"/>
              </a:spcAft>
              <a:buFont typeface="Arial" panose="020B0604020202020204" pitchFamily="34" charset="0"/>
              <a:buChar char="•"/>
            </a:pPr>
            <a:r>
              <a:rPr lang="cs-CZ" sz="1900" dirty="0"/>
              <a:t>Vykázané příjmy</a:t>
            </a:r>
          </a:p>
          <a:p>
            <a:pPr marL="342900" indent="-342900">
              <a:spcBef>
                <a:spcPts val="0"/>
              </a:spcBef>
              <a:spcAft>
                <a:spcPts val="0"/>
              </a:spcAft>
              <a:buFont typeface="Arial" panose="020B0604020202020204" pitchFamily="34" charset="0"/>
              <a:buChar char="•"/>
            </a:pPr>
            <a:r>
              <a:rPr lang="cs-CZ" sz="1900" dirty="0"/>
              <a:t>Zkrácený název subjektu (příjemce/partnera s finančním příspěvkem) </a:t>
            </a:r>
          </a:p>
          <a:p>
            <a:pPr marL="342900" indent="-342900">
              <a:spcBef>
                <a:spcPts val="0"/>
              </a:spcBef>
              <a:spcAft>
                <a:spcPts val="0"/>
              </a:spcAft>
              <a:buFont typeface="Arial" panose="020B0604020202020204" pitchFamily="34" charset="0"/>
              <a:buChar char="•"/>
            </a:pPr>
            <a:r>
              <a:rPr lang="cs-CZ" sz="1900" dirty="0"/>
              <a:t>Popis příjmů</a:t>
            </a:r>
          </a:p>
          <a:p>
            <a:endParaRPr lang="cs-CZ" sz="1900" dirty="0"/>
          </a:p>
          <a:p>
            <a:r>
              <a:rPr lang="cs-CZ" sz="1900" b="1" dirty="0"/>
              <a:t>Nepřikládají se žádné doklady.</a:t>
            </a:r>
          </a:p>
          <a:p>
            <a:pPr marL="342900" indent="-342900">
              <a:spcBef>
                <a:spcPts val="0"/>
              </a:spcBef>
              <a:spcAft>
                <a:spcPts val="0"/>
              </a:spcAft>
              <a:buFont typeface="Arial" panose="020B0604020202020204" pitchFamily="34" charset="0"/>
              <a:buChar char="•"/>
            </a:pPr>
            <a:endParaRPr lang="pl-PL" sz="2000" dirty="0"/>
          </a:p>
          <a:p>
            <a:pPr marL="342900" indent="-342900">
              <a:spcBef>
                <a:spcPts val="0"/>
              </a:spcBef>
              <a:spcAft>
                <a:spcPts val="0"/>
              </a:spcAft>
              <a:buFont typeface="Arial" panose="020B0604020202020204" pitchFamily="34" charset="0"/>
              <a:buChar char="•"/>
            </a:pPr>
            <a:endParaRPr lang="pl-PL" sz="2000" dirty="0"/>
          </a:p>
          <a:p>
            <a:endParaRPr lang="cs-CZ" b="1" dirty="0"/>
          </a:p>
        </p:txBody>
      </p:sp>
      <p:pic>
        <p:nvPicPr>
          <p:cNvPr id="3" name="Obrázek 2">
            <a:extLst>
              <a:ext uri="{FF2B5EF4-FFF2-40B4-BE49-F238E27FC236}">
                <a16:creationId xmlns:a16="http://schemas.microsoft.com/office/drawing/2014/main" id="{D22A7361-9986-45D6-A895-75BB80319E73}"/>
              </a:ext>
            </a:extLst>
          </p:cNvPr>
          <p:cNvPicPr>
            <a:picLocks noChangeAspect="1"/>
          </p:cNvPicPr>
          <p:nvPr/>
        </p:nvPicPr>
        <p:blipFill>
          <a:blip r:embed="rId6"/>
          <a:stretch>
            <a:fillRect/>
          </a:stretch>
        </p:blipFill>
        <p:spPr>
          <a:xfrm>
            <a:off x="46712" y="1252171"/>
            <a:ext cx="6756571" cy="3503779"/>
          </a:xfrm>
          <a:prstGeom prst="rect">
            <a:avLst/>
          </a:prstGeom>
        </p:spPr>
      </p:pic>
    </p:spTree>
    <p:extLst>
      <p:ext uri="{BB962C8B-B14F-4D97-AF65-F5344CB8AC3E}">
        <p14:creationId xmlns:p14="http://schemas.microsoft.com/office/powerpoint/2010/main" val="464132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NEZPŮSOBILÉ VÝDAJE A ZÁLOŽKA DOKUMENTY</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5262979"/>
          </a:xfrm>
          <a:prstGeom prst="rect">
            <a:avLst/>
          </a:prstGeom>
        </p:spPr>
        <p:txBody>
          <a:bodyPr wrap="square">
            <a:spAutoFit/>
          </a:bodyPr>
          <a:lstStyle/>
          <a:p>
            <a:endParaRPr lang="cs-CZ" b="1" dirty="0"/>
          </a:p>
          <a:p>
            <a:r>
              <a:rPr lang="cs-CZ" sz="2000" b="1" dirty="0"/>
              <a:t>Záložka Nezpůsobilé výdaje</a:t>
            </a:r>
          </a:p>
          <a:p>
            <a:pPr marL="285750" indent="-285750">
              <a:buFont typeface="Arial" panose="020B0604020202020204" pitchFamily="34" charset="0"/>
              <a:buChar char="•"/>
            </a:pPr>
            <a:r>
              <a:rPr lang="cs-CZ" sz="2000" dirty="0"/>
              <a:t>Nevyplňuje se</a:t>
            </a:r>
          </a:p>
          <a:p>
            <a:endParaRPr lang="cs-CZ" sz="2000" b="1" dirty="0"/>
          </a:p>
          <a:p>
            <a:r>
              <a:rPr lang="cs-CZ" sz="2000" b="1" dirty="0"/>
              <a:t>Záložka dokumenty</a:t>
            </a:r>
          </a:p>
          <a:p>
            <a:pPr marL="285750" indent="-285750">
              <a:buFont typeface="Arial" panose="020B0604020202020204" pitchFamily="34" charset="0"/>
              <a:buChar char="•"/>
            </a:pPr>
            <a:r>
              <a:rPr lang="cs-CZ" sz="2000" dirty="0"/>
              <a:t> Přílohy/dokumenty, které jsou podkladem pro aktuální žádost o platbu a nezařadil je jako přílohy záznamů v soupiskách.</a:t>
            </a:r>
          </a:p>
          <a:p>
            <a:pPr marL="285750" indent="-285750">
              <a:buFont typeface="Arial" panose="020B0604020202020204" pitchFamily="34" charset="0"/>
              <a:buChar char="•"/>
            </a:pPr>
            <a:r>
              <a:rPr lang="cs-CZ" sz="2000" dirty="0"/>
              <a:t>(např. bankovní výpisy, výdajové pokladní bloky, prezenční listiny, podrobnosti k deklarované insolvenci/exekuci v čestném prohlášení, v případě přenesené daňové povinnosti se přikládá specifická příloha daňového přiznání, dále např. vyexportované soupisky účetních dokladů, lidských zdrojů a cestovních náhrad aj.)</a:t>
            </a:r>
          </a:p>
          <a:p>
            <a:pPr marL="285750" indent="-285750">
              <a:buFont typeface="Arial" panose="020B0604020202020204" pitchFamily="34" charset="0"/>
              <a:buChar char="•"/>
            </a:pPr>
            <a:endParaRPr lang="cs-CZ" b="1" dirty="0"/>
          </a:p>
        </p:txBody>
      </p:sp>
      <p:pic>
        <p:nvPicPr>
          <p:cNvPr id="4" name="Obrázek 3">
            <a:extLst>
              <a:ext uri="{FF2B5EF4-FFF2-40B4-BE49-F238E27FC236}">
                <a16:creationId xmlns:a16="http://schemas.microsoft.com/office/drawing/2014/main" id="{6D4DCFD4-1657-4F85-9BF3-2348C1F26947}"/>
              </a:ext>
            </a:extLst>
          </p:cNvPr>
          <p:cNvPicPr>
            <a:picLocks noChangeAspect="1"/>
          </p:cNvPicPr>
          <p:nvPr/>
        </p:nvPicPr>
        <p:blipFill>
          <a:blip r:embed="rId6"/>
          <a:stretch>
            <a:fillRect/>
          </a:stretch>
        </p:blipFill>
        <p:spPr>
          <a:xfrm>
            <a:off x="467" y="1193593"/>
            <a:ext cx="6858113" cy="3856071"/>
          </a:xfrm>
          <a:prstGeom prst="rect">
            <a:avLst/>
          </a:prstGeom>
        </p:spPr>
      </p:pic>
    </p:spTree>
    <p:extLst>
      <p:ext uri="{BB962C8B-B14F-4D97-AF65-F5344CB8AC3E}">
        <p14:creationId xmlns:p14="http://schemas.microsoft.com/office/powerpoint/2010/main" val="2908417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SOUHRNNÁ SOUPISKA – NAPLNĚNÍ SOUPISKY</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7" name="Obdélník 6">
            <a:extLst>
              <a:ext uri="{FF2B5EF4-FFF2-40B4-BE49-F238E27FC236}">
                <a16:creationId xmlns:a16="http://schemas.microsoft.com/office/drawing/2014/main" id="{9EACECBA-CA1F-4C3B-ABA4-55A4ADFE4A6F}"/>
              </a:ext>
            </a:extLst>
          </p:cNvPr>
          <p:cNvSpPr/>
          <p:nvPr/>
        </p:nvSpPr>
        <p:spPr>
          <a:xfrm>
            <a:off x="6820029" y="892704"/>
            <a:ext cx="5371972" cy="6063198"/>
          </a:xfrm>
          <a:prstGeom prst="rect">
            <a:avLst/>
          </a:prstGeom>
        </p:spPr>
        <p:txBody>
          <a:bodyPr wrap="square">
            <a:spAutoFit/>
          </a:bodyPr>
          <a:lstStyle/>
          <a:p>
            <a:endParaRPr lang="cs-CZ" b="1" dirty="0"/>
          </a:p>
          <a:p>
            <a:pPr marL="285750" indent="-285750">
              <a:buFont typeface="Arial" panose="020B0604020202020204" pitchFamily="34" charset="0"/>
              <a:buChar char="•"/>
            </a:pPr>
            <a:r>
              <a:rPr lang="cs-CZ" sz="1900" b="1" dirty="0"/>
              <a:t>Příjemce stiskne tlačítko NAPLNIT DATA Z DOKLADŮ SOUPISKY. </a:t>
            </a:r>
          </a:p>
          <a:p>
            <a:r>
              <a:rPr lang="cs-CZ" sz="1900" b="1" dirty="0"/>
              <a:t>Data uvedená níže budou automaticky vyplněna:</a:t>
            </a:r>
          </a:p>
          <a:p>
            <a:pPr marL="342900" indent="-342900">
              <a:spcBef>
                <a:spcPts val="0"/>
              </a:spcBef>
              <a:spcAft>
                <a:spcPts val="0"/>
              </a:spcAft>
              <a:buFont typeface="Arial" panose="020B0604020202020204" pitchFamily="34" charset="0"/>
              <a:buChar char="•"/>
            </a:pPr>
            <a:r>
              <a:rPr lang="cs-CZ" sz="1900" dirty="0"/>
              <a:t>Způsobilé výdaje</a:t>
            </a:r>
          </a:p>
          <a:p>
            <a:pPr marL="342900" indent="-342900">
              <a:spcBef>
                <a:spcPts val="0"/>
              </a:spcBef>
              <a:spcAft>
                <a:spcPts val="0"/>
              </a:spcAft>
              <a:buFont typeface="Arial" panose="020B0604020202020204" pitchFamily="34" charset="0"/>
              <a:buChar char="•"/>
            </a:pPr>
            <a:r>
              <a:rPr lang="cs-CZ" sz="1900" dirty="0"/>
              <a:t>Prokazované způsobilé výdaje přímé</a:t>
            </a:r>
          </a:p>
          <a:p>
            <a:pPr marL="342900" indent="-342900">
              <a:spcBef>
                <a:spcPts val="0"/>
              </a:spcBef>
              <a:spcAft>
                <a:spcPts val="0"/>
              </a:spcAft>
              <a:buFont typeface="Arial" panose="020B0604020202020204" pitchFamily="34" charset="0"/>
              <a:buChar char="•"/>
            </a:pPr>
            <a:r>
              <a:rPr lang="cs-CZ" sz="1900" dirty="0"/>
              <a:t>Jiné peněžní příjmy vykazované</a:t>
            </a:r>
          </a:p>
          <a:p>
            <a:pPr marL="342900" indent="-342900">
              <a:spcBef>
                <a:spcPts val="0"/>
              </a:spcBef>
              <a:spcAft>
                <a:spcPts val="0"/>
              </a:spcAft>
              <a:buFont typeface="Arial" panose="020B0604020202020204" pitchFamily="34" charset="0"/>
              <a:buChar char="•"/>
            </a:pPr>
            <a:r>
              <a:rPr lang="cs-CZ" sz="1900" dirty="0"/>
              <a:t>Způsobilé výdaje celkem</a:t>
            </a:r>
          </a:p>
          <a:p>
            <a:pPr marL="342900" indent="-342900">
              <a:spcBef>
                <a:spcPts val="0"/>
              </a:spcBef>
              <a:spcAft>
                <a:spcPts val="0"/>
              </a:spcAft>
              <a:buFont typeface="Arial" panose="020B0604020202020204" pitchFamily="34" charset="0"/>
              <a:buChar char="•"/>
            </a:pPr>
            <a:r>
              <a:rPr lang="cs-CZ" sz="1900" dirty="0"/>
              <a:t>Způsobilé výdaje investiční</a:t>
            </a:r>
          </a:p>
          <a:p>
            <a:pPr marL="342900" indent="-342900">
              <a:spcBef>
                <a:spcPts val="0"/>
              </a:spcBef>
              <a:spcAft>
                <a:spcPts val="0"/>
              </a:spcAft>
              <a:buFont typeface="Arial" panose="020B0604020202020204" pitchFamily="34" charset="0"/>
              <a:buChar char="•"/>
            </a:pPr>
            <a:r>
              <a:rPr lang="cs-CZ" sz="1900" dirty="0"/>
              <a:t>Způsobilé výdaje neinvestiční</a:t>
            </a:r>
          </a:p>
          <a:p>
            <a:pPr marL="342900" indent="-342900">
              <a:spcBef>
                <a:spcPts val="0"/>
              </a:spcBef>
              <a:spcAft>
                <a:spcPts val="0"/>
              </a:spcAft>
              <a:buFont typeface="Arial" panose="020B0604020202020204" pitchFamily="34" charset="0"/>
              <a:buChar char="•"/>
            </a:pPr>
            <a:r>
              <a:rPr lang="cs-CZ" sz="1900" dirty="0"/>
              <a:t>Způsobilé výdaje křížové financování investiční</a:t>
            </a:r>
          </a:p>
          <a:p>
            <a:pPr marL="342900" indent="-342900">
              <a:spcBef>
                <a:spcPts val="0"/>
              </a:spcBef>
              <a:spcAft>
                <a:spcPts val="0"/>
              </a:spcAft>
              <a:buFont typeface="Arial" panose="020B0604020202020204" pitchFamily="34" charset="0"/>
              <a:buChar char="•"/>
            </a:pPr>
            <a:r>
              <a:rPr lang="cs-CZ" sz="1900" dirty="0"/>
              <a:t>Způsobilé výdaje křížové financování neinvestiční</a:t>
            </a:r>
          </a:p>
          <a:p>
            <a:pPr marL="342900" indent="-342900">
              <a:spcBef>
                <a:spcPts val="0"/>
              </a:spcBef>
              <a:spcAft>
                <a:spcPts val="0"/>
              </a:spcAft>
              <a:buFont typeface="Arial" panose="020B0604020202020204" pitchFamily="34" charset="0"/>
              <a:buChar char="•"/>
            </a:pPr>
            <a:r>
              <a:rPr lang="cs-CZ" sz="1900" dirty="0"/>
              <a:t>Prokazované způsobilé výdaje očištěné o příjmy</a:t>
            </a:r>
          </a:p>
          <a:p>
            <a:pPr marL="342900" indent="-342900">
              <a:spcBef>
                <a:spcPts val="0"/>
              </a:spcBef>
              <a:spcAft>
                <a:spcPts val="0"/>
              </a:spcAft>
              <a:buFont typeface="Arial" panose="020B0604020202020204" pitchFamily="34" charset="0"/>
              <a:buChar char="•"/>
            </a:pPr>
            <a:r>
              <a:rPr lang="cs-CZ" sz="1900" dirty="0"/>
              <a:t>Prokazované způsobilé výdaje očištěné o příjmy investiční</a:t>
            </a:r>
          </a:p>
          <a:p>
            <a:pPr marL="342900" indent="-342900">
              <a:spcBef>
                <a:spcPts val="0"/>
              </a:spcBef>
              <a:spcAft>
                <a:spcPts val="0"/>
              </a:spcAft>
              <a:buFont typeface="Arial" panose="020B0604020202020204" pitchFamily="34" charset="0"/>
              <a:buChar char="•"/>
            </a:pPr>
            <a:r>
              <a:rPr lang="cs-CZ" sz="1900" dirty="0"/>
              <a:t>Prokazované způsobilé výdaje očištěné o příjmy neinvestiční</a:t>
            </a:r>
          </a:p>
          <a:p>
            <a:pPr>
              <a:spcBef>
                <a:spcPts val="0"/>
              </a:spcBef>
              <a:spcAft>
                <a:spcPts val="0"/>
              </a:spcAft>
            </a:pPr>
            <a:endParaRPr lang="cs-CZ" sz="2000" dirty="0"/>
          </a:p>
          <a:p>
            <a:endParaRPr lang="cs-CZ" b="1" dirty="0"/>
          </a:p>
          <a:p>
            <a:endParaRPr lang="cs-CZ" b="1" dirty="0"/>
          </a:p>
        </p:txBody>
      </p:sp>
      <p:pic>
        <p:nvPicPr>
          <p:cNvPr id="6" name="Obrázek 5">
            <a:extLst>
              <a:ext uri="{FF2B5EF4-FFF2-40B4-BE49-F238E27FC236}">
                <a16:creationId xmlns:a16="http://schemas.microsoft.com/office/drawing/2014/main" id="{DFA1A36D-166A-4C4A-89D7-9E06DA2AC738}"/>
              </a:ext>
            </a:extLst>
          </p:cNvPr>
          <p:cNvPicPr>
            <a:picLocks noChangeAspect="1"/>
          </p:cNvPicPr>
          <p:nvPr/>
        </p:nvPicPr>
        <p:blipFill>
          <a:blip r:embed="rId6"/>
          <a:stretch>
            <a:fillRect/>
          </a:stretch>
        </p:blipFill>
        <p:spPr>
          <a:xfrm>
            <a:off x="55675" y="1015268"/>
            <a:ext cx="5329856" cy="3888000"/>
          </a:xfrm>
          <a:prstGeom prst="rect">
            <a:avLst/>
          </a:prstGeom>
        </p:spPr>
      </p:pic>
      <p:pic>
        <p:nvPicPr>
          <p:cNvPr id="8" name="Obrázek 7">
            <a:extLst>
              <a:ext uri="{FF2B5EF4-FFF2-40B4-BE49-F238E27FC236}">
                <a16:creationId xmlns:a16="http://schemas.microsoft.com/office/drawing/2014/main" id="{83ABA741-454F-4C39-AC3B-93AA387E2C5E}"/>
              </a:ext>
            </a:extLst>
          </p:cNvPr>
          <p:cNvPicPr>
            <a:picLocks noChangeAspect="1"/>
          </p:cNvPicPr>
          <p:nvPr/>
        </p:nvPicPr>
        <p:blipFill>
          <a:blip r:embed="rId7"/>
          <a:stretch>
            <a:fillRect/>
          </a:stretch>
        </p:blipFill>
        <p:spPr>
          <a:xfrm>
            <a:off x="1003254" y="1161176"/>
            <a:ext cx="5050863" cy="3708000"/>
          </a:xfrm>
          <a:prstGeom prst="rect">
            <a:avLst/>
          </a:prstGeom>
        </p:spPr>
      </p:pic>
      <p:sp>
        <p:nvSpPr>
          <p:cNvPr id="3" name="TextovéPole 2">
            <a:extLst>
              <a:ext uri="{FF2B5EF4-FFF2-40B4-BE49-F238E27FC236}">
                <a16:creationId xmlns:a16="http://schemas.microsoft.com/office/drawing/2014/main" id="{7D030973-932E-446E-8861-D8D48EE9496B}"/>
              </a:ext>
            </a:extLst>
          </p:cNvPr>
          <p:cNvSpPr txBox="1"/>
          <p:nvPr/>
        </p:nvSpPr>
        <p:spPr>
          <a:xfrm>
            <a:off x="118511" y="4940446"/>
            <a:ext cx="6701518" cy="1200329"/>
          </a:xfrm>
          <a:prstGeom prst="rect">
            <a:avLst/>
          </a:prstGeom>
          <a:noFill/>
        </p:spPr>
        <p:txBody>
          <a:bodyPr wrap="square" rtlCol="0">
            <a:spAutoFit/>
          </a:bodyPr>
          <a:lstStyle/>
          <a:p>
            <a:r>
              <a:rPr lang="cs-CZ" dirty="0"/>
              <a:t>Dále je nutno vyplnit pole </a:t>
            </a:r>
            <a:r>
              <a:rPr lang="cs-CZ" b="1" dirty="0"/>
              <a:t>Prokazované další výdaje stanovené sazbou či paušálem</a:t>
            </a:r>
            <a:r>
              <a:rPr lang="cs-CZ" dirty="0"/>
              <a:t> (25 % prokazovaných přímých nákladů) a </a:t>
            </a:r>
            <a:r>
              <a:rPr lang="cs-CZ" b="1" u="sng" dirty="0"/>
              <a:t>opětovně stisknout Naplnit data z dokladů soupisky</a:t>
            </a:r>
            <a:r>
              <a:rPr lang="cs-CZ" dirty="0"/>
              <a:t>. </a:t>
            </a:r>
          </a:p>
          <a:p>
            <a:endParaRPr lang="cs-CZ" dirty="0"/>
          </a:p>
        </p:txBody>
      </p:sp>
    </p:spTree>
    <p:extLst>
      <p:ext uri="{BB962C8B-B14F-4D97-AF65-F5344CB8AC3E}">
        <p14:creationId xmlns:p14="http://schemas.microsoft.com/office/powerpoint/2010/main" val="32851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ZPŮSOBILÉ VÝDAJE POŽADOVÁNO</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9" name="Obdélník 8">
            <a:extLst>
              <a:ext uri="{FF2B5EF4-FFF2-40B4-BE49-F238E27FC236}">
                <a16:creationId xmlns:a16="http://schemas.microsoft.com/office/drawing/2014/main" id="{41C1D5E2-D07A-44F2-A982-F295B60C35FB}"/>
              </a:ext>
            </a:extLst>
          </p:cNvPr>
          <p:cNvSpPr/>
          <p:nvPr/>
        </p:nvSpPr>
        <p:spPr>
          <a:xfrm>
            <a:off x="2881360" y="1125501"/>
            <a:ext cx="9401623" cy="5601533"/>
          </a:xfrm>
          <a:prstGeom prst="rect">
            <a:avLst/>
          </a:prstGeom>
        </p:spPr>
        <p:txBody>
          <a:bodyPr wrap="square">
            <a:spAutoFit/>
          </a:bodyPr>
          <a:lstStyle/>
          <a:p>
            <a:pPr marL="285750" indent="-285750">
              <a:buFont typeface="Arial" panose="020B0604020202020204" pitchFamily="34" charset="0"/>
              <a:buChar char="•"/>
            </a:pPr>
            <a:r>
              <a:rPr lang="cs-CZ" sz="1900" b="1" dirty="0"/>
              <a:t>Příjemce stiskne tlačítko NAPLNIT DATA ZE SOUPISKY</a:t>
            </a:r>
          </a:p>
          <a:p>
            <a:endParaRPr lang="cs-CZ" sz="1900" b="1" dirty="0"/>
          </a:p>
          <a:p>
            <a:r>
              <a:rPr lang="cs-CZ" sz="1900" b="1" dirty="0"/>
              <a:t>Data uvedená níže budou automaticky vyplněna:</a:t>
            </a:r>
          </a:p>
          <a:p>
            <a:pPr marL="285750" indent="-285750">
              <a:spcBef>
                <a:spcPts val="0"/>
              </a:spcBef>
              <a:spcAft>
                <a:spcPts val="0"/>
              </a:spcAft>
              <a:buFont typeface="Arial" panose="020B0604020202020204" pitchFamily="34" charset="0"/>
              <a:buChar char="•"/>
            </a:pPr>
            <a:r>
              <a:rPr lang="cs-CZ" sz="1900" dirty="0"/>
              <a:t>Způsobilé výdaje celkem, investiční a neinvestiční</a:t>
            </a:r>
          </a:p>
          <a:p>
            <a:pPr marL="285750" indent="-285750">
              <a:spcBef>
                <a:spcPts val="0"/>
              </a:spcBef>
              <a:spcAft>
                <a:spcPts val="0"/>
              </a:spcAft>
              <a:buFont typeface="Arial" panose="020B0604020202020204" pitchFamily="34" charset="0"/>
              <a:buChar char="•"/>
            </a:pPr>
            <a:r>
              <a:rPr lang="cs-CZ" sz="1900" dirty="0"/>
              <a:t>Jiné peněžní příjmy připadající na způsobilé výdaje</a:t>
            </a:r>
          </a:p>
          <a:p>
            <a:pPr marL="285750" indent="-285750">
              <a:spcBef>
                <a:spcPts val="0"/>
              </a:spcBef>
              <a:spcAft>
                <a:spcPts val="0"/>
              </a:spcAft>
              <a:buFont typeface="Arial" panose="020B0604020202020204" pitchFamily="34" charset="0"/>
              <a:buChar char="•"/>
            </a:pPr>
            <a:r>
              <a:rPr lang="cs-CZ" sz="1900" dirty="0"/>
              <a:t>Celkové způsobilé výdaje snížené o jiné peněžní příjmy</a:t>
            </a:r>
          </a:p>
          <a:p>
            <a:pPr marL="285750" indent="-285750">
              <a:spcBef>
                <a:spcPts val="0"/>
              </a:spcBef>
              <a:spcAft>
                <a:spcPts val="0"/>
              </a:spcAft>
              <a:buFont typeface="Arial" panose="020B0604020202020204" pitchFamily="34" charset="0"/>
              <a:buChar char="•"/>
            </a:pPr>
            <a:r>
              <a:rPr lang="cs-CZ" sz="1900" dirty="0"/>
              <a:t>Způsobilé výdaje snížené o jiné peněžní příjmy z nedotačních zdrojů</a:t>
            </a:r>
          </a:p>
          <a:p>
            <a:pPr marL="285750" indent="-285750">
              <a:spcBef>
                <a:spcPts val="0"/>
              </a:spcBef>
              <a:spcAft>
                <a:spcPts val="0"/>
              </a:spcAft>
              <a:buFont typeface="Arial" panose="020B0604020202020204" pitchFamily="34" charset="0"/>
              <a:buChar char="•"/>
            </a:pPr>
            <a:r>
              <a:rPr lang="cs-CZ" sz="1900" dirty="0"/>
              <a:t>Způsobilé výdaje snížené o jiné peněžní příjmy z dotačních zdrojů celkem, investiční a neinvestiční</a:t>
            </a:r>
          </a:p>
          <a:p>
            <a:pPr marL="285750" indent="-285750">
              <a:spcBef>
                <a:spcPts val="0"/>
              </a:spcBef>
              <a:spcAft>
                <a:spcPts val="0"/>
              </a:spcAft>
              <a:buFont typeface="Arial" panose="020B0604020202020204" pitchFamily="34" charset="0"/>
              <a:buChar char="•"/>
            </a:pPr>
            <a:r>
              <a:rPr lang="cs-CZ" sz="1900" dirty="0"/>
              <a:t>Celkové způsobilé výdaje připadající na příjmy dle čl. 61</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celkem, investiční a neinvestiční</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z nedotačních zdrojů</a:t>
            </a:r>
          </a:p>
          <a:p>
            <a:pPr marL="285750" indent="-285750">
              <a:spcBef>
                <a:spcPts val="0"/>
              </a:spcBef>
              <a:spcAft>
                <a:spcPts val="0"/>
              </a:spcAft>
              <a:buFont typeface="Arial" panose="020B0604020202020204" pitchFamily="34" charset="0"/>
              <a:buChar char="•"/>
            </a:pPr>
            <a:r>
              <a:rPr lang="cs-CZ" sz="1900" dirty="0"/>
              <a:t>Způsobilé výdaje připadající na finanční mezeru / očištěné o </a:t>
            </a:r>
            <a:r>
              <a:rPr lang="cs-CZ" sz="1900" dirty="0" err="1"/>
              <a:t>flat</a:t>
            </a:r>
            <a:r>
              <a:rPr lang="cs-CZ" sz="1900" dirty="0"/>
              <a:t> </a:t>
            </a:r>
            <a:r>
              <a:rPr lang="cs-CZ" sz="1900" dirty="0" err="1"/>
              <a:t>rate</a:t>
            </a:r>
            <a:r>
              <a:rPr lang="cs-CZ" sz="1900" dirty="0"/>
              <a:t> z dotačních zdrojů celkem, investiční a neinvestiční</a:t>
            </a:r>
          </a:p>
          <a:p>
            <a:pPr marL="285750" indent="-285750">
              <a:spcBef>
                <a:spcPts val="0"/>
              </a:spcBef>
              <a:spcAft>
                <a:spcPts val="0"/>
              </a:spcAft>
              <a:buFont typeface="Arial" panose="020B0604020202020204" pitchFamily="34" charset="0"/>
              <a:buChar char="•"/>
            </a:pPr>
            <a:r>
              <a:rPr lang="cs-CZ" sz="1900" dirty="0"/>
              <a:t>Způsobilé výdaje křížové financování celkem, investiční a neinvestiční</a:t>
            </a:r>
          </a:p>
          <a:p>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p:txBody>
      </p:sp>
      <p:pic>
        <p:nvPicPr>
          <p:cNvPr id="10" name="Obrázek 9">
            <a:extLst>
              <a:ext uri="{FF2B5EF4-FFF2-40B4-BE49-F238E27FC236}">
                <a16:creationId xmlns:a16="http://schemas.microsoft.com/office/drawing/2014/main" id="{2BA878A9-968C-4DE2-BB1A-2DE319D2D027}"/>
              </a:ext>
            </a:extLst>
          </p:cNvPr>
          <p:cNvPicPr>
            <a:picLocks noChangeAspect="1"/>
          </p:cNvPicPr>
          <p:nvPr/>
        </p:nvPicPr>
        <p:blipFill>
          <a:blip r:embed="rId6"/>
          <a:stretch>
            <a:fillRect/>
          </a:stretch>
        </p:blipFill>
        <p:spPr>
          <a:xfrm>
            <a:off x="90941" y="1101526"/>
            <a:ext cx="2790419" cy="4392490"/>
          </a:xfrm>
          <a:prstGeom prst="rect">
            <a:avLst/>
          </a:prstGeom>
        </p:spPr>
      </p:pic>
    </p:spTree>
    <p:extLst>
      <p:ext uri="{BB962C8B-B14F-4D97-AF65-F5344CB8AC3E}">
        <p14:creationId xmlns:p14="http://schemas.microsoft.com/office/powerpoint/2010/main" val="971016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ZPŮSOBILÉ VÝDAJE POŽADOVÁNO</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pic>
        <p:nvPicPr>
          <p:cNvPr id="21" name="Obrázek 20">
            <a:extLst>
              <a:ext uri="{FF2B5EF4-FFF2-40B4-BE49-F238E27FC236}">
                <a16:creationId xmlns:a16="http://schemas.microsoft.com/office/drawing/2014/main" id="{C73BCA68-492A-472B-A811-28EDBCEF7842}"/>
              </a:ext>
            </a:extLst>
          </p:cNvPr>
          <p:cNvPicPr>
            <a:picLocks noChangeAspect="1"/>
          </p:cNvPicPr>
          <p:nvPr/>
        </p:nvPicPr>
        <p:blipFill>
          <a:blip r:embed="rId6"/>
          <a:stretch>
            <a:fillRect/>
          </a:stretch>
        </p:blipFill>
        <p:spPr>
          <a:xfrm>
            <a:off x="352580" y="1077308"/>
            <a:ext cx="9348348" cy="4736358"/>
          </a:xfrm>
          <a:prstGeom prst="rect">
            <a:avLst/>
          </a:prstGeom>
        </p:spPr>
      </p:pic>
    </p:spTree>
    <p:extLst>
      <p:ext uri="{BB962C8B-B14F-4D97-AF65-F5344CB8AC3E}">
        <p14:creationId xmlns:p14="http://schemas.microsoft.com/office/powerpoint/2010/main" val="1791867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ŽÁDOST O PLATBU – ČÁST ČÁSTKA NA KRYTÍ NÁKLADŮ</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506926" y="1085909"/>
            <a:ext cx="11582400" cy="2754600"/>
          </a:xfrm>
          <a:prstGeom prst="rect">
            <a:avLst/>
          </a:prstGeom>
        </p:spPr>
        <p:txBody>
          <a:bodyPr wrap="square">
            <a:spAutoFit/>
          </a:bodyPr>
          <a:lstStyle/>
          <a:p>
            <a:pPr marL="285750" indent="-285750">
              <a:buFont typeface="Arial" panose="020B0604020202020204" pitchFamily="34" charset="0"/>
              <a:buChar char="•"/>
            </a:pPr>
            <a:r>
              <a:rPr lang="cs-CZ" sz="1900" dirty="0"/>
              <a:t>Pouze pro ex-ante</a:t>
            </a:r>
          </a:p>
          <a:p>
            <a:pPr>
              <a:spcBef>
                <a:spcPts val="0"/>
              </a:spcBef>
              <a:spcAft>
                <a:spcPts val="0"/>
              </a:spcAft>
            </a:pPr>
            <a:r>
              <a:rPr lang="cs-CZ" sz="1900" dirty="0"/>
              <a:t>Příjemce vyplní tato pole:</a:t>
            </a:r>
          </a:p>
          <a:p>
            <a:pPr marL="285750" indent="-285750">
              <a:spcBef>
                <a:spcPts val="0"/>
              </a:spcBef>
              <a:spcAft>
                <a:spcPts val="0"/>
              </a:spcAft>
              <a:buFont typeface="Arial" panose="020B0604020202020204" pitchFamily="34" charset="0"/>
              <a:buChar char="•"/>
            </a:pPr>
            <a:r>
              <a:rPr lang="cs-CZ" sz="1900" dirty="0"/>
              <a:t>Částka na krytí výdajů investiční </a:t>
            </a:r>
          </a:p>
          <a:p>
            <a:pPr marL="285750" indent="-285750">
              <a:spcBef>
                <a:spcPts val="0"/>
              </a:spcBef>
              <a:spcAft>
                <a:spcPts val="0"/>
              </a:spcAft>
              <a:buFont typeface="Arial" panose="020B0604020202020204" pitchFamily="34" charset="0"/>
              <a:buChar char="•"/>
            </a:pPr>
            <a:r>
              <a:rPr lang="cs-CZ" sz="1900" dirty="0"/>
              <a:t>Částka na krytí výdajů neinvestiční</a:t>
            </a:r>
          </a:p>
          <a:p>
            <a:pPr marL="285750" indent="-285750">
              <a:spcBef>
                <a:spcPts val="0"/>
              </a:spcBef>
              <a:spcAft>
                <a:spcPts val="0"/>
              </a:spcAft>
              <a:buFont typeface="Arial" panose="020B0604020202020204" pitchFamily="34" charset="0"/>
              <a:buChar char="•"/>
            </a:pPr>
            <a:endParaRPr lang="cs-CZ" sz="1900" dirty="0"/>
          </a:p>
          <a:p>
            <a:r>
              <a:rPr lang="cs-CZ" sz="1900" dirty="0"/>
              <a:t>Jedná se o součet částek na krytí budoucích výdajů (ve většině případů = částka prokazovaných výdajů očištěných o čisté příjmy v </a:t>
            </a:r>
            <a:r>
              <a:rPr lang="cs-CZ" sz="1900" dirty="0" err="1"/>
              <a:t>ŽoP</a:t>
            </a:r>
            <a:r>
              <a:rPr lang="cs-CZ" sz="1900" dirty="0"/>
              <a:t>, </a:t>
            </a:r>
            <a:r>
              <a:rPr lang="cs-CZ" sz="2000" dirty="0"/>
              <a:t>příp. rozdíl mezi částkou celkových způsobilých výdajů a poskytnutou zálohou. </a:t>
            </a:r>
            <a:endParaRPr lang="cs-CZ" sz="1900" dirty="0"/>
          </a:p>
          <a:p>
            <a:endParaRPr lang="cs-CZ" sz="1900" b="1" dirty="0"/>
          </a:p>
          <a:p>
            <a:r>
              <a:rPr lang="cs-CZ" sz="1900" b="1" dirty="0"/>
              <a:t>V součtu vyplacené zálohy nesmí překročit celkovou částku způsobilých výdajů stanovenou v právním </a:t>
            </a:r>
            <a:r>
              <a:rPr lang="cs-CZ" sz="2100" b="1" dirty="0"/>
              <a:t>aktu. </a:t>
            </a:r>
            <a:r>
              <a:rPr lang="cs-CZ" dirty="0"/>
              <a:t>	</a:t>
            </a:r>
          </a:p>
        </p:txBody>
      </p:sp>
      <p:pic>
        <p:nvPicPr>
          <p:cNvPr id="3" name="Obrázek 2">
            <a:extLst>
              <a:ext uri="{FF2B5EF4-FFF2-40B4-BE49-F238E27FC236}">
                <a16:creationId xmlns:a16="http://schemas.microsoft.com/office/drawing/2014/main" id="{2050E897-1D00-442E-97A8-84720732A558}"/>
              </a:ext>
            </a:extLst>
          </p:cNvPr>
          <p:cNvPicPr>
            <a:picLocks noChangeAspect="1"/>
          </p:cNvPicPr>
          <p:nvPr/>
        </p:nvPicPr>
        <p:blipFill>
          <a:blip r:embed="rId6"/>
          <a:stretch>
            <a:fillRect/>
          </a:stretch>
        </p:blipFill>
        <p:spPr>
          <a:xfrm>
            <a:off x="506928" y="3818324"/>
            <a:ext cx="10104926" cy="1977774"/>
          </a:xfrm>
          <a:prstGeom prst="rect">
            <a:avLst/>
          </a:prstGeom>
        </p:spPr>
      </p:pic>
    </p:spTree>
    <p:extLst>
      <p:ext uri="{BB962C8B-B14F-4D97-AF65-F5344CB8AC3E}">
        <p14:creationId xmlns:p14="http://schemas.microsoft.com/office/powerpoint/2010/main" val="3420301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66011"/>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ZÁLOŽKA ČESTNÁ PROHLÁŠENÍ, FINALIZACE, </a:t>
            </a:r>
          </a:p>
          <a:p>
            <a:pPr algn="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6455954" y="1206224"/>
            <a:ext cx="5633372" cy="5078313"/>
          </a:xfrm>
          <a:prstGeom prst="rect">
            <a:avLst/>
          </a:prstGeom>
        </p:spPr>
        <p:txBody>
          <a:bodyPr wrap="square">
            <a:spAutoFit/>
          </a:bodyPr>
          <a:lstStyle/>
          <a:p>
            <a:r>
              <a:rPr lang="cs-CZ" b="1" dirty="0"/>
              <a:t>Záložka Čestná prohlášení</a:t>
            </a:r>
          </a:p>
          <a:p>
            <a:pPr marL="285750" indent="-285750">
              <a:buFont typeface="Arial" panose="020B0604020202020204" pitchFamily="34" charset="0"/>
              <a:buChar char="•"/>
            </a:pPr>
            <a:r>
              <a:rPr lang="cs-CZ" dirty="0"/>
              <a:t>Příjemce vybere jedno ze dvou předdefinovaných čestných prohlášení (varianta 1 – proti příjemci bylo zahájeno insolvenční řízení, varianta 2 – proti příjemci nebylo zahájeno insolvenční řízení)</a:t>
            </a:r>
          </a:p>
          <a:p>
            <a:pPr marL="285750" indent="-285750">
              <a:buFont typeface="Arial" panose="020B0604020202020204" pitchFamily="34" charset="0"/>
              <a:buChar char="•"/>
            </a:pPr>
            <a:r>
              <a:rPr lang="cs-CZ" dirty="0"/>
              <a:t>– nabídka se zobrazí po stisku ikony SEZNAM</a:t>
            </a:r>
          </a:p>
          <a:p>
            <a:pPr marL="285750" indent="-285750">
              <a:buFont typeface="Arial" panose="020B0604020202020204" pitchFamily="34" charset="0"/>
              <a:buChar char="•"/>
            </a:pPr>
            <a:r>
              <a:rPr lang="cs-CZ" dirty="0"/>
              <a:t>Příjemce stiskne řádek s relevantním čestným prohlášením a po přečtení zatrhne fajfku u SOUHLASÍM S ČESTNÝM PROHLÁŠENÍM a stiskne tlačítko ULOŽIT</a:t>
            </a:r>
          </a:p>
          <a:p>
            <a:endParaRPr lang="cs-CZ" dirty="0"/>
          </a:p>
          <a:p>
            <a:r>
              <a:rPr lang="cs-CZ" b="1" dirty="0"/>
              <a:t>Finalizace</a:t>
            </a:r>
          </a:p>
          <a:p>
            <a:pPr marL="285750" indent="-285750">
              <a:buFont typeface="Arial" panose="020B0604020202020204" pitchFamily="34" charset="0"/>
              <a:buChar char="•"/>
            </a:pPr>
            <a:r>
              <a:rPr lang="cs-CZ" dirty="0"/>
              <a:t>Před finalizací žádosti o platbu je nutné odstranit veškeré chyby – stisknout na tlačítko KONTROLA</a:t>
            </a:r>
          </a:p>
          <a:p>
            <a:pPr marL="285750" indent="-285750">
              <a:buFont typeface="Arial" panose="020B0604020202020204" pitchFamily="34" charset="0"/>
              <a:buChar char="•"/>
            </a:pPr>
            <a:r>
              <a:rPr lang="cs-CZ" dirty="0"/>
              <a:t>Systém nedovolí finalizovat žádost o platbu, pokud se vyskytuje některá z „červených“ finalizačních kontrol.</a:t>
            </a:r>
          </a:p>
          <a:p>
            <a:pPr marL="285750" indent="-285750">
              <a:buFont typeface="Arial" panose="020B0604020202020204" pitchFamily="34" charset="0"/>
              <a:buChar char="•"/>
            </a:pPr>
            <a:r>
              <a:rPr lang="cs-CZ" dirty="0"/>
              <a:t>Příjemce finalizuje pomocí tlačítka FINALIZOVAT</a:t>
            </a:r>
          </a:p>
          <a:p>
            <a:endParaRPr lang="cs-CZ" dirty="0"/>
          </a:p>
          <a:p>
            <a:r>
              <a:rPr lang="cs-CZ" dirty="0"/>
              <a:t> 	</a:t>
            </a:r>
          </a:p>
        </p:txBody>
      </p:sp>
      <p:pic>
        <p:nvPicPr>
          <p:cNvPr id="4" name="Obrázek 3">
            <a:extLst>
              <a:ext uri="{FF2B5EF4-FFF2-40B4-BE49-F238E27FC236}">
                <a16:creationId xmlns:a16="http://schemas.microsoft.com/office/drawing/2014/main" id="{79C4CFA7-E13C-43FE-B538-0C3301B9E668}"/>
              </a:ext>
            </a:extLst>
          </p:cNvPr>
          <p:cNvPicPr>
            <a:picLocks noChangeAspect="1"/>
          </p:cNvPicPr>
          <p:nvPr/>
        </p:nvPicPr>
        <p:blipFill>
          <a:blip r:embed="rId6"/>
          <a:stretch>
            <a:fillRect/>
          </a:stretch>
        </p:blipFill>
        <p:spPr>
          <a:xfrm>
            <a:off x="97071" y="1143371"/>
            <a:ext cx="6155020" cy="2950958"/>
          </a:xfrm>
          <a:prstGeom prst="rect">
            <a:avLst/>
          </a:prstGeom>
        </p:spPr>
      </p:pic>
      <p:pic>
        <p:nvPicPr>
          <p:cNvPr id="6" name="Obrázek 5">
            <a:extLst>
              <a:ext uri="{FF2B5EF4-FFF2-40B4-BE49-F238E27FC236}">
                <a16:creationId xmlns:a16="http://schemas.microsoft.com/office/drawing/2014/main" id="{ED8D80B3-F2A0-4832-BAE1-342E7437214D}"/>
              </a:ext>
            </a:extLst>
          </p:cNvPr>
          <p:cNvPicPr>
            <a:picLocks noChangeAspect="1"/>
          </p:cNvPicPr>
          <p:nvPr/>
        </p:nvPicPr>
        <p:blipFill>
          <a:blip r:embed="rId7"/>
          <a:stretch>
            <a:fillRect/>
          </a:stretch>
        </p:blipFill>
        <p:spPr>
          <a:xfrm>
            <a:off x="300934" y="1283377"/>
            <a:ext cx="6045275" cy="2919004"/>
          </a:xfrm>
          <a:prstGeom prst="rect">
            <a:avLst/>
          </a:prstGeom>
        </p:spPr>
      </p:pic>
      <p:sp>
        <p:nvSpPr>
          <p:cNvPr id="7" name="TextovéPole 6">
            <a:extLst>
              <a:ext uri="{FF2B5EF4-FFF2-40B4-BE49-F238E27FC236}">
                <a16:creationId xmlns:a16="http://schemas.microsoft.com/office/drawing/2014/main" id="{A8699532-375D-495F-A4BC-E78EEB4228E7}"/>
              </a:ext>
            </a:extLst>
          </p:cNvPr>
          <p:cNvSpPr txBox="1"/>
          <p:nvPr/>
        </p:nvSpPr>
        <p:spPr>
          <a:xfrm>
            <a:off x="97072" y="4367282"/>
            <a:ext cx="6358882" cy="1477328"/>
          </a:xfrm>
          <a:prstGeom prst="rect">
            <a:avLst/>
          </a:prstGeom>
          <a:noFill/>
        </p:spPr>
        <p:txBody>
          <a:bodyPr wrap="square" rtlCol="0">
            <a:spAutoFit/>
          </a:bodyPr>
          <a:lstStyle/>
          <a:p>
            <a:r>
              <a:rPr lang="cs-CZ" b="1" dirty="0"/>
              <a:t>Podpis</a:t>
            </a:r>
          </a:p>
          <a:p>
            <a:pPr marL="285750" indent="-285750">
              <a:buFont typeface="Arial" panose="020B0604020202020204" pitchFamily="34" charset="0"/>
              <a:buChar char="•"/>
            </a:pPr>
            <a:r>
              <a:rPr lang="cs-CZ" dirty="0"/>
              <a:t>Podepisovat může pouze statutární zástupce subjektu příjemce (krom případu, kdy došlo ke zmocnění a toto zmocnění v datových polích žádosti o podporu v záložce Plné moci uvedeno) </a:t>
            </a:r>
          </a:p>
        </p:txBody>
      </p:sp>
    </p:spTree>
    <p:extLst>
      <p:ext uri="{BB962C8B-B14F-4D97-AF65-F5344CB8AC3E}">
        <p14:creationId xmlns:p14="http://schemas.microsoft.com/office/powerpoint/2010/main" val="6806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9787"/>
            <a:ext cx="7423737"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VYTVÁŘENÍ ŽÁDOSTI O PLATBU V IS KP14+</a:t>
            </a:r>
          </a:p>
          <a:p>
            <a:pPr algn="r"/>
            <a:r>
              <a:rPr lang="cs-CZ" sz="3600" b="1" spc="-150" dirty="0">
                <a:solidFill>
                  <a:schemeClr val="accent1">
                    <a:lumMod val="75000"/>
                  </a:schemeClr>
                </a:solidFill>
              </a:rPr>
              <a:t>VRÁCENÍ ŽOP K PŘEPRACOVÁNÍ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8979108" y="1126223"/>
            <a:ext cx="3212891" cy="4695862"/>
          </a:xfrm>
        </p:spPr>
        <p:txBody>
          <a:bodyPr>
            <a:normAutofit/>
          </a:bodyPr>
          <a:lstStyle/>
          <a:p>
            <a:pPr lvl="1"/>
            <a:endParaRPr lang="cs-CZ" sz="1700" dirty="0"/>
          </a:p>
          <a:p>
            <a:pPr marL="0" indent="0">
              <a:buNone/>
            </a:pPr>
            <a:endParaRPr lang="cs-CZ" b="1" dirty="0"/>
          </a:p>
        </p:txBody>
      </p:sp>
      <p:sp>
        <p:nvSpPr>
          <p:cNvPr id="2" name="Obdélník 1">
            <a:extLst>
              <a:ext uri="{FF2B5EF4-FFF2-40B4-BE49-F238E27FC236}">
                <a16:creationId xmlns:a16="http://schemas.microsoft.com/office/drawing/2014/main" id="{1C6BDC46-E0B4-464F-981B-085BFB5F9BEE}"/>
              </a:ext>
            </a:extLst>
          </p:cNvPr>
          <p:cNvSpPr/>
          <p:nvPr/>
        </p:nvSpPr>
        <p:spPr>
          <a:xfrm>
            <a:off x="6455954" y="1206224"/>
            <a:ext cx="5633372" cy="646331"/>
          </a:xfrm>
          <a:prstGeom prst="rect">
            <a:avLst/>
          </a:prstGeom>
        </p:spPr>
        <p:txBody>
          <a:bodyPr wrap="square">
            <a:spAutoFit/>
          </a:bodyPr>
          <a:lstStyle/>
          <a:p>
            <a:endParaRPr lang="cs-CZ" dirty="0"/>
          </a:p>
          <a:p>
            <a:r>
              <a:rPr lang="cs-CZ" dirty="0"/>
              <a:t> 	</a:t>
            </a:r>
          </a:p>
        </p:txBody>
      </p:sp>
      <p:sp>
        <p:nvSpPr>
          <p:cNvPr id="15" name="Obdélník 14">
            <a:extLst>
              <a:ext uri="{FF2B5EF4-FFF2-40B4-BE49-F238E27FC236}">
                <a16:creationId xmlns:a16="http://schemas.microsoft.com/office/drawing/2014/main" id="{FE42C583-4597-4627-B83D-9DF2FDD13CEE}"/>
              </a:ext>
            </a:extLst>
          </p:cNvPr>
          <p:cNvSpPr/>
          <p:nvPr/>
        </p:nvSpPr>
        <p:spPr>
          <a:xfrm>
            <a:off x="6455954" y="1206224"/>
            <a:ext cx="5633372" cy="646331"/>
          </a:xfrm>
          <a:prstGeom prst="rect">
            <a:avLst/>
          </a:prstGeom>
        </p:spPr>
        <p:txBody>
          <a:bodyPr wrap="square">
            <a:spAutoFit/>
          </a:bodyPr>
          <a:lstStyle/>
          <a:p>
            <a:endParaRPr lang="cs-CZ" dirty="0"/>
          </a:p>
          <a:p>
            <a:r>
              <a:rPr lang="cs-CZ" dirty="0"/>
              <a:t> 	</a:t>
            </a:r>
          </a:p>
        </p:txBody>
      </p:sp>
      <p:sp>
        <p:nvSpPr>
          <p:cNvPr id="16" name="Obdélník 15">
            <a:extLst>
              <a:ext uri="{FF2B5EF4-FFF2-40B4-BE49-F238E27FC236}">
                <a16:creationId xmlns:a16="http://schemas.microsoft.com/office/drawing/2014/main" id="{369EA329-42A3-4DD5-A179-781A2043D800}"/>
              </a:ext>
            </a:extLst>
          </p:cNvPr>
          <p:cNvSpPr/>
          <p:nvPr/>
        </p:nvSpPr>
        <p:spPr>
          <a:xfrm>
            <a:off x="6837528" y="1206224"/>
            <a:ext cx="5251798" cy="4062651"/>
          </a:xfrm>
          <a:prstGeom prst="rect">
            <a:avLst/>
          </a:prstGeom>
        </p:spPr>
        <p:txBody>
          <a:bodyPr wrap="square">
            <a:spAutoFit/>
          </a:bodyPr>
          <a:lstStyle/>
          <a:p>
            <a:pPr marL="285750" indent="-285750">
              <a:buFont typeface="Arial" panose="020B0604020202020204" pitchFamily="34" charset="0"/>
              <a:buChar char="•"/>
            </a:pPr>
            <a:r>
              <a:rPr lang="cs-CZ" sz="2000" b="1" dirty="0"/>
              <a:t>ŘO může vrátit </a:t>
            </a:r>
            <a:r>
              <a:rPr lang="cs-CZ" sz="2000" b="1" dirty="0" err="1"/>
              <a:t>ŽoP</a:t>
            </a:r>
            <a:r>
              <a:rPr lang="cs-CZ" sz="2000" b="1" dirty="0"/>
              <a:t> k přepracování – v případě nedostatků</a:t>
            </a:r>
          </a:p>
          <a:p>
            <a:pPr marL="285750" indent="-285750">
              <a:buFont typeface="Arial" panose="020B0604020202020204" pitchFamily="34" charset="0"/>
              <a:buChar char="•"/>
            </a:pPr>
            <a:r>
              <a:rPr lang="cs-CZ" sz="2000" dirty="0"/>
              <a:t>Stav bude automaticky změněn ze strany ŘO na VRÁCENA K DOPRACOVÁNÍ (příjemci je zaslána depeše s výzvou k nápravě identifikovaných nedostatků</a:t>
            </a:r>
          </a:p>
          <a:p>
            <a:pPr marL="285750" indent="-285750">
              <a:buFont typeface="Arial" panose="020B0604020202020204" pitchFamily="34" charset="0"/>
              <a:buChar char="•"/>
            </a:pPr>
            <a:r>
              <a:rPr lang="cs-CZ" sz="2000" dirty="0"/>
              <a:t>Pro zpřístupnění žádosti o platbu k editaci stiskne příjemce tlačítko ZPŘÍSTUPNIT K EDITACI. </a:t>
            </a:r>
          </a:p>
          <a:p>
            <a:pPr marL="285750" indent="-285750">
              <a:buFont typeface="Arial" panose="020B0604020202020204" pitchFamily="34" charset="0"/>
              <a:buChar char="•"/>
            </a:pPr>
            <a:r>
              <a:rPr lang="cs-CZ" sz="2000" dirty="0"/>
              <a:t>Příjemce může editovat jen vrácené položky</a:t>
            </a:r>
          </a:p>
          <a:p>
            <a:pPr marL="285750" indent="-285750">
              <a:buFont typeface="Arial" panose="020B0604020202020204" pitchFamily="34" charset="0"/>
              <a:buChar char="•"/>
            </a:pPr>
            <a:r>
              <a:rPr lang="cs-CZ" sz="2000" dirty="0"/>
              <a:t>Poté postup stejný jako při prvotním vyplňování ŽOP</a:t>
            </a:r>
          </a:p>
          <a:p>
            <a:r>
              <a:rPr lang="cs-CZ" dirty="0"/>
              <a:t> 	</a:t>
            </a:r>
          </a:p>
        </p:txBody>
      </p:sp>
      <p:pic>
        <p:nvPicPr>
          <p:cNvPr id="3" name="Obrázek 2">
            <a:extLst>
              <a:ext uri="{FF2B5EF4-FFF2-40B4-BE49-F238E27FC236}">
                <a16:creationId xmlns:a16="http://schemas.microsoft.com/office/drawing/2014/main" id="{A3668088-8C24-46A6-8C5E-490CC5623211}"/>
              </a:ext>
            </a:extLst>
          </p:cNvPr>
          <p:cNvPicPr>
            <a:picLocks noChangeAspect="1"/>
          </p:cNvPicPr>
          <p:nvPr/>
        </p:nvPicPr>
        <p:blipFill>
          <a:blip r:embed="rId6"/>
          <a:stretch>
            <a:fillRect/>
          </a:stretch>
        </p:blipFill>
        <p:spPr>
          <a:xfrm>
            <a:off x="118511" y="2511530"/>
            <a:ext cx="6728114" cy="896252"/>
          </a:xfrm>
          <a:prstGeom prst="rect">
            <a:avLst/>
          </a:prstGeom>
        </p:spPr>
      </p:pic>
      <p:pic>
        <p:nvPicPr>
          <p:cNvPr id="8" name="Obrázek 7">
            <a:extLst>
              <a:ext uri="{FF2B5EF4-FFF2-40B4-BE49-F238E27FC236}">
                <a16:creationId xmlns:a16="http://schemas.microsoft.com/office/drawing/2014/main" id="{65D07772-F578-424C-AC96-763706D2720F}"/>
              </a:ext>
            </a:extLst>
          </p:cNvPr>
          <p:cNvPicPr>
            <a:picLocks noChangeAspect="1"/>
          </p:cNvPicPr>
          <p:nvPr/>
        </p:nvPicPr>
        <p:blipFill>
          <a:blip r:embed="rId7"/>
          <a:stretch>
            <a:fillRect/>
          </a:stretch>
        </p:blipFill>
        <p:spPr>
          <a:xfrm>
            <a:off x="102674" y="3474154"/>
            <a:ext cx="6710826" cy="1640146"/>
          </a:xfrm>
          <a:prstGeom prst="rect">
            <a:avLst/>
          </a:prstGeom>
        </p:spPr>
      </p:pic>
    </p:spTree>
    <p:extLst>
      <p:ext uri="{BB962C8B-B14F-4D97-AF65-F5344CB8AC3E}">
        <p14:creationId xmlns:p14="http://schemas.microsoft.com/office/powerpoint/2010/main" val="53252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dirty="0"/>
              <a:t> Lhůta pro vydání Rozhodnutí o poskytnutí dotace je 3 měsíce od provedení závěrečného metodického ověření ze strany ŘO (stav PP27a/b) </a:t>
            </a:r>
          </a:p>
          <a:p>
            <a:pPr marL="0" indent="0">
              <a:buNone/>
            </a:pPr>
            <a:endParaRPr lang="cs-CZ" sz="3000" dirty="0"/>
          </a:p>
          <a:p>
            <a:r>
              <a:rPr lang="cs-CZ" sz="3000" dirty="0"/>
              <a:t>První platba (ex-ante) – záloha – bývá zpravidla zaslána  měsíc před zahájením realizace nebo do 20 PD  od podpisu </a:t>
            </a:r>
            <a:r>
              <a:rPr lang="cs-CZ" sz="3000" dirty="0" err="1"/>
              <a:t>RoD</a:t>
            </a:r>
            <a:r>
              <a:rPr lang="cs-CZ" sz="3000" dirty="0"/>
              <a:t> </a:t>
            </a:r>
          </a:p>
          <a:p>
            <a:pPr marL="0" indent="0">
              <a:buNone/>
            </a:pPr>
            <a:endParaRPr lang="cs-CZ" sz="3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26092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445097" y="2319773"/>
            <a:ext cx="2957926" cy="923330"/>
          </a:xfrm>
          <a:prstGeom prst="rect">
            <a:avLst/>
          </a:prstGeom>
        </p:spPr>
        <p:txBody>
          <a:bodyPr wrap="none">
            <a:spAutoFit/>
          </a:bodyPr>
          <a:lstStyle/>
          <a:p>
            <a:pPr algn="ctr"/>
            <a:r>
              <a:rPr lang="cs-CZ" sz="5400" b="1" spc="-150" dirty="0">
                <a:solidFill>
                  <a:schemeClr val="accent1">
                    <a:lumMod val="75000"/>
                  </a:schemeClr>
                </a:solidFill>
              </a:rPr>
              <a:t>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434153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 </a:t>
            </a:r>
          </a:p>
          <a:p>
            <a:pPr algn="r"/>
            <a:r>
              <a:rPr lang="cs-CZ" sz="3600" b="1" spc="-150" dirty="0">
                <a:solidFill>
                  <a:schemeClr val="accent1">
                    <a:lumMod val="75000"/>
                  </a:schemeClr>
                </a:solidFill>
              </a:rPr>
              <a:t>VIZUÁLNÍ IDENTITA - POUŽITÍ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722225"/>
            <a:ext cx="11710498" cy="5201424"/>
          </a:xfrm>
          <a:prstGeom prst="rect">
            <a:avLst/>
          </a:prstGeom>
          <a:noFill/>
        </p:spPr>
        <p:txBody>
          <a:bodyPr wrap="square" rtlCol="0">
            <a:spAutoFit/>
          </a:bodyPr>
          <a:lstStyle/>
          <a:p>
            <a:endParaRPr lang="cs-CZ" sz="2200" b="1" dirty="0"/>
          </a:p>
          <a:p>
            <a:r>
              <a:rPr lang="cs-CZ" sz="2800" b="1" dirty="0"/>
              <a:t>ANO (tam kde musí být dodržena vizuální identita)</a:t>
            </a:r>
          </a:p>
          <a:p>
            <a:pPr marL="342900" indent="-342900" algn="just">
              <a:buFont typeface="Arial" panose="020B0604020202020204" pitchFamily="34" charset="0"/>
              <a:buChar char="•"/>
            </a:pPr>
            <a:r>
              <a:rPr lang="cs-CZ" sz="2200" dirty="0"/>
              <a:t>povinný plakát, dočasná/stála deska nebo billboard </a:t>
            </a:r>
          </a:p>
          <a:p>
            <a:pPr marL="342900" indent="-342900" algn="just">
              <a:buFont typeface="Arial" panose="020B0604020202020204" pitchFamily="34" charset="0"/>
              <a:buChar char="•"/>
            </a:pPr>
            <a:r>
              <a:rPr lang="cs-CZ" sz="2200" dirty="0"/>
              <a:t>weby, microsity, sociální média projektu </a:t>
            </a:r>
          </a:p>
          <a:p>
            <a:pPr marL="342900" indent="-342900" algn="just">
              <a:buFont typeface="Arial" panose="020B0604020202020204" pitchFamily="34" charset="0"/>
              <a:buChar char="•"/>
            </a:pPr>
            <a:r>
              <a:rPr lang="cs-CZ" sz="2200" dirty="0"/>
              <a:t>propagační tiskoviny (brožury, letáky, plakáty, publikace, školicí materiály) a propagační předměty </a:t>
            </a:r>
          </a:p>
          <a:p>
            <a:pPr marL="342900" indent="-342900" algn="just">
              <a:buFont typeface="Arial" panose="020B0604020202020204" pitchFamily="34" charset="0"/>
              <a:buChar char="•"/>
            </a:pPr>
            <a:r>
              <a:rPr lang="cs-CZ" sz="2200" dirty="0"/>
              <a:t>propagační audiovizuální materiály (reklamní spoty, </a:t>
            </a:r>
            <a:r>
              <a:rPr lang="cs-CZ" sz="2200" dirty="0" err="1"/>
              <a:t>product</a:t>
            </a:r>
            <a:r>
              <a:rPr lang="cs-CZ" sz="2200" dirty="0"/>
              <a:t> </a:t>
            </a:r>
            <a:r>
              <a:rPr lang="cs-CZ" sz="2200" dirty="0" err="1"/>
              <a:t>placement</a:t>
            </a:r>
            <a:r>
              <a:rPr lang="cs-CZ" sz="2200" dirty="0"/>
              <a:t>, sponzorské vzkazy, reportáže, pořady) </a:t>
            </a:r>
          </a:p>
          <a:p>
            <a:pPr marL="342900" indent="-342900" algn="just">
              <a:buFont typeface="Arial" panose="020B0604020202020204" pitchFamily="34" charset="0"/>
              <a:buChar char="•"/>
            </a:pPr>
            <a:r>
              <a:rPr lang="cs-CZ" sz="2200" dirty="0"/>
              <a:t>inzerce (internet, tisk, </a:t>
            </a:r>
            <a:r>
              <a:rPr lang="cs-CZ" sz="2200" dirty="0" err="1"/>
              <a:t>outdoor</a:t>
            </a:r>
            <a:r>
              <a:rPr lang="cs-CZ" sz="2200" dirty="0"/>
              <a:t>) </a:t>
            </a:r>
          </a:p>
          <a:p>
            <a:pPr marL="342900" indent="-342900" algn="just">
              <a:buFont typeface="Arial" panose="020B0604020202020204" pitchFamily="34" charset="0"/>
              <a:buChar char="•"/>
            </a:pPr>
            <a:r>
              <a:rPr lang="pt-BR" sz="2200" dirty="0"/>
              <a:t>soutěže (s výjimkou cen do soutěží) </a:t>
            </a:r>
          </a:p>
          <a:p>
            <a:pPr marL="342900" indent="-342900" algn="just">
              <a:buFont typeface="Arial" panose="020B0604020202020204" pitchFamily="34" charset="0"/>
              <a:buChar char="•"/>
            </a:pPr>
            <a:r>
              <a:rPr lang="cs-CZ" sz="2200" dirty="0"/>
              <a:t>komunikační akce (semináře, workshopy, konference, tiskové konference, výstavy, veletrhy) </a:t>
            </a:r>
          </a:p>
          <a:p>
            <a:pPr marL="342900" indent="-342900" algn="just">
              <a:buFont typeface="Arial" panose="020B0604020202020204" pitchFamily="34" charset="0"/>
              <a:buChar char="•"/>
            </a:pPr>
            <a:r>
              <a:rPr lang="cs-CZ" sz="2200" dirty="0"/>
              <a:t>PR výstupy při jejich distribuci (tiskové zprávy, informace pro média) </a:t>
            </a:r>
          </a:p>
          <a:p>
            <a:pPr marL="342900" indent="-342900" algn="just">
              <a:buFont typeface="Arial" panose="020B0604020202020204" pitchFamily="34" charset="0"/>
              <a:buChar char="•"/>
            </a:pPr>
            <a:r>
              <a:rPr lang="cs-CZ" sz="2200" dirty="0"/>
              <a:t>dokumenty pro veřejnost či cílové skupiny (vstupní, výstupní/závěrečné zprávy, analýzy, certifikáty, prezenční listiny,  apod.) </a:t>
            </a:r>
          </a:p>
          <a:p>
            <a:pPr marL="342900" indent="-342900" algn="just">
              <a:buFont typeface="Arial" panose="020B0604020202020204" pitchFamily="34" charset="0"/>
              <a:buChar char="•"/>
            </a:pPr>
            <a:r>
              <a:rPr lang="cs-CZ" sz="2200" dirty="0"/>
              <a:t>výzva k podání nabídek/zadávací dokumentace zakázek </a:t>
            </a:r>
          </a:p>
          <a:p>
            <a:endParaRPr lang="cs-CZ" dirty="0"/>
          </a:p>
        </p:txBody>
      </p:sp>
    </p:spTree>
    <p:extLst>
      <p:ext uri="{BB962C8B-B14F-4D97-AF65-F5344CB8AC3E}">
        <p14:creationId xmlns:p14="http://schemas.microsoft.com/office/powerpoint/2010/main" val="3332821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148549"/>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 </a:t>
            </a:r>
          </a:p>
          <a:p>
            <a:pPr algn="r"/>
            <a:r>
              <a:rPr lang="cs-CZ" sz="3600" b="1" spc="-150" dirty="0">
                <a:solidFill>
                  <a:schemeClr val="accent1">
                    <a:lumMod val="75000"/>
                  </a:schemeClr>
                </a:solidFill>
              </a:rPr>
              <a:t>VIZUÁLNÍ IDENTITA - POUŽITÍ</a:t>
            </a: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409093"/>
            <a:ext cx="11954978" cy="4585871"/>
          </a:xfrm>
          <a:prstGeom prst="rect">
            <a:avLst/>
          </a:prstGeom>
          <a:noFill/>
        </p:spPr>
        <p:txBody>
          <a:bodyPr wrap="square" rtlCol="0">
            <a:spAutoFit/>
          </a:bodyPr>
          <a:lstStyle/>
          <a:p>
            <a:r>
              <a:rPr lang="cs-CZ" sz="2800" b="1" dirty="0"/>
              <a:t>NE (tam kde nemusí být dodržena vizuální identita)</a:t>
            </a:r>
          </a:p>
          <a:p>
            <a:endParaRPr lang="cs-CZ" sz="3000" b="1" dirty="0"/>
          </a:p>
          <a:p>
            <a:pPr marL="342900" lvl="0" indent="-342900">
              <a:lnSpc>
                <a:spcPct val="100000"/>
              </a:lnSpc>
              <a:spcBef>
                <a:spcPts val="0"/>
              </a:spcBef>
              <a:buFont typeface="Arial" panose="020B0604020202020204" pitchFamily="34" charset="0"/>
              <a:buChar char="•"/>
            </a:pPr>
            <a:r>
              <a:rPr lang="cs-CZ" sz="2400" dirty="0"/>
              <a:t>interní dokumenty</a:t>
            </a:r>
          </a:p>
          <a:p>
            <a:pPr marL="342900" lvl="0" indent="-342900">
              <a:lnSpc>
                <a:spcPct val="100000"/>
              </a:lnSpc>
              <a:spcBef>
                <a:spcPts val="0"/>
              </a:spcBef>
              <a:buFont typeface="Arial" panose="020B0604020202020204" pitchFamily="34" charset="0"/>
              <a:buChar char="•"/>
            </a:pPr>
            <a:r>
              <a:rPr lang="cs-CZ" sz="2400" dirty="0"/>
              <a:t>archivační šanony</a:t>
            </a:r>
          </a:p>
          <a:p>
            <a:pPr marL="342900" lvl="0" indent="-342900">
              <a:lnSpc>
                <a:spcPct val="100000"/>
              </a:lnSpc>
              <a:spcBef>
                <a:spcPts val="0"/>
              </a:spcBef>
              <a:buFont typeface="Arial" panose="020B0604020202020204" pitchFamily="34" charset="0"/>
              <a:buChar char="•"/>
            </a:pPr>
            <a:r>
              <a:rPr lang="cs-CZ" sz="2400" dirty="0"/>
              <a:t>elektronická i listinná komunikace</a:t>
            </a:r>
          </a:p>
          <a:p>
            <a:pPr marL="342900" lvl="0" indent="-342900">
              <a:lnSpc>
                <a:spcPct val="100000"/>
              </a:lnSpc>
              <a:spcBef>
                <a:spcPts val="0"/>
              </a:spcBef>
              <a:buFont typeface="Arial" panose="020B0604020202020204" pitchFamily="34" charset="0"/>
              <a:buChar char="•"/>
            </a:pPr>
            <a:r>
              <a:rPr lang="cs-CZ" sz="2400" dirty="0"/>
              <a:t>pracovní smlouvy, smlouvy s dodavateli, dalšími příjemci, partnery apod.</a:t>
            </a:r>
          </a:p>
          <a:p>
            <a:pPr marL="342900" lvl="0" indent="-342900">
              <a:lnSpc>
                <a:spcPct val="100000"/>
              </a:lnSpc>
              <a:spcBef>
                <a:spcPts val="0"/>
              </a:spcBef>
              <a:buFont typeface="Arial" panose="020B0604020202020204" pitchFamily="34" charset="0"/>
              <a:buChar char="•"/>
            </a:pPr>
            <a:r>
              <a:rPr lang="cs-CZ" sz="2400" dirty="0"/>
              <a:t>účetní doklady vztahující se k výdajům projektu</a:t>
            </a:r>
          </a:p>
          <a:p>
            <a:pPr marL="342900" lvl="0" indent="-342900">
              <a:lnSpc>
                <a:spcPct val="100000"/>
              </a:lnSpc>
              <a:spcBef>
                <a:spcPts val="0"/>
              </a:spcBef>
              <a:buFont typeface="Arial" panose="020B0604020202020204" pitchFamily="34" charset="0"/>
              <a:buChar char="•"/>
            </a:pPr>
            <a:r>
              <a:rPr lang="cs-CZ" sz="2400" dirty="0"/>
              <a:t>vybavení pořízené z prostředků projektu (s výjimkou propagačních předmětů)</a:t>
            </a:r>
          </a:p>
          <a:p>
            <a:pPr marL="342900" lvl="0" indent="-342900">
              <a:lnSpc>
                <a:spcPct val="100000"/>
              </a:lnSpc>
              <a:spcBef>
                <a:spcPts val="0"/>
              </a:spcBef>
              <a:buFont typeface="Arial" panose="020B0604020202020204" pitchFamily="34" charset="0"/>
              <a:buChar char="•"/>
            </a:pPr>
            <a:r>
              <a:rPr lang="cs-CZ" sz="2400" dirty="0"/>
              <a:t>neplacené PR články a převzaté PR výstupy (např. médii)</a:t>
            </a:r>
          </a:p>
          <a:p>
            <a:pPr marL="342900" lvl="0" indent="-342900">
              <a:lnSpc>
                <a:spcPct val="100000"/>
              </a:lnSpc>
              <a:spcBef>
                <a:spcPts val="0"/>
              </a:spcBef>
              <a:buFont typeface="Arial" panose="020B0604020202020204" pitchFamily="34" charset="0"/>
              <a:buChar char="•"/>
            </a:pPr>
            <a:r>
              <a:rPr lang="cs-CZ" sz="2400" dirty="0"/>
              <a:t>ceny do soutěží</a:t>
            </a:r>
          </a:p>
          <a:p>
            <a:pPr marL="342900" lvl="0" indent="-342900">
              <a:lnSpc>
                <a:spcPct val="100000"/>
              </a:lnSpc>
              <a:spcBef>
                <a:spcPts val="0"/>
              </a:spcBef>
              <a:buFont typeface="Arial" panose="020B0604020202020204" pitchFamily="34" charset="0"/>
              <a:buChar char="•"/>
            </a:pPr>
            <a:r>
              <a:rPr lang="cs-CZ" sz="2400" dirty="0"/>
              <a:t>výstupy, kde to není technicky možné (např. strojově generované objednávky, faktur</a:t>
            </a:r>
            <a:r>
              <a:rPr lang="cs-CZ" sz="2000" dirty="0"/>
              <a:t>y)</a:t>
            </a:r>
          </a:p>
          <a:p>
            <a:r>
              <a:rPr lang="cs-CZ" b="1" dirty="0"/>
              <a:t> </a:t>
            </a:r>
            <a:endParaRPr lang="cs-CZ" dirty="0"/>
          </a:p>
        </p:txBody>
      </p:sp>
    </p:spTree>
    <p:extLst>
      <p:ext uri="{BB962C8B-B14F-4D97-AF65-F5344CB8AC3E}">
        <p14:creationId xmlns:p14="http://schemas.microsoft.com/office/powerpoint/2010/main" val="3276646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POVINNÝ PLAKÁT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10" name="TextovéPole 9">
            <a:extLst>
              <a:ext uri="{FF2B5EF4-FFF2-40B4-BE49-F238E27FC236}">
                <a16:creationId xmlns:a16="http://schemas.microsoft.com/office/drawing/2014/main" id="{6EF5AABC-06ED-4281-B6B1-D0E18EEEDAFE}"/>
              </a:ext>
            </a:extLst>
          </p:cNvPr>
          <p:cNvSpPr txBox="1"/>
          <p:nvPr/>
        </p:nvSpPr>
        <p:spPr>
          <a:xfrm>
            <a:off x="118511" y="1529408"/>
            <a:ext cx="11853095" cy="3785652"/>
          </a:xfrm>
          <a:prstGeom prst="rect">
            <a:avLst/>
          </a:prstGeom>
          <a:noFill/>
        </p:spPr>
        <p:txBody>
          <a:bodyPr wrap="square" rtlCol="0">
            <a:spAutoFit/>
          </a:bodyPr>
          <a:lstStyle/>
          <a:p>
            <a:endParaRPr lang="cs-CZ" sz="2400" b="1" dirty="0"/>
          </a:p>
          <a:p>
            <a:pPr marL="342900" indent="-342900">
              <a:buFont typeface="Arial" panose="020B0604020202020204" pitchFamily="34" charset="0"/>
              <a:buChar char="•"/>
            </a:pPr>
            <a:r>
              <a:rPr lang="cs-CZ" sz="2400" b="1" dirty="0"/>
              <a:t>Alespoň 1 povinný plakát min. velikost A3 s informacemi  o projektu – pro tvorbu je nutné použít el. šablonu na </a:t>
            </a:r>
            <a:r>
              <a:rPr lang="cs-CZ" sz="2400" b="1" dirty="0">
                <a:hlinkClick r:id="rId6"/>
              </a:rPr>
              <a:t>https://publicita.dotaceeu.cz</a:t>
            </a:r>
            <a:r>
              <a:rPr lang="cs-CZ" sz="2400" b="1" dirty="0"/>
              <a:t> popř. šablony na </a:t>
            </a:r>
            <a:r>
              <a:rPr lang="pl-PL" sz="2400" b="1" dirty="0">
                <a:hlinkClick r:id="rId7"/>
              </a:rPr>
              <a:t>www.esfcr.cz</a:t>
            </a:r>
            <a:endParaRPr lang="cs-CZ" sz="2400" b="1" dirty="0"/>
          </a:p>
          <a:p>
            <a:pPr marL="457200" indent="-457200">
              <a:buFont typeface="Arial" panose="020B0604020202020204" pitchFamily="34" charset="0"/>
              <a:buChar char="•"/>
            </a:pPr>
            <a:r>
              <a:rPr lang="cs-CZ" sz="2400" b="1" dirty="0"/>
              <a:t>Po celou dobu realizace projektu</a:t>
            </a:r>
          </a:p>
          <a:p>
            <a:pPr marL="457200" indent="-457200">
              <a:buFont typeface="Arial" panose="020B0604020202020204" pitchFamily="34" charset="0"/>
              <a:buChar char="•"/>
            </a:pPr>
            <a:r>
              <a:rPr lang="cs-CZ" sz="2400" b="1" dirty="0"/>
              <a:t>V místě realizace projektu snadno viditelném pro veřejnost, jako jsou vstupní prostory budovy</a:t>
            </a:r>
          </a:p>
          <a:p>
            <a:pPr marL="914400" lvl="1" indent="-457200">
              <a:buFont typeface="Arial" panose="020B0604020202020204" pitchFamily="34" charset="0"/>
              <a:buChar char="•"/>
            </a:pPr>
            <a:r>
              <a:rPr lang="cs-CZ" sz="2400" b="1" dirty="0"/>
              <a:t>Pokud je projekt realizován na více místech, bude umístěn  na všech těchto místech</a:t>
            </a:r>
          </a:p>
          <a:p>
            <a:pPr marL="914400" lvl="1" indent="-457200">
              <a:buFont typeface="Arial" panose="020B0604020202020204" pitchFamily="34" charset="0"/>
              <a:buChar char="•"/>
            </a:pPr>
            <a:r>
              <a:rPr lang="cs-CZ" sz="2400" b="1" dirty="0"/>
              <a:t>Pokud nelze umístit plakát v místě realizace projektu, bude umístěn v sídle příjemce</a:t>
            </a:r>
          </a:p>
          <a:p>
            <a:pPr marL="914400" lvl="1" indent="-457200">
              <a:buFont typeface="Arial" panose="020B0604020202020204" pitchFamily="34" charset="0"/>
              <a:buChar char="•"/>
            </a:pPr>
            <a:r>
              <a:rPr lang="cs-CZ" sz="2400" b="1" dirty="0"/>
              <a:t>Pokud příjemce realizuje více projektů OPZ v jednom místě, je možné pro všechny tyto projekty umístit pouze jeden plakát </a:t>
            </a:r>
            <a:endParaRPr lang="cs-CZ" sz="2400" dirty="0"/>
          </a:p>
        </p:txBody>
      </p:sp>
    </p:spTree>
    <p:extLst>
      <p:ext uri="{BB962C8B-B14F-4D97-AF65-F5344CB8AC3E}">
        <p14:creationId xmlns:p14="http://schemas.microsoft.com/office/powerpoint/2010/main" val="273032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POVINNÝ PLAKÁT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pic>
        <p:nvPicPr>
          <p:cNvPr id="2" name="Obrázek 1">
            <a:extLst>
              <a:ext uri="{FF2B5EF4-FFF2-40B4-BE49-F238E27FC236}">
                <a16:creationId xmlns:a16="http://schemas.microsoft.com/office/drawing/2014/main" id="{2D816D71-1BD9-4D52-8A20-A4CE1730D21B}"/>
              </a:ext>
            </a:extLst>
          </p:cNvPr>
          <p:cNvPicPr>
            <a:picLocks noChangeAspect="1"/>
          </p:cNvPicPr>
          <p:nvPr/>
        </p:nvPicPr>
        <p:blipFill>
          <a:blip r:embed="rId6"/>
          <a:stretch>
            <a:fillRect/>
          </a:stretch>
        </p:blipFill>
        <p:spPr>
          <a:xfrm>
            <a:off x="118511" y="1554937"/>
            <a:ext cx="7618720" cy="4314514"/>
          </a:xfrm>
          <a:prstGeom prst="rect">
            <a:avLst/>
          </a:prstGeom>
        </p:spPr>
      </p:pic>
    </p:spTree>
    <p:extLst>
      <p:ext uri="{BB962C8B-B14F-4D97-AF65-F5344CB8AC3E}">
        <p14:creationId xmlns:p14="http://schemas.microsoft.com/office/powerpoint/2010/main" val="1797113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p>
          <a:p>
            <a:pPr algn="r"/>
            <a:r>
              <a:rPr lang="cs-CZ" sz="3600" b="1" spc="-150" dirty="0">
                <a:solidFill>
                  <a:schemeClr val="accent1">
                    <a:lumMod val="75000"/>
                  </a:schemeClr>
                </a:solidFill>
              </a:rPr>
              <a:t>WEB PŘÍJEMCE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2098270"/>
            <a:ext cx="11764000" cy="3323987"/>
          </a:xfrm>
          <a:prstGeom prst="rect">
            <a:avLst/>
          </a:prstGeom>
        </p:spPr>
        <p:txBody>
          <a:bodyPr wrap="square">
            <a:spAutoFit/>
          </a:bodyPr>
          <a:lstStyle/>
          <a:p>
            <a:pPr marL="342900" indent="-342900">
              <a:buFont typeface="Arial" panose="020B0604020202020204" pitchFamily="34" charset="0"/>
              <a:buChar char="•"/>
            </a:pPr>
            <a:r>
              <a:rPr lang="cs-CZ" sz="3000" b="1" dirty="0"/>
              <a:t>Logo ESF na webových stránkách příjemce, včetně příp. profilů projektu na sociálních sítích.</a:t>
            </a:r>
          </a:p>
          <a:p>
            <a:pPr marL="342900" indent="-342900">
              <a:buFont typeface="Arial" panose="020B0604020202020204" pitchFamily="34" charset="0"/>
              <a:buChar char="•"/>
            </a:pPr>
            <a:r>
              <a:rPr lang="cs-CZ" sz="3000" b="1" dirty="0"/>
              <a:t>Logo ESF na viditelném místě v horní části obrazovky bez nutnosti rolovat.</a:t>
            </a:r>
          </a:p>
          <a:p>
            <a:pPr marL="342900" indent="-342900">
              <a:buFont typeface="Arial" panose="020B0604020202020204" pitchFamily="34" charset="0"/>
              <a:buChar char="•"/>
            </a:pPr>
            <a:r>
              <a:rPr lang="cs-CZ" sz="3000" b="1" dirty="0"/>
              <a:t>Při umístění více log v řadě, logo ESF zcela vlevo. </a:t>
            </a:r>
          </a:p>
          <a:p>
            <a:pPr marL="342900" indent="-342900">
              <a:buFont typeface="Arial" panose="020B0604020202020204" pitchFamily="34" charset="0"/>
              <a:buChar char="•"/>
            </a:pPr>
            <a:r>
              <a:rPr lang="cs-CZ" sz="3000" b="1" dirty="0"/>
              <a:t>Pokud příjemce webové stránky nemá, informuje veřejnost na portálu </a:t>
            </a:r>
            <a:r>
              <a:rPr lang="cs-CZ" sz="3000" b="1" dirty="0">
                <a:hlinkClick r:id="rId6"/>
              </a:rPr>
              <a:t>https://www.esfcr.cz/</a:t>
            </a:r>
            <a:endParaRPr lang="cs-CZ" sz="3000" b="1" dirty="0"/>
          </a:p>
        </p:txBody>
      </p:sp>
    </p:spTree>
    <p:extLst>
      <p:ext uri="{BB962C8B-B14F-4D97-AF65-F5344CB8AC3E}">
        <p14:creationId xmlns:p14="http://schemas.microsoft.com/office/powerpoint/2010/main" val="428280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PUBLICITA</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507454"/>
            <a:ext cx="11764000" cy="2215991"/>
          </a:xfrm>
          <a:prstGeom prst="rect">
            <a:avLst/>
          </a:prstGeom>
        </p:spPr>
        <p:txBody>
          <a:bodyPr wrap="square">
            <a:spAutoFit/>
          </a:bodyPr>
          <a:lstStyle/>
          <a:p>
            <a:pPr marL="342900" indent="-342900">
              <a:buFont typeface="Arial" panose="020B0604020202020204" pitchFamily="34" charset="0"/>
              <a:buChar char="•"/>
            </a:pPr>
            <a:r>
              <a:rPr lang="cs-CZ" sz="3000" b="1" dirty="0"/>
              <a:t> </a:t>
            </a:r>
            <a:r>
              <a:rPr lang="cs-CZ" sz="2400" b="1" dirty="0"/>
              <a:t>Generátor povinné publicity ESIF je nutné použít pro vytvoření povinného plakátu, který musí každý příjemce podpory umístit v místě realizace projektu (ev. dočasná/stálá deska  či billboard). </a:t>
            </a:r>
            <a:r>
              <a:rPr lang="cs-CZ" sz="2400" b="1" dirty="0">
                <a:hlinkClick r:id="rId6"/>
              </a:rPr>
              <a:t>http://publicita.dotaceeu.cz</a:t>
            </a:r>
            <a:r>
              <a:rPr lang="cs-CZ" sz="2400" b="1" dirty="0"/>
              <a:t>  </a:t>
            </a:r>
          </a:p>
          <a:p>
            <a:endParaRPr lang="cs-CZ" sz="3000" b="1" dirty="0"/>
          </a:p>
          <a:p>
            <a:endParaRPr lang="cs-CZ" sz="3000" b="1" dirty="0"/>
          </a:p>
        </p:txBody>
      </p:sp>
      <p:pic>
        <p:nvPicPr>
          <p:cNvPr id="2" name="Obrázek 1">
            <a:extLst>
              <a:ext uri="{FF2B5EF4-FFF2-40B4-BE49-F238E27FC236}">
                <a16:creationId xmlns:a16="http://schemas.microsoft.com/office/drawing/2014/main" id="{29D732CD-1540-4479-8640-23402CF1CF86}"/>
              </a:ext>
            </a:extLst>
          </p:cNvPr>
          <p:cNvPicPr>
            <a:picLocks noChangeAspect="1"/>
          </p:cNvPicPr>
          <p:nvPr/>
        </p:nvPicPr>
        <p:blipFill>
          <a:blip r:embed="rId7"/>
          <a:stretch>
            <a:fillRect/>
          </a:stretch>
        </p:blipFill>
        <p:spPr>
          <a:xfrm>
            <a:off x="2368061" y="2817336"/>
            <a:ext cx="5495778" cy="2533210"/>
          </a:xfrm>
          <a:prstGeom prst="rect">
            <a:avLst/>
          </a:prstGeom>
        </p:spPr>
      </p:pic>
    </p:spTree>
    <p:extLst>
      <p:ext uri="{BB962C8B-B14F-4D97-AF65-F5344CB8AC3E}">
        <p14:creationId xmlns:p14="http://schemas.microsoft.com/office/powerpoint/2010/main" val="419162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499409" y="2319773"/>
            <a:ext cx="6849312" cy="923330"/>
          </a:xfrm>
          <a:prstGeom prst="rect">
            <a:avLst/>
          </a:prstGeom>
        </p:spPr>
        <p:txBody>
          <a:bodyPr wrap="none">
            <a:spAutoFit/>
          </a:bodyPr>
          <a:lstStyle/>
          <a:p>
            <a:pPr algn="ctr"/>
            <a:r>
              <a:rPr lang="cs-CZ" sz="5400" b="1" spc="-150" dirty="0">
                <a:solidFill>
                  <a:schemeClr val="accent1">
                    <a:lumMod val="75000"/>
                  </a:schemeClr>
                </a:solidFill>
              </a:rPr>
              <a:t>PLÁN AKTIVIT PROJEKTU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12275872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352710"/>
            <a:ext cx="11764000" cy="4801314"/>
          </a:xfrm>
          <a:prstGeom prst="rect">
            <a:avLst/>
          </a:prstGeom>
        </p:spPr>
        <p:txBody>
          <a:bodyPr wrap="square">
            <a:spAutoFit/>
          </a:bodyPr>
          <a:lstStyle/>
          <a:p>
            <a:pPr marL="342900" indent="-342900">
              <a:buFont typeface="Arial" panose="020B0604020202020204" pitchFamily="34" charset="0"/>
              <a:buChar char="•"/>
            </a:pPr>
            <a:r>
              <a:rPr lang="cs-CZ" sz="2400" b="1" dirty="0"/>
              <a:t>ŘO si může vyžádat plán aktivit projektu na období 1 – 6 měsíců,  a to i opakovaně, až na celou dobu realizace projektu.</a:t>
            </a:r>
          </a:p>
          <a:p>
            <a:pPr marL="342900" indent="-342900">
              <a:buFont typeface="Arial" panose="020B0604020202020204" pitchFamily="34" charset="0"/>
              <a:buChar char="•"/>
            </a:pPr>
            <a:r>
              <a:rPr lang="cs-CZ" sz="2400" b="1" dirty="0"/>
              <a:t>Plán aktivit slouží ŘO k provádění neohlášených kontrol realizace projektu pro snížení rizika podvodu.</a:t>
            </a:r>
          </a:p>
          <a:p>
            <a:pPr marL="342900" indent="-342900">
              <a:buFont typeface="Arial" panose="020B0604020202020204" pitchFamily="34" charset="0"/>
              <a:buChar char="•"/>
            </a:pPr>
            <a:r>
              <a:rPr lang="cs-CZ" sz="2400" b="1" dirty="0"/>
              <a:t>Výzva k předložení plánu aktivit a jeho doložení probíhá prostřednictvím depeše v MS2014+.</a:t>
            </a:r>
          </a:p>
          <a:p>
            <a:pPr marL="342900" indent="-342900">
              <a:buFont typeface="Arial" panose="020B0604020202020204" pitchFamily="34" charset="0"/>
              <a:buChar char="•"/>
            </a:pPr>
            <a:r>
              <a:rPr lang="cs-CZ" sz="2400" b="1" dirty="0"/>
              <a:t>Příjemce má vždy nejméně 2 týdny na zpracování a předložení plánu aktivit.</a:t>
            </a:r>
          </a:p>
          <a:p>
            <a:pPr marL="342900" indent="-342900">
              <a:buFont typeface="Arial" panose="020B0604020202020204" pitchFamily="34" charset="0"/>
              <a:buChar char="•"/>
            </a:pPr>
            <a:r>
              <a:rPr lang="cs-CZ" sz="2400" b="1" dirty="0"/>
              <a:t>Předkládá se ve formě tabulky ve formátu .</a:t>
            </a:r>
            <a:r>
              <a:rPr lang="cs-CZ" sz="2400" b="1" dirty="0" err="1"/>
              <a:t>xls</a:t>
            </a:r>
            <a:r>
              <a:rPr lang="cs-CZ" sz="2400" b="1" dirty="0"/>
              <a:t> dle vzoru na esfcr.cz (složka Dokumenty, záložka Pokyny k vyplnění zprávy o realizaci), která je elektronicky podepsaná osobou oprávněnou jednat za příjemce vůči ŘO.</a:t>
            </a:r>
          </a:p>
          <a:p>
            <a:pPr marL="342900" indent="-342900">
              <a:buFont typeface="Arial" panose="020B0604020202020204" pitchFamily="34" charset="0"/>
              <a:buChar char="•"/>
            </a:pPr>
            <a:r>
              <a:rPr lang="cs-CZ" sz="2400" b="1" dirty="0"/>
              <a:t>Zahrnuje všechny skupinové akce pro CS. </a:t>
            </a:r>
            <a:r>
              <a:rPr lang="cs-CZ" sz="3000" b="1" dirty="0"/>
              <a:t> </a:t>
            </a:r>
          </a:p>
          <a:p>
            <a:endParaRPr lang="cs-CZ" sz="3000" b="1" dirty="0"/>
          </a:p>
        </p:txBody>
      </p:sp>
    </p:spTree>
    <p:extLst>
      <p:ext uri="{BB962C8B-B14F-4D97-AF65-F5344CB8AC3E}">
        <p14:creationId xmlns:p14="http://schemas.microsoft.com/office/powerpoint/2010/main" val="2216461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 - VZOR</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2" name="Zástupný symbol pro obsah 1">
            <a:extLst>
              <a:ext uri="{FF2B5EF4-FFF2-40B4-BE49-F238E27FC236}">
                <a16:creationId xmlns:a16="http://schemas.microsoft.com/office/drawing/2014/main" id="{A0CA1A9F-FEE6-4878-9D7B-EAC82366E304}"/>
              </a:ext>
            </a:extLst>
          </p:cNvPr>
          <p:cNvPicPr>
            <a:picLocks noGrp="1" noChangeAspect="1"/>
          </p:cNvPicPr>
          <p:nvPr>
            <p:ph idx="1"/>
          </p:nvPr>
        </p:nvPicPr>
        <p:blipFill>
          <a:blip r:embed="rId6"/>
          <a:stretch>
            <a:fillRect/>
          </a:stretch>
        </p:blipFill>
        <p:spPr>
          <a:xfrm>
            <a:off x="2323629" y="1146175"/>
            <a:ext cx="7931719" cy="4698970"/>
          </a:xfrm>
          <a:prstGeom prst="rect">
            <a:avLst/>
          </a:prstGeom>
        </p:spPr>
      </p:pic>
      <p:sp>
        <p:nvSpPr>
          <p:cNvPr id="3" name="Obdélník 2">
            <a:extLst>
              <a:ext uri="{FF2B5EF4-FFF2-40B4-BE49-F238E27FC236}">
                <a16:creationId xmlns:a16="http://schemas.microsoft.com/office/drawing/2014/main" id="{23AD5A57-D193-4DAD-8790-A3ACF1D839B4}"/>
              </a:ext>
            </a:extLst>
          </p:cNvPr>
          <p:cNvSpPr/>
          <p:nvPr/>
        </p:nvSpPr>
        <p:spPr>
          <a:xfrm>
            <a:off x="309489" y="1507454"/>
            <a:ext cx="11764000" cy="1384995"/>
          </a:xfrm>
          <a:prstGeom prst="rect">
            <a:avLst/>
          </a:prstGeom>
        </p:spPr>
        <p:txBody>
          <a:bodyPr wrap="square">
            <a:spAutoFit/>
          </a:bodyPr>
          <a:lstStyle/>
          <a:p>
            <a:r>
              <a:rPr lang="cs-CZ" sz="2400" b="1" dirty="0"/>
              <a:t> </a:t>
            </a:r>
          </a:p>
          <a:p>
            <a:r>
              <a:rPr lang="cs-CZ" sz="3000" b="1" dirty="0"/>
              <a:t> </a:t>
            </a:r>
          </a:p>
          <a:p>
            <a:endParaRPr lang="cs-CZ" sz="3000" b="1" dirty="0"/>
          </a:p>
        </p:txBody>
      </p:sp>
    </p:spTree>
    <p:extLst>
      <p:ext uri="{BB962C8B-B14F-4D97-AF65-F5344CB8AC3E}">
        <p14:creationId xmlns:p14="http://schemas.microsoft.com/office/powerpoint/2010/main" val="206958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a:bodyPr>
          <a:lstStyle/>
          <a:p>
            <a:r>
              <a:rPr lang="cs-CZ" sz="3000" b="1" dirty="0"/>
              <a:t>Příloha Rozhodnutí č. 1 – Informace o projektu</a:t>
            </a:r>
          </a:p>
          <a:p>
            <a:pPr lvl="1"/>
            <a:r>
              <a:rPr lang="cs-CZ" sz="2600" dirty="0"/>
              <a:t>Identifikace projektu (registrační číslo, název projektu)</a:t>
            </a:r>
          </a:p>
          <a:p>
            <a:pPr lvl="1"/>
            <a:r>
              <a:rPr lang="cs-CZ" sz="2600" dirty="0"/>
              <a:t>Partnerství (v případě zapojení partnera) </a:t>
            </a:r>
          </a:p>
          <a:p>
            <a:pPr lvl="1"/>
            <a:r>
              <a:rPr lang="cs-CZ" sz="2600" dirty="0"/>
              <a:t>Popis projektu, cílové skupiny </a:t>
            </a:r>
          </a:p>
          <a:p>
            <a:pPr lvl="1"/>
            <a:r>
              <a:rPr lang="cs-CZ" sz="2600" dirty="0"/>
              <a:t>Klíčové aktivity</a:t>
            </a:r>
          </a:p>
          <a:p>
            <a:pPr lvl="1"/>
            <a:r>
              <a:rPr lang="cs-CZ" sz="2600" dirty="0"/>
              <a:t>Monitorovací indikátory</a:t>
            </a:r>
          </a:p>
          <a:p>
            <a:pPr lvl="1"/>
            <a:r>
              <a:rPr lang="cs-CZ" sz="2600" dirty="0"/>
              <a:t>Rozpočet</a:t>
            </a:r>
          </a:p>
          <a:p>
            <a:pPr lvl="1"/>
            <a:r>
              <a:rPr lang="cs-CZ" sz="2600" dirty="0"/>
              <a:t>Finanční plán</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ROZHODNUTÍ O POSKYTNUTÍ DOTACE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34830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ÚDAJE V PLÁNU AKTIVIT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352710"/>
            <a:ext cx="11764000" cy="553998"/>
          </a:xfrm>
          <a:prstGeom prst="rect">
            <a:avLst/>
          </a:prstGeom>
        </p:spPr>
        <p:txBody>
          <a:bodyPr wrap="square">
            <a:spAutoFit/>
          </a:bodyPr>
          <a:lstStyle/>
          <a:p>
            <a:endParaRPr lang="cs-CZ" sz="3000" b="1" dirty="0"/>
          </a:p>
        </p:txBody>
      </p:sp>
      <p:pic>
        <p:nvPicPr>
          <p:cNvPr id="2" name="Obrázek 1">
            <a:extLst>
              <a:ext uri="{FF2B5EF4-FFF2-40B4-BE49-F238E27FC236}">
                <a16:creationId xmlns:a16="http://schemas.microsoft.com/office/drawing/2014/main" id="{3099DCDB-D6B2-4F87-911B-6FCFF9FA2E89}"/>
              </a:ext>
            </a:extLst>
          </p:cNvPr>
          <p:cNvPicPr>
            <a:picLocks noChangeAspect="1"/>
          </p:cNvPicPr>
          <p:nvPr/>
        </p:nvPicPr>
        <p:blipFill>
          <a:blip r:embed="rId6"/>
          <a:stretch>
            <a:fillRect/>
          </a:stretch>
        </p:blipFill>
        <p:spPr>
          <a:xfrm>
            <a:off x="1624012" y="1195387"/>
            <a:ext cx="8943975" cy="4467225"/>
          </a:xfrm>
          <a:prstGeom prst="rect">
            <a:avLst/>
          </a:prstGeom>
        </p:spPr>
      </p:pic>
    </p:spTree>
    <p:extLst>
      <p:ext uri="{BB962C8B-B14F-4D97-AF65-F5344CB8AC3E}">
        <p14:creationId xmlns:p14="http://schemas.microsoft.com/office/powerpoint/2010/main" val="2605597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PLÁN AKTIVIT PROJEKTU</a:t>
            </a:r>
            <a:br>
              <a:rPr lang="cs-CZ" sz="3600" b="1" spc="-150" dirty="0">
                <a:solidFill>
                  <a:schemeClr val="accent1">
                    <a:lumMod val="75000"/>
                  </a:schemeClr>
                </a:solidFill>
              </a:rPr>
            </a:br>
            <a:r>
              <a:rPr lang="cs-CZ" sz="3600" b="1" spc="-150" dirty="0">
                <a:solidFill>
                  <a:schemeClr val="accent1">
                    <a:lumMod val="75000"/>
                  </a:schemeClr>
                </a:solidFill>
              </a:rPr>
              <a:t>SANKCE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155758"/>
            <a:ext cx="11764000" cy="4524315"/>
          </a:xfrm>
          <a:prstGeom prst="rect">
            <a:avLst/>
          </a:prstGeom>
        </p:spPr>
        <p:txBody>
          <a:bodyPr wrap="square">
            <a:spAutoFit/>
          </a:bodyPr>
          <a:lstStyle/>
          <a:p>
            <a:pPr marL="342900" indent="-342900">
              <a:buFont typeface="Arial" panose="020B0604020202020204" pitchFamily="34" charset="0"/>
              <a:buChar char="•"/>
            </a:pPr>
            <a:r>
              <a:rPr lang="cs-CZ" sz="2400" b="1" dirty="0"/>
              <a:t> Sankce za nepředložení plánu aktivit: 0,5 % z celkové částky dotace.</a:t>
            </a:r>
          </a:p>
          <a:p>
            <a:pPr marL="342900" indent="-342900">
              <a:buFont typeface="Arial" panose="020B0604020202020204" pitchFamily="34" charset="0"/>
              <a:buChar char="•"/>
            </a:pPr>
            <a:r>
              <a:rPr lang="cs-CZ" sz="2400" b="1" dirty="0"/>
              <a:t>Pokud ŘO při kontrole na místě identifikuje, že aktivita, která byla nahlášena v plánu aktivit projektu na daném místě a ve stanovený čas neprobíhá, jedná se o porušení rozpočtové kázně.</a:t>
            </a:r>
          </a:p>
          <a:p>
            <a:pPr marL="342900" indent="-342900">
              <a:buFont typeface="Arial" panose="020B0604020202020204" pitchFamily="34" charset="0"/>
              <a:buChar char="•"/>
            </a:pPr>
            <a:r>
              <a:rPr lang="cs-CZ" sz="2400" b="1" dirty="0"/>
              <a:t>Sankce za porušení rozpočtové kázně: 2 % z celkové částky dotace. </a:t>
            </a:r>
          </a:p>
          <a:p>
            <a:endParaRPr lang="cs-CZ" sz="2400" b="1" dirty="0"/>
          </a:p>
          <a:p>
            <a:r>
              <a:rPr lang="cs-CZ" sz="2400" b="1" dirty="0"/>
              <a:t>Výjimky:</a:t>
            </a:r>
          </a:p>
          <a:p>
            <a:pPr marL="342900" indent="-342900">
              <a:buFont typeface="Arial" panose="020B0604020202020204" pitchFamily="34" charset="0"/>
              <a:buChar char="•"/>
            </a:pPr>
            <a:r>
              <a:rPr lang="cs-CZ" sz="2400" b="1" dirty="0"/>
              <a:t>Příjemce poskytl ŘO aktualizaci plánu aktivitu projektu, ve které měl ŘO možnost získat informaci o změně místa či termínu konání aktivity (či jejím zrušení bez náhrady).</a:t>
            </a:r>
          </a:p>
          <a:p>
            <a:pPr marL="342900" indent="-342900">
              <a:buFont typeface="Arial" panose="020B0604020202020204" pitchFamily="34" charset="0"/>
              <a:buChar char="•"/>
            </a:pPr>
            <a:r>
              <a:rPr lang="cs-CZ" sz="2400" b="1" dirty="0"/>
              <a:t>Nekonání aktivity zapříčinily okolnosti, které příjemce postupující  s náležitou péčí nemohl ovlivnit ani předvídat (např. náhlé onemocnění lektora). Toto je příjemce povinen prokázat.  	</a:t>
            </a:r>
            <a:endParaRPr lang="cs-CZ" sz="3000" b="1" dirty="0"/>
          </a:p>
        </p:txBody>
      </p:sp>
    </p:spTree>
    <p:extLst>
      <p:ext uri="{BB962C8B-B14F-4D97-AF65-F5344CB8AC3E}">
        <p14:creationId xmlns:p14="http://schemas.microsoft.com/office/powerpoint/2010/main" val="2810314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AKTUALIZACE PLÁNU AKTIVIT</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775105"/>
            <a:ext cx="11764000" cy="3046988"/>
          </a:xfrm>
          <a:prstGeom prst="rect">
            <a:avLst/>
          </a:prstGeom>
        </p:spPr>
        <p:txBody>
          <a:bodyPr wrap="square">
            <a:spAutoFit/>
          </a:bodyPr>
          <a:lstStyle/>
          <a:p>
            <a:pPr marL="342900" indent="-342900">
              <a:buFont typeface="Arial" panose="020B0604020202020204" pitchFamily="34" charset="0"/>
              <a:buChar char="•"/>
            </a:pPr>
            <a:r>
              <a:rPr lang="cs-CZ" sz="2400" b="1" dirty="0"/>
              <a:t>Prostřednictvím depeše v MS 2014+. </a:t>
            </a:r>
          </a:p>
          <a:p>
            <a:pPr marL="342900" indent="-342900">
              <a:buFont typeface="Arial" panose="020B0604020202020204" pitchFamily="34" charset="0"/>
              <a:buChar char="•"/>
            </a:pPr>
            <a:r>
              <a:rPr lang="cs-CZ" sz="2400" b="1" dirty="0"/>
              <a:t>Předkládá se ve formě tabulky ve formátu .</a:t>
            </a:r>
            <a:r>
              <a:rPr lang="cs-CZ" sz="2400" b="1" dirty="0" err="1"/>
              <a:t>xls</a:t>
            </a:r>
            <a:r>
              <a:rPr lang="cs-CZ" sz="2400" b="1" dirty="0"/>
              <a:t> dle vzoru na esfcr.cz (složka Dokumenty, záložka Pokyny k vyplnění zprávy o realizaci), která je elektronicky podepsaná osobou oprávněnou jednat za příjemce vůči ŘO. </a:t>
            </a:r>
          </a:p>
          <a:p>
            <a:pPr marL="342900" indent="-342900">
              <a:buFont typeface="Arial" panose="020B0604020202020204" pitchFamily="34" charset="0"/>
              <a:buChar char="•"/>
            </a:pPr>
            <a:r>
              <a:rPr lang="cs-CZ" sz="2400" b="1" dirty="0"/>
              <a:t>Aktivitu lze změnit nejpozději 3 pracovní dny před nahlášeným termínem (tzn. mezi nahlášením a termínem akce zůstávají 2 pracovní dny). </a:t>
            </a:r>
          </a:p>
          <a:p>
            <a:pPr marL="342900" indent="-342900">
              <a:buFont typeface="Arial" panose="020B0604020202020204" pitchFamily="34" charset="0"/>
              <a:buChar char="•"/>
            </a:pPr>
            <a:r>
              <a:rPr lang="cs-CZ" sz="2400" b="1" dirty="0"/>
              <a:t>Nesplnění povinnosti nahlásit ŘO aktualizaci plánu aktivit projektu není porušením rozpočtové kázně. 	</a:t>
            </a:r>
            <a:endParaRPr lang="cs-CZ" sz="3000" b="1" dirty="0"/>
          </a:p>
        </p:txBody>
      </p:sp>
    </p:spTree>
    <p:extLst>
      <p:ext uri="{BB962C8B-B14F-4D97-AF65-F5344CB8AC3E}">
        <p14:creationId xmlns:p14="http://schemas.microsoft.com/office/powerpoint/2010/main" val="17968240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035005" y="2319773"/>
            <a:ext cx="9778126" cy="923330"/>
          </a:xfrm>
          <a:prstGeom prst="rect">
            <a:avLst/>
          </a:prstGeom>
        </p:spPr>
        <p:txBody>
          <a:bodyPr wrap="none">
            <a:spAutoFit/>
          </a:bodyPr>
          <a:lstStyle/>
          <a:p>
            <a:pPr algn="ctr"/>
            <a:r>
              <a:rPr lang="cs-CZ" sz="5400" b="1" spc="-150" dirty="0">
                <a:solidFill>
                  <a:schemeClr val="accent1">
                    <a:lumMod val="75000"/>
                  </a:schemeClr>
                </a:solidFill>
              </a:rPr>
              <a:t>ZPŮSOBILÉ A NEZPŮSOBILÉ VÝDAJE</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867545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ZPŮSOB FINANCOVÁNÍ</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775105"/>
            <a:ext cx="11764000" cy="2308324"/>
          </a:xfrm>
          <a:prstGeom prst="rect">
            <a:avLst/>
          </a:prstGeom>
        </p:spPr>
        <p:txBody>
          <a:bodyPr wrap="square">
            <a:spAutoFit/>
          </a:bodyPr>
          <a:lstStyle/>
          <a:p>
            <a:pPr marL="342900" indent="-342900">
              <a:buFont typeface="Arial" panose="020B0604020202020204" pitchFamily="34" charset="0"/>
              <a:buChar char="•"/>
            </a:pPr>
            <a:r>
              <a:rPr lang="cs-CZ" sz="2400" b="1" dirty="0"/>
              <a:t>Aplikován režim Ex-ante (zálohové financování) </a:t>
            </a:r>
          </a:p>
          <a:p>
            <a:pPr marL="342900" indent="-342900">
              <a:buFont typeface="Arial" panose="020B0604020202020204" pitchFamily="34" charset="0"/>
              <a:buChar char="•"/>
            </a:pPr>
            <a:r>
              <a:rPr lang="cs-CZ" sz="2400" b="1" dirty="0"/>
              <a:t>Zálohové platby dle finančního plánu:</a:t>
            </a:r>
          </a:p>
          <a:p>
            <a:pPr marL="800100" lvl="1" indent="-342900">
              <a:buFont typeface="Arial" panose="020B0604020202020204" pitchFamily="34" charset="0"/>
              <a:buChar char="•"/>
            </a:pPr>
            <a:r>
              <a:rPr lang="cs-CZ" sz="2400" b="1" dirty="0"/>
              <a:t>1. zálohová platba  = až do výše 100 % dotace, obvykle ve výši 30 % nebo 50 %</a:t>
            </a:r>
          </a:p>
          <a:p>
            <a:pPr marL="800100" lvl="1" indent="-342900">
              <a:buFont typeface="Arial" panose="020B0604020202020204" pitchFamily="34" charset="0"/>
              <a:buChar char="•"/>
            </a:pPr>
            <a:r>
              <a:rPr lang="cs-CZ" sz="2400" b="1" dirty="0"/>
              <a:t>další zálohové platby  = součet vzniklých a zároveň vyúčtovaných způsobilých výdajů</a:t>
            </a:r>
          </a:p>
          <a:p>
            <a:pPr marL="800100" lvl="1" indent="-342900">
              <a:buFont typeface="Arial" panose="020B0604020202020204" pitchFamily="34" charset="0"/>
              <a:buChar char="•"/>
            </a:pPr>
            <a:r>
              <a:rPr lang="cs-CZ" sz="2400" b="1" dirty="0"/>
              <a:t>závěrečná platba/vratka dle vyúčtování zálohových plateb  a skutečně prokázaných výdajů </a:t>
            </a:r>
            <a:endParaRPr lang="cs-CZ" sz="3000" b="1" dirty="0"/>
          </a:p>
        </p:txBody>
      </p:sp>
    </p:spTree>
    <p:extLst>
      <p:ext uri="{BB962C8B-B14F-4D97-AF65-F5344CB8AC3E}">
        <p14:creationId xmlns:p14="http://schemas.microsoft.com/office/powerpoint/2010/main" val="3189316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ZPŮSOBILÉ VÝDAJE</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401205"/>
          </a:xfrm>
          <a:prstGeom prst="rect">
            <a:avLst/>
          </a:prstGeom>
        </p:spPr>
        <p:txBody>
          <a:bodyPr wrap="square">
            <a:spAutoFit/>
          </a:bodyPr>
          <a:lstStyle/>
          <a:p>
            <a:r>
              <a:rPr lang="cs-CZ" sz="2800" b="1" dirty="0"/>
              <a:t>Všechny výdaje musejí splňovat podmínku:</a:t>
            </a:r>
          </a:p>
          <a:p>
            <a:pPr marL="342900" indent="-342900">
              <a:buFont typeface="Arial" panose="020B0604020202020204" pitchFamily="34" charset="0"/>
              <a:buChar char="•"/>
            </a:pPr>
            <a:r>
              <a:rPr lang="cs-CZ" sz="2800" b="1" dirty="0"/>
              <a:t>Hospodárnosti</a:t>
            </a:r>
          </a:p>
          <a:p>
            <a:pPr marL="342900" indent="-342900">
              <a:buFont typeface="Arial" panose="020B0604020202020204" pitchFamily="34" charset="0"/>
              <a:buChar char="•"/>
            </a:pPr>
            <a:r>
              <a:rPr lang="cs-CZ" sz="2800" b="1" dirty="0"/>
              <a:t>Efektivnosti</a:t>
            </a:r>
          </a:p>
          <a:p>
            <a:pPr marL="342900" indent="-342900">
              <a:buFont typeface="Arial" panose="020B0604020202020204" pitchFamily="34" charset="0"/>
              <a:buChar char="•"/>
            </a:pPr>
            <a:r>
              <a:rPr lang="cs-CZ" sz="2800" b="1" dirty="0"/>
              <a:t>Účelnosti</a:t>
            </a:r>
          </a:p>
          <a:p>
            <a:pPr marL="342900" indent="-342900">
              <a:buFont typeface="Arial" panose="020B0604020202020204" pitchFamily="34" charset="0"/>
              <a:buChar char="•"/>
            </a:pPr>
            <a:r>
              <a:rPr lang="cs-CZ" sz="2800" b="1" dirty="0"/>
              <a:t>Vznikly v době realizace projektu </a:t>
            </a:r>
          </a:p>
          <a:p>
            <a:endParaRPr lang="cs-CZ" sz="2800" b="1" dirty="0"/>
          </a:p>
          <a:p>
            <a:pPr marL="342900" indent="-342900">
              <a:buFont typeface="Arial" panose="020B0604020202020204" pitchFamily="34" charset="0"/>
              <a:buChar char="•"/>
            </a:pPr>
            <a:r>
              <a:rPr lang="cs-CZ" sz="2800" b="1" dirty="0"/>
              <a:t>Řídicí orgán (ŘO) je oprávněn si od příjemce vyžádat jakýkoli dokument, který je nezbytný pro ověření způsobilosti výdajů v rámci projektu (a může se jednat i o dokument, který vznikl v době před zahájením realizace projektu). </a:t>
            </a:r>
          </a:p>
        </p:txBody>
      </p:sp>
    </p:spTree>
    <p:extLst>
      <p:ext uri="{BB962C8B-B14F-4D97-AF65-F5344CB8AC3E}">
        <p14:creationId xmlns:p14="http://schemas.microsoft.com/office/powerpoint/2010/main" val="33053581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REÁLNÉ VYKAZOVÁNÍ ÚDAJŮ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3970318"/>
          </a:xfrm>
          <a:prstGeom prst="rect">
            <a:avLst/>
          </a:prstGeom>
        </p:spPr>
        <p:txBody>
          <a:bodyPr wrap="square">
            <a:spAutoFit/>
          </a:bodyPr>
          <a:lstStyle/>
          <a:p>
            <a:pPr marL="457200" indent="-457200">
              <a:buFont typeface="Arial" panose="020B0604020202020204" pitchFamily="34" charset="0"/>
              <a:buChar char="•"/>
            </a:pPr>
            <a:r>
              <a:rPr lang="cs-CZ" sz="2800" b="1" dirty="0"/>
              <a:t>Režim financování projektu metodou skutečně vzniklých výdajů:</a:t>
            </a:r>
          </a:p>
          <a:p>
            <a:pPr marL="914400" lvl="1" indent="-457200">
              <a:buFont typeface="Courier New" panose="02070309020205020404" pitchFamily="49" charset="0"/>
              <a:buChar char="o"/>
            </a:pPr>
            <a:r>
              <a:rPr lang="cs-CZ" sz="2800" b="1" dirty="0"/>
              <a:t>stanovení způsobilosti na základě vykázání skutečně vzniklých  a uhrazených výdajů;</a:t>
            </a:r>
          </a:p>
          <a:p>
            <a:pPr marL="914400" lvl="1" indent="-457200">
              <a:buFont typeface="Courier New" panose="02070309020205020404" pitchFamily="49" charset="0"/>
              <a:buChar char="o"/>
            </a:pPr>
            <a:r>
              <a:rPr lang="cs-CZ" sz="2800" b="1" dirty="0"/>
              <a:t>způsobilé výdaje na základě doložení účetního, daňového či jiného dokladu. </a:t>
            </a:r>
          </a:p>
          <a:p>
            <a:pPr marL="457200" indent="-457200">
              <a:buFont typeface="Arial" panose="020B0604020202020204" pitchFamily="34" charset="0"/>
              <a:buChar char="•"/>
            </a:pPr>
            <a:r>
              <a:rPr lang="cs-CZ" sz="2800" b="1" dirty="0"/>
              <a:t>Časová způsobilost = datum vzniku nákladu musí spadat do období realizace projektu. </a:t>
            </a:r>
          </a:p>
          <a:p>
            <a:pPr marL="457200" indent="-457200">
              <a:buFont typeface="Arial" panose="020B0604020202020204" pitchFamily="34" charset="0"/>
              <a:buChar char="•"/>
            </a:pPr>
            <a:r>
              <a:rPr lang="cs-CZ" sz="2800" b="1" dirty="0"/>
              <a:t>Úhrada výdaje = vždy je třeba mít doklad o úhradě výdaje. </a:t>
            </a:r>
          </a:p>
          <a:p>
            <a:endParaRPr lang="cs-CZ" sz="2800" b="1" dirty="0"/>
          </a:p>
        </p:txBody>
      </p:sp>
    </p:spTree>
    <p:extLst>
      <p:ext uri="{BB962C8B-B14F-4D97-AF65-F5344CB8AC3E}">
        <p14:creationId xmlns:p14="http://schemas.microsoft.com/office/powerpoint/2010/main" val="2876092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DOKLADOVÁNÍ VÝDAJŮ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832092"/>
          </a:xfrm>
          <a:prstGeom prst="rect">
            <a:avLst/>
          </a:prstGeom>
        </p:spPr>
        <p:txBody>
          <a:bodyPr wrap="square">
            <a:spAutoFit/>
          </a:bodyPr>
          <a:lstStyle/>
          <a:p>
            <a:pPr marL="457200" indent="-457200">
              <a:buFont typeface="Arial" panose="020B0604020202020204" pitchFamily="34" charset="0"/>
              <a:buChar char="•"/>
            </a:pPr>
            <a:r>
              <a:rPr lang="cs-CZ" sz="2800" b="1" dirty="0"/>
              <a:t>Veškeré výdaje, které svojí povahou spadají do přímých nákladů projektu (PN) musí být příjemce schopen doložit. </a:t>
            </a:r>
          </a:p>
          <a:p>
            <a:r>
              <a:rPr lang="cs-CZ" sz="2800" b="1" dirty="0"/>
              <a:t> </a:t>
            </a:r>
          </a:p>
          <a:p>
            <a:pPr marL="457200" indent="-457200">
              <a:buFont typeface="Arial" panose="020B0604020202020204" pitchFamily="34" charset="0"/>
              <a:buChar char="•"/>
            </a:pPr>
            <a:r>
              <a:rPr lang="cs-CZ" sz="2800" b="1" dirty="0"/>
              <a:t>Originály dokladů musí být označeny registračním číslem projektu.</a:t>
            </a:r>
          </a:p>
          <a:p>
            <a:r>
              <a:rPr lang="cs-CZ" sz="2800" b="1" dirty="0"/>
              <a:t> </a:t>
            </a:r>
          </a:p>
          <a:p>
            <a:pPr>
              <a:lnSpc>
                <a:spcPct val="100000"/>
              </a:lnSpc>
            </a:pPr>
            <a:r>
              <a:rPr lang="cs-CZ" sz="2800" b="1" dirty="0"/>
              <a:t>Do IS KP2014+ je třeba naskenovat všechny doklady, z nichž je nárokována částka přesahující 10 000 Kč, a s nimi také doklady  o zaplacení. </a:t>
            </a:r>
          </a:p>
          <a:p>
            <a:pPr>
              <a:lnSpc>
                <a:spcPct val="100000"/>
              </a:lnSpc>
            </a:pPr>
            <a:endParaRPr lang="cs-CZ" sz="2800" b="1" dirty="0">
              <a:solidFill>
                <a:srgbClr val="FF6600"/>
              </a:solidFill>
            </a:endParaRPr>
          </a:p>
          <a:p>
            <a:pPr>
              <a:lnSpc>
                <a:spcPct val="100000"/>
              </a:lnSpc>
            </a:pPr>
            <a:r>
              <a:rPr lang="cs-CZ" sz="2800" b="1" dirty="0"/>
              <a:t>Výdaje v nižších částkách je potřeba do IS KP2014 nahrát také, neskenují se ale doklady.</a:t>
            </a:r>
          </a:p>
          <a:p>
            <a:pPr marL="457200" indent="-457200">
              <a:buFont typeface="Arial" panose="020B0604020202020204" pitchFamily="34" charset="0"/>
              <a:buChar char="•"/>
            </a:pPr>
            <a:endParaRPr lang="cs-CZ" sz="2800" b="1" dirty="0"/>
          </a:p>
        </p:txBody>
      </p:sp>
    </p:spTree>
    <p:extLst>
      <p:ext uri="{BB962C8B-B14F-4D97-AF65-F5344CB8AC3E}">
        <p14:creationId xmlns:p14="http://schemas.microsoft.com/office/powerpoint/2010/main" val="17855923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ÚČETNÍ DOKLADY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832092"/>
          </a:xfrm>
          <a:prstGeom prst="rect">
            <a:avLst/>
          </a:prstGeom>
        </p:spPr>
        <p:txBody>
          <a:bodyPr wrap="square">
            <a:spAutoFit/>
          </a:bodyPr>
          <a:lstStyle/>
          <a:p>
            <a:pPr marL="457200" indent="-457200">
              <a:buFont typeface="Arial" panose="020B0604020202020204" pitchFamily="34" charset="0"/>
              <a:buChar char="•"/>
            </a:pPr>
            <a:r>
              <a:rPr lang="cs-CZ" sz="2800" b="1" dirty="0"/>
              <a:t>Označení (faktura, příjmový doklad, výdajový doklad) </a:t>
            </a:r>
          </a:p>
          <a:p>
            <a:pPr marL="457200" indent="-457200">
              <a:buFont typeface="Arial" panose="020B0604020202020204" pitchFamily="34" charset="0"/>
              <a:buChar char="•"/>
            </a:pPr>
            <a:r>
              <a:rPr lang="cs-CZ" sz="2800" b="1" dirty="0"/>
              <a:t>Obsah účetního případu </a:t>
            </a:r>
          </a:p>
          <a:p>
            <a:pPr marL="457200" indent="-457200">
              <a:buFont typeface="Arial" panose="020B0604020202020204" pitchFamily="34" charset="0"/>
              <a:buChar char="•"/>
            </a:pPr>
            <a:r>
              <a:rPr lang="cs-CZ" sz="2800" b="1" dirty="0"/>
              <a:t>Účastníci účetního případu </a:t>
            </a:r>
          </a:p>
          <a:p>
            <a:pPr marL="457200" indent="-457200">
              <a:buFont typeface="Arial" panose="020B0604020202020204" pitchFamily="34" charset="0"/>
              <a:buChar char="•"/>
            </a:pPr>
            <a:r>
              <a:rPr lang="cs-CZ" sz="2800" b="1" dirty="0"/>
              <a:t>Peněžní částka (cena za měrnou jednotku/cena celkem) </a:t>
            </a:r>
          </a:p>
          <a:p>
            <a:pPr marL="457200" indent="-457200">
              <a:buFont typeface="Arial" panose="020B0604020202020204" pitchFamily="34" charset="0"/>
              <a:buChar char="•"/>
            </a:pPr>
            <a:r>
              <a:rPr lang="cs-CZ" sz="2800" b="1" dirty="0"/>
              <a:t>Okamžik vyhotovení ÚD a okamžik uskutečnění ÚP </a:t>
            </a:r>
          </a:p>
          <a:p>
            <a:pPr marL="457200" indent="-457200">
              <a:buFont typeface="Arial" panose="020B0604020202020204" pitchFamily="34" charset="0"/>
              <a:buChar char="•"/>
            </a:pPr>
            <a:r>
              <a:rPr lang="cs-CZ" sz="2800" b="1" dirty="0"/>
              <a:t>Podpisový záznam osoby odpovědné za ÚP - schválil</a:t>
            </a:r>
          </a:p>
          <a:p>
            <a:pPr marL="457200" indent="-457200">
              <a:buFont typeface="Arial" panose="020B0604020202020204" pitchFamily="34" charset="0"/>
              <a:buChar char="•"/>
            </a:pPr>
            <a:r>
              <a:rPr lang="cs-CZ" sz="2800" b="1" dirty="0"/>
              <a:t>Podpisový záznam osoby odpovědné za zaúčtování - zaúčtoval</a:t>
            </a:r>
          </a:p>
          <a:p>
            <a:pPr marL="457200" indent="-457200">
              <a:buFont typeface="Arial" panose="020B0604020202020204" pitchFamily="34" charset="0"/>
              <a:buChar char="•"/>
            </a:pPr>
            <a:endParaRPr lang="cs-CZ" sz="2800" b="1" dirty="0"/>
          </a:p>
          <a:p>
            <a:pPr marL="457200" indent="-457200">
              <a:buFont typeface="Arial" panose="020B0604020202020204" pitchFamily="34" charset="0"/>
              <a:buChar char="•"/>
            </a:pPr>
            <a:r>
              <a:rPr lang="cs-CZ" sz="2800" b="1" dirty="0"/>
              <a:t>Zaúčtování je možné i na faktuře, ale je třeba splnit podmínku dvou podpisů (schválil, zaúčtoval) – mohou být totožné</a:t>
            </a:r>
          </a:p>
          <a:p>
            <a:pPr marL="457200" indent="-457200">
              <a:buFont typeface="Arial" panose="020B0604020202020204" pitchFamily="34" charset="0"/>
              <a:buChar char="•"/>
            </a:pPr>
            <a:endParaRPr lang="cs-CZ" sz="2800" b="1" dirty="0"/>
          </a:p>
        </p:txBody>
      </p:sp>
    </p:spTree>
    <p:extLst>
      <p:ext uri="{BB962C8B-B14F-4D97-AF65-F5344CB8AC3E}">
        <p14:creationId xmlns:p14="http://schemas.microsoft.com/office/powerpoint/2010/main" val="32721029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KATEGORIE ZPŮSOBILÝCH VÝDAJŮ OPZ</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4401205"/>
          </a:xfrm>
          <a:prstGeom prst="rect">
            <a:avLst/>
          </a:prstGeom>
        </p:spPr>
        <p:txBody>
          <a:bodyPr wrap="square">
            <a:spAutoFit/>
          </a:bodyPr>
          <a:lstStyle/>
          <a:p>
            <a:pPr marL="457200" indent="-457200">
              <a:buFont typeface="Arial" panose="020B0604020202020204" pitchFamily="34" charset="0"/>
              <a:buChar char="•"/>
            </a:pPr>
            <a:r>
              <a:rPr lang="cs-CZ" sz="2800" b="1" dirty="0"/>
              <a:t>1. Celkové způsobilé výdaje </a:t>
            </a:r>
          </a:p>
          <a:p>
            <a:pPr marL="914400" lvl="1" indent="-457200">
              <a:buFont typeface="Arial" panose="020B0604020202020204" pitchFamily="34" charset="0"/>
              <a:buChar char="•"/>
            </a:pPr>
            <a:r>
              <a:rPr lang="cs-CZ" sz="2800" b="1" dirty="0"/>
              <a:t>1.1 Přímé náklady    </a:t>
            </a:r>
          </a:p>
          <a:p>
            <a:pPr marL="1371600" lvl="2" indent="-457200">
              <a:buFont typeface="Wingdings" panose="05000000000000000000" pitchFamily="2" charset="2"/>
              <a:buChar char="Ø"/>
            </a:pPr>
            <a:r>
              <a:rPr lang="cs-CZ" sz="2800" b="1" dirty="0"/>
              <a:t>1.1.1  Osobní náklady</a:t>
            </a:r>
          </a:p>
          <a:p>
            <a:pPr marL="1371600" lvl="2" indent="-457200">
              <a:buFont typeface="Wingdings" panose="05000000000000000000" pitchFamily="2" charset="2"/>
              <a:buChar char="Ø"/>
            </a:pPr>
            <a:r>
              <a:rPr lang="cs-CZ" sz="2800" b="1" dirty="0"/>
              <a:t>1.1.2  Cestovné</a:t>
            </a:r>
          </a:p>
          <a:p>
            <a:pPr marL="1371600" lvl="2" indent="-457200">
              <a:buFont typeface="Wingdings" panose="05000000000000000000" pitchFamily="2" charset="2"/>
              <a:buChar char="Ø"/>
            </a:pPr>
            <a:r>
              <a:rPr lang="cs-CZ" sz="2800" b="1" dirty="0"/>
              <a:t>1.1.3  Zařízení, vybavení a spotřební materiál</a:t>
            </a:r>
          </a:p>
          <a:p>
            <a:pPr marL="1371600" lvl="2" indent="-457200">
              <a:buFont typeface="Wingdings" panose="05000000000000000000" pitchFamily="2" charset="2"/>
              <a:buChar char="Ø"/>
            </a:pPr>
            <a:r>
              <a:rPr lang="cs-CZ" sz="2800" b="1" dirty="0"/>
              <a:t>1.1.4  Nákup služeb</a:t>
            </a:r>
          </a:p>
          <a:p>
            <a:pPr marL="1371600" lvl="2" indent="-457200">
              <a:buFont typeface="Wingdings" panose="05000000000000000000" pitchFamily="2" charset="2"/>
              <a:buChar char="Ø"/>
            </a:pPr>
            <a:r>
              <a:rPr lang="cs-CZ" sz="2800" b="1" dirty="0"/>
              <a:t>1.1.5  Drobné stavební úpravy (do 40 tis. Kč)</a:t>
            </a:r>
          </a:p>
          <a:p>
            <a:pPr marL="1371600" lvl="2" indent="-457200">
              <a:buFont typeface="Wingdings" panose="05000000000000000000" pitchFamily="2" charset="2"/>
              <a:buChar char="Ø"/>
            </a:pPr>
            <a:r>
              <a:rPr lang="cs-CZ" sz="2800" b="1" dirty="0"/>
              <a:t>1.1.6  Přímá podpora CS  </a:t>
            </a:r>
          </a:p>
          <a:p>
            <a:r>
              <a:rPr lang="cs-CZ" sz="2800" b="1" dirty="0"/>
              <a:t> </a:t>
            </a:r>
          </a:p>
          <a:p>
            <a:pPr marL="914400" lvl="1" indent="-457200">
              <a:buFont typeface="Arial" panose="020B0604020202020204" pitchFamily="34" charset="0"/>
              <a:buChar char="•"/>
            </a:pPr>
            <a:r>
              <a:rPr lang="cs-CZ" sz="2800" b="1" dirty="0"/>
              <a:t>1.2 Nepřímé náklady</a:t>
            </a:r>
          </a:p>
        </p:txBody>
      </p:sp>
    </p:spTree>
    <p:extLst>
      <p:ext uri="{BB962C8B-B14F-4D97-AF65-F5344CB8AC3E}">
        <p14:creationId xmlns:p14="http://schemas.microsoft.com/office/powerpoint/2010/main" val="313362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047" y="22925"/>
            <a:ext cx="4168250" cy="864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50530" y="1419151"/>
            <a:ext cx="12090942" cy="3139321"/>
          </a:xfrm>
          <a:prstGeom prst="rect">
            <a:avLst/>
          </a:prstGeom>
        </p:spPr>
        <p:txBody>
          <a:bodyPr wrap="square">
            <a:spAutoFit/>
          </a:bodyPr>
          <a:lstStyle/>
          <a:p>
            <a:pPr algn="ctr"/>
            <a:r>
              <a:rPr lang="cs-CZ" sz="4800" b="1" spc="-150" dirty="0">
                <a:solidFill>
                  <a:schemeClr val="accent1">
                    <a:lumMod val="75000"/>
                  </a:schemeClr>
                </a:solidFill>
              </a:rPr>
              <a:t>ZPRÁVA O REALIZACI</a:t>
            </a:r>
          </a:p>
          <a:p>
            <a:pPr algn="ctr"/>
            <a:r>
              <a:rPr lang="cs-CZ" sz="4800" b="1" spc="-150" dirty="0">
                <a:solidFill>
                  <a:schemeClr val="accent1">
                    <a:lumMod val="75000"/>
                  </a:schemeClr>
                </a:solidFill>
              </a:rPr>
              <a:t>+</a:t>
            </a:r>
          </a:p>
          <a:p>
            <a:pPr algn="ctr"/>
            <a:r>
              <a:rPr lang="cs-CZ" sz="4800" b="1" spc="-150" dirty="0">
                <a:solidFill>
                  <a:schemeClr val="accent1">
                    <a:lumMod val="75000"/>
                  </a:schemeClr>
                </a:solidFill>
              </a:rPr>
              <a:t> MONITOROVÁNÍ PODPOŘENÝCH  OSOB V IS ESF</a:t>
            </a:r>
          </a:p>
          <a:p>
            <a:pPr algn="ct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 y="4443874"/>
            <a:ext cx="8297773" cy="1368000"/>
          </a:xfrm>
          <a:prstGeom prst="rect">
            <a:avLst/>
          </a:prstGeom>
        </p:spPr>
      </p:pic>
    </p:spTree>
    <p:extLst>
      <p:ext uri="{BB962C8B-B14F-4D97-AF65-F5344CB8AC3E}">
        <p14:creationId xmlns:p14="http://schemas.microsoft.com/office/powerpoint/2010/main" val="2393468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2677656"/>
          </a:xfrm>
          <a:prstGeom prst="rect">
            <a:avLst/>
          </a:prstGeom>
        </p:spPr>
        <p:txBody>
          <a:bodyPr wrap="square">
            <a:spAutoFit/>
          </a:bodyPr>
          <a:lstStyle/>
          <a:p>
            <a:pPr marL="457200" indent="-457200">
              <a:buFont typeface="Arial" panose="020B0604020202020204" pitchFamily="34" charset="0"/>
              <a:buChar char="•"/>
            </a:pPr>
            <a:r>
              <a:rPr lang="cs-CZ" sz="2800" b="1" dirty="0"/>
              <a:t>Prokazují se % poměrem vůči skutečně vynaloženým způsobilým přímým nákladům v rámci </a:t>
            </a:r>
            <a:r>
              <a:rPr lang="cs-CZ" sz="2800" b="1" dirty="0" err="1"/>
              <a:t>ZoR</a:t>
            </a:r>
            <a:r>
              <a:rPr lang="cs-CZ" sz="2800" b="1" dirty="0"/>
              <a:t> s </a:t>
            </a:r>
            <a:r>
              <a:rPr lang="cs-CZ" sz="2800" b="1" dirty="0" err="1"/>
              <a:t>ŽoP</a:t>
            </a:r>
            <a:r>
              <a:rPr lang="cs-CZ" sz="2800" b="1" dirty="0"/>
              <a:t>. </a:t>
            </a:r>
          </a:p>
          <a:p>
            <a:pPr marL="457200" indent="-457200">
              <a:buFont typeface="Arial" panose="020B0604020202020204" pitchFamily="34" charset="0"/>
              <a:buChar char="•"/>
            </a:pPr>
            <a:r>
              <a:rPr lang="cs-CZ" sz="2800" b="1" dirty="0"/>
              <a:t>Každá platba příjemci v sobě zahrnuje prostředky  na přímé i nepřímé náklady dle stanoveného poměru. </a:t>
            </a:r>
          </a:p>
          <a:p>
            <a:pPr marL="457200" indent="-457200">
              <a:buFont typeface="Arial" panose="020B0604020202020204" pitchFamily="34" charset="0"/>
              <a:buChar char="•"/>
            </a:pPr>
            <a:r>
              <a:rPr lang="cs-CZ" sz="2800" b="1" dirty="0"/>
              <a:t>Nejčastěji 25% přímých nákladů. </a:t>
            </a:r>
          </a:p>
          <a:p>
            <a:pPr marL="457200" indent="-457200">
              <a:buFont typeface="Arial" panose="020B0604020202020204" pitchFamily="34" charset="0"/>
              <a:buChar char="•"/>
            </a:pPr>
            <a:r>
              <a:rPr lang="cs-CZ" sz="2800" b="1" dirty="0"/>
              <a:t>Na základě závěrečného vyúčtování se může % NN snížit.</a:t>
            </a:r>
          </a:p>
        </p:txBody>
      </p:sp>
    </p:spTree>
    <p:extLst>
      <p:ext uri="{BB962C8B-B14F-4D97-AF65-F5344CB8AC3E}">
        <p14:creationId xmlns:p14="http://schemas.microsoft.com/office/powerpoint/2010/main" val="4281981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254589"/>
            <a:ext cx="11764000" cy="1877437"/>
          </a:xfrm>
          <a:prstGeom prst="rect">
            <a:avLst/>
          </a:prstGeom>
        </p:spPr>
        <p:txBody>
          <a:bodyPr wrap="square">
            <a:spAutoFit/>
          </a:bodyPr>
          <a:lstStyle/>
          <a:p>
            <a:pPr marL="457200" indent="-457200">
              <a:buFont typeface="Arial" panose="020B0604020202020204" pitchFamily="34" charset="0"/>
              <a:buChar char="•"/>
            </a:pPr>
            <a:r>
              <a:rPr lang="cs-CZ" sz="2200" b="1" dirty="0"/>
              <a:t>Pro projekty, u nichž podstatná většina nákladů vznikne formou nákupu služeb od externích dodavatelů, jsou způsobilá procenta nepřímých nákladů snížena.</a:t>
            </a:r>
          </a:p>
          <a:p>
            <a:pPr marL="457200" indent="-457200">
              <a:buFont typeface="Arial" panose="020B0604020202020204" pitchFamily="34" charset="0"/>
              <a:buChar char="•"/>
            </a:pPr>
            <a:r>
              <a:rPr lang="cs-CZ" sz="2200" b="1" dirty="0"/>
              <a:t>Podíly pro nepřímé náklady jsou sníženy pro projekty s objemem nákupu služeb v těchto intencích: </a:t>
            </a:r>
          </a:p>
          <a:p>
            <a:r>
              <a:rPr lang="cs-CZ" sz="2800" b="1" dirty="0"/>
              <a:t> </a:t>
            </a:r>
          </a:p>
        </p:txBody>
      </p:sp>
      <p:pic>
        <p:nvPicPr>
          <p:cNvPr id="2" name="Obrázek 1">
            <a:extLst>
              <a:ext uri="{FF2B5EF4-FFF2-40B4-BE49-F238E27FC236}">
                <a16:creationId xmlns:a16="http://schemas.microsoft.com/office/drawing/2014/main" id="{821969C1-108F-419E-B4E1-8F14AD9C0FBF}"/>
              </a:ext>
            </a:extLst>
          </p:cNvPr>
          <p:cNvPicPr>
            <a:picLocks noChangeAspect="1"/>
          </p:cNvPicPr>
          <p:nvPr/>
        </p:nvPicPr>
        <p:blipFill>
          <a:blip r:embed="rId6"/>
          <a:stretch>
            <a:fillRect/>
          </a:stretch>
        </p:blipFill>
        <p:spPr>
          <a:xfrm>
            <a:off x="1247555" y="2621009"/>
            <a:ext cx="7896225" cy="3171825"/>
          </a:xfrm>
          <a:prstGeom prst="rect">
            <a:avLst/>
          </a:prstGeom>
        </p:spPr>
      </p:pic>
    </p:spTree>
    <p:extLst>
      <p:ext uri="{BB962C8B-B14F-4D97-AF65-F5344CB8AC3E}">
        <p14:creationId xmlns:p14="http://schemas.microsoft.com/office/powerpoint/2010/main" val="16830502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NEPŘÍMÉ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409337"/>
            <a:ext cx="11764000" cy="3539430"/>
          </a:xfrm>
          <a:prstGeom prst="rect">
            <a:avLst/>
          </a:prstGeom>
        </p:spPr>
        <p:txBody>
          <a:bodyPr wrap="square">
            <a:spAutoFit/>
          </a:bodyPr>
          <a:lstStyle/>
          <a:p>
            <a:pPr marL="457200" indent="-457200">
              <a:buFont typeface="Arial" panose="020B0604020202020204" pitchFamily="34" charset="0"/>
              <a:buChar char="•"/>
            </a:pPr>
            <a:r>
              <a:rPr lang="cs-CZ" sz="2800" b="1" dirty="0"/>
              <a:t>Administrativa, řízení projektu (včetně finančního), účetnictví, personalistika komunikační a informační opatření, občerstvení  a stravování a podpůrné procesy (stravné i pro CS). </a:t>
            </a:r>
          </a:p>
          <a:p>
            <a:pPr marL="457200" indent="-457200">
              <a:buFont typeface="Arial" panose="020B0604020202020204" pitchFamily="34" charset="0"/>
              <a:buChar char="•"/>
            </a:pPr>
            <a:r>
              <a:rPr lang="cs-CZ" sz="2800" b="1" dirty="0"/>
              <a:t>Cestovní náhrady spojené s pracovními cestami realizačního týmu. </a:t>
            </a:r>
          </a:p>
          <a:p>
            <a:pPr marL="457200" indent="-457200">
              <a:buFont typeface="Arial" panose="020B0604020202020204" pitchFamily="34" charset="0"/>
              <a:buChar char="•"/>
            </a:pPr>
            <a:r>
              <a:rPr lang="cs-CZ" sz="2800" b="1" dirty="0"/>
              <a:t>Spotřební materiál, zařízení a vybavení (neplatí pro CS). </a:t>
            </a:r>
          </a:p>
          <a:p>
            <a:pPr marL="457200" indent="-457200">
              <a:buFont typeface="Arial" panose="020B0604020202020204" pitchFamily="34" charset="0"/>
              <a:buChar char="•"/>
            </a:pPr>
            <a:r>
              <a:rPr lang="cs-CZ" sz="2800" b="1" dirty="0"/>
              <a:t>Prostory pro realizaci projektu (prostory k administraci, odpisy platí  i pro CS, energie, vodné, stočné platí i pro CS. </a:t>
            </a:r>
          </a:p>
          <a:p>
            <a:pPr marL="457200" indent="-457200">
              <a:buFont typeface="Arial" panose="020B0604020202020204" pitchFamily="34" charset="0"/>
              <a:buChar char="•"/>
            </a:pPr>
            <a:r>
              <a:rPr lang="cs-CZ" sz="2800" b="1" dirty="0"/>
              <a:t>Ostatní provozní výdaje (internet, telefon i pro CS). </a:t>
            </a:r>
          </a:p>
        </p:txBody>
      </p:sp>
    </p:spTree>
    <p:extLst>
      <p:ext uri="{BB962C8B-B14F-4D97-AF65-F5344CB8AC3E}">
        <p14:creationId xmlns:p14="http://schemas.microsoft.com/office/powerpoint/2010/main" val="4319691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493538"/>
          </a:xfrm>
          <a:prstGeom prst="rect">
            <a:avLst/>
          </a:prstGeom>
        </p:spPr>
        <p:txBody>
          <a:bodyPr wrap="square">
            <a:spAutoFit/>
          </a:bodyPr>
          <a:lstStyle/>
          <a:p>
            <a:pPr marL="457200" indent="-457200">
              <a:buFont typeface="Arial" panose="020B0604020202020204" pitchFamily="34" charset="0"/>
              <a:buChar char="•"/>
            </a:pPr>
            <a:r>
              <a:rPr lang="cs-CZ" sz="2200" b="1" dirty="0"/>
              <a:t>Pracovní úvazky zaměstnance se nesmí překrývat a není možné, aby byl za stejnou práci placen vícekrát. </a:t>
            </a:r>
          </a:p>
          <a:p>
            <a:pPr marL="457200" indent="-457200">
              <a:buFont typeface="Arial" panose="020B0604020202020204" pitchFamily="34" charset="0"/>
              <a:buChar char="•"/>
            </a:pPr>
            <a:r>
              <a:rPr lang="cs-CZ" sz="2200" b="1" dirty="0">
                <a:solidFill>
                  <a:srgbClr val="FF0000"/>
                </a:solidFill>
              </a:rPr>
              <a:t>Výše úvazku = maximálně 1,0 (součet veškerých úvazků zaměstnance u všech subjektů zapojených do projektu – příjemce  i partnera projektu), a to po celou dobu zapojení daného pracovníka  do realizace projektu. </a:t>
            </a:r>
          </a:p>
          <a:p>
            <a:pPr marL="457200" indent="-457200">
              <a:buFont typeface="Arial" panose="020B0604020202020204" pitchFamily="34" charset="0"/>
              <a:buChar char="•"/>
            </a:pPr>
            <a:r>
              <a:rPr lang="cs-CZ" sz="2200" b="1" dirty="0"/>
              <a:t> Realizační tým projektu (RT) = zařazení mezi přímé/nepřímé náklady projektu dle pracovní náplně v projektu, dle vazby na CS – přímá x nepřímá vazba. </a:t>
            </a:r>
          </a:p>
          <a:p>
            <a:r>
              <a:rPr lang="cs-CZ" sz="2200" b="1" dirty="0"/>
              <a:t> </a:t>
            </a:r>
          </a:p>
          <a:p>
            <a:pPr marL="457200" indent="-457200">
              <a:buFont typeface="Arial" panose="020B0604020202020204" pitchFamily="34" charset="0"/>
              <a:buChar char="•"/>
            </a:pPr>
            <a:r>
              <a:rPr lang="cs-CZ" sz="2200" b="1" dirty="0"/>
              <a:t>PŘÍMÉ NÁKLADY: pouze přímá práce s CS nebo zajištění výstupu, který je určen k přímému využití CS. </a:t>
            </a:r>
          </a:p>
          <a:p>
            <a:pPr marL="457200" indent="-457200">
              <a:buFont typeface="Arial" panose="020B0604020202020204" pitchFamily="34" charset="0"/>
              <a:buChar char="•"/>
            </a:pPr>
            <a:endParaRPr lang="cs-CZ" sz="2200" b="1" dirty="0"/>
          </a:p>
          <a:p>
            <a:pPr marL="457200" indent="-457200">
              <a:buFont typeface="Arial" panose="020B0604020202020204" pitchFamily="34" charset="0"/>
              <a:buChar char="•"/>
            </a:pPr>
            <a:r>
              <a:rPr lang="cs-CZ" sz="2200" b="1" dirty="0"/>
              <a:t>NEPŘÍMÉ NÁKLADY: projektový/finanční manažer a ostatní pozice (administrativní, podpůrné), které nepracují přímo s CS.</a:t>
            </a:r>
          </a:p>
        </p:txBody>
      </p:sp>
    </p:spTree>
    <p:extLst>
      <p:ext uri="{BB962C8B-B14F-4D97-AF65-F5344CB8AC3E}">
        <p14:creationId xmlns:p14="http://schemas.microsoft.com/office/powerpoint/2010/main" val="1344163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493538"/>
          </a:xfrm>
          <a:prstGeom prst="rect">
            <a:avLst/>
          </a:prstGeom>
        </p:spPr>
        <p:txBody>
          <a:bodyPr wrap="square">
            <a:spAutoFit/>
          </a:bodyPr>
          <a:lstStyle/>
          <a:p>
            <a:pPr marL="457200" indent="-457200">
              <a:buFont typeface="Arial" panose="020B0604020202020204" pitchFamily="34" charset="0"/>
              <a:buChar char="•"/>
            </a:pPr>
            <a:r>
              <a:rPr lang="cs-CZ" sz="2200" b="1" dirty="0"/>
              <a:t>Pracovní smlouvy, DPČ a DPP musí být uzavřeny v souladu se zákoníkem práce. </a:t>
            </a:r>
          </a:p>
          <a:p>
            <a:r>
              <a:rPr lang="cs-CZ" sz="2200" b="1" dirty="0"/>
              <a:t> </a:t>
            </a:r>
          </a:p>
          <a:p>
            <a:pPr marL="457200" indent="-457200">
              <a:buFont typeface="Arial" panose="020B0604020202020204" pitchFamily="34" charset="0"/>
              <a:buChar char="•"/>
            </a:pPr>
            <a:r>
              <a:rPr lang="cs-CZ" sz="2200" b="1" dirty="0"/>
              <a:t>Mzdové náklady = hrubá mzda / plat nebo odměna (DPČ, DPP, OSVČ) + odvody zaměstnavatele na SP a ZP a další poplatky spojené se zaměstnancem hrazené zaměstnavatelem povinně  na základě právních předpisů (např. zákonné pojištění odpovědnosti zaměstnavatele za škodu při pracovním úrazu nebo nemoci  z povolání). </a:t>
            </a:r>
          </a:p>
          <a:p>
            <a:r>
              <a:rPr lang="cs-CZ" sz="2200" b="1" dirty="0"/>
              <a:t> </a:t>
            </a:r>
          </a:p>
          <a:p>
            <a:pPr marL="457200" indent="-457200">
              <a:buFont typeface="Arial" panose="020B0604020202020204" pitchFamily="34" charset="0"/>
              <a:buChar char="•"/>
            </a:pPr>
            <a:r>
              <a:rPr lang="cs-CZ" sz="2200" b="1" dirty="0"/>
              <a:t>Náhrady </a:t>
            </a:r>
          </a:p>
          <a:p>
            <a:pPr marL="800100" lvl="1" indent="-342900">
              <a:buFont typeface="Arial" panose="020B0604020202020204" pitchFamily="34" charset="0"/>
              <a:buChar char="•"/>
            </a:pPr>
            <a:r>
              <a:rPr lang="cs-CZ" sz="2200" b="1" dirty="0"/>
              <a:t>za dovolenou (4, 5 nebo 8 týdnů dovolené dle typu zaměstnavatele, viz § 213 zákona č. 262/2006 Sb., zákoník práce) - způsobilé pouze v rozsahu, v jakém odpovídají zapojení zaměstnance do realizace projektu;</a:t>
            </a:r>
          </a:p>
          <a:p>
            <a:pPr marL="800100" lvl="1" indent="-342900">
              <a:buFont typeface="Arial" panose="020B0604020202020204" pitchFamily="34" charset="0"/>
              <a:buChar char="•"/>
            </a:pPr>
            <a:r>
              <a:rPr lang="cs-CZ" sz="2200" b="1" dirty="0"/>
              <a:t>v případě překážek v práci (v souladu se zákoníkem práce);</a:t>
            </a:r>
          </a:p>
          <a:p>
            <a:pPr marL="800100" lvl="1" indent="-342900">
              <a:buFont typeface="Arial" panose="020B0604020202020204" pitchFamily="34" charset="0"/>
              <a:buChar char="•"/>
            </a:pPr>
            <a:r>
              <a:rPr lang="cs-CZ" sz="2200" b="1" dirty="0"/>
              <a:t>za dny dočasné pracovní neschopnosti nebo karantény (jejich poměrná část).</a:t>
            </a:r>
          </a:p>
        </p:txBody>
      </p:sp>
    </p:spTree>
    <p:extLst>
      <p:ext uri="{BB962C8B-B14F-4D97-AF65-F5344CB8AC3E}">
        <p14:creationId xmlns:p14="http://schemas.microsoft.com/office/powerpoint/2010/main" val="11523159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OSOBNÍ NÁKLADY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309489" y="1085773"/>
            <a:ext cx="11764000" cy="4154984"/>
          </a:xfrm>
          <a:prstGeom prst="rect">
            <a:avLst/>
          </a:prstGeom>
        </p:spPr>
        <p:txBody>
          <a:bodyPr wrap="square">
            <a:spAutoFit/>
          </a:bodyPr>
          <a:lstStyle/>
          <a:p>
            <a:pPr marL="342900" indent="-342900">
              <a:buFont typeface="Arial" panose="020B0604020202020204" pitchFamily="34" charset="0"/>
              <a:buChar char="•"/>
            </a:pPr>
            <a:r>
              <a:rPr lang="cs-CZ" sz="2200" b="1" dirty="0"/>
              <a:t>Náležitosti PS, DPČ a DPP:</a:t>
            </a:r>
          </a:p>
          <a:p>
            <a:pPr marL="800100" lvl="1" indent="-342900">
              <a:buFont typeface="Arial" panose="020B0604020202020204" pitchFamily="34" charset="0"/>
              <a:buChar char="•"/>
            </a:pPr>
            <a:r>
              <a:rPr lang="cs-CZ" sz="2200" b="1" dirty="0"/>
              <a:t>Popis pracovní činnosti vykonávané pro projekt</a:t>
            </a:r>
          </a:p>
          <a:p>
            <a:pPr marL="800100" lvl="1" indent="-342900">
              <a:buFont typeface="Arial" panose="020B0604020202020204" pitchFamily="34" charset="0"/>
              <a:buChar char="•"/>
            </a:pPr>
            <a:r>
              <a:rPr lang="cs-CZ" sz="2200" b="1" dirty="0"/>
              <a:t>Identifikace projektu (název či </a:t>
            </a:r>
            <a:r>
              <a:rPr lang="cs-CZ" sz="2200" b="1" dirty="0" err="1"/>
              <a:t>reg</a:t>
            </a:r>
            <a:r>
              <a:rPr lang="cs-CZ" sz="2200" b="1" dirty="0"/>
              <a:t>. číslo – doporučujeme obojí)</a:t>
            </a:r>
          </a:p>
          <a:p>
            <a:pPr marL="800100" lvl="1" indent="-342900">
              <a:buFont typeface="Arial" panose="020B0604020202020204" pitchFamily="34" charset="0"/>
              <a:buChar char="•"/>
            </a:pPr>
            <a:r>
              <a:rPr lang="cs-CZ" sz="2200" b="1" dirty="0"/>
              <a:t>Výše úvazku či počet hodin za časovou jednotku</a:t>
            </a:r>
          </a:p>
          <a:p>
            <a:pPr marL="800100" lvl="1" indent="-342900">
              <a:buFont typeface="Arial" panose="020B0604020202020204" pitchFamily="34" charset="0"/>
              <a:buChar char="•"/>
            </a:pPr>
            <a:r>
              <a:rPr lang="cs-CZ" sz="2200" b="1" dirty="0"/>
              <a:t>Výše mzdy, platu, odměny</a:t>
            </a:r>
          </a:p>
          <a:p>
            <a:pPr marL="342900" indent="-342900">
              <a:buFont typeface="Arial" panose="020B0604020202020204" pitchFamily="34" charset="0"/>
              <a:buChar char="•"/>
            </a:pPr>
            <a:r>
              <a:rPr lang="cs-CZ" sz="2200" b="1" dirty="0"/>
              <a:t>Další zákonem stanovené náležitosti:</a:t>
            </a:r>
          </a:p>
          <a:p>
            <a:pPr marL="800100" lvl="1" indent="-342900">
              <a:buFont typeface="Arial" panose="020B0604020202020204" pitchFamily="34" charset="0"/>
              <a:buChar char="•"/>
            </a:pPr>
            <a:r>
              <a:rPr lang="cs-CZ" sz="2200" b="1" dirty="0"/>
              <a:t>PS (druh práce, místo výkonu, den nástupu do práce, nárok  na dovolenou, způsob výpovědi apod.);</a:t>
            </a:r>
          </a:p>
          <a:p>
            <a:pPr marL="800100" lvl="1" indent="-342900">
              <a:buFont typeface="Arial" panose="020B0604020202020204" pitchFamily="34" charset="0"/>
              <a:buChar char="•"/>
            </a:pPr>
            <a:r>
              <a:rPr lang="cs-CZ" sz="2200" b="1" dirty="0"/>
              <a:t>DPP, DPČ (doba na kterou se dohoda uzavírá, musí být uzavřena písemně).</a:t>
            </a:r>
          </a:p>
          <a:p>
            <a:pPr marL="342900" indent="-342900">
              <a:buFont typeface="Arial" panose="020B0604020202020204" pitchFamily="34" charset="0"/>
              <a:buChar char="•"/>
            </a:pPr>
            <a:r>
              <a:rPr lang="cs-CZ" sz="2200" b="1" dirty="0"/>
              <a:t>Vykazují se v soupisce lidských zdrojů: SD – 2 Lidské zdroje.</a:t>
            </a:r>
          </a:p>
          <a:p>
            <a:pPr marL="342900" indent="-342900">
              <a:buFont typeface="Arial" panose="020B0604020202020204" pitchFamily="34" charset="0"/>
              <a:buChar char="•"/>
            </a:pPr>
            <a:r>
              <a:rPr lang="cs-CZ" sz="2200" b="1" dirty="0"/>
              <a:t>U osobních nákladů projektu nad 10 tis. Kč příjemce dokládá  ke kontrole také kopie výpisů z BÚ, případně kopie VPD.</a:t>
            </a:r>
          </a:p>
        </p:txBody>
      </p:sp>
    </p:spTree>
    <p:extLst>
      <p:ext uri="{BB962C8B-B14F-4D97-AF65-F5344CB8AC3E}">
        <p14:creationId xmlns:p14="http://schemas.microsoft.com/office/powerpoint/2010/main" val="3166064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PRACOVNÍ VÝKAZY</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sp>
        <p:nvSpPr>
          <p:cNvPr id="3" name="Obdélník 2">
            <a:extLst>
              <a:ext uri="{FF2B5EF4-FFF2-40B4-BE49-F238E27FC236}">
                <a16:creationId xmlns:a16="http://schemas.microsoft.com/office/drawing/2014/main" id="{23AD5A57-D193-4DAD-8790-A3ACF1D839B4}"/>
              </a:ext>
            </a:extLst>
          </p:cNvPr>
          <p:cNvSpPr/>
          <p:nvPr/>
        </p:nvSpPr>
        <p:spPr>
          <a:xfrm>
            <a:off x="0" y="1085773"/>
            <a:ext cx="12382977" cy="4593565"/>
          </a:xfrm>
          <a:prstGeom prst="rect">
            <a:avLst/>
          </a:prstGeom>
        </p:spPr>
        <p:txBody>
          <a:bodyPr wrap="square">
            <a:spAutoFit/>
          </a:bodyPr>
          <a:lstStyle/>
          <a:p>
            <a:pPr marL="342900" indent="-342900">
              <a:buFont typeface="Arial" panose="020B0604020202020204" pitchFamily="34" charset="0"/>
              <a:buChar char="•"/>
            </a:pPr>
            <a:r>
              <a:rPr lang="cs-CZ" sz="1950" b="1" dirty="0"/>
              <a:t>Pracovní výkazy jsou u pracovníků projektu vyžadovány jen při výskytu alespoň jedné z následujících 2 okolností: </a:t>
            </a:r>
          </a:p>
          <a:p>
            <a:pPr marL="457200" indent="-457200">
              <a:buAutoNum type="alphaLcParenR"/>
            </a:pPr>
            <a:r>
              <a:rPr lang="cs-CZ" sz="1950" b="1" dirty="0"/>
              <a:t>jedná se o pracovníka, který v rámci daného pracovněprávního vztahu  vykonává činnosti pro projekt i mimo projekt; </a:t>
            </a:r>
          </a:p>
          <a:p>
            <a:pPr marL="457200" indent="-457200">
              <a:buAutoNum type="alphaLcParenR"/>
            </a:pPr>
            <a:r>
              <a:rPr lang="cs-CZ" sz="1950" b="1" dirty="0"/>
              <a:t>jedná se o projekt, ve kterém se využívají nepřímé náklady, a popis pracovní činnosti  u dané pracovní pozice obsahuje činnosti spadající jak do přímých, tak do nepřímých nákladů).</a:t>
            </a:r>
          </a:p>
          <a:p>
            <a:endParaRPr lang="cs-CZ" sz="1950" b="1" dirty="0"/>
          </a:p>
          <a:p>
            <a:r>
              <a:rPr lang="cs-CZ" sz="1950" b="1" dirty="0"/>
              <a:t>Výkazy se zpracovávají za jednotlivé měsíce (ne po dnech,  ale po skupinách činností).</a:t>
            </a:r>
          </a:p>
          <a:p>
            <a:endParaRPr lang="cs-CZ" sz="1950" b="1" dirty="0"/>
          </a:p>
          <a:p>
            <a:r>
              <a:rPr lang="cs-CZ" sz="1950" b="1" dirty="0"/>
              <a:t>Pozn.: pokud činnosti pracovníka spadají pouze nepřímých nákladů, pracovní výkaz není vyžadován.</a:t>
            </a:r>
          </a:p>
          <a:p>
            <a:r>
              <a:rPr lang="cs-CZ" sz="1950" b="1" dirty="0"/>
              <a:t> </a:t>
            </a:r>
          </a:p>
          <a:p>
            <a:pPr marL="342900" indent="-342900">
              <a:buFont typeface="Arial" panose="020B0604020202020204" pitchFamily="34" charset="0"/>
              <a:buChar char="•"/>
            </a:pPr>
            <a:r>
              <a:rPr lang="cs-CZ" sz="1950" b="1" dirty="0"/>
              <a:t>Pracovní výkaz:</a:t>
            </a:r>
          </a:p>
          <a:p>
            <a:pPr marL="800100" lvl="1" indent="-342900">
              <a:buFont typeface="Arial" panose="020B0604020202020204" pitchFamily="34" charset="0"/>
              <a:buChar char="•"/>
            </a:pPr>
            <a:r>
              <a:rPr lang="cs-CZ" sz="1950" b="1" dirty="0"/>
              <a:t>musí být podepsán pracovníkem a nadřízeným pracovníkem, u obou podpisů musí být uvedeno datum podpisu;</a:t>
            </a:r>
          </a:p>
          <a:p>
            <a:pPr marL="800100" lvl="1" indent="-342900">
              <a:buFont typeface="Arial" panose="020B0604020202020204" pitchFamily="34" charset="0"/>
              <a:buChar char="•"/>
            </a:pPr>
            <a:r>
              <a:rPr lang="cs-CZ" sz="1950" b="1" dirty="0"/>
              <a:t>sken pracovního výkazu musí být nahrán do IS KP14+.</a:t>
            </a:r>
          </a:p>
          <a:p>
            <a:pPr marL="800100" lvl="1" indent="-342900">
              <a:buFont typeface="Arial" panose="020B0604020202020204" pitchFamily="34" charset="0"/>
              <a:buChar char="•"/>
            </a:pPr>
            <a:r>
              <a:rPr lang="cs-CZ" sz="1950" b="1" dirty="0">
                <a:hlinkClick r:id="rId6"/>
              </a:rPr>
              <a:t>https://www.esfcr.cz/pracovni-vykaz-opz</a:t>
            </a:r>
            <a:endParaRPr lang="cs-CZ" sz="1950" b="1" dirty="0"/>
          </a:p>
        </p:txBody>
      </p:sp>
    </p:spTree>
    <p:extLst>
      <p:ext uri="{BB962C8B-B14F-4D97-AF65-F5344CB8AC3E}">
        <p14:creationId xmlns:p14="http://schemas.microsoft.com/office/powerpoint/2010/main" val="19389009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PRACOVNÍ VÝKAZ - VZOR</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a:bodyPr>
          <a:lstStyle/>
          <a:p>
            <a:pPr marL="0" indent="0">
              <a:buNone/>
            </a:pPr>
            <a:endParaRPr lang="cs-CZ" sz="3000" dirty="0"/>
          </a:p>
        </p:txBody>
      </p:sp>
      <p:pic>
        <p:nvPicPr>
          <p:cNvPr id="2" name="Obrázek 1">
            <a:extLst>
              <a:ext uri="{FF2B5EF4-FFF2-40B4-BE49-F238E27FC236}">
                <a16:creationId xmlns:a16="http://schemas.microsoft.com/office/drawing/2014/main" id="{9AD15AFF-8DF8-4774-9A71-76551873FEFE}"/>
              </a:ext>
            </a:extLst>
          </p:cNvPr>
          <p:cNvPicPr>
            <a:picLocks noChangeAspect="1"/>
          </p:cNvPicPr>
          <p:nvPr/>
        </p:nvPicPr>
        <p:blipFill>
          <a:blip r:embed="rId6"/>
          <a:stretch>
            <a:fillRect/>
          </a:stretch>
        </p:blipFill>
        <p:spPr>
          <a:xfrm>
            <a:off x="3964158" y="1085773"/>
            <a:ext cx="3519853" cy="4839798"/>
          </a:xfrm>
          <a:prstGeom prst="rect">
            <a:avLst/>
          </a:prstGeom>
        </p:spPr>
      </p:pic>
    </p:spTree>
    <p:extLst>
      <p:ext uri="{BB962C8B-B14F-4D97-AF65-F5344CB8AC3E}">
        <p14:creationId xmlns:p14="http://schemas.microsoft.com/office/powerpoint/2010/main" val="2999460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CESTOVNÉ</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85000" lnSpcReduction="10000"/>
          </a:bodyPr>
          <a:lstStyle/>
          <a:p>
            <a:pPr marL="0" indent="0">
              <a:buNone/>
            </a:pPr>
            <a:r>
              <a:rPr lang="cs-CZ" sz="3000" b="1" dirty="0"/>
              <a:t>Cestovní náhrady </a:t>
            </a:r>
            <a:r>
              <a:rPr lang="cs-CZ" sz="3000" dirty="0"/>
              <a:t>= náhrady za jízdní výdaje, výdaje za ubytování,  za stravné a za nutné vedlejší výdaje. </a:t>
            </a:r>
          </a:p>
          <a:p>
            <a:pPr marL="0" indent="0">
              <a:buNone/>
            </a:pPr>
            <a:r>
              <a:rPr lang="cs-CZ" sz="3000" dirty="0"/>
              <a:t> </a:t>
            </a:r>
          </a:p>
          <a:p>
            <a:pPr marL="0" indent="0">
              <a:buNone/>
            </a:pPr>
            <a:r>
              <a:rPr lang="cs-CZ" sz="3000" b="1" dirty="0"/>
              <a:t>Cestovní náhrady spojené s pracovními cestami (tuzemské  i zahraniční) realizačního týmu jsou hrazeny z nepřímých nákladů! </a:t>
            </a:r>
          </a:p>
          <a:p>
            <a:pPr marL="0" indent="0">
              <a:buNone/>
            </a:pPr>
            <a:r>
              <a:rPr lang="cs-CZ" sz="3000" dirty="0"/>
              <a:t> </a:t>
            </a:r>
          </a:p>
          <a:p>
            <a:r>
              <a:rPr lang="cs-CZ" sz="3000" b="1" dirty="0"/>
              <a:t>Pro zaměstnance českých subjektů při zahraničních cestách (PN) </a:t>
            </a:r>
            <a:r>
              <a:rPr lang="cs-CZ" sz="3000" dirty="0"/>
              <a:t>– dle vyhlášky MPSV a MF, cestovné po ČR NN, kapesné v cizí měně je způsobilým výdajem až do 40 % stravného. </a:t>
            </a:r>
          </a:p>
          <a:p>
            <a:r>
              <a:rPr lang="cs-CZ" sz="3000" dirty="0"/>
              <a:t>Pro zahraniční experty při pracovní cestě do ČR (PN) – tzv. „per </a:t>
            </a:r>
            <a:r>
              <a:rPr lang="cs-CZ" sz="3000" dirty="0" err="1"/>
              <a:t>diems</a:t>
            </a:r>
            <a:r>
              <a:rPr lang="cs-CZ" sz="3000" dirty="0"/>
              <a:t>“ ve výši 230 EUR (</a:t>
            </a:r>
            <a:r>
              <a:rPr lang="cs-CZ" sz="3000" dirty="0">
                <a:hlinkClick r:id="rId6"/>
              </a:rPr>
              <a:t>http://ec.europa.eu/</a:t>
            </a:r>
            <a:r>
              <a:rPr lang="cs-CZ" sz="3000" dirty="0" err="1">
                <a:hlinkClick r:id="rId6"/>
              </a:rPr>
              <a:t>europeaid</a:t>
            </a:r>
            <a:r>
              <a:rPr lang="cs-CZ" sz="3000" dirty="0">
                <a:hlinkClick r:id="rId6"/>
              </a:rPr>
              <a:t>/</a:t>
            </a:r>
            <a:r>
              <a:rPr lang="cs-CZ" sz="3000" dirty="0" err="1">
                <a:hlinkClick r:id="rId6"/>
              </a:rPr>
              <a:t>perdiem_en</a:t>
            </a:r>
            <a:r>
              <a:rPr lang="cs-CZ" sz="3000" dirty="0"/>
              <a:t>) nebo paušál 75 EUR, zahrnují náklady na ubytování, stravné,  a cestovné v ČR a výdaj za dopravu experta do ČR a zpět.</a:t>
            </a:r>
          </a:p>
        </p:txBody>
      </p:sp>
    </p:spTree>
    <p:extLst>
      <p:ext uri="{BB962C8B-B14F-4D97-AF65-F5344CB8AC3E}">
        <p14:creationId xmlns:p14="http://schemas.microsoft.com/office/powerpoint/2010/main" val="28752873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5602"/>
            <a:ext cx="6970206" cy="1086160"/>
          </a:xfrm>
          <a:prstGeom prst="rect">
            <a:avLst/>
          </a:prstGeom>
          <a:noFill/>
          <a:scene3d>
            <a:camera prst="orthographicFront"/>
            <a:lightRig rig="threePt" dir="t"/>
          </a:scene3d>
          <a:sp3d prstMaterial="metal"/>
        </p:spPr>
        <p:txBody>
          <a:bodyPr vert="horz" lIns="91440" tIns="45720" rIns="91440" bIns="45720" rtlCol="0" anchor="ctr">
            <a:normAutofit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600" b="1" spc="-150" dirty="0">
                <a:solidFill>
                  <a:schemeClr val="accent1">
                    <a:lumMod val="75000"/>
                  </a:schemeClr>
                </a:solidFill>
              </a:rPr>
              <a:t>ZAŘÍZENÍ A VYBAVENÍ, SPOTŘEBNÍ MATERIÁL (VČ. NÁJMU A ODPISŮ)</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
        <p:nvSpPr>
          <p:cNvPr id="4" name="Zástupný symbol pro obsah 3">
            <a:extLst>
              <a:ext uri="{FF2B5EF4-FFF2-40B4-BE49-F238E27FC236}">
                <a16:creationId xmlns:a16="http://schemas.microsoft.com/office/drawing/2014/main" id="{8E274D20-2E6A-4799-90B6-6ED529563873}"/>
              </a:ext>
            </a:extLst>
          </p:cNvPr>
          <p:cNvSpPr>
            <a:spLocks noGrp="1"/>
          </p:cNvSpPr>
          <p:nvPr>
            <p:ph idx="1"/>
          </p:nvPr>
        </p:nvSpPr>
        <p:spPr>
          <a:xfrm>
            <a:off x="118511" y="1146191"/>
            <a:ext cx="12073489" cy="4539446"/>
          </a:xfrm>
        </p:spPr>
        <p:txBody>
          <a:bodyPr>
            <a:normAutofit fontScale="77500" lnSpcReduction="20000"/>
          </a:bodyPr>
          <a:lstStyle/>
          <a:p>
            <a:r>
              <a:rPr lang="cs-CZ" sz="3000" b="1" dirty="0"/>
              <a:t>Investiční výdaje = odpisovaný hmotný majetek (pořizovací hodnota vyšší než 40 tis. Kč) a nehmotný majetek (pořizovací cena vyšší než 60 tis. Kč).</a:t>
            </a:r>
          </a:p>
          <a:p>
            <a:r>
              <a:rPr lang="cs-CZ" sz="3000" b="1" dirty="0"/>
              <a:t>Neinvestiční výdaje = neodpisovaný hmotný (pořizovací hodnota nižší  než 40 tis. Kč) a nehmotný majetek (pořizovací cena nižší než 60 tis. Kč).</a:t>
            </a:r>
          </a:p>
          <a:p>
            <a:r>
              <a:rPr lang="cs-CZ" sz="3000" b="1" dirty="0"/>
              <a:t>Zařízení a vybavení pro členy RT, kteří přímo pracují s CS nebo zajišťují výstup k přímému využití CS.</a:t>
            </a:r>
          </a:p>
          <a:p>
            <a:r>
              <a:rPr lang="cs-CZ" sz="3000" b="1" dirty="0"/>
              <a:t>Nákup vybavení pro RT,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r>
              <a:rPr lang="cs-CZ" sz="3000" b="1" dirty="0"/>
              <a:t>Nově zařazen do této skupiny výdajů i nábytek (rozdíl oproti OP LZZ).</a:t>
            </a:r>
          </a:p>
          <a:p>
            <a:r>
              <a:rPr lang="cs-CZ" sz="3000" b="1" dirty="0"/>
              <a:t>Pokud jakýkoliv nákup zařízení a vybavení patří na základě vymezení nepřímých nákladů (dle kapitoly 6.4.16 </a:t>
            </a:r>
            <a:r>
              <a:rPr lang="cs-CZ" sz="3000" b="1" dirty="0" err="1"/>
              <a:t>Spec</a:t>
            </a:r>
            <a:r>
              <a:rPr lang="cs-CZ" sz="3000" b="1" dirty="0"/>
              <a:t>. pravidel) mezi nepřímé náklady, nelze tyto výdaje řadit mezi přímé způsobilé náklady.</a:t>
            </a:r>
            <a:endParaRPr lang="cs-CZ" sz="3000" dirty="0"/>
          </a:p>
        </p:txBody>
      </p:sp>
    </p:spTree>
    <p:extLst>
      <p:ext uri="{BB962C8B-B14F-4D97-AF65-F5344CB8AC3E}">
        <p14:creationId xmlns:p14="http://schemas.microsoft.com/office/powerpoint/2010/main" val="305503924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25251</TotalTime>
  <Words>17787</Words>
  <Application>Microsoft Office PowerPoint</Application>
  <PresentationFormat>Širokoúhlá obrazovka</PresentationFormat>
  <Paragraphs>1572</Paragraphs>
  <Slides>119</Slides>
  <Notes>117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119</vt:i4>
      </vt:variant>
    </vt:vector>
  </HeadingPairs>
  <TitlesOfParts>
    <vt:vector size="125" baseType="lpstr">
      <vt:lpstr>Arial</vt:lpstr>
      <vt:lpstr>Calibri</vt:lpstr>
      <vt:lpstr>Calibri Light</vt:lpstr>
      <vt:lpstr>Courier New</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MAS MORAVSKÁ BRÁNA, z.s.</dc:creator>
  <cp:lastModifiedBy> </cp:lastModifiedBy>
  <cp:revision>1</cp:revision>
  <cp:lastPrinted>2020-06-10T16:36:10Z</cp:lastPrinted>
  <dcterms:created xsi:type="dcterms:W3CDTF">2014-11-12T11:20:26Z</dcterms:created>
  <dcterms:modified xsi:type="dcterms:W3CDTF">2020-06-11T06:07:43Z</dcterms:modified>
</cp:coreProperties>
</file>