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3" r:id="rId1"/>
  </p:sldMasterIdLst>
  <p:handoutMasterIdLst>
    <p:handoutMasterId r:id="rId23"/>
  </p:handoutMasterIdLst>
  <p:sldIdLst>
    <p:sldId id="257" r:id="rId2"/>
    <p:sldId id="326" r:id="rId3"/>
    <p:sldId id="356" r:id="rId4"/>
    <p:sldId id="357" r:id="rId5"/>
    <p:sldId id="358" r:id="rId6"/>
    <p:sldId id="320" r:id="rId7"/>
    <p:sldId id="350" r:id="rId8"/>
    <p:sldId id="348" r:id="rId9"/>
    <p:sldId id="353" r:id="rId10"/>
    <p:sldId id="349" r:id="rId11"/>
    <p:sldId id="298" r:id="rId12"/>
    <p:sldId id="345" r:id="rId13"/>
    <p:sldId id="333" r:id="rId14"/>
    <p:sldId id="346" r:id="rId15"/>
    <p:sldId id="347" r:id="rId16"/>
    <p:sldId id="354" r:id="rId17"/>
    <p:sldId id="338" r:id="rId18"/>
    <p:sldId id="352" r:id="rId19"/>
    <p:sldId id="355" r:id="rId20"/>
    <p:sldId id="339" r:id="rId21"/>
    <p:sldId id="343" r:id="rId22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BED"/>
    <a:srgbClr val="2EB6C4"/>
    <a:srgbClr val="2C9AC6"/>
    <a:srgbClr val="FFCC99"/>
    <a:srgbClr val="FF9966"/>
    <a:srgbClr val="FF3300"/>
    <a:srgbClr val="279B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89" autoAdjust="0"/>
    <p:restoredTop sz="94660"/>
  </p:normalViewPr>
  <p:slideViewPr>
    <p:cSldViewPr snapToGrid="0">
      <p:cViewPr varScale="1">
        <p:scale>
          <a:sx n="89" d="100"/>
          <a:sy n="89" d="100"/>
        </p:scale>
        <p:origin x="523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3F832-6382-4CD8-8F80-940F34CB6305}" type="datetimeFigureOut">
              <a:rPr lang="cs-CZ" smtClean="0"/>
              <a:t>19.6.2019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A68B5-D3DB-4B32-92DE-35FBD6BE28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0479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19.6.2019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8733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19.6.2019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9949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19.6.2019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893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19.6.2019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0007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19.6.2019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1787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19.6.2019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8678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19.6.2019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594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19.6.2019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5971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19.6.2019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3145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19.6.2019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7868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19.6.2019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8032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EF7B0-BDA2-489C-A288-F8DC2A5C90D4}" type="datetimeFigureOut">
              <a:rPr lang="cs-CZ" smtClean="0"/>
              <a:t>19.6.2019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8089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hyperlink" Target="http://www.szif.cz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zif.cz/cs/CmDocument?rid=/apa_anon/cs/dokumenty_ke_stazeni/prv2014/zakladni_informace/pravidla/1482132211824/1482132290414.pdf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www.szif.cz/cs/CmDocument?rid=/apa_anon/cs/dokumenty_ke_stazeni/prv2014/verejne_zakazky/1482132707546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zif.cz/cs/CmDocument?rid=/apa_anon/cs/dokumenty_ke_stazeni/prv2014/1442917434803/1442917718469.pdf" TargetMode="External"/><Relationship Id="rId5" Type="http://schemas.openxmlformats.org/officeDocument/2006/relationships/hyperlink" Target="http://eagri.cz/public/web/mze/farmar/portal-farmare-pro-nove-uzivatele/zadost-o-pristup-na-portal-eagri.html" TargetMode="External"/><Relationship Id="rId4" Type="http://schemas.openxmlformats.org/officeDocument/2006/relationships/hyperlink" Target="https://www.szif.cz/cs/prv2014-1921" TargetMode="External"/><Relationship Id="rId9" Type="http://schemas.openxmlformats.org/officeDocument/2006/relationships/image" Target="../media/image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68140"/>
            <a:ext cx="12208747" cy="989860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5685" y="1115367"/>
            <a:ext cx="11581564" cy="4424828"/>
          </a:xfrm>
        </p:spPr>
        <p:txBody>
          <a:bodyPr>
            <a:normAutofit fontScale="62500" lnSpcReduction="20000"/>
          </a:bodyPr>
          <a:lstStyle/>
          <a:p>
            <a:pPr marL="0" lvl="0" indent="0">
              <a:buNone/>
            </a:pPr>
            <a:endParaRPr lang="cs-CZ" sz="3600" dirty="0"/>
          </a:p>
          <a:p>
            <a:pPr marL="0" lvl="0" indent="0">
              <a:buNone/>
            </a:pPr>
            <a:endParaRPr lang="cs-CZ" sz="3600" dirty="0"/>
          </a:p>
          <a:p>
            <a:pPr marL="0" lvl="0" indent="0">
              <a:buNone/>
            </a:pPr>
            <a:endParaRPr lang="cs-CZ" sz="3600" dirty="0"/>
          </a:p>
          <a:p>
            <a:pPr marL="0" indent="0" algn="ctr">
              <a:buNone/>
            </a:pPr>
            <a:r>
              <a:rPr lang="cs-CZ" sz="5100" u="sng" dirty="0" smtClean="0"/>
              <a:t>Seminář pro žadatele </a:t>
            </a:r>
            <a:r>
              <a:rPr lang="cs-CZ" sz="5100" b="1" u="sng" dirty="0"/>
              <a:t>k </a:t>
            </a:r>
            <a:r>
              <a:rPr lang="cs-CZ" sz="5100" b="1" u="sng" dirty="0" smtClean="0"/>
              <a:t>výzvě PRV </a:t>
            </a:r>
            <a:endParaRPr lang="cs-CZ" sz="5100" b="1" u="sng" dirty="0"/>
          </a:p>
          <a:p>
            <a:pPr marL="0" indent="0" algn="ctr">
              <a:buNone/>
            </a:pPr>
            <a:r>
              <a:rPr lang="cs-CZ" sz="4000" b="1" dirty="0"/>
              <a:t>4</a:t>
            </a:r>
            <a:r>
              <a:rPr lang="cs-CZ" sz="4000" b="1" dirty="0" smtClean="0"/>
              <a:t>. </a:t>
            </a:r>
            <a:r>
              <a:rPr lang="cs-CZ" sz="4000" b="1" dirty="0" smtClean="0"/>
              <a:t>Výzva PRV </a:t>
            </a:r>
            <a:r>
              <a:rPr lang="cs-CZ" sz="4000" b="1" dirty="0"/>
              <a:t>MAS MB </a:t>
            </a:r>
            <a:endParaRPr lang="cs-CZ" sz="4000" b="1" dirty="0" smtClean="0"/>
          </a:p>
          <a:p>
            <a:pPr marL="0" indent="0" algn="ctr">
              <a:buNone/>
            </a:pPr>
            <a:r>
              <a:rPr lang="cs-CZ" sz="4000" b="1" dirty="0" smtClean="0"/>
              <a:t> </a:t>
            </a:r>
            <a:r>
              <a:rPr lang="cs-CZ" sz="4000" b="1" dirty="0" err="1" smtClean="0"/>
              <a:t>Fiche</a:t>
            </a:r>
            <a:r>
              <a:rPr lang="cs-CZ" sz="4000" b="1" dirty="0" smtClean="0"/>
              <a:t> 3 -  Zemědělská produkce</a:t>
            </a:r>
            <a:endParaRPr lang="cs-CZ" sz="4000" b="1" dirty="0"/>
          </a:p>
          <a:p>
            <a:pPr marL="0" lvl="0" indent="0" algn="r">
              <a:buNone/>
            </a:pPr>
            <a:r>
              <a:rPr lang="cs-CZ" sz="2400" dirty="0" smtClean="0"/>
              <a:t> </a:t>
            </a: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 smtClean="0"/>
              <a:t>16. </a:t>
            </a:r>
            <a:r>
              <a:rPr lang="cs-CZ" sz="2400" dirty="0"/>
              <a:t>4</a:t>
            </a:r>
            <a:r>
              <a:rPr lang="cs-CZ" sz="2400" dirty="0" smtClean="0"/>
              <a:t>. 2019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MAS Moravská brána</a:t>
            </a:r>
          </a:p>
          <a:p>
            <a:pPr marL="0" indent="0">
              <a:buNone/>
            </a:pPr>
            <a:r>
              <a:rPr lang="cs-CZ" sz="2000" dirty="0"/>
              <a:t>Lipník nad Bečvou</a:t>
            </a:r>
          </a:p>
          <a:p>
            <a:pPr marL="0" indent="0">
              <a:buNone/>
            </a:pPr>
            <a:r>
              <a:rPr lang="cs-CZ" sz="2000" dirty="0" smtClean="0"/>
              <a:t>MAREK ZÁBRANSKÝ</a:t>
            </a:r>
            <a:endParaRPr lang="cs-CZ" sz="2000" dirty="0"/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08286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58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000" b="1" spc="-150" dirty="0"/>
              <a:t>Výzva MAS v PRV</a:t>
            </a: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délník 1"/>
          <p:cNvSpPr/>
          <p:nvPr/>
        </p:nvSpPr>
        <p:spPr>
          <a:xfrm>
            <a:off x="665472" y="1717928"/>
            <a:ext cx="1154327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/>
              <a:t>Přílohy po zaregistrování na </a:t>
            </a:r>
            <a:r>
              <a:rPr lang="pl-PL" sz="2400" b="1" dirty="0" smtClean="0"/>
              <a:t>RO SZIF (do 70 kalendářních dnů)</a:t>
            </a:r>
            <a:endParaRPr lang="pl-P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Výběrové/zadávací řízení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Žádost o dotaci –aktualizovaný formulář</a:t>
            </a:r>
          </a:p>
          <a:p>
            <a:endParaRPr lang="cs-CZ" sz="2400" dirty="0"/>
          </a:p>
          <a:p>
            <a:r>
              <a:rPr lang="cs-CZ" sz="2400" b="1" dirty="0"/>
              <a:t>Přílohy k podpisu Dohody</a:t>
            </a: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Potvrzení finančního úřadu o bezdlužnosti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Čestné prohlášení k „de </a:t>
            </a:r>
            <a:r>
              <a:rPr lang="cs-CZ" sz="2400" dirty="0" err="1"/>
              <a:t>minimis</a:t>
            </a:r>
            <a:r>
              <a:rPr lang="cs-CZ" sz="2400" dirty="0"/>
              <a:t>“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23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206634"/>
            <a:ext cx="12076981" cy="465262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3100" b="1" dirty="0" smtClean="0"/>
              <a:t>Administrace projektu:</a:t>
            </a:r>
            <a:endParaRPr lang="cs-CZ" sz="3100" b="1" dirty="0"/>
          </a:p>
          <a:p>
            <a:r>
              <a:rPr lang="cs-CZ" dirty="0"/>
              <a:t>Žadatel musí mít vlastní přístup na Portál </a:t>
            </a:r>
            <a:r>
              <a:rPr lang="cs-CZ" dirty="0" smtClean="0"/>
              <a:t>farmáře </a:t>
            </a:r>
            <a:r>
              <a:rPr lang="cs-CZ" dirty="0" smtClean="0">
                <a:hlinkClick r:id="rId4"/>
              </a:rPr>
              <a:t>www.szif.cz</a:t>
            </a:r>
            <a:r>
              <a:rPr lang="cs-CZ" dirty="0" smtClean="0"/>
              <a:t> , </a:t>
            </a:r>
            <a:r>
              <a:rPr lang="cs-CZ" dirty="0"/>
              <a:t>zde si ze svého účtu vygeneruje žádost, kterou společně s přílohami </a:t>
            </a:r>
            <a:r>
              <a:rPr lang="cs-CZ" dirty="0" smtClean="0"/>
              <a:t>podá </a:t>
            </a:r>
            <a:r>
              <a:rPr lang="cs-CZ" dirty="0"/>
              <a:t>na MAS v elektronické </a:t>
            </a:r>
            <a:r>
              <a:rPr lang="cs-CZ" dirty="0" smtClean="0"/>
              <a:t>podobě prostřednictvím PF </a:t>
            </a:r>
            <a:endParaRPr lang="cs-CZ" dirty="0"/>
          </a:p>
          <a:p>
            <a:r>
              <a:rPr lang="cs-CZ" b="1" dirty="0"/>
              <a:t>Po předložení žádosti probíhá administrativní kontrola, prováděná pracovníky MAS. Žadatelé jsou vyzvání k opravě maximálně 2x, na opravu mají vždy 5 pracovních dní.</a:t>
            </a:r>
            <a:endParaRPr lang="cs-CZ" dirty="0"/>
          </a:p>
          <a:p>
            <a:r>
              <a:rPr lang="cs-CZ" dirty="0"/>
              <a:t>U projektů, které projdou administrativní kontrolou, proběhne hodnocení projektů Výběrovou komisí</a:t>
            </a:r>
          </a:p>
          <a:p>
            <a:r>
              <a:rPr lang="cs-CZ" b="1" dirty="0"/>
              <a:t>Následně hodnocení potvrdí </a:t>
            </a:r>
            <a:r>
              <a:rPr lang="cs-CZ" b="1" dirty="0" smtClean="0"/>
              <a:t>Rada </a:t>
            </a:r>
            <a:r>
              <a:rPr lang="cs-CZ" b="1" dirty="0"/>
              <a:t>spolku a budou oznámeny výsledky</a:t>
            </a:r>
            <a:endParaRPr lang="cs-CZ" dirty="0"/>
          </a:p>
          <a:p>
            <a:r>
              <a:rPr lang="cs-CZ" dirty="0"/>
              <a:t>Vybrané projekty MAS verifikuje –Žádost o dotaci elektronicky podepíše, povinné i nepovinné přílohy elektronicky podepíše, nebo podepíše v papírové podobě a naskenuje</a:t>
            </a:r>
          </a:p>
          <a:p>
            <a:r>
              <a:rPr lang="cs-CZ" b="1" dirty="0"/>
              <a:t>Potvrzenou Žádost o dotaci a přílohy žadatel nahraje prostřednictvím svého účtu na Portálu farmáře a pošle přes svůj účet na RO SZIF Olomouc, nejpozději do termínu registrace na RO </a:t>
            </a:r>
            <a:r>
              <a:rPr lang="cs-CZ" b="1" dirty="0" smtClean="0"/>
              <a:t>SZIF</a:t>
            </a:r>
            <a:r>
              <a:rPr lang="cs-CZ" b="1" dirty="0"/>
              <a:t>.</a:t>
            </a:r>
            <a:endParaRPr lang="cs-CZ" dirty="0"/>
          </a:p>
          <a:p>
            <a:r>
              <a:rPr lang="cs-CZ" dirty="0"/>
              <a:t>RO SZIF Olomouc provede </a:t>
            </a:r>
            <a:r>
              <a:rPr lang="cs-CZ" dirty="0" smtClean="0"/>
              <a:t>registraci</a:t>
            </a:r>
            <a:r>
              <a:rPr lang="cs-CZ" dirty="0"/>
              <a:t>.</a:t>
            </a: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9060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29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206634"/>
            <a:ext cx="12076981" cy="44451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sz="3100" b="1" dirty="0" smtClean="0"/>
              <a:t>Administrace projektu:</a:t>
            </a:r>
            <a:endParaRPr lang="cs-CZ" sz="3100" b="1" dirty="0"/>
          </a:p>
          <a:p>
            <a:r>
              <a:rPr lang="cs-CZ" dirty="0"/>
              <a:t>V případě, že se jedná o Žádost o dotaci, pro kterou žadatel neprovádí výběrové/zadávací řízení, provede RO SZIF ověření administrativní kontroly, kontrolu přijatelnosti, kontrolu dalších podmínek a hodnocení finančního zdraví po registraci Žádosti o dotaci na RO SZIF</a:t>
            </a:r>
          </a:p>
          <a:p>
            <a:r>
              <a:rPr lang="cs-CZ" b="1" dirty="0"/>
              <a:t>V případě, že se jedná o Žádost o dotaci, pro kterou žadatel provádí výběrové/zadávací řízení, provede RO SZIF ověření administrativní kontroly, kontrolu přijatelnosti, kontrolu dalších podmínek a hodnocení finančního zdraví až po předložení dokumentace k výběrovému/ zadávacímu řízení</a:t>
            </a:r>
            <a:endParaRPr lang="cs-CZ" dirty="0"/>
          </a:p>
          <a:p>
            <a:r>
              <a:rPr lang="cs-CZ" dirty="0"/>
              <a:t>Na administrativní kontrolu RO SZIF je stanovena lhůta 56 kalendářních dnů, žadatelé budou vyzváni k odstranění konkrétních nedostatků, oprava se předkládá nejdříve prostřednictvím MAS</a:t>
            </a:r>
          </a:p>
          <a:p>
            <a:r>
              <a:rPr lang="cs-CZ" b="1" dirty="0"/>
              <a:t>Schvalování Žádostí o dotaci bude probíhat průběžně, nejdříve budou schvalovány Žádosti o dotaci, u kterých žadatel neprovádí výběrové/ zadávací řízení, následně Žádosti o dotaci s výběrovým/zadávacím řízením</a:t>
            </a:r>
            <a:endParaRPr lang="cs-CZ" dirty="0"/>
          </a:p>
          <a:p>
            <a:r>
              <a:rPr lang="cs-CZ" dirty="0"/>
              <a:t>V případě, že bude projekt schválen k poskytnutí dotace z PRV, bude žadatel vyzván prostřednictvím Portálu farmáře k podpisu Dohody</a:t>
            </a: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9060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>
            <a:solidFill>
              <a:srgbClr val="A9DB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872432" y="157591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252347"/>
            <a:ext cx="10515600" cy="492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u="sng" dirty="0"/>
              <a:t>Povinné podmínky podání žádosti </a:t>
            </a:r>
            <a:endParaRPr lang="cs-CZ" sz="2000" b="1" u="sng" dirty="0" smtClean="0"/>
          </a:p>
          <a:p>
            <a:r>
              <a:rPr lang="pl-PL" sz="2000" dirty="0"/>
              <a:t>Projekt je realizován na území příslušné MAS </a:t>
            </a:r>
          </a:p>
          <a:p>
            <a:r>
              <a:rPr lang="cs-CZ" sz="2000" dirty="0"/>
              <a:t>Projekt je v souladu s SCLLD příslušné MAS –dokládá se nepovinnou přílohou žádosti</a:t>
            </a:r>
          </a:p>
          <a:p>
            <a:r>
              <a:rPr lang="cs-CZ" sz="2000" dirty="0"/>
              <a:t>Lhůta </a:t>
            </a:r>
            <a:r>
              <a:rPr lang="cs-CZ" sz="2000" dirty="0" smtClean="0"/>
              <a:t>udržitelnosti </a:t>
            </a:r>
            <a:r>
              <a:rPr lang="cs-CZ" sz="2000" dirty="0"/>
              <a:t>projektu na účel trvá 5 let od data převedení dotace na účet příjemce dotace</a:t>
            </a:r>
          </a:p>
          <a:p>
            <a:r>
              <a:rPr lang="cs-CZ" sz="2000" dirty="0"/>
              <a:t>V případě, že se žadatel zavázal vytvořit pracovní místo, musí vytvořit nové pracovní místo nejpozději do 6 měsíců od data převedení dotace na jeho účet. Závazek počtu nově vytvořených pracovních míst běží ve lhůtě 3 roky od data převedení dotace na účet příjemce dotace v případě, že v době vytvoření pracovních míst je příjemce dotace malý nebo střední podnik nebo ve lhůtě 5 let od data převedení dotace na účet příjemce dotace v případě, že v době vytvoření pracovních míst je příjemce dotace velký podnik.</a:t>
            </a:r>
            <a:endParaRPr lang="cs-CZ" sz="2000" b="1" u="sng" dirty="0"/>
          </a:p>
          <a:p>
            <a:pPr marL="0" indent="0" algn="ctr">
              <a:buNone/>
            </a:pPr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28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872432" y="157591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252347"/>
            <a:ext cx="10515600" cy="492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u="sng" dirty="0"/>
              <a:t>Povinné podmínky podání žádosti </a:t>
            </a:r>
            <a:endParaRPr lang="cs-CZ" sz="2000" b="1" u="sng" dirty="0" smtClean="0"/>
          </a:p>
          <a:p>
            <a:r>
              <a:rPr lang="cs-CZ" sz="2000" dirty="0"/>
              <a:t>Žadatel musí splnit podmínku finančního zdraví u projektů, jejichž způsobilé výdaje, ze kterých je stanovena dotace, přesahují 1 000 000 Kč (podmínky hodnocení, definice a výpočet finančního zdraví jsou uvedeny v Metodice výpočtu finančního zdraví)</a:t>
            </a:r>
          </a:p>
          <a:p>
            <a:r>
              <a:rPr lang="cs-CZ" sz="2000" dirty="0"/>
              <a:t>Po udělení bodů ze strany MAS/SZIF jsou preferenční kritéria závazná po dobu udržitelnosti projektu</a:t>
            </a:r>
          </a:p>
          <a:p>
            <a:r>
              <a:rPr lang="cs-CZ" sz="2000" dirty="0"/>
              <a:t>Podpora musí mít motivační účinek. To znamená, že </a:t>
            </a:r>
            <a:r>
              <a:rPr lang="cs-CZ" sz="2000" b="1" dirty="0"/>
              <a:t>nesmí být zahájeny práce před podáním Žádosti o dotaci.</a:t>
            </a:r>
            <a:r>
              <a:rPr lang="cs-CZ" sz="2000" dirty="0"/>
              <a:t> Zahájením prací na projektu se rozumí buď zahájení činnosti, nebo stavebních prací v rámci investice nebo první právně vymahatelný závazek objednat zařízení nebo služby či jiný závazek, v jehož důsledku se projekt nebo činnost stává nezvratnou.</a:t>
            </a:r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42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872432" y="157591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252347"/>
            <a:ext cx="10515600" cy="492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u="sng" dirty="0" smtClean="0"/>
              <a:t>Výběrová řízení </a:t>
            </a:r>
          </a:p>
          <a:p>
            <a:r>
              <a:rPr lang="cs-CZ" sz="2000" dirty="0"/>
              <a:t>Pokud předpokládaná hodnota zakázky přesáhne nebo je rovna 400 000,-Kč bez DPH, nebo 500 000,-Kč bez DPH </a:t>
            </a:r>
            <a:r>
              <a:rPr lang="cs-CZ" sz="2000" dirty="0" smtClean="0"/>
              <a:t>(dotovaný zadavatel- dotace max. 50%), </a:t>
            </a:r>
            <a:r>
              <a:rPr lang="cs-CZ" sz="2000" dirty="0"/>
              <a:t>je žadatel/příjemce dotace povinen uskutečnit </a:t>
            </a:r>
            <a:r>
              <a:rPr lang="cs-CZ" sz="2000" b="1" dirty="0"/>
              <a:t>výběrové řízení</a:t>
            </a:r>
            <a:r>
              <a:rPr lang="cs-CZ" sz="2000" dirty="0"/>
              <a:t>. Řídí se přitom Příručkou pro zadávání veřejných zakázek, která je pro něj závazná</a:t>
            </a:r>
          </a:p>
          <a:p>
            <a:r>
              <a:rPr lang="cs-CZ" sz="2000" dirty="0"/>
              <a:t>na MAS musí žadatel doložit kompletní dokumentaci k zrealizovanému výběrovému/ zadávacímu řízení včetně aktualizovaného formuláře Žádosti o </a:t>
            </a:r>
            <a:r>
              <a:rPr lang="cs-CZ" sz="2000" dirty="0" smtClean="0"/>
              <a:t>dotaci. </a:t>
            </a:r>
            <a:endParaRPr lang="cs-CZ" sz="2000" dirty="0"/>
          </a:p>
          <a:p>
            <a:r>
              <a:rPr lang="cs-CZ" sz="2000" dirty="0"/>
              <a:t>Pokud předpokládaná hodnota zakázky nedosáhne 400 000,-Kč bez DPH, nebo 500 000,-Kč bez DPH (dotovaný zadavatel- dotace max. 50</a:t>
            </a:r>
            <a:r>
              <a:rPr lang="cs-CZ" sz="2000" dirty="0" smtClean="0"/>
              <a:t>%), </a:t>
            </a:r>
            <a:r>
              <a:rPr lang="cs-CZ" sz="2000" dirty="0"/>
              <a:t>je žadatel povinen postupovat transparentně a nediskriminačně. Za průkazný způsob lze považovat záznam -tabulku s uvedením alespoň 3 dodavatelů, která srozumitelně poskytne srovnatelný </a:t>
            </a:r>
            <a:r>
              <a:rPr lang="cs-CZ" sz="2000" b="1" dirty="0"/>
              <a:t>cenový přehled (tzv. cenový marketing).</a:t>
            </a:r>
          </a:p>
          <a:p>
            <a:r>
              <a:rPr lang="cs-CZ" sz="2000" dirty="0"/>
              <a:t>Cenový marketing se dodává až současně s Žádostí o platbu</a:t>
            </a:r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68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59798" y="1476295"/>
            <a:ext cx="11194002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u="sng" dirty="0" smtClean="0">
                <a:cs typeface="Times New Roman" panose="02020603050405020304" pitchFamily="18" charset="0"/>
              </a:rPr>
              <a:t>POVINNÁ PUBLICITA</a:t>
            </a:r>
          </a:p>
          <a:p>
            <a:pPr marL="0" indent="0">
              <a:buNone/>
            </a:pPr>
            <a:endParaRPr lang="cs-CZ" sz="1100" b="1" u="sng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/>
              <a:t>Po </a:t>
            </a:r>
            <a:r>
              <a:rPr lang="cs-CZ" sz="2000" dirty="0" smtClean="0"/>
              <a:t>podpisu Dohody o poskytnutí dotace po celou dobu udržitelnosti projektu:</a:t>
            </a:r>
            <a:endParaRPr lang="cs-CZ" sz="2000" dirty="0"/>
          </a:p>
          <a:p>
            <a:r>
              <a:rPr lang="cs-CZ" sz="2000" b="1" dirty="0"/>
              <a:t>internetové </a:t>
            </a:r>
            <a:r>
              <a:rPr lang="cs-CZ" sz="2000" b="1" dirty="0" smtClean="0"/>
              <a:t>stránky</a:t>
            </a:r>
            <a:r>
              <a:rPr lang="cs-CZ" sz="2000" dirty="0"/>
              <a:t> </a:t>
            </a:r>
            <a:r>
              <a:rPr lang="cs-CZ" sz="2000" dirty="0" smtClean="0"/>
              <a:t>- zveřejnění stručného </a:t>
            </a:r>
            <a:r>
              <a:rPr lang="cs-CZ" sz="2000" dirty="0"/>
              <a:t>popis projektu, jeho cíle, výsledky a informaci, že je na projekt poskytována finanční podpora z EU. Na internetových stránkách musí být umístěna loga EU </a:t>
            </a:r>
            <a:r>
              <a:rPr lang="cs-CZ" sz="2000" dirty="0" smtClean="0"/>
              <a:t>a PRV (viz metodický pokyn Publicita). </a:t>
            </a:r>
            <a:endParaRPr lang="cs-CZ" sz="2000" dirty="0"/>
          </a:p>
          <a:p>
            <a:r>
              <a:rPr lang="cs-CZ" sz="2000" b="1" dirty="0" smtClean="0"/>
              <a:t>Plakát nebo informační deska (A3) - </a:t>
            </a:r>
            <a:r>
              <a:rPr lang="cs-CZ" sz="2000" dirty="0" smtClean="0"/>
              <a:t>příjemce </a:t>
            </a:r>
            <a:r>
              <a:rPr lang="cs-CZ" sz="2000" dirty="0"/>
              <a:t>umístí po zahájení realizace projektu na viditelném místě v místě realizace projektu </a:t>
            </a:r>
            <a:r>
              <a:rPr lang="cs-CZ" sz="2000" b="1" dirty="0"/>
              <a:t>plakát </a:t>
            </a:r>
            <a:r>
              <a:rPr lang="cs-CZ" sz="2000" dirty="0"/>
              <a:t>o minimální velikost A3 (lze použít na výšku i na šířku). Na plakátu musí být uveden název projektu, hlavní cíl projektu a věta: Projekt &lt;název projektu&gt; je spolufinancován Evropskou unií. </a:t>
            </a:r>
          </a:p>
          <a:p>
            <a:pPr marL="0" indent="0">
              <a:buNone/>
            </a:pPr>
            <a:r>
              <a:rPr lang="cs-CZ" sz="2000" dirty="0" smtClean="0"/>
              <a:t>       </a:t>
            </a:r>
            <a:r>
              <a:rPr lang="cs-CZ" sz="2000" b="1" dirty="0" smtClean="0"/>
              <a:t>-  Pouze když </a:t>
            </a:r>
            <a:r>
              <a:rPr lang="cs-CZ" sz="2000" b="1" dirty="0"/>
              <a:t>celková výše </a:t>
            </a:r>
            <a:r>
              <a:rPr lang="cs-CZ" sz="2000" b="1" dirty="0" smtClean="0"/>
              <a:t>dotace na </a:t>
            </a:r>
            <a:r>
              <a:rPr lang="cs-CZ" sz="2000" b="1" dirty="0"/>
              <a:t>projekt uvedená v </a:t>
            </a:r>
            <a:r>
              <a:rPr lang="cs-CZ" sz="2000" b="1" dirty="0" smtClean="0"/>
              <a:t>Dohodě </a:t>
            </a:r>
            <a:r>
              <a:rPr lang="cs-CZ" sz="2000" b="1" dirty="0"/>
              <a:t>přesáhne 50 000 </a:t>
            </a:r>
            <a:r>
              <a:rPr lang="cs-CZ" sz="2000" b="1" dirty="0" smtClean="0"/>
              <a:t>EUR </a:t>
            </a:r>
            <a:r>
              <a:rPr lang="cs-CZ" sz="2000" b="1" dirty="0"/>
              <a:t>(cca 1 350 000,- Kč</a:t>
            </a:r>
            <a:r>
              <a:rPr lang="cs-CZ" sz="2000" b="1" dirty="0" smtClean="0"/>
              <a:t>)</a:t>
            </a:r>
          </a:p>
          <a:p>
            <a:pPr>
              <a:buFontTx/>
              <a:buChar char="-"/>
            </a:pPr>
            <a:endParaRPr lang="cs-CZ" sz="2000" dirty="0" smtClean="0"/>
          </a:p>
          <a:p>
            <a:pPr marL="0" indent="0">
              <a:buNone/>
            </a:pPr>
            <a:r>
              <a:rPr lang="cs-CZ" dirty="0"/>
              <a:t>Příjemce popisuje realizované formy publicity </a:t>
            </a:r>
            <a:r>
              <a:rPr lang="cs-CZ" dirty="0" smtClean="0"/>
              <a:t>v Žádosti o platbu. </a:t>
            </a:r>
            <a:r>
              <a:rPr lang="cs-CZ" dirty="0"/>
              <a:t>Pro ověření publicity dokládá příjemce </a:t>
            </a:r>
            <a:r>
              <a:rPr lang="cs-CZ" dirty="0" smtClean="0"/>
              <a:t>fotografie </a:t>
            </a:r>
            <a:r>
              <a:rPr lang="cs-CZ" dirty="0"/>
              <a:t>realizované publicity a </a:t>
            </a:r>
            <a:r>
              <a:rPr lang="cs-CZ" dirty="0" err="1"/>
              <a:t>screenshot</a:t>
            </a:r>
            <a:r>
              <a:rPr lang="cs-CZ" dirty="0"/>
              <a:t> webových stránek. </a:t>
            </a:r>
            <a:endParaRPr lang="cs-CZ" dirty="0"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90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000" b="1" spc="-150" dirty="0" smtClean="0"/>
              <a:t>Preferenční kritéria</a:t>
            </a:r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0" y="1123266"/>
            <a:ext cx="12192000" cy="5053697"/>
          </a:xfrm>
        </p:spPr>
        <p:txBody>
          <a:bodyPr/>
          <a:lstStyle/>
          <a:p>
            <a:pPr marL="0" lvl="0" indent="0">
              <a:buNone/>
            </a:pPr>
            <a:r>
              <a:rPr lang="cs-CZ" sz="2400" b="1" u="sng" dirty="0"/>
              <a:t>Vytvoření pracovního místa (bodová škála </a:t>
            </a:r>
            <a:r>
              <a:rPr lang="cs-CZ" sz="2400" b="1" u="sng" dirty="0" smtClean="0"/>
              <a:t>30-0</a:t>
            </a:r>
            <a:r>
              <a:rPr lang="cs-CZ" sz="2400" b="1" u="sng" dirty="0"/>
              <a:t>)</a:t>
            </a:r>
            <a:endParaRPr lang="cs-CZ" sz="2400" u="sng" dirty="0"/>
          </a:p>
          <a:p>
            <a:r>
              <a:rPr lang="cs-CZ" sz="2400" dirty="0"/>
              <a:t> </a:t>
            </a:r>
            <a:r>
              <a:rPr lang="cs-CZ" sz="2400" dirty="0" smtClean="0"/>
              <a:t>Vytvořeno </a:t>
            </a:r>
            <a:r>
              <a:rPr lang="cs-CZ" sz="2400" dirty="0"/>
              <a:t>minimálně 1 pracovní místo na plný úvazek </a:t>
            </a:r>
            <a:r>
              <a:rPr lang="cs-CZ" sz="2400" dirty="0" smtClean="0"/>
              <a:t>(30 </a:t>
            </a:r>
            <a:r>
              <a:rPr lang="cs-CZ" sz="2400" dirty="0"/>
              <a:t>b</a:t>
            </a:r>
            <a:r>
              <a:rPr lang="cs-CZ" sz="2400" dirty="0" smtClean="0"/>
              <a:t>)</a:t>
            </a:r>
          </a:p>
          <a:p>
            <a:r>
              <a:rPr lang="cs-CZ" sz="2400" dirty="0"/>
              <a:t>Vytvořeno pracovní místo s úvazkem 0,99 – 0,6 </a:t>
            </a:r>
            <a:r>
              <a:rPr lang="cs-CZ" sz="2400" dirty="0" smtClean="0"/>
              <a:t>(20 </a:t>
            </a:r>
            <a:r>
              <a:rPr lang="cs-CZ" sz="2400" dirty="0"/>
              <a:t>b)</a:t>
            </a:r>
          </a:p>
          <a:p>
            <a:r>
              <a:rPr lang="cs-CZ" sz="2400" dirty="0"/>
              <a:t>Vytvořeno pracovní místo s úvazkem 0,59 – 0,3 </a:t>
            </a:r>
            <a:r>
              <a:rPr lang="cs-CZ" sz="2400" dirty="0" smtClean="0"/>
              <a:t>(10 </a:t>
            </a:r>
            <a:r>
              <a:rPr lang="cs-CZ" sz="2400" dirty="0"/>
              <a:t>b</a:t>
            </a:r>
            <a:r>
              <a:rPr lang="cs-CZ" sz="2400" dirty="0" smtClean="0"/>
              <a:t>)</a:t>
            </a:r>
          </a:p>
          <a:p>
            <a:r>
              <a:rPr lang="cs-CZ" sz="2400" dirty="0"/>
              <a:t>Vytvořeno pracovní místo s úvazkem 0,29 – 0 (0 b)</a:t>
            </a:r>
          </a:p>
          <a:p>
            <a:pPr marL="0" indent="0">
              <a:buNone/>
            </a:pPr>
            <a:endParaRPr lang="cs-CZ" sz="1000" dirty="0"/>
          </a:p>
          <a:p>
            <a:pPr marL="0" indent="0">
              <a:buNone/>
            </a:pPr>
            <a:r>
              <a:rPr lang="cs-CZ" sz="2400" b="1" u="sng" dirty="0"/>
              <a:t>Žadatel je mladý </a:t>
            </a:r>
            <a:r>
              <a:rPr lang="cs-CZ" sz="2400" b="1" u="sng" dirty="0" smtClean="0"/>
              <a:t>podnikatel </a:t>
            </a:r>
            <a:r>
              <a:rPr lang="cs-CZ" sz="2400" b="1" u="sng" dirty="0"/>
              <a:t>do 40–ti let (bodová škála 10-0) </a:t>
            </a:r>
            <a:endParaRPr lang="cs-CZ" sz="2400" u="sng" dirty="0"/>
          </a:p>
          <a:p>
            <a:r>
              <a:rPr lang="cs-CZ" sz="2400" dirty="0"/>
              <a:t>Ano (10 b), NE (0 b</a:t>
            </a:r>
            <a:r>
              <a:rPr lang="cs-CZ" sz="2400" dirty="0" smtClean="0"/>
              <a:t>)</a:t>
            </a:r>
          </a:p>
          <a:p>
            <a:endParaRPr lang="cs-CZ" sz="1000" dirty="0"/>
          </a:p>
          <a:p>
            <a:pPr marL="0" indent="0">
              <a:buNone/>
            </a:pPr>
            <a:r>
              <a:rPr lang="cs-CZ" sz="2400" b="1" u="sng" dirty="0"/>
              <a:t>Podíl příjmu ze zemědělské prvovýroby na celkových příjmech žadatele (bodová škála 20-0)</a:t>
            </a:r>
            <a:endParaRPr lang="cs-CZ" sz="2400" u="sng" dirty="0"/>
          </a:p>
          <a:p>
            <a:r>
              <a:rPr lang="cs-CZ" sz="2400" dirty="0"/>
              <a:t>70% a více (20 b</a:t>
            </a:r>
            <a:r>
              <a:rPr lang="cs-CZ" sz="2400" dirty="0" smtClean="0"/>
              <a:t>), </a:t>
            </a:r>
            <a:r>
              <a:rPr lang="cs-CZ" sz="2400" dirty="0"/>
              <a:t>60 – 69 % (15 b</a:t>
            </a:r>
            <a:r>
              <a:rPr lang="cs-CZ" sz="2400" dirty="0" smtClean="0"/>
              <a:t>), </a:t>
            </a:r>
            <a:r>
              <a:rPr lang="cs-CZ" sz="2400" dirty="0"/>
              <a:t>50 – 59 % (10 b</a:t>
            </a:r>
            <a:r>
              <a:rPr lang="cs-CZ" sz="2400" dirty="0" smtClean="0"/>
              <a:t>), </a:t>
            </a:r>
            <a:r>
              <a:rPr lang="cs-CZ" sz="2400" dirty="0"/>
              <a:t>40 – 49 % (5 b</a:t>
            </a:r>
            <a:r>
              <a:rPr lang="cs-CZ" sz="2400" dirty="0" smtClean="0"/>
              <a:t>), </a:t>
            </a:r>
            <a:r>
              <a:rPr lang="cs-CZ" sz="2400" dirty="0"/>
              <a:t>0 - 39 % (0 b)</a:t>
            </a:r>
          </a:p>
          <a:p>
            <a:endParaRPr lang="cs-CZ" sz="2400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74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000" b="1" spc="-150" dirty="0" smtClean="0"/>
              <a:t>Preferenční kritéria</a:t>
            </a:r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0" y="1123266"/>
            <a:ext cx="12192000" cy="5053697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cs-CZ" sz="2200" b="1" u="sng" dirty="0"/>
              <a:t>Podpora podnikatelů s menším počtem zaměstnanců</a:t>
            </a:r>
            <a:r>
              <a:rPr lang="cs-CZ" sz="2200" u="sng" dirty="0"/>
              <a:t> </a:t>
            </a:r>
            <a:r>
              <a:rPr lang="cs-CZ" sz="2200" b="1" u="sng" dirty="0"/>
              <a:t>(bodová škála 20-0)</a:t>
            </a:r>
            <a:endParaRPr lang="cs-CZ" sz="2200" u="sng" dirty="0"/>
          </a:p>
          <a:p>
            <a:pPr lvl="0"/>
            <a:r>
              <a:rPr lang="cs-CZ" sz="2200" dirty="0" smtClean="0"/>
              <a:t>Žadatel </a:t>
            </a:r>
            <a:r>
              <a:rPr lang="cs-CZ" sz="2200" dirty="0"/>
              <a:t>zaměstnává maximálně 5 zaměstnanců (20 b)</a:t>
            </a:r>
          </a:p>
          <a:p>
            <a:pPr lvl="0"/>
            <a:r>
              <a:rPr lang="cs-CZ" sz="2200" dirty="0"/>
              <a:t>Žadatel zaměstnává více než 5 a méně než 10 zaměstnanců (10 b)</a:t>
            </a:r>
          </a:p>
          <a:p>
            <a:pPr lvl="0"/>
            <a:r>
              <a:rPr lang="cs-CZ" sz="2200" dirty="0"/>
              <a:t>Žadatel zaměstnává více jako 10 zaměstnanců (0 b)</a:t>
            </a:r>
          </a:p>
          <a:p>
            <a:pPr marL="0" indent="0">
              <a:buNone/>
            </a:pPr>
            <a:endParaRPr lang="cs-CZ" sz="1000" dirty="0"/>
          </a:p>
          <a:p>
            <a:pPr marL="0" indent="0">
              <a:buNone/>
            </a:pPr>
            <a:r>
              <a:rPr lang="cs-CZ" sz="2200" b="1" u="sng" dirty="0"/>
              <a:t>Výše celkových výdajů, na které </a:t>
            </a:r>
            <a:r>
              <a:rPr lang="cs-CZ" sz="2200" b="1" u="sng" dirty="0" smtClean="0"/>
              <a:t>je </a:t>
            </a:r>
            <a:r>
              <a:rPr lang="cs-CZ" sz="2200" b="1" u="sng" dirty="0"/>
              <a:t>poskytnuta dotace (bodová škála 20-0</a:t>
            </a:r>
            <a:r>
              <a:rPr lang="cs-CZ" sz="2200" b="1" u="sng" dirty="0" smtClean="0"/>
              <a:t>)</a:t>
            </a:r>
          </a:p>
          <a:p>
            <a:r>
              <a:rPr lang="cs-CZ" sz="2200" dirty="0"/>
              <a:t>Celkové výdaje </a:t>
            </a:r>
            <a:r>
              <a:rPr lang="cs-CZ" sz="2200" dirty="0" smtClean="0"/>
              <a:t> </a:t>
            </a:r>
            <a:r>
              <a:rPr lang="cs-CZ" sz="2200" dirty="0"/>
              <a:t>5</a:t>
            </a:r>
            <a:r>
              <a:rPr lang="cs-CZ" sz="2200" dirty="0" smtClean="0"/>
              <a:t>00 </a:t>
            </a:r>
            <a:r>
              <a:rPr lang="cs-CZ" sz="2200" dirty="0"/>
              <a:t>000 Kč a méně (20 b</a:t>
            </a:r>
            <a:r>
              <a:rPr lang="cs-CZ" sz="2200" dirty="0" smtClean="0"/>
              <a:t>)</a:t>
            </a:r>
          </a:p>
          <a:p>
            <a:r>
              <a:rPr lang="cs-CZ" sz="2200" dirty="0"/>
              <a:t>Celkové výdaje od 5</a:t>
            </a:r>
            <a:r>
              <a:rPr lang="cs-CZ" sz="2200" dirty="0" smtClean="0"/>
              <a:t>00 </a:t>
            </a:r>
            <a:r>
              <a:rPr lang="cs-CZ" sz="2200" dirty="0"/>
              <a:t>001 Kč do </a:t>
            </a:r>
            <a:r>
              <a:rPr lang="cs-CZ" sz="2200" dirty="0" smtClean="0"/>
              <a:t>1 </a:t>
            </a:r>
            <a:r>
              <a:rPr lang="cs-CZ" sz="2200" dirty="0"/>
              <a:t>000 000 Kč (10 b)</a:t>
            </a:r>
          </a:p>
          <a:p>
            <a:r>
              <a:rPr lang="cs-CZ" sz="2200" dirty="0"/>
              <a:t>Celkové výdaje </a:t>
            </a:r>
            <a:r>
              <a:rPr lang="cs-CZ" sz="2200" dirty="0" smtClean="0"/>
              <a:t>1</a:t>
            </a:r>
            <a:r>
              <a:rPr lang="cs-CZ" sz="2200" dirty="0"/>
              <a:t> 000 001 Kč a více (0 b</a:t>
            </a:r>
            <a:r>
              <a:rPr lang="cs-CZ" sz="2200" dirty="0" smtClean="0"/>
              <a:t>)</a:t>
            </a:r>
          </a:p>
          <a:p>
            <a:pPr marL="0" indent="0">
              <a:buNone/>
            </a:pPr>
            <a:endParaRPr lang="cs-CZ" sz="1100" dirty="0"/>
          </a:p>
          <a:p>
            <a:pPr marL="0" indent="0">
              <a:buNone/>
            </a:pPr>
            <a:r>
              <a:rPr lang="cs-CZ" sz="2200" b="1" u="sng" dirty="0"/>
              <a:t>P</a:t>
            </a:r>
            <a:r>
              <a:rPr lang="cs-CZ" sz="2200" b="1" u="sng" dirty="0" smtClean="0"/>
              <a:t>rojekt </a:t>
            </a:r>
            <a:r>
              <a:rPr lang="cs-CZ" sz="2200" b="1" u="sng" dirty="0"/>
              <a:t>naplňuje více než 1 specifický cíl SCLLD MAS Moravská brána (bodová škála 20-0)</a:t>
            </a:r>
            <a:endParaRPr lang="cs-CZ" sz="2200" u="sng" dirty="0"/>
          </a:p>
          <a:p>
            <a:r>
              <a:rPr lang="cs-CZ" sz="2200" dirty="0"/>
              <a:t>Projekt naplňuje více než 1 specifický cíl SCLLD (20 b</a:t>
            </a:r>
            <a:r>
              <a:rPr lang="cs-CZ" sz="2200" dirty="0" smtClean="0"/>
              <a:t>)</a:t>
            </a:r>
          </a:p>
          <a:p>
            <a:r>
              <a:rPr lang="cs-CZ" sz="2200" dirty="0"/>
              <a:t>Projekt naplňuje pouze 1 specifický cíl SCLLD MAS (0 b)</a:t>
            </a:r>
          </a:p>
          <a:p>
            <a:endParaRPr lang="cs-CZ" sz="2400" dirty="0"/>
          </a:p>
          <a:p>
            <a:endParaRPr lang="cs-CZ" sz="2400" u="sng" dirty="0"/>
          </a:p>
          <a:p>
            <a:endParaRPr lang="cs-CZ" sz="2400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96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85677" y="1248368"/>
            <a:ext cx="11194002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b="1" u="sng" dirty="0" smtClean="0">
                <a:cs typeface="Times New Roman" panose="02020603050405020304" pitchFamily="18" charset="0"/>
              </a:rPr>
              <a:t>Pracovní místo</a:t>
            </a:r>
          </a:p>
          <a:p>
            <a:pPr marL="0" indent="0">
              <a:buNone/>
            </a:pPr>
            <a:endParaRPr lang="cs-CZ" sz="2000" dirty="0" smtClean="0"/>
          </a:p>
          <a:p>
            <a:r>
              <a:rPr lang="cs-CZ" sz="2000" dirty="0"/>
              <a:t>Nově vytvořeným pracovním místem se rozumí zaměstnanec v pracovním poměru </a:t>
            </a:r>
            <a:endParaRPr lang="cs-CZ" sz="2000" dirty="0" smtClean="0"/>
          </a:p>
          <a:p>
            <a:r>
              <a:rPr lang="cs-CZ" sz="2000" dirty="0"/>
              <a:t>Za nově vzniklé pracovní místo lze počítat i příjemce dotace jako FO – živnostníka, jestliže vlastní živnostenské oprávnění méně než 24 měsíců od data podání Žádosti o dotaci na MAS. </a:t>
            </a:r>
            <a:endParaRPr lang="cs-CZ" sz="2000" dirty="0" smtClean="0"/>
          </a:p>
          <a:p>
            <a:r>
              <a:rPr lang="cs-CZ" sz="2000" dirty="0" smtClean="0"/>
              <a:t>Závazek </a:t>
            </a:r>
            <a:r>
              <a:rPr lang="cs-CZ" sz="2000" dirty="0"/>
              <a:t>udržet pracovní místo běží 3 roky od převedení dotace na účet žadatele.</a:t>
            </a:r>
          </a:p>
          <a:p>
            <a:r>
              <a:rPr lang="cs-CZ" sz="2000" dirty="0"/>
              <a:t>Pro prokázání nově vzniklých pracovních míst bude současný stav zaměstnanců v dotčené provozovně příjemce dotace (stav zaměstnanců příjemce dotace ke dni kontroly na místě) porovnán s referenční hodnotou zvýšenou o deklarovaný počet vytvořených pracovních míst projektem (údaj s </a:t>
            </a:r>
            <a:r>
              <a:rPr lang="cs-CZ" sz="2000" dirty="0" err="1"/>
              <a:t>ŽoD</a:t>
            </a:r>
            <a:r>
              <a:rPr lang="cs-CZ" sz="2000" dirty="0"/>
              <a:t>). Referenční hodnota je průměrný stav zaměstnanců podniku za posledních dvanáct uzavřených měsíců před předložením Žádosti o platbu. Do počtu vytvořených nových pracovních míst nelze započíst osobu, která před nástupem k žadateli pracovala u subjektu, které jsou majetkově či personálně propojené do druhé stupně.</a:t>
            </a:r>
          </a:p>
          <a:p>
            <a:pPr marL="0" indent="0">
              <a:buNone/>
            </a:pPr>
            <a:r>
              <a:rPr lang="cs-CZ" sz="2000" dirty="0" smtClean="0"/>
              <a:t>      </a:t>
            </a:r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30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386" y="1206634"/>
            <a:ext cx="12059728" cy="46526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400" b="1" dirty="0"/>
              <a:t>4</a:t>
            </a:r>
            <a:r>
              <a:rPr lang="cs-CZ" sz="2400" b="1" dirty="0" smtClean="0"/>
              <a:t>. </a:t>
            </a:r>
            <a:r>
              <a:rPr lang="cs-CZ" sz="2400" b="1" dirty="0" smtClean="0"/>
              <a:t>výzva PRV  </a:t>
            </a:r>
            <a:r>
              <a:rPr lang="cs-CZ" sz="2400" b="1" dirty="0"/>
              <a:t>– 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Fiche</a:t>
            </a:r>
            <a:r>
              <a:rPr lang="cs-CZ" sz="2400" b="1" dirty="0" smtClean="0"/>
              <a:t> 3 Zemědělská produkce</a:t>
            </a:r>
            <a:endParaRPr lang="cs-CZ" sz="2400" b="1" dirty="0"/>
          </a:p>
          <a:p>
            <a:pPr marL="0" indent="0">
              <a:buNone/>
            </a:pPr>
            <a:endParaRPr lang="cs-CZ" sz="1000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 smtClean="0">
                <a:cs typeface="Times New Roman" panose="02020603050405020304" pitchFamily="18" charset="0"/>
              </a:rPr>
              <a:t>Vyhlášení výzvy: 5.4.2019                                 </a:t>
            </a:r>
            <a:r>
              <a:rPr lang="cs-CZ" sz="2000" dirty="0">
                <a:cs typeface="Times New Roman" panose="02020603050405020304" pitchFamily="18" charset="0"/>
              </a:rPr>
              <a:t>U</a:t>
            </a:r>
            <a:r>
              <a:rPr lang="cs-CZ" sz="2000" dirty="0" smtClean="0">
                <a:cs typeface="Times New Roman" panose="02020603050405020304" pitchFamily="18" charset="0"/>
              </a:rPr>
              <a:t>končení příjmu: 20.5.2019  </a:t>
            </a:r>
          </a:p>
          <a:p>
            <a:pPr marL="0" indent="0">
              <a:buNone/>
            </a:pPr>
            <a:endParaRPr lang="cs-CZ" sz="1000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cs typeface="Times New Roman" panose="02020603050405020304" pitchFamily="18" charset="0"/>
              </a:rPr>
              <a:t>F</a:t>
            </a:r>
            <a:r>
              <a:rPr lang="cs-CZ" sz="2000" dirty="0" smtClean="0">
                <a:cs typeface="Times New Roman" panose="02020603050405020304" pitchFamily="18" charset="0"/>
              </a:rPr>
              <a:t>inanční </a:t>
            </a:r>
            <a:r>
              <a:rPr lang="cs-CZ" sz="2000" dirty="0">
                <a:cs typeface="Times New Roman" panose="02020603050405020304" pitchFamily="18" charset="0"/>
              </a:rPr>
              <a:t>alokace výzvy</a:t>
            </a:r>
          </a:p>
          <a:p>
            <a:pPr indent="-360000">
              <a:buFont typeface="Wingdings" panose="05000000000000000000" pitchFamily="2" charset="2"/>
              <a:buChar char="Ø"/>
            </a:pPr>
            <a:r>
              <a:rPr lang="cs-CZ" sz="2000" dirty="0">
                <a:cs typeface="Times New Roman" panose="02020603050405020304" pitchFamily="18" charset="0"/>
              </a:rPr>
              <a:t>Rozhodná pro výběr projektů k financování:         </a:t>
            </a:r>
            <a:r>
              <a:rPr lang="cs-CZ" sz="2000" b="1" dirty="0" smtClean="0">
                <a:cs typeface="Times New Roman" panose="02020603050405020304" pitchFamily="18" charset="0"/>
              </a:rPr>
              <a:t>572 230,- Kč </a:t>
            </a:r>
            <a:endParaRPr lang="cs-CZ" sz="2000" b="1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000" dirty="0">
              <a:cs typeface="Times New Roman" panose="02020603050405020304" pitchFamily="18" charset="0"/>
            </a:endParaRPr>
          </a:p>
          <a:p>
            <a:pPr indent="-360000">
              <a:buFont typeface="Wingdings" panose="05000000000000000000" pitchFamily="2" charset="2"/>
              <a:buChar char="Ø"/>
            </a:pPr>
            <a:r>
              <a:rPr lang="cs-CZ" sz="2000" dirty="0">
                <a:cs typeface="Times New Roman" panose="02020603050405020304" pitchFamily="18" charset="0"/>
              </a:rPr>
              <a:t>Minimální výše celkových způsobilých výdajů:         </a:t>
            </a:r>
            <a:r>
              <a:rPr lang="cs-CZ" sz="2000" dirty="0" smtClean="0">
                <a:cs typeface="Times New Roman" panose="02020603050405020304" pitchFamily="18" charset="0"/>
              </a:rPr>
              <a:t>     50 </a:t>
            </a:r>
            <a:r>
              <a:rPr lang="cs-CZ" sz="2000" dirty="0">
                <a:cs typeface="Times New Roman" panose="02020603050405020304" pitchFamily="18" charset="0"/>
              </a:rPr>
              <a:t>000,- Kč</a:t>
            </a:r>
          </a:p>
          <a:p>
            <a:pPr indent="-360000">
              <a:buFont typeface="Wingdings" panose="05000000000000000000" pitchFamily="2" charset="2"/>
              <a:buChar char="Ø"/>
            </a:pPr>
            <a:r>
              <a:rPr lang="cs-CZ" sz="2000" dirty="0">
                <a:cs typeface="Times New Roman" panose="02020603050405020304" pitchFamily="18" charset="0"/>
              </a:rPr>
              <a:t>Maximální výše celkových způsobilých výdajů:     </a:t>
            </a:r>
            <a:r>
              <a:rPr lang="cs-CZ" sz="2000" dirty="0" smtClean="0">
                <a:cs typeface="Times New Roman" panose="02020603050405020304" pitchFamily="18" charset="0"/>
              </a:rPr>
              <a:t>    5 000 000</a:t>
            </a:r>
            <a:r>
              <a:rPr lang="cs-CZ" sz="2000" dirty="0">
                <a:cs typeface="Times New Roman" panose="02020603050405020304" pitchFamily="18" charset="0"/>
              </a:rPr>
              <a:t>,- Kč</a:t>
            </a:r>
          </a:p>
          <a:p>
            <a:pPr marL="0" indent="0">
              <a:buNone/>
            </a:pPr>
            <a:endParaRPr lang="cs-CZ" sz="2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cs typeface="Times New Roman" panose="02020603050405020304" pitchFamily="18" charset="0"/>
              </a:rPr>
              <a:t>Forma </a:t>
            </a:r>
            <a:r>
              <a:rPr lang="cs-CZ" sz="2000" dirty="0" smtClean="0">
                <a:cs typeface="Times New Roman" panose="02020603050405020304" pitchFamily="18" charset="0"/>
              </a:rPr>
              <a:t>podpory:</a:t>
            </a:r>
            <a:r>
              <a:rPr lang="cs-CZ" sz="2000" dirty="0">
                <a:cs typeface="Times New Roman" panose="02020603050405020304" pitchFamily="18" charset="0"/>
              </a:rPr>
              <a:t> </a:t>
            </a:r>
            <a:r>
              <a:rPr lang="cs-CZ" sz="2200" b="1" dirty="0" smtClean="0">
                <a:cs typeface="Times New Roman" panose="02020603050405020304" pitchFamily="18" charset="0"/>
              </a:rPr>
              <a:t>ex-post</a:t>
            </a:r>
            <a:r>
              <a:rPr lang="cs-CZ" sz="1800" b="1" dirty="0" smtClean="0">
                <a:cs typeface="Times New Roman" panose="02020603050405020304" pitchFamily="18" charset="0"/>
              </a:rPr>
              <a:t> </a:t>
            </a:r>
            <a:r>
              <a:rPr lang="cs-CZ" sz="1900" dirty="0">
                <a:cs typeface="Times New Roman" panose="02020603050405020304" pitchFamily="18" charset="0"/>
              </a:rPr>
              <a:t>(</a:t>
            </a:r>
            <a:r>
              <a:rPr lang="cs-CZ" sz="1900" dirty="0" smtClean="0"/>
              <a:t>Platba až po kompletním dokončení projektu, nutné tedy předfinancování žadatelem)</a:t>
            </a:r>
          </a:p>
          <a:p>
            <a:pPr marL="0" indent="0">
              <a:buNone/>
            </a:pPr>
            <a:r>
              <a:rPr lang="cs-CZ" sz="2000" dirty="0"/>
              <a:t>V případě zpracování zemědělských produktů, kdy </a:t>
            </a:r>
            <a:r>
              <a:rPr lang="cs-CZ" sz="2000" b="1" dirty="0"/>
              <a:t>výstupním produktem </a:t>
            </a:r>
            <a:r>
              <a:rPr lang="cs-CZ" sz="2000" dirty="0"/>
              <a:t>je produkt spadající pod přílohu I Smlouvy o fungování EU, a uvádění zemědělských produktů na trh činí výše dotace </a:t>
            </a:r>
            <a:r>
              <a:rPr lang="cs-CZ" sz="2000" b="1" dirty="0"/>
              <a:t>50 % </a:t>
            </a:r>
            <a:endParaRPr lang="cs-CZ" sz="2000" b="1" dirty="0" smtClean="0"/>
          </a:p>
          <a:p>
            <a:pPr marL="0" indent="0">
              <a:buNone/>
            </a:pPr>
            <a:r>
              <a:rPr lang="cs-CZ" sz="2000" dirty="0" smtClean="0"/>
              <a:t>V případě, že </a:t>
            </a:r>
            <a:r>
              <a:rPr lang="cs-CZ" sz="2000" b="1" dirty="0" smtClean="0"/>
              <a:t>výstupní produkt </a:t>
            </a:r>
            <a:r>
              <a:rPr lang="cs-CZ" sz="2000" dirty="0" smtClean="0"/>
              <a:t>nespadá do přílohy I - výše </a:t>
            </a:r>
            <a:r>
              <a:rPr lang="cs-CZ" sz="2000" dirty="0"/>
              <a:t>dotace pro </a:t>
            </a:r>
            <a:r>
              <a:rPr lang="cs-CZ" sz="2000" b="1" dirty="0"/>
              <a:t>střední podniky 35 % </a:t>
            </a:r>
            <a:r>
              <a:rPr lang="cs-CZ" sz="2000" dirty="0"/>
              <a:t>výdajů, ze kterých je stanovena dotace, </a:t>
            </a:r>
            <a:r>
              <a:rPr lang="cs-CZ" sz="2000" b="1" dirty="0"/>
              <a:t>a pro mikro a malé podniky 45 % </a:t>
            </a:r>
            <a:endParaRPr lang="cs-CZ" sz="1900" b="1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3200" dirty="0"/>
          </a:p>
          <a:p>
            <a:pPr marL="0" indent="0">
              <a:buNone/>
            </a:pPr>
            <a:endParaRPr lang="cs-CZ" sz="3200" dirty="0"/>
          </a:p>
          <a:p>
            <a:pPr marL="444500" indent="0">
              <a:lnSpc>
                <a:spcPct val="100000"/>
              </a:lnSpc>
              <a:buNone/>
            </a:pPr>
            <a:endParaRPr lang="cs-CZ" sz="2200" dirty="0"/>
          </a:p>
          <a:p>
            <a:pPr marL="444500" indent="-444500">
              <a:buFont typeface="Wingdings" panose="05000000000000000000" pitchFamily="2" charset="2"/>
              <a:buChar char="Ø"/>
            </a:pP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000" b="1" spc="-150" dirty="0"/>
              <a:t> </a:t>
            </a: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02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000" b="1" spc="-150" dirty="0" smtClean="0"/>
              <a:t>Důležité dokumenty</a:t>
            </a:r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0" y="1504842"/>
            <a:ext cx="12192000" cy="4351338"/>
          </a:xfrm>
        </p:spPr>
        <p:txBody>
          <a:bodyPr>
            <a:normAutofit fontScale="92500" lnSpcReduction="10000"/>
          </a:bodyPr>
          <a:lstStyle/>
          <a:p>
            <a:r>
              <a:rPr lang="cs-CZ" sz="2000" b="1" dirty="0" smtClean="0"/>
              <a:t>Pravidla v operaci 19.2.1 Podpora provádění operací v rámci strategie komunitně vedeného místního rozvoje</a:t>
            </a:r>
            <a:r>
              <a:rPr lang="cs-CZ" sz="2000" b="1" dirty="0"/>
              <a:t>:</a:t>
            </a:r>
            <a:endParaRPr lang="cs-CZ" sz="2000" dirty="0"/>
          </a:p>
          <a:p>
            <a:pPr marL="0" indent="0">
              <a:buNone/>
            </a:pPr>
            <a:r>
              <a:rPr lang="cs-CZ" sz="2000" dirty="0" smtClean="0"/>
              <a:t>     </a:t>
            </a:r>
            <a:r>
              <a:rPr lang="cs-CZ" sz="2000" dirty="0" smtClean="0">
                <a:hlinkClick r:id="rId4"/>
              </a:rPr>
              <a:t>https</a:t>
            </a:r>
            <a:r>
              <a:rPr lang="cs-CZ" sz="2000" dirty="0">
                <a:hlinkClick r:id="rId4"/>
              </a:rPr>
              <a:t>://</a:t>
            </a:r>
            <a:r>
              <a:rPr lang="cs-CZ" sz="2000" dirty="0" smtClean="0">
                <a:hlinkClick r:id="rId4"/>
              </a:rPr>
              <a:t>www.szif.cz/cs/prv2014-1921</a:t>
            </a:r>
            <a:r>
              <a:rPr lang="cs-CZ" sz="2000" dirty="0" smtClean="0"/>
              <a:t> </a:t>
            </a:r>
            <a:endParaRPr lang="cs-CZ" sz="2000" dirty="0"/>
          </a:p>
          <a:p>
            <a:r>
              <a:rPr lang="cs-CZ" sz="2000" b="1" dirty="0" smtClean="0"/>
              <a:t>Registrace žadatele do </a:t>
            </a:r>
            <a:r>
              <a:rPr lang="cs-CZ" sz="2000" b="1" dirty="0" err="1" smtClean="0"/>
              <a:t>Portálufarmáře</a:t>
            </a:r>
            <a:r>
              <a:rPr lang="cs-CZ" sz="2000" b="1" dirty="0"/>
              <a:t>:</a:t>
            </a:r>
            <a:endParaRPr lang="cs-CZ" sz="2000" dirty="0"/>
          </a:p>
          <a:p>
            <a:pPr marL="0" indent="0">
              <a:buNone/>
            </a:pPr>
            <a:r>
              <a:rPr lang="cs-CZ" sz="2000" dirty="0" smtClean="0"/>
              <a:t>     </a:t>
            </a:r>
            <a:r>
              <a:rPr lang="cs-CZ" sz="2000" dirty="0" smtClean="0">
                <a:hlinkClick r:id="rId5"/>
              </a:rPr>
              <a:t>http</a:t>
            </a:r>
            <a:r>
              <a:rPr lang="cs-CZ" sz="2000" dirty="0">
                <a:hlinkClick r:id="rId5"/>
              </a:rPr>
              <a:t>://</a:t>
            </a:r>
            <a:r>
              <a:rPr lang="cs-CZ" sz="2000" dirty="0" smtClean="0">
                <a:hlinkClick r:id="rId5"/>
              </a:rPr>
              <a:t>eagri.cz/public/web/mze/farmar/portal-farmare-pro-nove-uzivatele/zadost-o-pristup-na-portal-eagri.html</a:t>
            </a:r>
            <a:r>
              <a:rPr lang="cs-CZ" sz="2000" dirty="0" smtClean="0"/>
              <a:t> </a:t>
            </a:r>
            <a:endParaRPr lang="cs-CZ" sz="2000" dirty="0"/>
          </a:p>
          <a:p>
            <a:r>
              <a:rPr lang="cs-CZ" sz="2000" b="1" dirty="0" smtClean="0"/>
              <a:t>Návod na vygenerování žádosti v Portálu farmáře:</a:t>
            </a:r>
            <a:endParaRPr lang="cs-CZ" sz="2000" dirty="0"/>
          </a:p>
          <a:p>
            <a:pPr marL="0" indent="0">
              <a:buNone/>
            </a:pPr>
            <a:r>
              <a:rPr lang="cs-CZ" sz="2000" dirty="0" smtClean="0">
                <a:hlinkClick r:id="rId6"/>
              </a:rPr>
              <a:t>https</a:t>
            </a:r>
            <a:r>
              <a:rPr lang="cs-CZ" sz="2000" dirty="0">
                <a:hlinkClick r:id="rId6"/>
              </a:rPr>
              <a:t>://www.szif.cz/cs/CmDocument?rid=%</a:t>
            </a:r>
            <a:r>
              <a:rPr lang="cs-CZ" sz="2000" dirty="0" smtClean="0">
                <a:hlinkClick r:id="rId6"/>
              </a:rPr>
              <a:t>2Fapa_anon%2Fcs%2Fdokumenty_ke_stazeni%2Fprv2014%2F1442917434803%2F1442917718469.pdf</a:t>
            </a:r>
            <a:r>
              <a:rPr lang="cs-CZ" sz="2000" dirty="0" smtClean="0"/>
              <a:t> </a:t>
            </a:r>
            <a:endParaRPr lang="cs-CZ" sz="2000" dirty="0"/>
          </a:p>
          <a:p>
            <a:r>
              <a:rPr lang="cs-CZ" sz="2000" b="1" dirty="0" smtClean="0"/>
              <a:t>Příručka pro zadávání </a:t>
            </a:r>
            <a:r>
              <a:rPr lang="cs-CZ" sz="2000" b="1" dirty="0" err="1" smtClean="0"/>
              <a:t>veřejnýchz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akázek</a:t>
            </a:r>
            <a:r>
              <a:rPr lang="cs-CZ" sz="2000" b="1" dirty="0"/>
              <a:t>:</a:t>
            </a:r>
            <a:endParaRPr lang="cs-CZ" sz="2000" dirty="0"/>
          </a:p>
          <a:p>
            <a:pPr marL="0" indent="0">
              <a:buNone/>
            </a:pPr>
            <a:r>
              <a:rPr lang="cs-CZ" sz="2000" dirty="0" smtClean="0">
                <a:hlinkClick r:id="rId7"/>
              </a:rPr>
              <a:t>http</a:t>
            </a:r>
            <a:r>
              <a:rPr lang="cs-CZ" sz="2000" dirty="0">
                <a:hlinkClick r:id="rId7"/>
              </a:rPr>
              <a:t>://www.szif.cz/cs/CmDocument?rid=%</a:t>
            </a:r>
            <a:r>
              <a:rPr lang="cs-CZ" sz="2000" dirty="0" smtClean="0">
                <a:hlinkClick r:id="rId7"/>
              </a:rPr>
              <a:t>2Fapa_anon%2Fcs%2Fdokumenty_ke_stazeni%2Fprv2014%2Fverejne_zakazky%2F1482132707546.pdf</a:t>
            </a:r>
            <a:r>
              <a:rPr lang="cs-CZ" sz="2000" dirty="0" smtClean="0"/>
              <a:t> </a:t>
            </a:r>
            <a:endParaRPr lang="cs-CZ" sz="2000" dirty="0"/>
          </a:p>
          <a:p>
            <a:r>
              <a:rPr lang="cs-CZ" sz="2000" b="1" dirty="0" smtClean="0"/>
              <a:t>Příručka pro publicitu PRV 20014-2020</a:t>
            </a:r>
            <a:r>
              <a:rPr lang="cs-CZ" sz="2000" b="1" dirty="0"/>
              <a:t>:</a:t>
            </a:r>
            <a:endParaRPr lang="cs-CZ" sz="2000" dirty="0"/>
          </a:p>
          <a:p>
            <a:pPr marL="0" indent="0">
              <a:buNone/>
            </a:pPr>
            <a:r>
              <a:rPr lang="cs-CZ" sz="2000" dirty="0">
                <a:hlinkClick r:id="rId8"/>
              </a:rPr>
              <a:t>https://www.szif.cz/cs/CmDocument?rid=%</a:t>
            </a:r>
            <a:r>
              <a:rPr lang="cs-CZ" sz="2000" dirty="0" smtClean="0">
                <a:hlinkClick r:id="rId8"/>
              </a:rPr>
              <a:t>2Fapa_anon%2Fcs%2Fdokumenty_ke_stazeni%2Fprv2014%2Fzakladni_informace%2Fpravidla%2F1482132211824%2F1482132290414.pdf</a:t>
            </a:r>
            <a:r>
              <a:rPr lang="cs-CZ" sz="2000" dirty="0" smtClean="0"/>
              <a:t> </a:t>
            </a:r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1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0080" lvl="1" indent="0" algn="ctr">
              <a:buNone/>
            </a:pPr>
            <a:r>
              <a:rPr lang="cs-CZ" sz="2800" b="1" dirty="0">
                <a:cs typeface="Times New Roman" panose="02020603050405020304" pitchFamily="18" charset="0"/>
              </a:rPr>
              <a:t>Děkuji za pozornost</a:t>
            </a:r>
          </a:p>
          <a:p>
            <a:pPr marL="280080" lvl="1" indent="0" algn="ctr">
              <a:buNone/>
            </a:pPr>
            <a:endParaRPr lang="cs-CZ" sz="1800" b="1" dirty="0">
              <a:cs typeface="Times New Roman" panose="02020603050405020304" pitchFamily="18" charset="0"/>
            </a:endParaRPr>
          </a:p>
          <a:p>
            <a:pPr marL="280080" lvl="1" indent="0" algn="ctr">
              <a:buNone/>
            </a:pPr>
            <a:r>
              <a:rPr lang="cs-CZ" sz="1800" b="1" dirty="0" smtClean="0">
                <a:cs typeface="Times New Roman" panose="02020603050405020304" pitchFamily="18" charset="0"/>
              </a:rPr>
              <a:t>Marek Zábranský</a:t>
            </a:r>
            <a:endParaRPr lang="cs-CZ" sz="1800" b="1" dirty="0">
              <a:cs typeface="Times New Roman" panose="02020603050405020304" pitchFamily="18" charset="0"/>
            </a:endParaRPr>
          </a:p>
          <a:p>
            <a:pPr marL="280080" lvl="1" indent="0" algn="ctr">
              <a:buNone/>
            </a:pPr>
            <a:r>
              <a:rPr lang="cs-CZ" sz="1800" dirty="0" smtClean="0">
                <a:cs typeface="Times New Roman" panose="02020603050405020304" pitchFamily="18" charset="0"/>
              </a:rPr>
              <a:t>Vedoucí SCLLD </a:t>
            </a:r>
            <a:r>
              <a:rPr lang="cs-CZ" sz="1800" dirty="0">
                <a:cs typeface="Times New Roman" panose="02020603050405020304" pitchFamily="18" charset="0"/>
              </a:rPr>
              <a:t>MAS Moravská brána</a:t>
            </a:r>
          </a:p>
          <a:p>
            <a:pPr marL="280080" lvl="1" indent="0" algn="ctr">
              <a:buNone/>
            </a:pPr>
            <a:endParaRPr lang="cs-CZ" sz="1800" dirty="0">
              <a:cs typeface="Times New Roman" panose="02020603050405020304" pitchFamily="18" charset="0"/>
            </a:endParaRPr>
          </a:p>
          <a:p>
            <a:pPr marL="280080" lvl="1" indent="0" algn="ctr">
              <a:buNone/>
            </a:pPr>
            <a:endParaRPr lang="cs-CZ" sz="1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cs-CZ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Tel: (+420) </a:t>
            </a:r>
            <a:r>
              <a:rPr lang="cs-CZ" sz="1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739 344 119</a:t>
            </a:r>
            <a:endParaRPr lang="cs-CZ" sz="1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cs-CZ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E-mail: </a:t>
            </a:r>
            <a:r>
              <a:rPr lang="cs-CZ" sz="1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manazer@mas-moravskabrana.cz</a:t>
            </a:r>
            <a:endParaRPr lang="cs-CZ" sz="1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20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69261" y="137920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2000" spc="-150" dirty="0">
              <a:latin typeface="+mn-lt"/>
            </a:endParaRP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55835"/>
            <a:ext cx="7906545" cy="578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35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69261" y="137920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2000" spc="-150" dirty="0">
              <a:latin typeface="+mn-lt"/>
            </a:endParaRP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2137"/>
            <a:ext cx="7782128" cy="578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49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9278" y="1199012"/>
            <a:ext cx="11670189" cy="46372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300" b="1" u="sng" dirty="0" smtClean="0"/>
              <a:t>Vymezení podpory </a:t>
            </a:r>
            <a:endParaRPr lang="cs-CZ" sz="2300" b="1" u="sng" dirty="0"/>
          </a:p>
          <a:p>
            <a:pPr marL="342900" indent="-342900"/>
            <a:r>
              <a:rPr lang="cs-CZ" sz="2000" dirty="0"/>
              <a:t>Podpora je zaměřena na investice, které se týkají zpracování, uvádění na trh nebo vývoje zemědělských produktů </a:t>
            </a:r>
            <a:r>
              <a:rPr lang="cs-CZ" sz="2000" b="1" dirty="0" smtClean="0"/>
              <a:t>(vstup) </a:t>
            </a:r>
            <a:r>
              <a:rPr lang="cs-CZ" sz="2000" dirty="0" smtClean="0"/>
              <a:t>uvedených </a:t>
            </a:r>
            <a:r>
              <a:rPr lang="cs-CZ" sz="2000" dirty="0"/>
              <a:t>v příloze I Smlouvy o fungování EU nebo bavlny, s výjimkou produktů rybolovu a akvakultury, přičemž </a:t>
            </a:r>
            <a:r>
              <a:rPr lang="cs-CZ" sz="2000" b="1" dirty="0"/>
              <a:t>výstupem</a:t>
            </a:r>
            <a:r>
              <a:rPr lang="cs-CZ" sz="2000" dirty="0"/>
              <a:t> procesu produkce může být produkt, na nějž se uvedená příloha nevztahuje</a:t>
            </a:r>
            <a:r>
              <a:rPr lang="cs-CZ" sz="2000" dirty="0" smtClean="0"/>
              <a:t>.</a:t>
            </a:r>
          </a:p>
          <a:p>
            <a:pPr marL="0" indent="0">
              <a:buNone/>
            </a:pPr>
            <a:r>
              <a:rPr lang="cs-CZ" sz="2000" dirty="0" smtClean="0"/>
              <a:t> </a:t>
            </a:r>
            <a:endParaRPr lang="cs-CZ" sz="2100" b="1" dirty="0"/>
          </a:p>
          <a:p>
            <a:pPr marL="0" indent="0">
              <a:buNone/>
            </a:pPr>
            <a:r>
              <a:rPr lang="cs-CZ" sz="2400" b="1" u="sng" dirty="0"/>
              <a:t>Oprávněný žadatel:</a:t>
            </a:r>
          </a:p>
          <a:p>
            <a:r>
              <a:rPr lang="cs-CZ" sz="2000" b="1" dirty="0"/>
              <a:t>Zemědělský podnikatel</a:t>
            </a:r>
          </a:p>
          <a:p>
            <a:r>
              <a:rPr lang="cs-CZ" sz="2000" b="1" dirty="0"/>
              <a:t>výrobce potravin </a:t>
            </a:r>
            <a:r>
              <a:rPr lang="cs-CZ" sz="2000" dirty="0"/>
              <a:t>nebo </a:t>
            </a:r>
            <a:r>
              <a:rPr lang="cs-CZ" sz="2000" b="1" dirty="0"/>
              <a:t>surovin určených pro lidskou spotřebu</a:t>
            </a:r>
            <a:r>
              <a:rPr lang="cs-CZ" sz="2000" dirty="0"/>
              <a:t>, které definuje zákon č. 110/1997 Sb., o potravinách a tabákových výrobcích, </a:t>
            </a:r>
          </a:p>
          <a:p>
            <a:r>
              <a:rPr lang="cs-CZ" sz="2000" b="1" dirty="0"/>
              <a:t>výrobce krmiv</a:t>
            </a:r>
            <a:r>
              <a:rPr lang="cs-CZ" sz="2000" dirty="0"/>
              <a:t>, které definuje zákon č. 91/1996 Sb., o krmivech, </a:t>
            </a:r>
          </a:p>
          <a:p>
            <a:r>
              <a:rPr lang="cs-CZ" sz="2000" b="1" dirty="0"/>
              <a:t>jiný subjekt aktivní ve zpracování, uvádění na trh a vývoji zemědělských produktů </a:t>
            </a:r>
            <a:r>
              <a:rPr lang="cs-CZ" sz="2000" dirty="0"/>
              <a:t>uvedených v příloze I Smlouvy o fungování EU jako vstupní produkt </a:t>
            </a:r>
          </a:p>
          <a:p>
            <a:pPr marL="0" indent="0">
              <a:buNone/>
            </a:pPr>
            <a:endParaRPr lang="cs-CZ" sz="2100" b="1" dirty="0"/>
          </a:p>
          <a:p>
            <a:pPr marL="514350" indent="-514350">
              <a:buFont typeface="+mj-lt"/>
              <a:buAutoNum type="arabicPeriod"/>
            </a:pPr>
            <a:endParaRPr lang="cs-CZ" sz="2300" b="1" dirty="0"/>
          </a:p>
          <a:p>
            <a:pPr marL="514350" indent="-514350">
              <a:buFont typeface="+mj-lt"/>
              <a:buAutoNum type="arabicPeriod"/>
            </a:pPr>
            <a:endParaRPr lang="cs-CZ" sz="2300" dirty="0"/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69261" y="137920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2000" spc="-150" dirty="0">
              <a:latin typeface="+mn-lt"/>
            </a:endParaRP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18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99012"/>
            <a:ext cx="11939467" cy="463724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300" b="1" u="sng" dirty="0"/>
              <a:t>Podporované aktivity </a:t>
            </a:r>
          </a:p>
          <a:p>
            <a:endParaRPr lang="cs-CZ" sz="2400" dirty="0"/>
          </a:p>
          <a:p>
            <a:r>
              <a:rPr lang="cs-CZ" sz="2400" dirty="0"/>
              <a:t>1) pořízení strojů, nástrojů a zařízení pro zpracování zemědělských produktů, finální úpravu, balení, značení výrobků (včetně technologií souvisejících se sledovatelností produktů) </a:t>
            </a:r>
          </a:p>
          <a:p>
            <a:r>
              <a:rPr lang="cs-CZ" sz="2400" dirty="0"/>
              <a:t>2) výstavba, modernizace a rekonstrukce budov (včetně manipulačních ploch a bouracích prací nezbytně nutných pro realizaci projektu) </a:t>
            </a:r>
          </a:p>
          <a:p>
            <a:r>
              <a:rPr lang="cs-CZ" sz="2400" dirty="0"/>
              <a:t>3) investice související se skladováním zpracovávané suroviny, výrobků a druhotných surovin vznikajících při zpracování s výjimkou odpadních vod </a:t>
            </a:r>
          </a:p>
          <a:p>
            <a:r>
              <a:rPr lang="cs-CZ" sz="2400" dirty="0"/>
              <a:t>4) investice vedoucí ke zvyšování a monitorování kvality produktů </a:t>
            </a:r>
          </a:p>
          <a:p>
            <a:r>
              <a:rPr lang="cs-CZ" sz="2400" dirty="0"/>
              <a:t>5) investice související s uváděním vlastních produktů na trh včetně marketingu (např. výstavba a rekonstrukce prodejen, pojízdné prodejny, stánky, prodej ze dvora, vybavení prodejen apod.) </a:t>
            </a:r>
          </a:p>
          <a:p>
            <a:r>
              <a:rPr lang="cs-CZ" sz="2400" dirty="0"/>
              <a:t>6) pořízení užitkových vozů kategorie N1 a N2 bez podkategorie G </a:t>
            </a:r>
          </a:p>
          <a:p>
            <a:r>
              <a:rPr lang="cs-CZ" sz="2400" dirty="0"/>
              <a:t>7) investice do zařízení na čištění odpadních vod ve zpracovatelském provozu </a:t>
            </a:r>
          </a:p>
          <a:p>
            <a:r>
              <a:rPr lang="cs-CZ" sz="2400" dirty="0"/>
              <a:t>8) nákup nemovitosti </a:t>
            </a:r>
          </a:p>
          <a:p>
            <a:pPr marL="0" indent="0">
              <a:buNone/>
            </a:pPr>
            <a:endParaRPr lang="cs-CZ" sz="2100" b="1" dirty="0"/>
          </a:p>
          <a:p>
            <a:pPr marL="514350" indent="-514350">
              <a:buFont typeface="+mj-lt"/>
              <a:buAutoNum type="arabicPeriod"/>
            </a:pPr>
            <a:endParaRPr lang="cs-CZ" sz="2300" b="1" dirty="0"/>
          </a:p>
          <a:p>
            <a:pPr marL="514350" indent="-514350">
              <a:buFont typeface="+mj-lt"/>
              <a:buAutoNum type="arabicPeriod"/>
            </a:pPr>
            <a:endParaRPr lang="cs-CZ" sz="2300" dirty="0"/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69261" y="137920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2000" spc="-150" dirty="0">
              <a:latin typeface="+mn-lt"/>
            </a:endParaRP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88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386" y="1213005"/>
            <a:ext cx="12131614" cy="46146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400" b="1" dirty="0" smtClean="0"/>
              <a:t>Kritéria přijatelnosti a další podmínky</a:t>
            </a:r>
            <a:endParaRPr lang="cs-CZ" sz="2400" dirty="0"/>
          </a:p>
          <a:p>
            <a:r>
              <a:rPr lang="cs-CZ" sz="2400" dirty="0"/>
              <a:t>Projekt se musí týkat výroby potravin (surovin určených pro lidskou spotřebu) nebo krmiv; výrobní proces se musí týkat zpracování a nebo uvádění na trh surovin/výrobků uvedených v příloze I Smlouvy o fungování EU s výjimkou produktů rybolovu a akvakultury a medu, přičemž výstupní produkt nemusí být v této příloze uveden </a:t>
            </a:r>
          </a:p>
          <a:p>
            <a:r>
              <a:rPr lang="cs-CZ" sz="2400" dirty="0"/>
              <a:t>Přípustné způsoby uspořádání právních vztahů k nemovitostem, na kterých jsou realizovány stavební výdaje, jsou: vlastnictví, spoluvlastnictví s min. 50% podílem, věcné břemeno a právo stavby. </a:t>
            </a:r>
          </a:p>
          <a:p>
            <a:r>
              <a:rPr lang="cs-CZ" sz="2400" dirty="0" smtClean="0"/>
              <a:t>Přípustné </a:t>
            </a:r>
            <a:r>
              <a:rPr lang="cs-CZ" sz="2400" dirty="0"/>
              <a:t>způsoby uspořádání právních vztahů k nemovitostem, do kterých budou umístěny podpořené stroje, technologie nebo vybavení, jsou: vlastnictví, spoluvlastnictví s min. 50% spoluvlastnickým podílem, nájem, věcné břemeno a právo stavby. </a:t>
            </a:r>
          </a:p>
          <a:p>
            <a:r>
              <a:rPr lang="cs-CZ" sz="2400" dirty="0" smtClean="0"/>
              <a:t>Dotaci </a:t>
            </a:r>
            <a:r>
              <a:rPr lang="cs-CZ" sz="2400" dirty="0"/>
              <a:t>nelze poskytnout na: intervenční </a:t>
            </a:r>
            <a:r>
              <a:rPr lang="cs-CZ" sz="2400" dirty="0" smtClean="0"/>
              <a:t>sklady. </a:t>
            </a:r>
            <a:endParaRPr lang="cs-CZ" sz="2400" dirty="0"/>
          </a:p>
          <a:p>
            <a:r>
              <a:rPr lang="cs-CZ" sz="2400" dirty="0" smtClean="0"/>
              <a:t>V </a:t>
            </a:r>
            <a:r>
              <a:rPr lang="cs-CZ" sz="2400" dirty="0"/>
              <a:t>případě zpracování zemědělských produktů, kdy výstupním produktem je produkt nespadající pod přílohu I Smlouvy o fungování EU, nesmí být žadatel velký podnik; </a:t>
            </a:r>
          </a:p>
          <a:p>
            <a:r>
              <a:rPr lang="cs-CZ" sz="2400" dirty="0"/>
              <a:t>V případě zpracování zemědělských produktů, kdy výstupním produktem je produkt nespadající pod přílohu I Smlouvy o fungování EU, se nesmí jednat o investice související s produkcí biopaliv nebo energie z obnovitelných zdrojů; </a:t>
            </a:r>
          </a:p>
          <a:p>
            <a:endParaRPr lang="cs-CZ" sz="2400" dirty="0"/>
          </a:p>
          <a:p>
            <a:pPr marL="0" indent="0">
              <a:buNone/>
            </a:pPr>
            <a:endParaRPr lang="cs-CZ" sz="2100" b="1" dirty="0"/>
          </a:p>
          <a:p>
            <a:pPr marL="514350" indent="-514350">
              <a:buFont typeface="+mj-lt"/>
              <a:buAutoNum type="arabicPeriod"/>
            </a:pPr>
            <a:endParaRPr lang="cs-CZ" sz="2300" b="1" dirty="0"/>
          </a:p>
          <a:p>
            <a:pPr marL="514350" indent="-514350">
              <a:buFont typeface="+mj-lt"/>
              <a:buAutoNum type="arabicPeriod"/>
            </a:pPr>
            <a:endParaRPr lang="cs-CZ" sz="2300" dirty="0"/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69261" y="137920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2000" spc="-150" dirty="0">
              <a:latin typeface="+mn-lt"/>
            </a:endParaRP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24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000" b="1" spc="-150" dirty="0"/>
              <a:t>Výzva MAS v PRV</a:t>
            </a: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délník 1"/>
          <p:cNvSpPr/>
          <p:nvPr/>
        </p:nvSpPr>
        <p:spPr>
          <a:xfrm>
            <a:off x="0" y="1465009"/>
            <a:ext cx="12233939" cy="4591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Společné přílohy k žádosti o dotaci</a:t>
            </a:r>
            <a:endParaRPr lang="cs-CZ" sz="24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 smtClean="0"/>
              <a:t>Pravomocné </a:t>
            </a:r>
            <a:r>
              <a:rPr lang="cs-CZ" sz="2000" b="1" dirty="0"/>
              <a:t>a platné (v případě veřejnoprávní smlouvy platné a účinné) odpovídající povolení stavebního úřadu.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 smtClean="0"/>
              <a:t>Stavebním </a:t>
            </a:r>
            <a:r>
              <a:rPr lang="cs-CZ" sz="2000" b="1" dirty="0"/>
              <a:t>úřadem ověřená projektová dokumentace předkládaná k řízení stavebního úřadu v souladu se zákonem č. 183/2006 Sb.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Půdorys </a:t>
            </a:r>
            <a:r>
              <a:rPr lang="cs-CZ" sz="2000" dirty="0"/>
              <a:t>stavby/půdorys dispozice technologie v odpovídajícím měřítku s vyznačením rozměrů stavby/technologie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Katastrální </a:t>
            </a:r>
            <a:r>
              <a:rPr lang="cs-CZ" sz="2000" dirty="0"/>
              <a:t>mapa s vyznačením lokalizace předmětu projektu.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Formuláře </a:t>
            </a:r>
            <a:r>
              <a:rPr lang="cs-CZ" sz="2000" dirty="0"/>
              <a:t>pro posouzení finančního zdraví žadatele u projektů, jejichž způsobilé výdaje, ze kterých je stanovena dotace, přesahují 1 mil. Kč. </a:t>
            </a:r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Znalecký </a:t>
            </a:r>
            <a:r>
              <a:rPr lang="cs-CZ" sz="2000" dirty="0"/>
              <a:t>posudek při nákupu nemovitosti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Prohlášení </a:t>
            </a:r>
            <a:r>
              <a:rPr lang="cs-CZ" sz="2000" dirty="0"/>
              <a:t>o zařazení podniku do kategorie </a:t>
            </a:r>
            <a:r>
              <a:rPr lang="cs-CZ" sz="2000" dirty="0" err="1"/>
              <a:t>mikropodniků</a:t>
            </a:r>
            <a:r>
              <a:rPr lang="cs-CZ" sz="2000" dirty="0"/>
              <a:t>, malých a středních podniků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Fotodokumentace </a:t>
            </a:r>
            <a:r>
              <a:rPr lang="cs-CZ" sz="2000" dirty="0"/>
              <a:t>aktuálního stavu místa realizace projektu (nedokládá se u vzdělávání a v případě pořízení mobilních strojů).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1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000" b="1" spc="-150" dirty="0"/>
              <a:t>Výzva MAS v PRV</a:t>
            </a: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délník 1"/>
          <p:cNvSpPr/>
          <p:nvPr/>
        </p:nvSpPr>
        <p:spPr>
          <a:xfrm>
            <a:off x="0" y="1252273"/>
            <a:ext cx="12233939" cy="465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cs-CZ" sz="24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řílohy k žádosti o dotaci</a:t>
            </a:r>
            <a:endParaRPr lang="cs-CZ" sz="24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V </a:t>
            </a:r>
            <a:r>
              <a:rPr lang="cs-CZ" sz="2000" dirty="0"/>
              <a:t>případě projektů zpracování zemědělských produktů, kdy výstupním produktem je produkt nespadající pod přílohu I Smlouvy o fungování EU, které vyžadují posouzení vlivu záměru na životní prostředí dle přílohy č. 1 zákona č. 100/2001 Sb., o posuzování vlivů na životní prostředí a o změně některých souvisejících zákonů (zákon o posuzování vlivů na životní prostředí), ve znění pozdějších předpisů, sdělení k podlimitnímu záměru se závěrem, že předložený záměr nepodléhá zjišťovacímu řízení, nebo závěr zjišťovacího řízení s výrokem, že záměr nepodléhá dalšímu posuzování nebo souhlasné stanovisko příslušného úřadu k posouzení vlivu záměru na životní prostředí </a:t>
            </a:r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r>
              <a:rPr lang="cs-CZ" sz="2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Přílohy k žádosti o </a:t>
            </a:r>
            <a:r>
              <a:rPr lang="cs-CZ" sz="24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platbu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Potvrzení </a:t>
            </a:r>
            <a:r>
              <a:rPr lang="cs-CZ" sz="2000" dirty="0"/>
              <a:t>Státní veterinární správy, že nově zavedený prodej ze dvora splňuje legislativní požadavky - v případě že součástí projektu je investice do zkrácení dodavatelského řetězce v rámci místních trhů a investice je zaměřená do nově zřízeného prodeje výrobků živočišného původu ze dvora </a:t>
            </a:r>
          </a:p>
          <a:p>
            <a:endParaRPr lang="cs-CZ" sz="20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87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7764</TotalTime>
  <Words>2045</Words>
  <Application>Microsoft Office PowerPoint</Application>
  <PresentationFormat>Širokoúhlá obrazovka</PresentationFormat>
  <Paragraphs>183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Činnost MAS</dc:title>
  <dc:creator>Martina Zdráhalová</dc:creator>
  <cp:lastModifiedBy>Hana Nehybová</cp:lastModifiedBy>
  <cp:revision>436</cp:revision>
  <cp:lastPrinted>2017-01-12T13:13:00Z</cp:lastPrinted>
  <dcterms:created xsi:type="dcterms:W3CDTF">2014-11-12T11:20:26Z</dcterms:created>
  <dcterms:modified xsi:type="dcterms:W3CDTF">2019-06-19T07:11:00Z</dcterms:modified>
</cp:coreProperties>
</file>