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1"/>
  </p:handoutMasterIdLst>
  <p:sldIdLst>
    <p:sldId id="257" r:id="rId2"/>
    <p:sldId id="326" r:id="rId3"/>
    <p:sldId id="298" r:id="rId4"/>
    <p:sldId id="320" r:id="rId5"/>
    <p:sldId id="347" r:id="rId6"/>
    <p:sldId id="348" r:id="rId7"/>
    <p:sldId id="331" r:id="rId8"/>
    <p:sldId id="335" r:id="rId9"/>
    <p:sldId id="336" r:id="rId10"/>
    <p:sldId id="338" r:id="rId11"/>
    <p:sldId id="349" r:id="rId12"/>
    <p:sldId id="342" r:id="rId13"/>
    <p:sldId id="341" r:id="rId14"/>
    <p:sldId id="340" r:id="rId15"/>
    <p:sldId id="344" r:id="rId16"/>
    <p:sldId id="345" r:id="rId17"/>
    <p:sldId id="346" r:id="rId18"/>
    <p:sldId id="339" r:id="rId19"/>
    <p:sldId id="343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52" d="100"/>
          <a:sy n="52" d="100"/>
        </p:scale>
        <p:origin x="77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8.10.2019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-moravskabrana.cz/" TargetMode="External"/><Relationship Id="rId5" Type="http://schemas.openxmlformats.org/officeDocument/2006/relationships/hyperlink" Target="http://www.irop.mmr.cz/cs/Vyzvy/Seznam/Vyzva-c-53-Udrzitelna-doprava-integrovane-projekty" TargetMode="Externa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7"/>
            <a:ext cx="11581564" cy="442482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u="sng" dirty="0"/>
              <a:t>S</a:t>
            </a:r>
            <a:r>
              <a:rPr lang="cs-CZ" u="sng" dirty="0" smtClean="0"/>
              <a:t>eminář pro žadatele </a:t>
            </a:r>
            <a:r>
              <a:rPr lang="cs-CZ" b="1" u="sng" dirty="0" smtClean="0"/>
              <a:t>k výzvě IROP č.6 </a:t>
            </a:r>
            <a:endParaRPr lang="cs-CZ" b="1" u="sng" dirty="0"/>
          </a:p>
          <a:p>
            <a:pPr marL="0" indent="0" algn="ctr">
              <a:buNone/>
            </a:pPr>
            <a:r>
              <a:rPr lang="cs-CZ" b="1" dirty="0"/>
              <a:t>6</a:t>
            </a:r>
            <a:r>
              <a:rPr lang="cs-CZ" b="1" dirty="0" smtClean="0"/>
              <a:t>.Výzva IROP </a:t>
            </a:r>
            <a:r>
              <a:rPr lang="cs-CZ" b="1" dirty="0"/>
              <a:t>MAS MB </a:t>
            </a:r>
            <a:r>
              <a:rPr lang="cs-CZ" b="1" dirty="0" smtClean="0"/>
              <a:t>– Rozvoj </a:t>
            </a:r>
            <a:r>
              <a:rPr lang="cs-CZ" b="1" dirty="0" err="1" smtClean="0"/>
              <a:t>cyklodopravy</a:t>
            </a:r>
            <a:r>
              <a:rPr lang="cs-CZ" b="1" dirty="0" smtClean="0"/>
              <a:t> v obcích i mezi obcemi </a:t>
            </a:r>
            <a:endParaRPr lang="cs-CZ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8</a:t>
            </a:r>
            <a:r>
              <a:rPr lang="cs-CZ" sz="2400" dirty="0" smtClean="0"/>
              <a:t>. 10. 2019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" y="252184"/>
            <a:ext cx="2299339" cy="7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35"/>
            <a:ext cx="12192000" cy="1945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813747"/>
            <a:ext cx="9368287" cy="60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97230"/>
            <a:ext cx="9135374" cy="61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9246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endParaRPr lang="cs-CZ" sz="2000" b="1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 smtClean="0">
                <a:cs typeface="Times New Roman" panose="02020603050405020304" pitchFamily="18" charset="0"/>
              </a:rPr>
              <a:t>Věcné </a:t>
            </a:r>
            <a:r>
              <a:rPr lang="cs-CZ" sz="2000" b="1" dirty="0">
                <a:cs typeface="Times New Roman" panose="02020603050405020304" pitchFamily="18" charset="0"/>
              </a:rPr>
              <a:t>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Max. počet bodů věcného hodnocení - 8</a:t>
            </a:r>
            <a:r>
              <a:rPr lang="cs-CZ" sz="2000" dirty="0" smtClean="0">
                <a:cs typeface="Times New Roman" panose="02020603050405020304" pitchFamily="18" charset="0"/>
              </a:rPr>
              <a:t>0 </a:t>
            </a:r>
            <a:endParaRPr lang="cs-CZ" sz="20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Žádost musí získat min. </a:t>
            </a:r>
            <a:r>
              <a:rPr lang="cs-CZ" sz="2000" dirty="0" smtClean="0">
                <a:cs typeface="Times New Roman" panose="02020603050405020304" pitchFamily="18" charset="0"/>
              </a:rPr>
              <a:t>40 </a:t>
            </a:r>
            <a:r>
              <a:rPr lang="cs-CZ" sz="2000" dirty="0">
                <a:cs typeface="Times New Roman" panose="02020603050405020304" pitchFamily="18" charset="0"/>
              </a:rPr>
              <a:t>bodů, aby splnila podmínky věcného hodnocení </a:t>
            </a:r>
          </a:p>
          <a:p>
            <a:r>
              <a:rPr lang="cs-CZ" sz="2000" dirty="0" smtClean="0">
                <a:cs typeface="Times New Roman" panose="02020603050405020304" pitchFamily="18" charset="0"/>
              </a:rPr>
              <a:t>MAS </a:t>
            </a:r>
            <a:r>
              <a:rPr lang="cs-CZ" sz="2000" dirty="0">
                <a:cs typeface="Times New Roman" panose="02020603050405020304" pitchFamily="18" charset="0"/>
              </a:rPr>
              <a:t>současně upozorňuje, že tento závěr ještě předává k závěrečnému ověření způsobilosti projektů a ke kontrole administrativních postupů na ŘO </a:t>
            </a:r>
            <a:r>
              <a:rPr lang="cs-CZ" sz="2000" dirty="0" smtClean="0">
                <a:cs typeface="Times New Roman" panose="02020603050405020304" pitchFamily="18" charset="0"/>
              </a:rPr>
              <a:t>IROP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Shrnutí a lhůty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Hodnocení formální náležitosti a přijatelnosti:	do 20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		do 15 kalendářních dní ze strany žadatele 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Věcné hodnocení:       do 30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 		do 15 kalendářních dní ze strany žadatele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Závěrečné ověření způsobilosti:	</a:t>
            </a:r>
          </a:p>
          <a:p>
            <a:pPr marL="114300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                           ŘO provádí neprodleně dle administrativních kapacit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Vydání právního </a:t>
            </a:r>
            <a:r>
              <a:rPr lang="cs-CZ" sz="1700" dirty="0"/>
              <a:t>aktu u doporučených žádostí:</a:t>
            </a:r>
          </a:p>
          <a:p>
            <a:pPr marL="114300" indent="0">
              <a:buNone/>
            </a:pPr>
            <a:r>
              <a:rPr lang="cs-CZ" sz="1700" dirty="0"/>
              <a:t>                              do 3 měsíců ze strany ŘO </a:t>
            </a:r>
            <a:r>
              <a:rPr lang="cs-CZ" sz="1700" dirty="0" smtClean="0"/>
              <a:t>IROP</a:t>
            </a:r>
          </a:p>
          <a:p>
            <a:r>
              <a:rPr lang="cs-CZ" sz="1700" dirty="0" smtClean="0"/>
              <a:t>Proplacení projektu:	</a:t>
            </a:r>
          </a:p>
          <a:p>
            <a:pPr marL="114300" indent="0">
              <a:buNone/>
            </a:pPr>
            <a:r>
              <a:rPr lang="cs-CZ" sz="1700" dirty="0" smtClean="0"/>
              <a:t>                              do 3 měsíců od podání žádosti o platbu</a:t>
            </a:r>
          </a:p>
        </p:txBody>
      </p:sp>
    </p:spTree>
    <p:extLst>
      <p:ext uri="{BB962C8B-B14F-4D97-AF65-F5344CB8AC3E}">
        <p14:creationId xmlns:p14="http://schemas.microsoft.com/office/powerpoint/2010/main" val="37957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Povinné </a:t>
            </a:r>
            <a:r>
              <a:rPr lang="cs-CZ" sz="1800" b="1" dirty="0" smtClean="0"/>
              <a:t>podmínky podání </a:t>
            </a:r>
            <a:r>
              <a:rPr lang="cs-CZ" sz="1800" b="1" dirty="0"/>
              <a:t>žádosti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>
                <a:cs typeface="Times New Roman" panose="02020603050405020304" pitchFamily="18" charset="0"/>
              </a:rPr>
              <a:t>Registrace do systému IS KP14+</a:t>
            </a:r>
          </a:p>
          <a:p>
            <a:pPr lvl="1"/>
            <a:r>
              <a:rPr lang="cs-CZ" sz="1800" dirty="0">
                <a:cs typeface="Times New Roman" panose="02020603050405020304" pitchFamily="18" charset="0"/>
                <a:hlinkClick r:id="rId5"/>
              </a:rPr>
              <a:t>https://mseu.mssf.cz</a:t>
            </a:r>
            <a:r>
              <a:rPr lang="cs-CZ" sz="1800" dirty="0" smtClean="0">
                <a:cs typeface="Times New Roman" panose="02020603050405020304" pitchFamily="18" charset="0"/>
                <a:hlinkClick r:id="rId5"/>
              </a:rPr>
              <a:t>/</a:t>
            </a: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>
                <a:cs typeface="Times New Roman" panose="02020603050405020304" pitchFamily="18" charset="0"/>
              </a:rPr>
              <a:t>Vyplnění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Finalizace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Podepsání a odeslání elektronické verze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>
                <a:cs typeface="Times New Roman" panose="02020603050405020304" pitchFamily="18" charset="0"/>
              </a:rPr>
              <a:t>!! Veškeré žádosti se zasílají jen v elektronické podobě prostřednictvím IS KP14+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Zřízení elektronického podpisu před podáním/odesláním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Aktivní datová schránka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u="sng" dirty="0" smtClean="0"/>
              <a:t>      </a:t>
            </a:r>
            <a:r>
              <a:rPr lang="cs-CZ" sz="4000" b="1" dirty="0" smtClean="0"/>
              <a:t>        </a:t>
            </a:r>
            <a:r>
              <a:rPr lang="cs-CZ" sz="4000" b="1" u="sng" dirty="0" smtClean="0"/>
              <a:t>Povinné </a:t>
            </a:r>
            <a:r>
              <a:rPr lang="cs-CZ" sz="4000" b="1" u="sng" dirty="0"/>
              <a:t>přílohy žádosti </a:t>
            </a:r>
            <a:endParaRPr lang="cs-CZ" sz="4000" u="sng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4970"/>
            <a:ext cx="12208747" cy="5111994"/>
          </a:xfrm>
        </p:spPr>
        <p:txBody>
          <a:bodyPr>
            <a:noAutofit/>
          </a:bodyPr>
          <a:lstStyle/>
          <a:p>
            <a:r>
              <a:rPr lang="cs-CZ" sz="1400" b="1" dirty="0" smtClean="0"/>
              <a:t>1 </a:t>
            </a:r>
            <a:r>
              <a:rPr lang="cs-CZ" sz="1400" dirty="0" smtClean="0"/>
              <a:t>Plná moc (vzor Plné moci je přílohou č. 11 Obecných pravidel) </a:t>
            </a:r>
          </a:p>
          <a:p>
            <a:r>
              <a:rPr lang="pt-BR" sz="1400" b="1" dirty="0" smtClean="0"/>
              <a:t>2 </a:t>
            </a:r>
            <a:r>
              <a:rPr lang="pt-BR" sz="1400" dirty="0" smtClean="0"/>
              <a:t>Zadávací a výběrová řízení</a:t>
            </a:r>
            <a:r>
              <a:rPr lang="cs-CZ" sz="1400" dirty="0" smtClean="0"/>
              <a:t> (pouze uzavřenou smlouvu na plnění zakázky, pokud je) </a:t>
            </a:r>
            <a:endParaRPr lang="pt-BR" sz="1400" dirty="0" smtClean="0"/>
          </a:p>
          <a:p>
            <a:r>
              <a:rPr lang="cs-CZ" sz="1400" b="1" dirty="0"/>
              <a:t>3</a:t>
            </a:r>
            <a:r>
              <a:rPr lang="cs-CZ" sz="1400" b="1" dirty="0" smtClean="0"/>
              <a:t> </a:t>
            </a:r>
            <a:r>
              <a:rPr lang="cs-CZ" sz="1400" dirty="0" smtClean="0"/>
              <a:t>Studie proveditelnosti (podle osnovy uvedené v příloze č. 4E Specifických pravidel) </a:t>
            </a:r>
          </a:p>
          <a:p>
            <a:r>
              <a:rPr lang="cs-CZ" sz="1400" b="1" dirty="0"/>
              <a:t>4</a:t>
            </a:r>
            <a:r>
              <a:rPr lang="cs-CZ" sz="1400" b="1" dirty="0" smtClean="0"/>
              <a:t> </a:t>
            </a:r>
            <a:r>
              <a:rPr lang="cs-CZ" sz="1400" dirty="0" smtClean="0"/>
              <a:t>Karta souladu projektu s principy udržitelné mobility (podle osnovy uvedené v příloze č. 5 Specifických pravidel) </a:t>
            </a:r>
          </a:p>
          <a:p>
            <a:r>
              <a:rPr lang="cs-CZ" sz="1400" b="1" dirty="0"/>
              <a:t>5</a:t>
            </a:r>
            <a:r>
              <a:rPr lang="cs-CZ" sz="1400" b="1" dirty="0" smtClean="0"/>
              <a:t> </a:t>
            </a:r>
            <a:r>
              <a:rPr lang="cs-CZ" sz="1400" dirty="0" smtClean="0"/>
              <a:t>Čestné prohlášení o skutečném majiteli (Vzor čestného prohlášení je přílohou Obecných pravidel č. 30.) </a:t>
            </a:r>
          </a:p>
          <a:p>
            <a:r>
              <a:rPr lang="cs-CZ" sz="1400" b="1" dirty="0"/>
              <a:t>6</a:t>
            </a:r>
            <a:r>
              <a:rPr lang="cs-CZ" sz="1400" b="1" dirty="0" smtClean="0"/>
              <a:t> </a:t>
            </a:r>
            <a:r>
              <a:rPr lang="cs-CZ" sz="1400" dirty="0" smtClean="0"/>
              <a:t>Územní rozhodnutí nebo územní souhlas nebo veřejnoprávní smlouva nahrazující územní řízení</a:t>
            </a:r>
          </a:p>
          <a:p>
            <a:r>
              <a:rPr lang="cs-CZ" sz="1400" b="1" dirty="0"/>
              <a:t>7</a:t>
            </a:r>
            <a:r>
              <a:rPr lang="cs-CZ" sz="1400" b="1" dirty="0" smtClean="0"/>
              <a:t> </a:t>
            </a:r>
            <a:r>
              <a:rPr lang="cs-CZ" sz="1400" dirty="0" smtClean="0"/>
              <a:t>Žádost o stavební povolení, případně stavební povolení nebo souhlas s provedením ohlášeného stavebního záměru nebo veřejnoprávní smlouva nahrazující </a:t>
            </a:r>
            <a:r>
              <a:rPr lang="cs-CZ" sz="1400" dirty="0" err="1" smtClean="0"/>
              <a:t>st.p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r>
              <a:rPr lang="cs-CZ" sz="1400" dirty="0" smtClean="0"/>
              <a:t>         </a:t>
            </a:r>
            <a:r>
              <a:rPr lang="cs-CZ" sz="1400" b="1" dirty="0" smtClean="0"/>
              <a:t>(Pokud žadatel požádal o </a:t>
            </a:r>
            <a:r>
              <a:rPr lang="cs-CZ" sz="1400" b="1" dirty="0"/>
              <a:t>vydání společného povolení nebo společného </a:t>
            </a:r>
            <a:r>
              <a:rPr lang="cs-CZ" sz="1400" b="1" dirty="0" smtClean="0"/>
              <a:t>souhlasu, </a:t>
            </a:r>
            <a:r>
              <a:rPr lang="cs-CZ" sz="1400" b="1" dirty="0"/>
              <a:t>dokládá společné povolení s nabytím právní </a:t>
            </a:r>
            <a:r>
              <a:rPr lang="cs-CZ" sz="1400" b="1" dirty="0" smtClean="0"/>
              <a:t>moci)</a:t>
            </a:r>
          </a:p>
          <a:p>
            <a:r>
              <a:rPr lang="cs-CZ" sz="1400" b="1" dirty="0"/>
              <a:t>8</a:t>
            </a:r>
            <a:r>
              <a:rPr lang="cs-CZ" sz="1400" b="1" dirty="0" smtClean="0"/>
              <a:t> </a:t>
            </a:r>
            <a:r>
              <a:rPr lang="cs-CZ" sz="1400" dirty="0" smtClean="0"/>
              <a:t>Projektová dokumentace pro vydání stavebního povolení nebo ohlášení stavby</a:t>
            </a:r>
          </a:p>
          <a:p>
            <a:r>
              <a:rPr lang="cs-CZ" sz="1400" b="1" dirty="0"/>
              <a:t>9</a:t>
            </a:r>
            <a:r>
              <a:rPr lang="cs-CZ" sz="1400" b="1" dirty="0" smtClean="0"/>
              <a:t> </a:t>
            </a:r>
            <a:r>
              <a:rPr lang="cs-CZ" sz="1400" dirty="0" smtClean="0"/>
              <a:t>Položkový rozpočet stavby</a:t>
            </a:r>
          </a:p>
          <a:p>
            <a:r>
              <a:rPr lang="cs-CZ" sz="1400" b="1" dirty="0" smtClean="0"/>
              <a:t>10 </a:t>
            </a:r>
            <a:r>
              <a:rPr lang="cs-CZ" sz="1400" dirty="0" smtClean="0"/>
              <a:t>Výpočet čistých jiných peněžních příjmů</a:t>
            </a:r>
          </a:p>
          <a:p>
            <a:r>
              <a:rPr lang="cs-CZ" sz="1400" b="1" dirty="0" smtClean="0"/>
              <a:t>11 </a:t>
            </a:r>
            <a:r>
              <a:rPr lang="cs-CZ" sz="1400" dirty="0" smtClean="0"/>
              <a:t>Smlouva o spolupráci (pokud je projekt realizován na území více obcí – vzor viz příloha č. 16 Obecných pravidel)  </a:t>
            </a:r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1400" b="1" dirty="0" smtClean="0"/>
              <a:t>Pokud je některá povinná příloha pro žadatele nerelevantní, žadatel nahraje jako přílohu dokument, ve kterém uvede zdůvodnění nedoložení povinné přílohy.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1782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vydání prvního právního aktu v průběhu realizace </a:t>
            </a:r>
            <a:r>
              <a:rPr lang="cs-CZ" sz="2000" dirty="0" smtClean="0"/>
              <a:t>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a MMR ČR </a:t>
            </a:r>
            <a:r>
              <a:rPr lang="cs-CZ" sz="2000" dirty="0" smtClean="0"/>
              <a:t>(</a:t>
            </a:r>
            <a:r>
              <a:rPr lang="cs-CZ" sz="2000" dirty="0"/>
              <a:t>viz kap. </a:t>
            </a:r>
            <a:r>
              <a:rPr lang="cs-CZ" sz="2000" dirty="0" smtClean="0"/>
              <a:t>13.3 Obecných pravidel). </a:t>
            </a:r>
            <a:endParaRPr lang="cs-CZ" sz="2000" dirty="0"/>
          </a:p>
          <a:p>
            <a:r>
              <a:rPr lang="cs-CZ" sz="2000" b="1" dirty="0"/>
              <a:t>příjemce</a:t>
            </a:r>
            <a:r>
              <a:rPr lang="cs-CZ" sz="2000" dirty="0"/>
              <a:t> 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ve Zprávě o realizaci. Pro ověření publicity dokládá příjemce jako přílohu Zprávy o realizace fotografie 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280820"/>
            <a:ext cx="12032202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>
                <a:cs typeface="Times New Roman" panose="02020603050405020304" pitchFamily="18" charset="0"/>
              </a:rPr>
              <a:t>Podmínky pro výběrová řízení (metodický pokyn pro zadávání zakázek – příloha č. 3 Obecných pravidel)</a:t>
            </a:r>
            <a:endParaRPr lang="cs-CZ" sz="2000" dirty="0"/>
          </a:p>
          <a:p>
            <a:r>
              <a:rPr lang="cs-CZ" sz="2000" dirty="0"/>
              <a:t>Příjemci </a:t>
            </a:r>
            <a:r>
              <a:rPr lang="cs-CZ" sz="2000" dirty="0" smtClean="0"/>
              <a:t>nemusí dodržovat </a:t>
            </a:r>
            <a:r>
              <a:rPr lang="cs-CZ" sz="2000" dirty="0"/>
              <a:t>postupy </a:t>
            </a:r>
            <a:r>
              <a:rPr lang="cs-CZ" sz="2000" dirty="0" smtClean="0"/>
              <a:t>v </a:t>
            </a:r>
            <a:r>
              <a:rPr lang="cs-CZ" sz="2000" dirty="0"/>
              <a:t>tomto MP </a:t>
            </a:r>
            <a:r>
              <a:rPr lang="cs-CZ" sz="2000" dirty="0" smtClean="0"/>
              <a:t>při zadávání zakázek </a:t>
            </a:r>
            <a:r>
              <a:rPr lang="cs-CZ" sz="2000" dirty="0"/>
              <a:t>malého rozsahu, jejichž předpokládaná hodnota je nižší než: </a:t>
            </a:r>
            <a:r>
              <a:rPr lang="pl-PL" sz="2000" dirty="0"/>
              <a:t>400 000,- Kč bez DPH </a:t>
            </a:r>
            <a:r>
              <a:rPr lang="pl-PL" sz="2000" dirty="0" smtClean="0"/>
              <a:t>(musí dodržet transparentnost a zamezit střetu zájmů)</a:t>
            </a:r>
          </a:p>
          <a:p>
            <a:r>
              <a:rPr lang="pl-PL" sz="2000" dirty="0" smtClean="0"/>
              <a:t>Výzva min. 3 dodavatelům, zadávací dokumentace (</a:t>
            </a:r>
            <a:r>
              <a:rPr lang="cs-CZ" sz="2000" dirty="0"/>
              <a:t>d</a:t>
            </a:r>
            <a:r>
              <a:rPr lang="cs-CZ" sz="2000" dirty="0" smtClean="0"/>
              <a:t>ruh a předmět zakázky, doba a místo plnění, </a:t>
            </a:r>
            <a:r>
              <a:rPr lang="pl-PL" sz="2000" dirty="0" smtClean="0"/>
              <a:t>kvalifikační předpoklady, výběrová kritéria, obchodní podmínky, </a:t>
            </a:r>
            <a:r>
              <a:rPr lang="cs-CZ" sz="2000" dirty="0"/>
              <a:t>p</a:t>
            </a:r>
            <a:r>
              <a:rPr lang="cs-CZ" sz="2000" dirty="0" smtClean="0"/>
              <a:t>odmínky </a:t>
            </a:r>
            <a:r>
              <a:rPr lang="cs-CZ" sz="2000" dirty="0"/>
              <a:t>a požadavky na zpracování nabídky</a:t>
            </a:r>
            <a:r>
              <a:rPr lang="cs-CZ" sz="2000" dirty="0" smtClean="0"/>
              <a:t>, atd.) </a:t>
            </a:r>
            <a:endParaRPr lang="cs-CZ" sz="2000" dirty="0"/>
          </a:p>
          <a:p>
            <a:r>
              <a:rPr lang="cs-CZ" sz="2000" dirty="0"/>
              <a:t>Lhůta pro podání nabídek nesmí </a:t>
            </a:r>
            <a:r>
              <a:rPr lang="cs-CZ" sz="2000" dirty="0" smtClean="0"/>
              <a:t>být</a:t>
            </a:r>
            <a:r>
              <a:rPr lang="pl-PL" sz="2000" dirty="0" smtClean="0"/>
              <a:t> </a:t>
            </a:r>
            <a:r>
              <a:rPr lang="pl-PL" sz="2000" dirty="0"/>
              <a:t>u zakázek malého rozsahu kratší než 10 dnů, </a:t>
            </a:r>
            <a:endParaRPr lang="pl-PL" sz="2000" dirty="0" smtClean="0"/>
          </a:p>
          <a:p>
            <a:r>
              <a:rPr lang="pl-PL" sz="2000" dirty="0" smtClean="0"/>
              <a:t>Ustanovení hodnotící komise</a:t>
            </a:r>
          </a:p>
          <a:p>
            <a:r>
              <a:rPr lang="pl-PL" sz="2000" dirty="0" smtClean="0"/>
              <a:t>Otevírání nabídek</a:t>
            </a:r>
          </a:p>
          <a:p>
            <a:r>
              <a:rPr lang="pl-PL" sz="2000" dirty="0" smtClean="0"/>
              <a:t>Posouzení kvalifikace</a:t>
            </a:r>
          </a:p>
          <a:p>
            <a:r>
              <a:rPr lang="pl-PL" sz="2000" dirty="0" smtClean="0"/>
              <a:t>Hodnocení nabídek</a:t>
            </a:r>
          </a:p>
          <a:p>
            <a:r>
              <a:rPr lang="pl-PL" sz="2000" dirty="0" smtClean="0"/>
              <a:t>Oznámení o výběru nejvhodnější nabídky</a:t>
            </a:r>
          </a:p>
          <a:p>
            <a:r>
              <a:rPr lang="pl-PL" sz="2000" dirty="0" smtClean="0"/>
              <a:t>Profil zadavatele</a:t>
            </a:r>
            <a:endParaRPr lang="pl-PL" sz="2000" dirty="0"/>
          </a:p>
          <a:p>
            <a:endParaRPr lang="cs-CZ" sz="2000" dirty="0"/>
          </a:p>
          <a:p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www.irop.mmr.cz/cs/Vyzvy/Seznam/Vyzva-c-53-Udrzitelna-doprava-integrovane-projekty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(Bezpečnost dopravy)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www.irop.mmr.cz/cs/Vyzvy/Seznam/Vyzva-c-53-Udrzitelna-doprava-integrovane-projekty</a:t>
            </a:r>
            <a:endParaRPr lang="cs-CZ" sz="1800" dirty="0" smtClean="0"/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Výzvy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jsou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stránkách MAS: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www.mas-moravskabrana.cz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32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6</a:t>
            </a:r>
            <a:r>
              <a:rPr lang="cs-CZ" sz="2400" b="1" dirty="0" smtClean="0"/>
              <a:t>.výzva IROP  </a:t>
            </a:r>
            <a:r>
              <a:rPr lang="cs-CZ" sz="2400" b="1" dirty="0"/>
              <a:t>– </a:t>
            </a:r>
            <a:r>
              <a:rPr lang="cs-CZ" sz="2400" b="1" dirty="0" smtClean="0"/>
              <a:t>Rozvoj </a:t>
            </a:r>
            <a:r>
              <a:rPr lang="cs-CZ" sz="2400" b="1" dirty="0" err="1" smtClean="0"/>
              <a:t>cyklodopravy</a:t>
            </a:r>
            <a:r>
              <a:rPr lang="cs-CZ" sz="2400" b="1" dirty="0" smtClean="0"/>
              <a:t> v obcích i mezi obcemi </a:t>
            </a:r>
            <a:r>
              <a:rPr lang="cs-CZ" sz="2400" b="1" dirty="0"/>
              <a:t>– MAS Moravská brána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Vyhlášení výzvy: 7.10.2019                                Ukončení příjmu žádostí: 29.11.2019, 12:00       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 smtClean="0">
                <a:cs typeface="Times New Roman" panose="02020603050405020304" pitchFamily="18" charset="0"/>
              </a:rPr>
              <a:t>10 303 865,- </a:t>
            </a:r>
            <a:r>
              <a:rPr lang="cs-CZ" sz="2000" b="1" dirty="0">
                <a:cs typeface="Times New Roman" panose="02020603050405020304" pitchFamily="18" charset="0"/>
              </a:rPr>
              <a:t>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100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5 000 000,- </a:t>
            </a:r>
            <a:r>
              <a:rPr lang="cs-CZ" sz="2000" dirty="0">
                <a:cs typeface="Times New Roman" panose="02020603050405020304" pitchFamily="18" charset="0"/>
              </a:rPr>
              <a:t>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</a:t>
            </a:r>
            <a:r>
              <a:rPr lang="it-IT" sz="2000" dirty="0"/>
              <a:t>Evropský fond pro regionální rozvoj - 95 %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798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Pro tuto výzvu MAS jsou oprávněnými žadateli:</a:t>
            </a:r>
          </a:p>
          <a:p>
            <a:pPr marL="0" indent="0">
              <a:buNone/>
            </a:pPr>
            <a:r>
              <a:rPr lang="cs-CZ" dirty="0"/>
              <a:t>• obce</a:t>
            </a:r>
          </a:p>
          <a:p>
            <a:pPr marL="0" indent="0">
              <a:buNone/>
            </a:pPr>
            <a:r>
              <a:rPr lang="cs-CZ" dirty="0"/>
              <a:t>• dobrovolné svazky obcí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organizace zřizované nebo zakládané obcemi</a:t>
            </a:r>
          </a:p>
          <a:p>
            <a:pPr marL="0" indent="0">
              <a:buNone/>
            </a:pPr>
            <a:r>
              <a:rPr lang="cs-CZ" dirty="0"/>
              <a:t>• organizace zřizované nebo zakládané dobrovolnými svazky obcí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dirty="0"/>
              <a:t>Podporované aktivity </a:t>
            </a:r>
          </a:p>
          <a:p>
            <a:pPr marL="0" indent="0">
              <a:buNone/>
            </a:pPr>
            <a:r>
              <a:rPr lang="cs-CZ" sz="2000" dirty="0"/>
              <a:t>Projekty budou zaměřeny na rozvoj podmínek pro bezmotorovou dopravu do zaměstnání, škol a za službami v oblastech:</a:t>
            </a:r>
          </a:p>
          <a:p>
            <a:pPr lvl="0"/>
            <a:r>
              <a:rPr lang="cs-CZ" sz="2000" i="1" dirty="0"/>
              <a:t>výstavba samostatných stezek pro cyklisty </a:t>
            </a:r>
            <a:endParaRPr lang="cs-CZ" sz="2000" dirty="0"/>
          </a:p>
          <a:p>
            <a:pPr lvl="0"/>
            <a:r>
              <a:rPr lang="cs-CZ" sz="2000" i="1" dirty="0"/>
              <a:t>výstavba stezek pro cyklisty a chodce se společným nebo odděleným provozem 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Součástí </a:t>
            </a:r>
            <a:r>
              <a:rPr lang="cs-CZ" sz="2000" dirty="0"/>
              <a:t>projektu mohou být jízdní pruhy pro cyklisty, přejezdy pro cyklisty, jejich nasvětleni a</a:t>
            </a:r>
          </a:p>
          <a:p>
            <a:pPr marL="0" indent="0">
              <a:buNone/>
            </a:pPr>
            <a:r>
              <a:rPr lang="cs-CZ" sz="2000" dirty="0"/>
              <a:t>ochranné ostrůvky a doplňkově lze do projektu zařadit zelené pásy a liniové výsadby u cyklostezek.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dirty="0"/>
              <a:t>Projekty nebudou zaměřeny na výstavbu cyklotras a rekonstrukci cyklostezek a cyklotras ani </a:t>
            </a:r>
            <a:r>
              <a:rPr lang="cs-CZ" sz="2000" dirty="0" smtClean="0"/>
              <a:t>na výstavbu </a:t>
            </a:r>
            <a:r>
              <a:rPr lang="cs-CZ" sz="2000" dirty="0"/>
              <a:t>parkovacích míst pro jízdní kola.</a:t>
            </a:r>
            <a:endParaRPr lang="cs-CZ" sz="2100" b="1" dirty="0"/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45336"/>
            <a:ext cx="12191999" cy="4782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300" b="1" u="sng" dirty="0" smtClean="0"/>
              <a:t>Hlavní způsobilé aktivity </a:t>
            </a:r>
            <a:r>
              <a:rPr lang="cs-CZ" sz="2300" u="sng" dirty="0"/>
              <a:t>(</a:t>
            </a:r>
            <a:r>
              <a:rPr lang="cs-CZ" sz="2400" u="sng" dirty="0"/>
              <a:t>minimálně 85 % celkových způsobilých výdajů projektu) </a:t>
            </a:r>
            <a:endParaRPr lang="cs-CZ" sz="2400" dirty="0"/>
          </a:p>
          <a:p>
            <a:r>
              <a:rPr lang="cs-CZ" sz="2400" dirty="0" smtClean="0"/>
              <a:t>Výstavba </a:t>
            </a:r>
            <a:r>
              <a:rPr lang="cs-CZ" sz="2400" dirty="0"/>
              <a:t>samostatných stezek pro cyklisty nebo stezek pro cyklisty a chodce se společným </a:t>
            </a:r>
            <a:r>
              <a:rPr lang="cs-CZ" sz="2400" dirty="0" smtClean="0"/>
              <a:t>nebo odděleným </a:t>
            </a:r>
            <a:r>
              <a:rPr lang="cs-CZ" sz="2400" dirty="0"/>
              <a:t>provozem s dopravním značením C8a,b, C9a,b nebo C10a,b, sloužících k dopravě do </a:t>
            </a:r>
            <a:r>
              <a:rPr lang="cs-CZ" sz="2400" dirty="0" smtClean="0"/>
              <a:t>zaměstnání, škol </a:t>
            </a:r>
            <a:r>
              <a:rPr lang="cs-CZ" sz="2400" dirty="0"/>
              <a:t>a za službami</a:t>
            </a:r>
          </a:p>
          <a:p>
            <a:r>
              <a:rPr lang="cs-CZ" sz="2400" dirty="0" smtClean="0"/>
              <a:t>Výstavba </a:t>
            </a:r>
            <a:r>
              <a:rPr lang="cs-CZ" sz="2400" dirty="0"/>
              <a:t>jízdních pruhů pro cyklisty nebo společných pásů pro cyklisty a chodce v přidruženém </a:t>
            </a:r>
            <a:r>
              <a:rPr lang="cs-CZ" sz="2400" dirty="0" smtClean="0"/>
              <a:t>prostoru silnic </a:t>
            </a:r>
            <a:r>
              <a:rPr lang="cs-CZ" sz="2400" dirty="0"/>
              <a:t>a místních komunikací s dopravním značením C8a,b, C9a,b nebo C10a,b, sloužících k dopravě </a:t>
            </a:r>
            <a:r>
              <a:rPr lang="cs-CZ" sz="2400" dirty="0" smtClean="0"/>
              <a:t>do </a:t>
            </a:r>
            <a:r>
              <a:rPr lang="pl-PL" sz="2400" dirty="0" smtClean="0"/>
              <a:t>zaměstnání</a:t>
            </a:r>
            <a:r>
              <a:rPr lang="pl-PL" sz="2400" dirty="0"/>
              <a:t>, škol a za službami</a:t>
            </a:r>
          </a:p>
          <a:p>
            <a:r>
              <a:rPr lang="cs-CZ" sz="2400" dirty="0" smtClean="0"/>
              <a:t>Realizace </a:t>
            </a:r>
            <a:r>
              <a:rPr lang="cs-CZ" sz="2400" dirty="0"/>
              <a:t>liniových opatření pro cyklisty v hlavním dopravním prostoru silnic a místních komunikací </a:t>
            </a:r>
            <a:r>
              <a:rPr lang="cs-CZ" sz="2400" dirty="0" smtClean="0"/>
              <a:t>v podobě </a:t>
            </a:r>
            <a:r>
              <a:rPr lang="cs-CZ" sz="2400" dirty="0"/>
              <a:t>vyhrazených jízdních pruhů pro cyklisty, piktogramových koridorů pro cyklisty nebo </a:t>
            </a:r>
            <a:r>
              <a:rPr lang="cs-CZ" sz="2400" dirty="0" smtClean="0"/>
              <a:t>vyhrazených jízdních </a:t>
            </a:r>
            <a:r>
              <a:rPr lang="cs-CZ" sz="2400" dirty="0"/>
              <a:t>pruhů pro autobusy a jízdní kola, sloužících k dopravě do zaměstnání, škol a za službami.</a:t>
            </a:r>
            <a:r>
              <a:rPr lang="cs-CZ" sz="2400" dirty="0" smtClean="0"/>
              <a:t>, </a:t>
            </a:r>
            <a:endParaRPr lang="cs-CZ" sz="2400" dirty="0"/>
          </a:p>
          <a:p>
            <a:r>
              <a:rPr lang="cs-CZ" sz="2400" dirty="0" smtClean="0"/>
              <a:t>DPH (neplátci DPH, nebo </a:t>
            </a:r>
            <a:r>
              <a:rPr lang="cs-CZ" sz="2400" dirty="0"/>
              <a:t>plátce </a:t>
            </a:r>
            <a:r>
              <a:rPr lang="cs-CZ" sz="2400" dirty="0" smtClean="0"/>
              <a:t>DPH nemá k projektovým </a:t>
            </a:r>
            <a:r>
              <a:rPr lang="cs-CZ" sz="2400" dirty="0"/>
              <a:t>aktivitám nárok na odpočet </a:t>
            </a:r>
            <a:r>
              <a:rPr lang="cs-CZ" sz="2400" dirty="0" smtClean="0"/>
              <a:t>vstupu)</a:t>
            </a:r>
          </a:p>
          <a:p>
            <a:pPr marL="0" indent="0">
              <a:buNone/>
            </a:pPr>
            <a:r>
              <a:rPr lang="cs-CZ" sz="2400" b="1" dirty="0"/>
              <a:t>Je možná </a:t>
            </a:r>
            <a:r>
              <a:rPr lang="cs-CZ" sz="2400" b="1" dirty="0" smtClean="0"/>
              <a:t>kombinace </a:t>
            </a:r>
            <a:r>
              <a:rPr lang="cs-CZ" sz="2400" b="1" dirty="0"/>
              <a:t>uvedených aktivit. </a:t>
            </a:r>
            <a:r>
              <a:rPr lang="cs-CZ" sz="2400" b="1" dirty="0" smtClean="0"/>
              <a:t> </a:t>
            </a:r>
            <a:endParaRPr lang="cs-CZ" sz="2400" b="1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2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922722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u="sng" dirty="0" smtClean="0"/>
              <a:t>Vedlejší způsobilé aktivity  </a:t>
            </a:r>
            <a:r>
              <a:rPr lang="cs-CZ" sz="2300" u="sng" dirty="0" smtClean="0"/>
              <a:t>(</a:t>
            </a:r>
            <a:r>
              <a:rPr lang="cs-CZ" sz="2400" u="sng" dirty="0" smtClean="0"/>
              <a:t>maximálně </a:t>
            </a:r>
            <a:r>
              <a:rPr lang="cs-CZ" sz="2400" u="sng" dirty="0"/>
              <a:t>15 % celkových způsobilých výdajů </a:t>
            </a:r>
            <a:r>
              <a:rPr lang="cs-CZ" sz="2400" u="sng" dirty="0" smtClean="0"/>
              <a:t>projektu)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realizace </a:t>
            </a:r>
            <a:r>
              <a:rPr lang="cs-CZ" sz="2400" dirty="0"/>
              <a:t>stavbou vyvolaných investic, </a:t>
            </a:r>
          </a:p>
          <a:p>
            <a:r>
              <a:rPr lang="cs-CZ" sz="2400" dirty="0" smtClean="0"/>
              <a:t>zpracování </a:t>
            </a:r>
            <a:r>
              <a:rPr lang="cs-CZ" sz="2400" dirty="0"/>
              <a:t>projektových </a:t>
            </a:r>
            <a:r>
              <a:rPr lang="cs-CZ" sz="2400" dirty="0" smtClean="0"/>
              <a:t>dokumentací </a:t>
            </a:r>
            <a:endParaRPr lang="cs-CZ" sz="2400" dirty="0"/>
          </a:p>
          <a:p>
            <a:r>
              <a:rPr lang="cs-CZ" sz="2400" dirty="0" smtClean="0"/>
              <a:t>výkup </a:t>
            </a:r>
            <a:r>
              <a:rPr lang="cs-CZ" sz="2400" dirty="0"/>
              <a:t>nemovitostí podmiňujících výstavbu, </a:t>
            </a:r>
          </a:p>
          <a:p>
            <a:r>
              <a:rPr lang="cs-CZ" sz="2400" dirty="0" smtClean="0"/>
              <a:t>provádění </a:t>
            </a:r>
            <a:r>
              <a:rPr lang="cs-CZ" sz="2400" dirty="0"/>
              <a:t>inženýrské činnosti ve výstavbě, </a:t>
            </a:r>
          </a:p>
          <a:p>
            <a:r>
              <a:rPr lang="cs-CZ" sz="2400" dirty="0" smtClean="0"/>
              <a:t>vybrané </a:t>
            </a:r>
            <a:r>
              <a:rPr lang="cs-CZ" sz="2400" dirty="0"/>
              <a:t>služby bezprostředně související s realizací projektu, </a:t>
            </a:r>
          </a:p>
          <a:p>
            <a:r>
              <a:rPr lang="cs-CZ" sz="2400" dirty="0" smtClean="0"/>
              <a:t>povinná </a:t>
            </a:r>
            <a:r>
              <a:rPr lang="cs-CZ" sz="2400" dirty="0"/>
              <a:t>publicita.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206634"/>
            <a:ext cx="11670189" cy="4652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900" b="1" u="sng" dirty="0"/>
              <a:t>Způsobilost výdajů</a:t>
            </a:r>
          </a:p>
          <a:p>
            <a:pPr marL="0" indent="0">
              <a:buNone/>
            </a:pPr>
            <a:endParaRPr lang="cs-CZ" sz="1900" dirty="0"/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cs typeface="Times New Roman" panose="02020603050405020304" pitchFamily="18" charset="0"/>
              </a:rPr>
              <a:t>Věcná způsobilost</a:t>
            </a:r>
          </a:p>
          <a:p>
            <a:pPr marL="0" indent="0">
              <a:buNone/>
            </a:pPr>
            <a:r>
              <a:rPr lang="cs-CZ" sz="2000" dirty="0" smtClean="0"/>
              <a:t>       -  Soulad </a:t>
            </a:r>
            <a:r>
              <a:rPr lang="cs-CZ" sz="2000" dirty="0"/>
              <a:t>s právními předpisy, pravidly IROP a podmínkami podpory, zejm. právním aktem. 	</a:t>
            </a:r>
            <a:endParaRPr lang="cs-CZ" sz="1900" dirty="0" smtClean="0">
              <a:cs typeface="Times New Roman" panose="02020603050405020304" pitchFamily="18" charset="0"/>
            </a:endParaRPr>
          </a:p>
          <a:p>
            <a:pPr marL="700088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900" dirty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Přiměřenost výdaje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900" dirty="0">
                <a:cs typeface="Times New Roman" panose="02020603050405020304" pitchFamily="18" charset="0"/>
              </a:rPr>
              <a:t> </a:t>
            </a:r>
            <a:r>
              <a:rPr lang="cs-CZ" sz="1900" dirty="0" smtClean="0">
                <a:cs typeface="Times New Roman" panose="02020603050405020304" pitchFamily="18" charset="0"/>
              </a:rPr>
              <a:t>      - </a:t>
            </a:r>
            <a:r>
              <a:rPr lang="cs-CZ" sz="2000" dirty="0"/>
              <a:t>Výdaj je hospodárný, účelný a efektivní a jeho výše odpovídá cenám v místě a čase obvyklým. 	</a:t>
            </a:r>
            <a:endParaRPr lang="cs-CZ" sz="20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900" dirty="0" smtClean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Časová způsobilost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Vznik a úhrada příjemcem od 1. 1. 2014 do 31. 12. </a:t>
            </a:r>
            <a:r>
              <a:rPr lang="pl-PL" sz="1800" dirty="0" smtClean="0"/>
              <a:t>2022</a:t>
            </a:r>
            <a:r>
              <a:rPr lang="pl-PL" sz="1800" dirty="0"/>
              <a:t>	</a:t>
            </a: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Projekty nemohou být </a:t>
            </a:r>
            <a:r>
              <a:rPr lang="cs-CZ" sz="1800" dirty="0" smtClean="0"/>
              <a:t>podpořeny, </a:t>
            </a:r>
            <a:r>
              <a:rPr lang="cs-CZ" sz="1800" dirty="0"/>
              <a:t>jestliže byly fyzicky dokončeny nebo plně provedeny před předložením žádosti o podporu. 	</a:t>
            </a: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8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u="sng" dirty="0">
                <a:cs typeface="Times New Roman" panose="02020603050405020304" pitchFamily="18" charset="0"/>
              </a:rPr>
              <a:t>Proces hodnocení a výběru projektů</a:t>
            </a:r>
          </a:p>
          <a:p>
            <a:pPr marL="0" indent="0">
              <a:buNone/>
            </a:pPr>
            <a:r>
              <a:rPr lang="pl-PL" sz="1800" b="1" dirty="0">
                <a:cs typeface="Times New Roman" panose="02020603050405020304" pitchFamily="18" charset="0"/>
              </a:rPr>
              <a:t/>
            </a:r>
            <a:br>
              <a:rPr lang="pl-PL" sz="1800" b="1" dirty="0">
                <a:cs typeface="Times New Roman" panose="02020603050405020304" pitchFamily="18" charset="0"/>
              </a:rPr>
            </a:br>
            <a:r>
              <a:rPr lang="cs-CZ" sz="1800" b="1" dirty="0">
                <a:cs typeface="Times New Roman" panose="02020603050405020304" pitchFamily="18" charset="0"/>
              </a:rPr>
              <a:t>Hodnocení přijatelnosti a formálních náležitostí</a:t>
            </a:r>
          </a:p>
          <a:p>
            <a:pPr marL="0" indent="0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První fáze hodnocení projektů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Posouzení základních věcných a administrativních požadavků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Provádějí pracovníci MAS Moravská brána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Lhůta max. 20 pracovních dnů od ukončení příjmu žádostí o podporu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přijatelnosti jsou </a:t>
            </a:r>
            <a:r>
              <a:rPr lang="cs-CZ" sz="1800" dirty="0" smtClean="0">
                <a:cs typeface="Times New Roman" panose="02020603050405020304" pitchFamily="18" charset="0"/>
              </a:rPr>
              <a:t>až na 1 kritérium (definice příjemce) napravitelná</a:t>
            </a:r>
            <a:endParaRPr lang="cs-CZ" sz="18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formálních náležitostí jsou opravitelná – žadatel vyzván 1 x k opravě nebo doplnění ve lhůtě do 5 pracovních dní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Hodnotí se podle kontrolních otázek uvedených pro každé kritérium (ANO/NE)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3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90386"/>
            <a:ext cx="10515600" cy="49865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u="sng" dirty="0">
                <a:latin typeface="+mj-lt"/>
                <a:cs typeface="Times New Roman" panose="02020603050405020304" pitchFamily="18" charset="0"/>
              </a:rPr>
              <a:t>Proces hodnocení a výběru </a:t>
            </a:r>
            <a:r>
              <a:rPr lang="cs-CZ" sz="2000" b="1" u="sng" dirty="0" smtClean="0">
                <a:latin typeface="+mj-lt"/>
                <a:cs typeface="Times New Roman" panose="02020603050405020304" pitchFamily="18" charset="0"/>
              </a:rPr>
              <a:t>projektů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b="1" dirty="0">
                <a:latin typeface="+mj-lt"/>
                <a:cs typeface="Times New Roman" panose="02020603050405020304" pitchFamily="18" charset="0"/>
              </a:rPr>
              <a:t/>
            </a:r>
            <a:br>
              <a:rPr lang="cs-CZ" sz="1600" b="1" dirty="0">
                <a:latin typeface="+mj-lt"/>
                <a:cs typeface="Times New Roman" panose="02020603050405020304" pitchFamily="18" charset="0"/>
              </a:rPr>
            </a:br>
            <a:r>
              <a:rPr lang="cs-CZ" sz="1600" b="1" dirty="0">
                <a:latin typeface="+mj-lt"/>
                <a:cs typeface="Times New Roman" panose="02020603050405020304" pitchFamily="18" charset="0"/>
              </a:rPr>
              <a:t>Věcné 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Druhá fáze hodnocení projektů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Hodnocení kvality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Provádí Výběrová komise MAS Moravská brána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Pouze žádosti o podporu, které uspěly v 1. fázi hodnocení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Lhůta max. 30 pracovních dnů od ukončení hodnocení formálních náležitostí a přijatelnosti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Mohou být Výběrovou komisí vymezeny podmínky pro úpravu projektů ze strany žadatele, za kterých by měl být projekt podpořen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2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7426</TotalTime>
  <Words>1027</Words>
  <Application>Microsoft Office PowerPoint</Application>
  <PresentationFormat>Širokoúhlá obrazovka</PresentationFormat>
  <Paragraphs>175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395</cp:revision>
  <cp:lastPrinted>2017-01-12T13:13:00Z</cp:lastPrinted>
  <dcterms:created xsi:type="dcterms:W3CDTF">2014-11-12T11:20:26Z</dcterms:created>
  <dcterms:modified xsi:type="dcterms:W3CDTF">2019-10-08T12:52:23Z</dcterms:modified>
</cp:coreProperties>
</file>