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4083" r:id="rId1"/>
  </p:sldMasterIdLst>
  <p:notesMasterIdLst>
    <p:notesMasterId r:id="rId138"/>
  </p:notesMasterIdLst>
  <p:handoutMasterIdLst>
    <p:handoutMasterId r:id="rId139"/>
  </p:handoutMasterIdLst>
  <p:sldIdLst>
    <p:sldId id="296" r:id="rId2"/>
    <p:sldId id="349" r:id="rId3"/>
    <p:sldId id="465" r:id="rId4"/>
    <p:sldId id="351" r:id="rId5"/>
    <p:sldId id="396" r:id="rId6"/>
    <p:sldId id="352" r:id="rId7"/>
    <p:sldId id="353" r:id="rId8"/>
    <p:sldId id="391" r:id="rId9"/>
    <p:sldId id="569" r:id="rId10"/>
    <p:sldId id="354" r:id="rId11"/>
    <p:sldId id="392" r:id="rId12"/>
    <p:sldId id="524" r:id="rId13"/>
    <p:sldId id="422" r:id="rId14"/>
    <p:sldId id="423" r:id="rId15"/>
    <p:sldId id="548" r:id="rId16"/>
    <p:sldId id="568" r:id="rId17"/>
    <p:sldId id="528" r:id="rId18"/>
    <p:sldId id="529" r:id="rId19"/>
    <p:sldId id="551" r:id="rId20"/>
    <p:sldId id="552" r:id="rId21"/>
    <p:sldId id="570" r:id="rId22"/>
    <p:sldId id="355" r:id="rId23"/>
    <p:sldId id="553" r:id="rId24"/>
    <p:sldId id="554" r:id="rId25"/>
    <p:sldId id="555" r:id="rId26"/>
    <p:sldId id="556" r:id="rId27"/>
    <p:sldId id="557" r:id="rId28"/>
    <p:sldId id="558" r:id="rId29"/>
    <p:sldId id="559" r:id="rId30"/>
    <p:sldId id="560" r:id="rId31"/>
    <p:sldId id="562" r:id="rId32"/>
    <p:sldId id="564" r:id="rId33"/>
    <p:sldId id="541" r:id="rId34"/>
    <p:sldId id="566" r:id="rId35"/>
    <p:sldId id="518" r:id="rId36"/>
    <p:sldId id="530" r:id="rId37"/>
    <p:sldId id="370" r:id="rId38"/>
    <p:sldId id="372" r:id="rId39"/>
    <p:sldId id="371" r:id="rId40"/>
    <p:sldId id="426" r:id="rId41"/>
    <p:sldId id="526" r:id="rId42"/>
    <p:sldId id="374" r:id="rId43"/>
    <p:sldId id="373" r:id="rId44"/>
    <p:sldId id="531" r:id="rId45"/>
    <p:sldId id="376" r:id="rId46"/>
    <p:sldId id="410" r:id="rId47"/>
    <p:sldId id="537" r:id="rId48"/>
    <p:sldId id="411" r:id="rId49"/>
    <p:sldId id="412" r:id="rId50"/>
    <p:sldId id="413" r:id="rId51"/>
    <p:sldId id="571" r:id="rId52"/>
    <p:sldId id="572" r:id="rId53"/>
    <p:sldId id="414" r:id="rId54"/>
    <p:sldId id="527" r:id="rId55"/>
    <p:sldId id="416" r:id="rId56"/>
    <p:sldId id="418" r:id="rId57"/>
    <p:sldId id="574" r:id="rId58"/>
    <p:sldId id="417" r:id="rId59"/>
    <p:sldId id="419" r:id="rId60"/>
    <p:sldId id="532" r:id="rId61"/>
    <p:sldId id="533" r:id="rId62"/>
    <p:sldId id="421" r:id="rId63"/>
    <p:sldId id="573" r:id="rId64"/>
    <p:sldId id="395" r:id="rId65"/>
    <p:sldId id="536" r:id="rId66"/>
    <p:sldId id="539" r:id="rId67"/>
    <p:sldId id="567" r:id="rId68"/>
    <p:sldId id="428" r:id="rId69"/>
    <p:sldId id="534" r:id="rId70"/>
    <p:sldId id="375" r:id="rId71"/>
    <p:sldId id="380" r:id="rId72"/>
    <p:sldId id="381" r:id="rId73"/>
    <p:sldId id="382" r:id="rId74"/>
    <p:sldId id="383" r:id="rId75"/>
    <p:sldId id="378" r:id="rId76"/>
    <p:sldId id="384" r:id="rId77"/>
    <p:sldId id="522" r:id="rId78"/>
    <p:sldId id="385" r:id="rId79"/>
    <p:sldId id="543" r:id="rId80"/>
    <p:sldId id="400" r:id="rId81"/>
    <p:sldId id="401" r:id="rId82"/>
    <p:sldId id="402" r:id="rId83"/>
    <p:sldId id="404" r:id="rId84"/>
    <p:sldId id="405" r:id="rId85"/>
    <p:sldId id="406" r:id="rId86"/>
    <p:sldId id="544" r:id="rId87"/>
    <p:sldId id="377" r:id="rId88"/>
    <p:sldId id="545" r:id="rId89"/>
    <p:sldId id="408" r:id="rId90"/>
    <p:sldId id="409" r:id="rId91"/>
    <p:sldId id="387" r:id="rId92"/>
    <p:sldId id="388" r:id="rId93"/>
    <p:sldId id="407" r:id="rId94"/>
    <p:sldId id="520" r:id="rId95"/>
    <p:sldId id="521" r:id="rId96"/>
    <p:sldId id="429" r:id="rId97"/>
    <p:sldId id="476" r:id="rId98"/>
    <p:sldId id="477" r:id="rId99"/>
    <p:sldId id="478" r:id="rId100"/>
    <p:sldId id="479" r:id="rId101"/>
    <p:sldId id="480" r:id="rId102"/>
    <p:sldId id="481" r:id="rId103"/>
    <p:sldId id="482" r:id="rId104"/>
    <p:sldId id="483" r:id="rId105"/>
    <p:sldId id="484" r:id="rId106"/>
    <p:sldId id="485" r:id="rId107"/>
    <p:sldId id="486" r:id="rId108"/>
    <p:sldId id="487" r:id="rId109"/>
    <p:sldId id="488" r:id="rId110"/>
    <p:sldId id="489" r:id="rId111"/>
    <p:sldId id="490" r:id="rId112"/>
    <p:sldId id="491" r:id="rId113"/>
    <p:sldId id="492" r:id="rId114"/>
    <p:sldId id="493" r:id="rId115"/>
    <p:sldId id="494" r:id="rId116"/>
    <p:sldId id="495" r:id="rId117"/>
    <p:sldId id="496" r:id="rId118"/>
    <p:sldId id="497" r:id="rId119"/>
    <p:sldId id="498" r:id="rId120"/>
    <p:sldId id="499" r:id="rId121"/>
    <p:sldId id="500" r:id="rId122"/>
    <p:sldId id="501" r:id="rId123"/>
    <p:sldId id="502" r:id="rId124"/>
    <p:sldId id="519" r:id="rId125"/>
    <p:sldId id="503" r:id="rId126"/>
    <p:sldId id="504" r:id="rId127"/>
    <p:sldId id="505" r:id="rId128"/>
    <p:sldId id="506" r:id="rId129"/>
    <p:sldId id="507" r:id="rId130"/>
    <p:sldId id="508" r:id="rId131"/>
    <p:sldId id="509" r:id="rId132"/>
    <p:sldId id="546" r:id="rId133"/>
    <p:sldId id="389" r:id="rId134"/>
    <p:sldId id="547" r:id="rId135"/>
    <p:sldId id="390" r:id="rId136"/>
    <p:sldId id="343" r:id="rId137"/>
  </p:sldIdLst>
  <p:sldSz cx="12192000" cy="6858000"/>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9AC6"/>
    <a:srgbClr val="FF9966"/>
    <a:srgbClr val="A9DBED"/>
    <a:srgbClr val="2EB6C4"/>
    <a:srgbClr val="FFCC99"/>
    <a:srgbClr val="FF3300"/>
    <a:srgbClr val="279B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89" autoAdjust="0"/>
    <p:restoredTop sz="88683" autoAdjust="0"/>
  </p:normalViewPr>
  <p:slideViewPr>
    <p:cSldViewPr snapToGrid="0">
      <p:cViewPr varScale="1">
        <p:scale>
          <a:sx n="64" d="100"/>
          <a:sy n="64" d="100"/>
        </p:scale>
        <p:origin x="103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A5EB03-92C4-49B8-BC96-DDE8125A99AE}"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cs-CZ"/>
        </a:p>
      </dgm:t>
    </dgm:pt>
    <dgm:pt modelId="{37DF5922-659A-46B6-9E00-E965BADA577C}">
      <dgm:prSet phldrT="[Text]" custT="1"/>
      <dgm:spPr>
        <a:ln w="12700"/>
      </dgm:spPr>
      <dgm:t>
        <a:bodyPr/>
        <a:lstStyle/>
        <a:p>
          <a:r>
            <a:rPr lang="cs-CZ" sz="1400" b="1" dirty="0"/>
            <a:t>Prorodinná opatření </a:t>
          </a:r>
          <a:r>
            <a:rPr lang="cs-CZ" sz="1400" b="0" dirty="0"/>
            <a:t>(de </a:t>
          </a:r>
          <a:r>
            <a:rPr lang="cs-CZ" sz="1400" b="0" dirty="0" err="1"/>
            <a:t>minimis</a:t>
          </a:r>
          <a:r>
            <a:rPr lang="cs-CZ" sz="1400" b="0" dirty="0"/>
            <a:t>)</a:t>
          </a:r>
        </a:p>
      </dgm:t>
    </dgm:pt>
    <dgm:pt modelId="{48949690-2744-44FD-9073-F74D454C3B7F}" type="parTrans" cxnId="{D5152E0B-E7D3-4D96-8AEA-2FC07D257E9A}">
      <dgm:prSet/>
      <dgm:spPr/>
      <dgm:t>
        <a:bodyPr/>
        <a:lstStyle/>
        <a:p>
          <a:endParaRPr lang="cs-CZ"/>
        </a:p>
      </dgm:t>
    </dgm:pt>
    <dgm:pt modelId="{37940183-94F1-4F0F-8594-FE20D70A809F}" type="sibTrans" cxnId="{D5152E0B-E7D3-4D96-8AEA-2FC07D257E9A}">
      <dgm:prSet/>
      <dgm:spPr/>
      <dgm:t>
        <a:bodyPr/>
        <a:lstStyle/>
        <a:p>
          <a:endParaRPr lang="cs-CZ"/>
        </a:p>
      </dgm:t>
    </dgm:pt>
    <dgm:pt modelId="{57A7D69C-01C3-464B-A988-8B4749558832}">
      <dgm:prSet phldrT="[Text]" custT="1"/>
      <dgm:spPr>
        <a:ln w="12700"/>
      </dgm:spPr>
      <dgm:t>
        <a:bodyPr/>
        <a:lstStyle/>
        <a:p>
          <a:r>
            <a:rPr lang="cs-CZ" sz="1200" b="1"/>
            <a:t>Dětské skupiny</a:t>
          </a:r>
        </a:p>
      </dgm:t>
    </dgm:pt>
    <dgm:pt modelId="{AFD50763-9784-4D0A-8DEC-E3BF023E4CF1}" type="parTrans" cxnId="{2980FE73-45D6-4493-8494-273E03A85286}">
      <dgm:prSet/>
      <dgm:spPr>
        <a:ln w="19050"/>
      </dgm:spPr>
      <dgm:t>
        <a:bodyPr/>
        <a:lstStyle/>
        <a:p>
          <a:endParaRPr lang="cs-CZ"/>
        </a:p>
      </dgm:t>
    </dgm:pt>
    <dgm:pt modelId="{3D7E95A4-AD3B-4B69-8E03-63797ADBA904}" type="sibTrans" cxnId="{2980FE73-45D6-4493-8494-273E03A85286}">
      <dgm:prSet/>
      <dgm:spPr/>
      <dgm:t>
        <a:bodyPr/>
        <a:lstStyle/>
        <a:p>
          <a:endParaRPr lang="cs-CZ"/>
        </a:p>
      </dgm:t>
    </dgm:pt>
    <dgm:pt modelId="{EF44FA17-4DB8-4E2F-828A-7DF7B43829BB}">
      <dgm:prSet phldrT="[Text]" custT="1"/>
      <dgm:spPr>
        <a:ln w="12700"/>
      </dgm:spPr>
      <dgm:t>
        <a:bodyPr/>
        <a:lstStyle/>
        <a:p>
          <a:r>
            <a:rPr lang="cs-CZ" sz="1200" b="1" dirty="0"/>
            <a:t>ANO u podnikových DS</a:t>
          </a:r>
          <a:r>
            <a:rPr lang="cs-CZ" sz="900" dirty="0"/>
            <a:t> v případě podniku soutěžícího na trhu</a:t>
          </a:r>
        </a:p>
      </dgm:t>
    </dgm:pt>
    <dgm:pt modelId="{813DEC56-9354-41D8-8D54-583CF9564B6D}" type="parTrans" cxnId="{AE9AF6B6-807F-40E2-986E-9B2430FBE885}">
      <dgm:prSet/>
      <dgm:spPr>
        <a:ln w="19050"/>
      </dgm:spPr>
      <dgm:t>
        <a:bodyPr/>
        <a:lstStyle/>
        <a:p>
          <a:endParaRPr lang="cs-CZ"/>
        </a:p>
      </dgm:t>
    </dgm:pt>
    <dgm:pt modelId="{B6BFDFAB-FCE0-4D7D-9B5D-165190686706}" type="sibTrans" cxnId="{AE9AF6B6-807F-40E2-986E-9B2430FBE885}">
      <dgm:prSet/>
      <dgm:spPr/>
      <dgm:t>
        <a:bodyPr/>
        <a:lstStyle/>
        <a:p>
          <a:endParaRPr lang="cs-CZ"/>
        </a:p>
      </dgm:t>
    </dgm:pt>
    <dgm:pt modelId="{D6482D1C-D6FE-4DBE-9C74-0B84D97EA979}">
      <dgm:prSet phldrT="[Text]" custT="1"/>
      <dgm:spPr>
        <a:ln w="12700"/>
      </dgm:spPr>
      <dgm:t>
        <a:bodyPr/>
        <a:lstStyle/>
        <a:p>
          <a:r>
            <a:rPr lang="cs-CZ" sz="1200" b="1" dirty="0"/>
            <a:t>NE </a:t>
          </a:r>
          <a:r>
            <a:rPr lang="cs-CZ" sz="1200" b="0" dirty="0"/>
            <a:t>u DS pro veřejnost</a:t>
          </a:r>
          <a:endParaRPr lang="cs-CZ" sz="900" b="0" dirty="0"/>
        </a:p>
      </dgm:t>
    </dgm:pt>
    <dgm:pt modelId="{9AFD6632-34B1-4D59-B718-D258CB93230D}" type="parTrans" cxnId="{E6E57C8F-D8E3-41EC-AB2C-10593988FAA8}">
      <dgm:prSet/>
      <dgm:spPr>
        <a:ln w="19050"/>
      </dgm:spPr>
      <dgm:t>
        <a:bodyPr/>
        <a:lstStyle/>
        <a:p>
          <a:endParaRPr lang="cs-CZ"/>
        </a:p>
      </dgm:t>
    </dgm:pt>
    <dgm:pt modelId="{F5579B46-531F-4FFF-A7EC-45BBFAF1B9A5}" type="sibTrans" cxnId="{E6E57C8F-D8E3-41EC-AB2C-10593988FAA8}">
      <dgm:prSet/>
      <dgm:spPr/>
      <dgm:t>
        <a:bodyPr/>
        <a:lstStyle/>
        <a:p>
          <a:endParaRPr lang="cs-CZ"/>
        </a:p>
      </dgm:t>
    </dgm:pt>
    <dgm:pt modelId="{0AFC3635-1D80-4EF9-9AE8-98A7D4367750}">
      <dgm:prSet phldrT="[Text]" custT="1"/>
      <dgm:spPr>
        <a:ln w="12700"/>
      </dgm:spPr>
      <dgm:t>
        <a:bodyPr/>
        <a:lstStyle/>
        <a:p>
          <a:r>
            <a:rPr lang="cs-CZ" sz="1200" b="1"/>
            <a:t>Příměstské tábory</a:t>
          </a:r>
        </a:p>
      </dgm:t>
    </dgm:pt>
    <dgm:pt modelId="{1DFAEDCE-B2F5-43FD-B58F-87B01022E0DA}" type="parTrans" cxnId="{47000DA4-6C9A-4879-ACF7-0FA578944397}">
      <dgm:prSet/>
      <dgm:spPr>
        <a:ln w="19050"/>
      </dgm:spPr>
      <dgm:t>
        <a:bodyPr/>
        <a:lstStyle/>
        <a:p>
          <a:endParaRPr lang="cs-CZ"/>
        </a:p>
      </dgm:t>
    </dgm:pt>
    <dgm:pt modelId="{12C596F6-8537-4DE7-9DB0-06CA4B3A2B9C}" type="sibTrans" cxnId="{47000DA4-6C9A-4879-ACF7-0FA578944397}">
      <dgm:prSet/>
      <dgm:spPr/>
      <dgm:t>
        <a:bodyPr/>
        <a:lstStyle/>
        <a:p>
          <a:endParaRPr lang="cs-CZ"/>
        </a:p>
      </dgm:t>
    </dgm:pt>
    <dgm:pt modelId="{8B81DFF2-84C5-4194-AA9D-9BDF9C885471}">
      <dgm:prSet phldrT="[Text]" custT="1"/>
      <dgm:spPr>
        <a:ln w="12700"/>
      </dgm:spPr>
      <dgm:t>
        <a:bodyPr/>
        <a:lstStyle/>
        <a:p>
          <a:r>
            <a:rPr lang="cs-CZ" sz="1200" b="1" dirty="0"/>
            <a:t>ANO,  </a:t>
          </a:r>
          <a:r>
            <a:rPr lang="cs-CZ" sz="900" dirty="0"/>
            <a:t>v případě provozování na základě živnosti</a:t>
          </a:r>
        </a:p>
      </dgm:t>
    </dgm:pt>
    <dgm:pt modelId="{A1E5C0F1-8AF8-4DEB-A97F-80E8DECB7B3D}" type="parTrans" cxnId="{7643513D-E3EA-4D3C-A4D1-30F45E9693D9}">
      <dgm:prSet/>
      <dgm:spPr>
        <a:ln w="19050"/>
      </dgm:spPr>
      <dgm:t>
        <a:bodyPr/>
        <a:lstStyle/>
        <a:p>
          <a:endParaRPr lang="cs-CZ"/>
        </a:p>
      </dgm:t>
    </dgm:pt>
    <dgm:pt modelId="{5522D284-F522-4735-AB73-4E53F0BF2F21}" type="sibTrans" cxnId="{7643513D-E3EA-4D3C-A4D1-30F45E9693D9}">
      <dgm:prSet/>
      <dgm:spPr/>
      <dgm:t>
        <a:bodyPr/>
        <a:lstStyle/>
        <a:p>
          <a:endParaRPr lang="cs-CZ"/>
        </a:p>
      </dgm:t>
    </dgm:pt>
    <dgm:pt modelId="{08F3A974-F182-4D33-8CBD-214BC695C046}">
      <dgm:prSet custT="1"/>
      <dgm:spPr>
        <a:ln w="12700"/>
      </dgm:spPr>
      <dgm:t>
        <a:bodyPr/>
        <a:lstStyle/>
        <a:p>
          <a:r>
            <a:rPr lang="cs-CZ" sz="1200" b="1" dirty="0"/>
            <a:t>NE, </a:t>
          </a:r>
          <a:r>
            <a:rPr lang="cs-CZ" sz="900" dirty="0"/>
            <a:t>v případě provozování mimo živnost, např. NNO v rámci své hlavní činnosti</a:t>
          </a:r>
        </a:p>
      </dgm:t>
    </dgm:pt>
    <dgm:pt modelId="{D63DCDF3-B955-4432-A255-2979B3B00E64}" type="parTrans" cxnId="{D95F2683-C1D4-40BD-89B2-01F709D823AA}">
      <dgm:prSet/>
      <dgm:spPr>
        <a:ln w="19050"/>
      </dgm:spPr>
      <dgm:t>
        <a:bodyPr/>
        <a:lstStyle/>
        <a:p>
          <a:endParaRPr lang="cs-CZ"/>
        </a:p>
      </dgm:t>
    </dgm:pt>
    <dgm:pt modelId="{BBA31FD8-026B-41CF-9F2A-622BDD71671F}" type="sibTrans" cxnId="{D95F2683-C1D4-40BD-89B2-01F709D823AA}">
      <dgm:prSet/>
      <dgm:spPr/>
      <dgm:t>
        <a:bodyPr/>
        <a:lstStyle/>
        <a:p>
          <a:endParaRPr lang="cs-CZ"/>
        </a:p>
      </dgm:t>
    </dgm:pt>
    <dgm:pt modelId="{5804042A-659D-47CE-ADDA-A7633A1CD089}">
      <dgm:prSet custT="1"/>
      <dgm:spPr>
        <a:ln w="12700"/>
      </dgm:spPr>
      <dgm:t>
        <a:bodyPr/>
        <a:lstStyle/>
        <a:p>
          <a:r>
            <a:rPr lang="cs-CZ" sz="1200" b="1"/>
            <a:t>Zařízení péče o děti</a:t>
          </a:r>
        </a:p>
      </dgm:t>
    </dgm:pt>
    <dgm:pt modelId="{601D4E9C-5435-49A3-A075-0FCB25821A8A}" type="parTrans" cxnId="{BCE31DBF-95FB-44F8-935F-9E9CBA3C8F12}">
      <dgm:prSet/>
      <dgm:spPr>
        <a:ln w="19050"/>
      </dgm:spPr>
      <dgm:t>
        <a:bodyPr/>
        <a:lstStyle/>
        <a:p>
          <a:endParaRPr lang="cs-CZ"/>
        </a:p>
      </dgm:t>
    </dgm:pt>
    <dgm:pt modelId="{60B03AB7-9594-4A4F-9BB7-423E81E7B776}" type="sibTrans" cxnId="{BCE31DBF-95FB-44F8-935F-9E9CBA3C8F12}">
      <dgm:prSet/>
      <dgm:spPr/>
      <dgm:t>
        <a:bodyPr/>
        <a:lstStyle/>
        <a:p>
          <a:endParaRPr lang="cs-CZ"/>
        </a:p>
      </dgm:t>
    </dgm:pt>
    <dgm:pt modelId="{6098388D-B7F3-40E9-9A97-60428E140E16}">
      <dgm:prSet custT="1"/>
      <dgm:spPr>
        <a:ln w="12700"/>
      </dgm:spPr>
      <dgm:t>
        <a:bodyPr/>
        <a:lstStyle/>
        <a:p>
          <a:r>
            <a:rPr lang="cs-CZ" sz="1200" b="1"/>
            <a:t>ANO</a:t>
          </a:r>
          <a:r>
            <a:rPr lang="cs-CZ" sz="900"/>
            <a:t>, pokud je to podnikové zařízení</a:t>
          </a:r>
        </a:p>
      </dgm:t>
    </dgm:pt>
    <dgm:pt modelId="{DAAF92FE-E5DD-4A5C-9B07-0E2F184A6651}" type="parTrans" cxnId="{F96B5806-73A4-4890-BC6C-5DB8220358D9}">
      <dgm:prSet/>
      <dgm:spPr>
        <a:ln w="19050"/>
      </dgm:spPr>
      <dgm:t>
        <a:bodyPr/>
        <a:lstStyle/>
        <a:p>
          <a:endParaRPr lang="cs-CZ"/>
        </a:p>
      </dgm:t>
    </dgm:pt>
    <dgm:pt modelId="{30C5454C-73D4-4B1C-8EC3-A467B0C19309}" type="sibTrans" cxnId="{F96B5806-73A4-4890-BC6C-5DB8220358D9}">
      <dgm:prSet/>
      <dgm:spPr/>
      <dgm:t>
        <a:bodyPr/>
        <a:lstStyle/>
        <a:p>
          <a:endParaRPr lang="cs-CZ"/>
        </a:p>
      </dgm:t>
    </dgm:pt>
    <dgm:pt modelId="{77DCB3B7-EBEA-49AD-8B69-4E0D3453F69B}">
      <dgm:prSet custT="1"/>
      <dgm:spPr>
        <a:ln w="12700"/>
      </dgm:spPr>
      <dgm:t>
        <a:bodyPr/>
        <a:lstStyle/>
        <a:p>
          <a:r>
            <a:rPr lang="cs-CZ" sz="1200" b="1" dirty="0"/>
            <a:t>NE, </a:t>
          </a:r>
          <a:r>
            <a:rPr lang="cs-CZ" sz="900" dirty="0"/>
            <a:t>pokud zřizuje škola, případně i jakýkoliv jiný subjekt, který nebude konkurovat komerčním kroužkům </a:t>
          </a:r>
        </a:p>
      </dgm:t>
    </dgm:pt>
    <dgm:pt modelId="{26DCABE4-77F1-4D00-A300-AA91102A49FE}" type="parTrans" cxnId="{2D2B0876-6B4C-4789-AB12-F974ADFBAE9A}">
      <dgm:prSet/>
      <dgm:spPr>
        <a:ln w="19050"/>
      </dgm:spPr>
      <dgm:t>
        <a:bodyPr/>
        <a:lstStyle/>
        <a:p>
          <a:endParaRPr lang="cs-CZ"/>
        </a:p>
      </dgm:t>
    </dgm:pt>
    <dgm:pt modelId="{AE7DC91E-0558-4781-AA30-9D300B3261CD}" type="sibTrans" cxnId="{2D2B0876-6B4C-4789-AB12-F974ADFBAE9A}">
      <dgm:prSet/>
      <dgm:spPr/>
      <dgm:t>
        <a:bodyPr/>
        <a:lstStyle/>
        <a:p>
          <a:endParaRPr lang="cs-CZ"/>
        </a:p>
      </dgm:t>
    </dgm:pt>
    <dgm:pt modelId="{7CBBB047-3D3C-4FD7-A54B-C336F5DE13C4}" type="pres">
      <dgm:prSet presAssocID="{6BA5EB03-92C4-49B8-BC96-DDE8125A99AE}" presName="diagram" presStyleCnt="0">
        <dgm:presLayoutVars>
          <dgm:chPref val="1"/>
          <dgm:dir/>
          <dgm:animOne val="branch"/>
          <dgm:animLvl val="lvl"/>
          <dgm:resizeHandles val="exact"/>
        </dgm:presLayoutVars>
      </dgm:prSet>
      <dgm:spPr/>
    </dgm:pt>
    <dgm:pt modelId="{C8B26567-7596-4A98-830A-D885C08F3DD1}" type="pres">
      <dgm:prSet presAssocID="{37DF5922-659A-46B6-9E00-E965BADA577C}" presName="root1" presStyleCnt="0"/>
      <dgm:spPr/>
    </dgm:pt>
    <dgm:pt modelId="{F6A7676B-B36F-4F35-9CE0-B16042A831F6}" type="pres">
      <dgm:prSet presAssocID="{37DF5922-659A-46B6-9E00-E965BADA577C}" presName="LevelOneTextNode" presStyleLbl="node0" presStyleIdx="0" presStyleCnt="1" custLinFactNeighborX="-63613" custLinFactNeighborY="5483">
        <dgm:presLayoutVars>
          <dgm:chPref val="3"/>
        </dgm:presLayoutVars>
      </dgm:prSet>
      <dgm:spPr/>
    </dgm:pt>
    <dgm:pt modelId="{F60A37B2-9B76-4DC0-8C2C-022C98159728}" type="pres">
      <dgm:prSet presAssocID="{37DF5922-659A-46B6-9E00-E965BADA577C}" presName="level2hierChild" presStyleCnt="0"/>
      <dgm:spPr/>
    </dgm:pt>
    <dgm:pt modelId="{B0593153-BC72-4D12-BC03-56F7B7E69ACE}" type="pres">
      <dgm:prSet presAssocID="{AFD50763-9784-4D0A-8DEC-E3BF023E4CF1}" presName="conn2-1" presStyleLbl="parChTrans1D2" presStyleIdx="0" presStyleCnt="3"/>
      <dgm:spPr/>
    </dgm:pt>
    <dgm:pt modelId="{95A86C31-BBC9-45A3-87C2-4F78EB5295BE}" type="pres">
      <dgm:prSet presAssocID="{AFD50763-9784-4D0A-8DEC-E3BF023E4CF1}" presName="connTx" presStyleLbl="parChTrans1D2" presStyleIdx="0" presStyleCnt="3"/>
      <dgm:spPr/>
    </dgm:pt>
    <dgm:pt modelId="{271B8D01-4664-4012-8673-22BF669E0673}" type="pres">
      <dgm:prSet presAssocID="{57A7D69C-01C3-464B-A988-8B4749558832}" presName="root2" presStyleCnt="0"/>
      <dgm:spPr/>
    </dgm:pt>
    <dgm:pt modelId="{B19DDC04-39DF-4FE1-A127-7144C4F367B6}" type="pres">
      <dgm:prSet presAssocID="{57A7D69C-01C3-464B-A988-8B4749558832}" presName="LevelTwoTextNode" presStyleLbl="node2" presStyleIdx="0" presStyleCnt="3">
        <dgm:presLayoutVars>
          <dgm:chPref val="3"/>
        </dgm:presLayoutVars>
      </dgm:prSet>
      <dgm:spPr/>
    </dgm:pt>
    <dgm:pt modelId="{751060FF-D75B-4513-AF20-153FAD68FB37}" type="pres">
      <dgm:prSet presAssocID="{57A7D69C-01C3-464B-A988-8B4749558832}" presName="level3hierChild" presStyleCnt="0"/>
      <dgm:spPr/>
    </dgm:pt>
    <dgm:pt modelId="{02250D6E-86AC-4F2F-8E12-E43A425298DB}" type="pres">
      <dgm:prSet presAssocID="{813DEC56-9354-41D8-8D54-583CF9564B6D}" presName="conn2-1" presStyleLbl="parChTrans1D3" presStyleIdx="0" presStyleCnt="6"/>
      <dgm:spPr/>
    </dgm:pt>
    <dgm:pt modelId="{7EF713C3-9B8F-4527-A5C4-380A17A0324A}" type="pres">
      <dgm:prSet presAssocID="{813DEC56-9354-41D8-8D54-583CF9564B6D}" presName="connTx" presStyleLbl="parChTrans1D3" presStyleIdx="0" presStyleCnt="6"/>
      <dgm:spPr/>
    </dgm:pt>
    <dgm:pt modelId="{C20E19BB-A6A6-4389-88C7-1B3810B0038C}" type="pres">
      <dgm:prSet presAssocID="{EF44FA17-4DB8-4E2F-828A-7DF7B43829BB}" presName="root2" presStyleCnt="0"/>
      <dgm:spPr/>
    </dgm:pt>
    <dgm:pt modelId="{FE8AE1F4-840B-4010-A832-17C97FB5C83C}" type="pres">
      <dgm:prSet presAssocID="{EF44FA17-4DB8-4E2F-828A-7DF7B43829BB}" presName="LevelTwoTextNode" presStyleLbl="node3" presStyleIdx="0" presStyleCnt="6">
        <dgm:presLayoutVars>
          <dgm:chPref val="3"/>
        </dgm:presLayoutVars>
      </dgm:prSet>
      <dgm:spPr/>
    </dgm:pt>
    <dgm:pt modelId="{5E72A02D-C756-4422-8538-92C94AF534ED}" type="pres">
      <dgm:prSet presAssocID="{EF44FA17-4DB8-4E2F-828A-7DF7B43829BB}" presName="level3hierChild" presStyleCnt="0"/>
      <dgm:spPr/>
    </dgm:pt>
    <dgm:pt modelId="{900FACD9-555C-45AE-B925-256BD3559BD4}" type="pres">
      <dgm:prSet presAssocID="{9AFD6632-34B1-4D59-B718-D258CB93230D}" presName="conn2-1" presStyleLbl="parChTrans1D3" presStyleIdx="1" presStyleCnt="6"/>
      <dgm:spPr/>
    </dgm:pt>
    <dgm:pt modelId="{F157E342-AFE8-4726-A47E-CB1B1EE14C88}" type="pres">
      <dgm:prSet presAssocID="{9AFD6632-34B1-4D59-B718-D258CB93230D}" presName="connTx" presStyleLbl="parChTrans1D3" presStyleIdx="1" presStyleCnt="6"/>
      <dgm:spPr/>
    </dgm:pt>
    <dgm:pt modelId="{E268CB82-1744-410E-BDC6-B064E369F4E0}" type="pres">
      <dgm:prSet presAssocID="{D6482D1C-D6FE-4DBE-9C74-0B84D97EA979}" presName="root2" presStyleCnt="0"/>
      <dgm:spPr/>
    </dgm:pt>
    <dgm:pt modelId="{B137A3EC-1F3A-464A-875C-4478F38A44D8}" type="pres">
      <dgm:prSet presAssocID="{D6482D1C-D6FE-4DBE-9C74-0B84D97EA979}" presName="LevelTwoTextNode" presStyleLbl="node3" presStyleIdx="1" presStyleCnt="6">
        <dgm:presLayoutVars>
          <dgm:chPref val="3"/>
        </dgm:presLayoutVars>
      </dgm:prSet>
      <dgm:spPr/>
    </dgm:pt>
    <dgm:pt modelId="{784E64D2-9C58-4469-A44B-55A0FFC5B717}" type="pres">
      <dgm:prSet presAssocID="{D6482D1C-D6FE-4DBE-9C74-0B84D97EA979}" presName="level3hierChild" presStyleCnt="0"/>
      <dgm:spPr/>
    </dgm:pt>
    <dgm:pt modelId="{3A872FA7-8F68-46B1-BF6B-11B74D09AC8B}" type="pres">
      <dgm:prSet presAssocID="{1DFAEDCE-B2F5-43FD-B58F-87B01022E0DA}" presName="conn2-1" presStyleLbl="parChTrans1D2" presStyleIdx="1" presStyleCnt="3"/>
      <dgm:spPr/>
    </dgm:pt>
    <dgm:pt modelId="{BEBA9839-8C73-49E8-B827-6C71E8F59DEB}" type="pres">
      <dgm:prSet presAssocID="{1DFAEDCE-B2F5-43FD-B58F-87B01022E0DA}" presName="connTx" presStyleLbl="parChTrans1D2" presStyleIdx="1" presStyleCnt="3"/>
      <dgm:spPr/>
    </dgm:pt>
    <dgm:pt modelId="{904D1120-FD06-4179-9F9E-ECAFB6FD798B}" type="pres">
      <dgm:prSet presAssocID="{0AFC3635-1D80-4EF9-9AE8-98A7D4367750}" presName="root2" presStyleCnt="0"/>
      <dgm:spPr/>
    </dgm:pt>
    <dgm:pt modelId="{5287EAB7-4087-42E4-9D41-FCF9EFB2AE9C}" type="pres">
      <dgm:prSet presAssocID="{0AFC3635-1D80-4EF9-9AE8-98A7D4367750}" presName="LevelTwoTextNode" presStyleLbl="node2" presStyleIdx="1" presStyleCnt="3">
        <dgm:presLayoutVars>
          <dgm:chPref val="3"/>
        </dgm:presLayoutVars>
      </dgm:prSet>
      <dgm:spPr/>
    </dgm:pt>
    <dgm:pt modelId="{9EFEADC4-5768-4FD4-94EF-F9CB33469165}" type="pres">
      <dgm:prSet presAssocID="{0AFC3635-1D80-4EF9-9AE8-98A7D4367750}" presName="level3hierChild" presStyleCnt="0"/>
      <dgm:spPr/>
    </dgm:pt>
    <dgm:pt modelId="{175C6977-5CA8-433B-9E9B-7FA15D7CEB4E}" type="pres">
      <dgm:prSet presAssocID="{A1E5C0F1-8AF8-4DEB-A97F-80E8DECB7B3D}" presName="conn2-1" presStyleLbl="parChTrans1D3" presStyleIdx="2" presStyleCnt="6"/>
      <dgm:spPr/>
    </dgm:pt>
    <dgm:pt modelId="{6F82B796-5A8B-4A66-AFCC-CCEE76F92894}" type="pres">
      <dgm:prSet presAssocID="{A1E5C0F1-8AF8-4DEB-A97F-80E8DECB7B3D}" presName="connTx" presStyleLbl="parChTrans1D3" presStyleIdx="2" presStyleCnt="6"/>
      <dgm:spPr/>
    </dgm:pt>
    <dgm:pt modelId="{3589841E-5B36-423C-9CE6-6411AB150147}" type="pres">
      <dgm:prSet presAssocID="{8B81DFF2-84C5-4194-AA9D-9BDF9C885471}" presName="root2" presStyleCnt="0"/>
      <dgm:spPr/>
    </dgm:pt>
    <dgm:pt modelId="{CAC81C74-2E14-47D0-BF57-AEED61FF2F1B}" type="pres">
      <dgm:prSet presAssocID="{8B81DFF2-84C5-4194-AA9D-9BDF9C885471}" presName="LevelTwoTextNode" presStyleLbl="node3" presStyleIdx="2" presStyleCnt="6">
        <dgm:presLayoutVars>
          <dgm:chPref val="3"/>
        </dgm:presLayoutVars>
      </dgm:prSet>
      <dgm:spPr/>
    </dgm:pt>
    <dgm:pt modelId="{EF22B176-45B1-4E6E-B8A7-518061B8BDDF}" type="pres">
      <dgm:prSet presAssocID="{8B81DFF2-84C5-4194-AA9D-9BDF9C885471}" presName="level3hierChild" presStyleCnt="0"/>
      <dgm:spPr/>
    </dgm:pt>
    <dgm:pt modelId="{41C9EF0D-CA74-4711-9AD5-EBC424F7F6E5}" type="pres">
      <dgm:prSet presAssocID="{D63DCDF3-B955-4432-A255-2979B3B00E64}" presName="conn2-1" presStyleLbl="parChTrans1D3" presStyleIdx="3" presStyleCnt="6"/>
      <dgm:spPr/>
    </dgm:pt>
    <dgm:pt modelId="{58702DE3-02EA-4CA6-8A7B-022723F48E09}" type="pres">
      <dgm:prSet presAssocID="{D63DCDF3-B955-4432-A255-2979B3B00E64}" presName="connTx" presStyleLbl="parChTrans1D3" presStyleIdx="3" presStyleCnt="6"/>
      <dgm:spPr/>
    </dgm:pt>
    <dgm:pt modelId="{C38B758A-5B0D-4F87-A584-CC8ABA825522}" type="pres">
      <dgm:prSet presAssocID="{08F3A974-F182-4D33-8CBD-214BC695C046}" presName="root2" presStyleCnt="0"/>
      <dgm:spPr/>
    </dgm:pt>
    <dgm:pt modelId="{611E1FA8-008F-4C0E-B773-FA30EC5F823B}" type="pres">
      <dgm:prSet presAssocID="{08F3A974-F182-4D33-8CBD-214BC695C046}" presName="LevelTwoTextNode" presStyleLbl="node3" presStyleIdx="3" presStyleCnt="6">
        <dgm:presLayoutVars>
          <dgm:chPref val="3"/>
        </dgm:presLayoutVars>
      </dgm:prSet>
      <dgm:spPr/>
    </dgm:pt>
    <dgm:pt modelId="{6A15FEEC-240C-4156-80A6-2F5F628DA88B}" type="pres">
      <dgm:prSet presAssocID="{08F3A974-F182-4D33-8CBD-214BC695C046}" presName="level3hierChild" presStyleCnt="0"/>
      <dgm:spPr/>
    </dgm:pt>
    <dgm:pt modelId="{0703983B-475C-4A3B-A00D-3617A6EB6AA6}" type="pres">
      <dgm:prSet presAssocID="{601D4E9C-5435-49A3-A075-0FCB25821A8A}" presName="conn2-1" presStyleLbl="parChTrans1D2" presStyleIdx="2" presStyleCnt="3"/>
      <dgm:spPr/>
    </dgm:pt>
    <dgm:pt modelId="{A60B6780-E42F-454C-8021-A33FC4847AC4}" type="pres">
      <dgm:prSet presAssocID="{601D4E9C-5435-49A3-A075-0FCB25821A8A}" presName="connTx" presStyleLbl="parChTrans1D2" presStyleIdx="2" presStyleCnt="3"/>
      <dgm:spPr/>
    </dgm:pt>
    <dgm:pt modelId="{B7177C58-8DCA-4AE9-8511-BC8BDD22735F}" type="pres">
      <dgm:prSet presAssocID="{5804042A-659D-47CE-ADDA-A7633A1CD089}" presName="root2" presStyleCnt="0"/>
      <dgm:spPr/>
    </dgm:pt>
    <dgm:pt modelId="{F6AC3986-456B-4B51-BBB7-0EF8B1386893}" type="pres">
      <dgm:prSet presAssocID="{5804042A-659D-47CE-ADDA-A7633A1CD089}" presName="LevelTwoTextNode" presStyleLbl="node2" presStyleIdx="2" presStyleCnt="3">
        <dgm:presLayoutVars>
          <dgm:chPref val="3"/>
        </dgm:presLayoutVars>
      </dgm:prSet>
      <dgm:spPr/>
    </dgm:pt>
    <dgm:pt modelId="{A266F34B-7C0F-4419-8E49-370C4D02E540}" type="pres">
      <dgm:prSet presAssocID="{5804042A-659D-47CE-ADDA-A7633A1CD089}" presName="level3hierChild" presStyleCnt="0"/>
      <dgm:spPr/>
    </dgm:pt>
    <dgm:pt modelId="{DF4ABD74-B6AF-48C6-B2BA-4B918AF2E801}" type="pres">
      <dgm:prSet presAssocID="{DAAF92FE-E5DD-4A5C-9B07-0E2F184A6651}" presName="conn2-1" presStyleLbl="parChTrans1D3" presStyleIdx="4" presStyleCnt="6"/>
      <dgm:spPr/>
    </dgm:pt>
    <dgm:pt modelId="{D09994A6-63C4-4781-88BA-20BC3FC6787C}" type="pres">
      <dgm:prSet presAssocID="{DAAF92FE-E5DD-4A5C-9B07-0E2F184A6651}" presName="connTx" presStyleLbl="parChTrans1D3" presStyleIdx="4" presStyleCnt="6"/>
      <dgm:spPr/>
    </dgm:pt>
    <dgm:pt modelId="{1DE37093-0D72-4909-BBE9-18DC7C539A5A}" type="pres">
      <dgm:prSet presAssocID="{6098388D-B7F3-40E9-9A97-60428E140E16}" presName="root2" presStyleCnt="0"/>
      <dgm:spPr/>
    </dgm:pt>
    <dgm:pt modelId="{6A02F217-E9F4-468E-B7EC-853657379366}" type="pres">
      <dgm:prSet presAssocID="{6098388D-B7F3-40E9-9A97-60428E140E16}" presName="LevelTwoTextNode" presStyleLbl="node3" presStyleIdx="4" presStyleCnt="6">
        <dgm:presLayoutVars>
          <dgm:chPref val="3"/>
        </dgm:presLayoutVars>
      </dgm:prSet>
      <dgm:spPr/>
    </dgm:pt>
    <dgm:pt modelId="{28B833F8-AA91-4B2C-BF87-FFB1C68B3C32}" type="pres">
      <dgm:prSet presAssocID="{6098388D-B7F3-40E9-9A97-60428E140E16}" presName="level3hierChild" presStyleCnt="0"/>
      <dgm:spPr/>
    </dgm:pt>
    <dgm:pt modelId="{C0ECC8EE-2358-4025-9C00-32E75B509443}" type="pres">
      <dgm:prSet presAssocID="{26DCABE4-77F1-4D00-A300-AA91102A49FE}" presName="conn2-1" presStyleLbl="parChTrans1D3" presStyleIdx="5" presStyleCnt="6"/>
      <dgm:spPr/>
    </dgm:pt>
    <dgm:pt modelId="{6AB4C87D-8104-4FBE-BD02-12FA41370E08}" type="pres">
      <dgm:prSet presAssocID="{26DCABE4-77F1-4D00-A300-AA91102A49FE}" presName="connTx" presStyleLbl="parChTrans1D3" presStyleIdx="5" presStyleCnt="6"/>
      <dgm:spPr/>
    </dgm:pt>
    <dgm:pt modelId="{D73B17E6-1C56-4746-9228-BC8016907594}" type="pres">
      <dgm:prSet presAssocID="{77DCB3B7-EBEA-49AD-8B69-4E0D3453F69B}" presName="root2" presStyleCnt="0"/>
      <dgm:spPr/>
    </dgm:pt>
    <dgm:pt modelId="{F7065F38-F447-436B-BAB7-FEAC46851692}" type="pres">
      <dgm:prSet presAssocID="{77DCB3B7-EBEA-49AD-8B69-4E0D3453F69B}" presName="LevelTwoTextNode" presStyleLbl="node3" presStyleIdx="5" presStyleCnt="6">
        <dgm:presLayoutVars>
          <dgm:chPref val="3"/>
        </dgm:presLayoutVars>
      </dgm:prSet>
      <dgm:spPr/>
    </dgm:pt>
    <dgm:pt modelId="{597CD20C-8D1D-4042-8958-876CF2BAD6A9}" type="pres">
      <dgm:prSet presAssocID="{77DCB3B7-EBEA-49AD-8B69-4E0D3453F69B}" presName="level3hierChild" presStyleCnt="0"/>
      <dgm:spPr/>
    </dgm:pt>
  </dgm:ptLst>
  <dgm:cxnLst>
    <dgm:cxn modelId="{49ECEC01-A120-4BA9-A381-4F2EA9E80196}" type="presOf" srcId="{0AFC3635-1D80-4EF9-9AE8-98A7D4367750}" destId="{5287EAB7-4087-42E4-9D41-FCF9EFB2AE9C}" srcOrd="0" destOrd="0" presId="urn:microsoft.com/office/officeart/2005/8/layout/hierarchy2"/>
    <dgm:cxn modelId="{F96B5806-73A4-4890-BC6C-5DB8220358D9}" srcId="{5804042A-659D-47CE-ADDA-A7633A1CD089}" destId="{6098388D-B7F3-40E9-9A97-60428E140E16}" srcOrd="0" destOrd="0" parTransId="{DAAF92FE-E5DD-4A5C-9B07-0E2F184A6651}" sibTransId="{30C5454C-73D4-4B1C-8EC3-A467B0C19309}"/>
    <dgm:cxn modelId="{D5152E0B-E7D3-4D96-8AEA-2FC07D257E9A}" srcId="{6BA5EB03-92C4-49B8-BC96-DDE8125A99AE}" destId="{37DF5922-659A-46B6-9E00-E965BADA577C}" srcOrd="0" destOrd="0" parTransId="{48949690-2744-44FD-9073-F74D454C3B7F}" sibTransId="{37940183-94F1-4F0F-8594-FE20D70A809F}"/>
    <dgm:cxn modelId="{76655F0D-1E1C-4C00-9DD1-F608253C5747}" type="presOf" srcId="{6BA5EB03-92C4-49B8-BC96-DDE8125A99AE}" destId="{7CBBB047-3D3C-4FD7-A54B-C336F5DE13C4}" srcOrd="0" destOrd="0" presId="urn:microsoft.com/office/officeart/2005/8/layout/hierarchy2"/>
    <dgm:cxn modelId="{8B2B7F15-3858-4DC2-9EB8-DA05F5AF3C63}" type="presOf" srcId="{26DCABE4-77F1-4D00-A300-AA91102A49FE}" destId="{C0ECC8EE-2358-4025-9C00-32E75B509443}" srcOrd="0" destOrd="0" presId="urn:microsoft.com/office/officeart/2005/8/layout/hierarchy2"/>
    <dgm:cxn modelId="{04306919-6452-4CAD-96D8-65937D52D03E}" type="presOf" srcId="{813DEC56-9354-41D8-8D54-583CF9564B6D}" destId="{02250D6E-86AC-4F2F-8E12-E43A425298DB}" srcOrd="0" destOrd="0" presId="urn:microsoft.com/office/officeart/2005/8/layout/hierarchy2"/>
    <dgm:cxn modelId="{3F4A2029-9E91-4910-9BA9-3BD65946E188}" type="presOf" srcId="{601D4E9C-5435-49A3-A075-0FCB25821A8A}" destId="{A60B6780-E42F-454C-8021-A33FC4847AC4}" srcOrd="1" destOrd="0" presId="urn:microsoft.com/office/officeart/2005/8/layout/hierarchy2"/>
    <dgm:cxn modelId="{F994562F-0E0C-46B1-828B-4FD39E4714E0}" type="presOf" srcId="{57A7D69C-01C3-464B-A988-8B4749558832}" destId="{B19DDC04-39DF-4FE1-A127-7144C4F367B6}" srcOrd="0" destOrd="0" presId="urn:microsoft.com/office/officeart/2005/8/layout/hierarchy2"/>
    <dgm:cxn modelId="{0F68EC30-0907-4EA1-9D4B-12623DC8C104}" type="presOf" srcId="{08F3A974-F182-4D33-8CBD-214BC695C046}" destId="{611E1FA8-008F-4C0E-B773-FA30EC5F823B}" srcOrd="0" destOrd="0" presId="urn:microsoft.com/office/officeart/2005/8/layout/hierarchy2"/>
    <dgm:cxn modelId="{73B08332-52F3-4B01-A3A0-F7E491317255}" type="presOf" srcId="{D6482D1C-D6FE-4DBE-9C74-0B84D97EA979}" destId="{B137A3EC-1F3A-464A-875C-4478F38A44D8}" srcOrd="0" destOrd="0" presId="urn:microsoft.com/office/officeart/2005/8/layout/hierarchy2"/>
    <dgm:cxn modelId="{C17CEF32-1AB4-4D09-8C4B-B1E3D1DA6314}" type="presOf" srcId="{9AFD6632-34B1-4D59-B718-D258CB93230D}" destId="{900FACD9-555C-45AE-B925-256BD3559BD4}" srcOrd="0" destOrd="0" presId="urn:microsoft.com/office/officeart/2005/8/layout/hierarchy2"/>
    <dgm:cxn modelId="{43805236-01B7-4485-9E9B-003D800F9603}" type="presOf" srcId="{AFD50763-9784-4D0A-8DEC-E3BF023E4CF1}" destId="{B0593153-BC72-4D12-BC03-56F7B7E69ACE}" srcOrd="0" destOrd="0" presId="urn:microsoft.com/office/officeart/2005/8/layout/hierarchy2"/>
    <dgm:cxn modelId="{7643513D-E3EA-4D3C-A4D1-30F45E9693D9}" srcId="{0AFC3635-1D80-4EF9-9AE8-98A7D4367750}" destId="{8B81DFF2-84C5-4194-AA9D-9BDF9C885471}" srcOrd="0" destOrd="0" parTransId="{A1E5C0F1-8AF8-4DEB-A97F-80E8DECB7B3D}" sibTransId="{5522D284-F522-4735-AB73-4E53F0BF2F21}"/>
    <dgm:cxn modelId="{26560A3F-B55B-47C0-9FE1-05C007C3F537}" type="presOf" srcId="{A1E5C0F1-8AF8-4DEB-A97F-80E8DECB7B3D}" destId="{175C6977-5CA8-433B-9E9B-7FA15D7CEB4E}" srcOrd="0" destOrd="0" presId="urn:microsoft.com/office/officeart/2005/8/layout/hierarchy2"/>
    <dgm:cxn modelId="{CCC4F544-4201-4C3C-8477-9D2BD0F85805}" type="presOf" srcId="{A1E5C0F1-8AF8-4DEB-A97F-80E8DECB7B3D}" destId="{6F82B796-5A8B-4A66-AFCC-CCEE76F92894}" srcOrd="1" destOrd="0" presId="urn:microsoft.com/office/officeart/2005/8/layout/hierarchy2"/>
    <dgm:cxn modelId="{FEBAFB44-25EF-42A4-B238-3807910DD591}" type="presOf" srcId="{1DFAEDCE-B2F5-43FD-B58F-87B01022E0DA}" destId="{3A872FA7-8F68-46B1-BF6B-11B74D09AC8B}" srcOrd="0" destOrd="0" presId="urn:microsoft.com/office/officeart/2005/8/layout/hierarchy2"/>
    <dgm:cxn modelId="{6AF13F6B-360F-4D9B-BA0E-AD9C19ABD13F}" type="presOf" srcId="{DAAF92FE-E5DD-4A5C-9B07-0E2F184A6651}" destId="{DF4ABD74-B6AF-48C6-B2BA-4B918AF2E801}" srcOrd="0" destOrd="0" presId="urn:microsoft.com/office/officeart/2005/8/layout/hierarchy2"/>
    <dgm:cxn modelId="{FDCC974D-F001-4E1C-9057-2760627FB186}" type="presOf" srcId="{601D4E9C-5435-49A3-A075-0FCB25821A8A}" destId="{0703983B-475C-4A3B-A00D-3617A6EB6AA6}" srcOrd="0" destOrd="0" presId="urn:microsoft.com/office/officeart/2005/8/layout/hierarchy2"/>
    <dgm:cxn modelId="{2980FE73-45D6-4493-8494-273E03A85286}" srcId="{37DF5922-659A-46B6-9E00-E965BADA577C}" destId="{57A7D69C-01C3-464B-A988-8B4749558832}" srcOrd="0" destOrd="0" parTransId="{AFD50763-9784-4D0A-8DEC-E3BF023E4CF1}" sibTransId="{3D7E95A4-AD3B-4B69-8E03-63797ADBA904}"/>
    <dgm:cxn modelId="{2D2B0876-6B4C-4789-AB12-F974ADFBAE9A}" srcId="{5804042A-659D-47CE-ADDA-A7633A1CD089}" destId="{77DCB3B7-EBEA-49AD-8B69-4E0D3453F69B}" srcOrd="1" destOrd="0" parTransId="{26DCABE4-77F1-4D00-A300-AA91102A49FE}" sibTransId="{AE7DC91E-0558-4781-AA30-9D300B3261CD}"/>
    <dgm:cxn modelId="{F18E6781-1CF1-42A7-8040-53E3C4D0F6F4}" type="presOf" srcId="{813DEC56-9354-41D8-8D54-583CF9564B6D}" destId="{7EF713C3-9B8F-4527-A5C4-380A17A0324A}" srcOrd="1" destOrd="0" presId="urn:microsoft.com/office/officeart/2005/8/layout/hierarchy2"/>
    <dgm:cxn modelId="{D95F2683-C1D4-40BD-89B2-01F709D823AA}" srcId="{0AFC3635-1D80-4EF9-9AE8-98A7D4367750}" destId="{08F3A974-F182-4D33-8CBD-214BC695C046}" srcOrd="1" destOrd="0" parTransId="{D63DCDF3-B955-4432-A255-2979B3B00E64}" sibTransId="{BBA31FD8-026B-41CF-9F2A-622BDD71671F}"/>
    <dgm:cxn modelId="{E6E57C8F-D8E3-41EC-AB2C-10593988FAA8}" srcId="{57A7D69C-01C3-464B-A988-8B4749558832}" destId="{D6482D1C-D6FE-4DBE-9C74-0B84D97EA979}" srcOrd="1" destOrd="0" parTransId="{9AFD6632-34B1-4D59-B718-D258CB93230D}" sibTransId="{F5579B46-531F-4FFF-A7EC-45BBFAF1B9A5}"/>
    <dgm:cxn modelId="{7E2F7F93-C3C5-4F65-870D-3BBCACA0B3DE}" type="presOf" srcId="{DAAF92FE-E5DD-4A5C-9B07-0E2F184A6651}" destId="{D09994A6-63C4-4781-88BA-20BC3FC6787C}" srcOrd="1" destOrd="0" presId="urn:microsoft.com/office/officeart/2005/8/layout/hierarchy2"/>
    <dgm:cxn modelId="{E9DCE19F-08E5-4B92-A0DF-B4C41A8725B8}" type="presOf" srcId="{6098388D-B7F3-40E9-9A97-60428E140E16}" destId="{6A02F217-E9F4-468E-B7EC-853657379366}" srcOrd="0" destOrd="0" presId="urn:microsoft.com/office/officeart/2005/8/layout/hierarchy2"/>
    <dgm:cxn modelId="{3C9981A0-AD8F-4D3A-BA3B-A96AD8356D2C}" type="presOf" srcId="{AFD50763-9784-4D0A-8DEC-E3BF023E4CF1}" destId="{95A86C31-BBC9-45A3-87C2-4F78EB5295BE}" srcOrd="1" destOrd="0" presId="urn:microsoft.com/office/officeart/2005/8/layout/hierarchy2"/>
    <dgm:cxn modelId="{974889A1-69C6-47E9-ABDB-1D954456E19E}" type="presOf" srcId="{9AFD6632-34B1-4D59-B718-D258CB93230D}" destId="{F157E342-AFE8-4726-A47E-CB1B1EE14C88}" srcOrd="1" destOrd="0" presId="urn:microsoft.com/office/officeart/2005/8/layout/hierarchy2"/>
    <dgm:cxn modelId="{47000DA4-6C9A-4879-ACF7-0FA578944397}" srcId="{37DF5922-659A-46B6-9E00-E965BADA577C}" destId="{0AFC3635-1D80-4EF9-9AE8-98A7D4367750}" srcOrd="1" destOrd="0" parTransId="{1DFAEDCE-B2F5-43FD-B58F-87B01022E0DA}" sibTransId="{12C596F6-8537-4DE7-9DB0-06CA4B3A2B9C}"/>
    <dgm:cxn modelId="{00A137AC-B530-447C-9854-451ECA5ABA63}" type="presOf" srcId="{EF44FA17-4DB8-4E2F-828A-7DF7B43829BB}" destId="{FE8AE1F4-840B-4010-A832-17C97FB5C83C}" srcOrd="0" destOrd="0" presId="urn:microsoft.com/office/officeart/2005/8/layout/hierarchy2"/>
    <dgm:cxn modelId="{AE9AF6B6-807F-40E2-986E-9B2430FBE885}" srcId="{57A7D69C-01C3-464B-A988-8B4749558832}" destId="{EF44FA17-4DB8-4E2F-828A-7DF7B43829BB}" srcOrd="0" destOrd="0" parTransId="{813DEC56-9354-41D8-8D54-583CF9564B6D}" sibTransId="{B6BFDFAB-FCE0-4D7D-9B5D-165190686706}"/>
    <dgm:cxn modelId="{48C81CB8-C5F7-4D34-8DA7-4A7DB515F91E}" type="presOf" srcId="{D63DCDF3-B955-4432-A255-2979B3B00E64}" destId="{58702DE3-02EA-4CA6-8A7B-022723F48E09}" srcOrd="1" destOrd="0" presId="urn:microsoft.com/office/officeart/2005/8/layout/hierarchy2"/>
    <dgm:cxn modelId="{C85177B9-0DF8-4326-9CD5-E760A7AA95EA}" type="presOf" srcId="{77DCB3B7-EBEA-49AD-8B69-4E0D3453F69B}" destId="{F7065F38-F447-436B-BAB7-FEAC46851692}" srcOrd="0" destOrd="0" presId="urn:microsoft.com/office/officeart/2005/8/layout/hierarchy2"/>
    <dgm:cxn modelId="{BCE31DBF-95FB-44F8-935F-9E9CBA3C8F12}" srcId="{37DF5922-659A-46B6-9E00-E965BADA577C}" destId="{5804042A-659D-47CE-ADDA-A7633A1CD089}" srcOrd="2" destOrd="0" parTransId="{601D4E9C-5435-49A3-A075-0FCB25821A8A}" sibTransId="{60B03AB7-9594-4A4F-9BB7-423E81E7B776}"/>
    <dgm:cxn modelId="{6EAC0CC6-F6E6-469C-900F-B1ABADD12DA0}" type="presOf" srcId="{37DF5922-659A-46B6-9E00-E965BADA577C}" destId="{F6A7676B-B36F-4F35-9CE0-B16042A831F6}" srcOrd="0" destOrd="0" presId="urn:microsoft.com/office/officeart/2005/8/layout/hierarchy2"/>
    <dgm:cxn modelId="{AEA8CED8-0F2F-4B3F-973E-B3466B7B6DDD}" type="presOf" srcId="{5804042A-659D-47CE-ADDA-A7633A1CD089}" destId="{F6AC3986-456B-4B51-BBB7-0EF8B1386893}" srcOrd="0" destOrd="0" presId="urn:microsoft.com/office/officeart/2005/8/layout/hierarchy2"/>
    <dgm:cxn modelId="{824D78DD-E781-48A4-B2A9-EC5D43DAB9EA}" type="presOf" srcId="{D63DCDF3-B955-4432-A255-2979B3B00E64}" destId="{41C9EF0D-CA74-4711-9AD5-EBC424F7F6E5}" srcOrd="0" destOrd="0" presId="urn:microsoft.com/office/officeart/2005/8/layout/hierarchy2"/>
    <dgm:cxn modelId="{903C65E2-8596-4C8B-92A5-67D64009F0FA}" type="presOf" srcId="{1DFAEDCE-B2F5-43FD-B58F-87B01022E0DA}" destId="{BEBA9839-8C73-49E8-B827-6C71E8F59DEB}" srcOrd="1" destOrd="0" presId="urn:microsoft.com/office/officeart/2005/8/layout/hierarchy2"/>
    <dgm:cxn modelId="{8E8457F1-A7C5-486E-8477-BE8902B11070}" type="presOf" srcId="{26DCABE4-77F1-4D00-A300-AA91102A49FE}" destId="{6AB4C87D-8104-4FBE-BD02-12FA41370E08}" srcOrd="1" destOrd="0" presId="urn:microsoft.com/office/officeart/2005/8/layout/hierarchy2"/>
    <dgm:cxn modelId="{8D2884F4-2F6D-464C-803D-2099DB2E3C81}" type="presOf" srcId="{8B81DFF2-84C5-4194-AA9D-9BDF9C885471}" destId="{CAC81C74-2E14-47D0-BF57-AEED61FF2F1B}" srcOrd="0" destOrd="0" presId="urn:microsoft.com/office/officeart/2005/8/layout/hierarchy2"/>
    <dgm:cxn modelId="{17C5A60C-411B-4170-9D55-0B67FC29D794}" type="presParOf" srcId="{7CBBB047-3D3C-4FD7-A54B-C336F5DE13C4}" destId="{C8B26567-7596-4A98-830A-D885C08F3DD1}" srcOrd="0" destOrd="0" presId="urn:microsoft.com/office/officeart/2005/8/layout/hierarchy2"/>
    <dgm:cxn modelId="{D052D3A3-7C0B-4885-82E6-584573315E48}" type="presParOf" srcId="{C8B26567-7596-4A98-830A-D885C08F3DD1}" destId="{F6A7676B-B36F-4F35-9CE0-B16042A831F6}" srcOrd="0" destOrd="0" presId="urn:microsoft.com/office/officeart/2005/8/layout/hierarchy2"/>
    <dgm:cxn modelId="{FAE4F3EC-84D4-4ABD-A5F4-5646ABC9E2BB}" type="presParOf" srcId="{C8B26567-7596-4A98-830A-D885C08F3DD1}" destId="{F60A37B2-9B76-4DC0-8C2C-022C98159728}" srcOrd="1" destOrd="0" presId="urn:microsoft.com/office/officeart/2005/8/layout/hierarchy2"/>
    <dgm:cxn modelId="{4323E8C4-C6FA-4A3D-830C-F9DBE6886CD5}" type="presParOf" srcId="{F60A37B2-9B76-4DC0-8C2C-022C98159728}" destId="{B0593153-BC72-4D12-BC03-56F7B7E69ACE}" srcOrd="0" destOrd="0" presId="urn:microsoft.com/office/officeart/2005/8/layout/hierarchy2"/>
    <dgm:cxn modelId="{2CDC6239-8297-43E0-A8EA-AB2F507579A1}" type="presParOf" srcId="{B0593153-BC72-4D12-BC03-56F7B7E69ACE}" destId="{95A86C31-BBC9-45A3-87C2-4F78EB5295BE}" srcOrd="0" destOrd="0" presId="urn:microsoft.com/office/officeart/2005/8/layout/hierarchy2"/>
    <dgm:cxn modelId="{AA6386BA-03EE-46D6-A804-F953C40017C3}" type="presParOf" srcId="{F60A37B2-9B76-4DC0-8C2C-022C98159728}" destId="{271B8D01-4664-4012-8673-22BF669E0673}" srcOrd="1" destOrd="0" presId="urn:microsoft.com/office/officeart/2005/8/layout/hierarchy2"/>
    <dgm:cxn modelId="{D4E1BEA6-5462-417E-84B3-090816B0D39D}" type="presParOf" srcId="{271B8D01-4664-4012-8673-22BF669E0673}" destId="{B19DDC04-39DF-4FE1-A127-7144C4F367B6}" srcOrd="0" destOrd="0" presId="urn:microsoft.com/office/officeart/2005/8/layout/hierarchy2"/>
    <dgm:cxn modelId="{A8D8A37E-9D6F-4D80-B919-9C9F94F4D1DA}" type="presParOf" srcId="{271B8D01-4664-4012-8673-22BF669E0673}" destId="{751060FF-D75B-4513-AF20-153FAD68FB37}" srcOrd="1" destOrd="0" presId="urn:microsoft.com/office/officeart/2005/8/layout/hierarchy2"/>
    <dgm:cxn modelId="{59C3A947-06C0-44ED-9978-8D46C5D97453}" type="presParOf" srcId="{751060FF-D75B-4513-AF20-153FAD68FB37}" destId="{02250D6E-86AC-4F2F-8E12-E43A425298DB}" srcOrd="0" destOrd="0" presId="urn:microsoft.com/office/officeart/2005/8/layout/hierarchy2"/>
    <dgm:cxn modelId="{3318BC24-221A-47A6-9BD4-0FED951F8CD6}" type="presParOf" srcId="{02250D6E-86AC-4F2F-8E12-E43A425298DB}" destId="{7EF713C3-9B8F-4527-A5C4-380A17A0324A}" srcOrd="0" destOrd="0" presId="urn:microsoft.com/office/officeart/2005/8/layout/hierarchy2"/>
    <dgm:cxn modelId="{5E48E734-B6C2-4CB2-B742-88430B4D57EE}" type="presParOf" srcId="{751060FF-D75B-4513-AF20-153FAD68FB37}" destId="{C20E19BB-A6A6-4389-88C7-1B3810B0038C}" srcOrd="1" destOrd="0" presId="urn:microsoft.com/office/officeart/2005/8/layout/hierarchy2"/>
    <dgm:cxn modelId="{E5B9A455-4EFB-4665-A43D-ABFFDF5541D2}" type="presParOf" srcId="{C20E19BB-A6A6-4389-88C7-1B3810B0038C}" destId="{FE8AE1F4-840B-4010-A832-17C97FB5C83C}" srcOrd="0" destOrd="0" presId="urn:microsoft.com/office/officeart/2005/8/layout/hierarchy2"/>
    <dgm:cxn modelId="{641E35C4-5F8E-47BD-B9EC-C7141BD011D1}" type="presParOf" srcId="{C20E19BB-A6A6-4389-88C7-1B3810B0038C}" destId="{5E72A02D-C756-4422-8538-92C94AF534ED}" srcOrd="1" destOrd="0" presId="urn:microsoft.com/office/officeart/2005/8/layout/hierarchy2"/>
    <dgm:cxn modelId="{38F855EA-FC41-4A1E-A690-75D80D39A146}" type="presParOf" srcId="{751060FF-D75B-4513-AF20-153FAD68FB37}" destId="{900FACD9-555C-45AE-B925-256BD3559BD4}" srcOrd="2" destOrd="0" presId="urn:microsoft.com/office/officeart/2005/8/layout/hierarchy2"/>
    <dgm:cxn modelId="{926D195C-1961-473A-A6DC-27D6B03D1557}" type="presParOf" srcId="{900FACD9-555C-45AE-B925-256BD3559BD4}" destId="{F157E342-AFE8-4726-A47E-CB1B1EE14C88}" srcOrd="0" destOrd="0" presId="urn:microsoft.com/office/officeart/2005/8/layout/hierarchy2"/>
    <dgm:cxn modelId="{DBDEAE0C-67FF-430D-9447-90B760DA364C}" type="presParOf" srcId="{751060FF-D75B-4513-AF20-153FAD68FB37}" destId="{E268CB82-1744-410E-BDC6-B064E369F4E0}" srcOrd="3" destOrd="0" presId="urn:microsoft.com/office/officeart/2005/8/layout/hierarchy2"/>
    <dgm:cxn modelId="{37A723FB-F35A-4F6F-B10A-55A2A12FA74B}" type="presParOf" srcId="{E268CB82-1744-410E-BDC6-B064E369F4E0}" destId="{B137A3EC-1F3A-464A-875C-4478F38A44D8}" srcOrd="0" destOrd="0" presId="urn:microsoft.com/office/officeart/2005/8/layout/hierarchy2"/>
    <dgm:cxn modelId="{FFAFDC68-0D84-41DE-8BAD-507B47ECA6EC}" type="presParOf" srcId="{E268CB82-1744-410E-BDC6-B064E369F4E0}" destId="{784E64D2-9C58-4469-A44B-55A0FFC5B717}" srcOrd="1" destOrd="0" presId="urn:microsoft.com/office/officeart/2005/8/layout/hierarchy2"/>
    <dgm:cxn modelId="{91564B08-B30A-446C-BB70-7C13135B241E}" type="presParOf" srcId="{F60A37B2-9B76-4DC0-8C2C-022C98159728}" destId="{3A872FA7-8F68-46B1-BF6B-11B74D09AC8B}" srcOrd="2" destOrd="0" presId="urn:microsoft.com/office/officeart/2005/8/layout/hierarchy2"/>
    <dgm:cxn modelId="{87445E87-553E-4114-AA8F-1D3EF7E6899D}" type="presParOf" srcId="{3A872FA7-8F68-46B1-BF6B-11B74D09AC8B}" destId="{BEBA9839-8C73-49E8-B827-6C71E8F59DEB}" srcOrd="0" destOrd="0" presId="urn:microsoft.com/office/officeart/2005/8/layout/hierarchy2"/>
    <dgm:cxn modelId="{909FE50E-AADA-4708-85C0-DE751AA5E3E3}" type="presParOf" srcId="{F60A37B2-9B76-4DC0-8C2C-022C98159728}" destId="{904D1120-FD06-4179-9F9E-ECAFB6FD798B}" srcOrd="3" destOrd="0" presId="urn:microsoft.com/office/officeart/2005/8/layout/hierarchy2"/>
    <dgm:cxn modelId="{3152A5A5-53FB-4930-AE2D-3C98BD61C151}" type="presParOf" srcId="{904D1120-FD06-4179-9F9E-ECAFB6FD798B}" destId="{5287EAB7-4087-42E4-9D41-FCF9EFB2AE9C}" srcOrd="0" destOrd="0" presId="urn:microsoft.com/office/officeart/2005/8/layout/hierarchy2"/>
    <dgm:cxn modelId="{3E08DD6C-2CAB-40C6-9F14-C7DE49E13AEE}" type="presParOf" srcId="{904D1120-FD06-4179-9F9E-ECAFB6FD798B}" destId="{9EFEADC4-5768-4FD4-94EF-F9CB33469165}" srcOrd="1" destOrd="0" presId="urn:microsoft.com/office/officeart/2005/8/layout/hierarchy2"/>
    <dgm:cxn modelId="{D01D7027-C7AB-4521-A900-DF993F4D5955}" type="presParOf" srcId="{9EFEADC4-5768-4FD4-94EF-F9CB33469165}" destId="{175C6977-5CA8-433B-9E9B-7FA15D7CEB4E}" srcOrd="0" destOrd="0" presId="urn:microsoft.com/office/officeart/2005/8/layout/hierarchy2"/>
    <dgm:cxn modelId="{07D90D1E-C039-44CD-BA31-4EA5EF2A3425}" type="presParOf" srcId="{175C6977-5CA8-433B-9E9B-7FA15D7CEB4E}" destId="{6F82B796-5A8B-4A66-AFCC-CCEE76F92894}" srcOrd="0" destOrd="0" presId="urn:microsoft.com/office/officeart/2005/8/layout/hierarchy2"/>
    <dgm:cxn modelId="{AED938C6-7848-48BC-818C-E606EB59AA47}" type="presParOf" srcId="{9EFEADC4-5768-4FD4-94EF-F9CB33469165}" destId="{3589841E-5B36-423C-9CE6-6411AB150147}" srcOrd="1" destOrd="0" presId="urn:microsoft.com/office/officeart/2005/8/layout/hierarchy2"/>
    <dgm:cxn modelId="{7BAA4368-8A1E-43F8-8BDC-C9E8472397A1}" type="presParOf" srcId="{3589841E-5B36-423C-9CE6-6411AB150147}" destId="{CAC81C74-2E14-47D0-BF57-AEED61FF2F1B}" srcOrd="0" destOrd="0" presId="urn:microsoft.com/office/officeart/2005/8/layout/hierarchy2"/>
    <dgm:cxn modelId="{41437F85-1180-41B2-A071-A71538C59AF2}" type="presParOf" srcId="{3589841E-5B36-423C-9CE6-6411AB150147}" destId="{EF22B176-45B1-4E6E-B8A7-518061B8BDDF}" srcOrd="1" destOrd="0" presId="urn:microsoft.com/office/officeart/2005/8/layout/hierarchy2"/>
    <dgm:cxn modelId="{8E672F98-EC0A-44FC-BF56-6E839ADE69FE}" type="presParOf" srcId="{9EFEADC4-5768-4FD4-94EF-F9CB33469165}" destId="{41C9EF0D-CA74-4711-9AD5-EBC424F7F6E5}" srcOrd="2" destOrd="0" presId="urn:microsoft.com/office/officeart/2005/8/layout/hierarchy2"/>
    <dgm:cxn modelId="{8309579A-946F-481E-A7F6-E9F975118C12}" type="presParOf" srcId="{41C9EF0D-CA74-4711-9AD5-EBC424F7F6E5}" destId="{58702DE3-02EA-4CA6-8A7B-022723F48E09}" srcOrd="0" destOrd="0" presId="urn:microsoft.com/office/officeart/2005/8/layout/hierarchy2"/>
    <dgm:cxn modelId="{0A6D815E-1534-485B-B958-7239E469581E}" type="presParOf" srcId="{9EFEADC4-5768-4FD4-94EF-F9CB33469165}" destId="{C38B758A-5B0D-4F87-A584-CC8ABA825522}" srcOrd="3" destOrd="0" presId="urn:microsoft.com/office/officeart/2005/8/layout/hierarchy2"/>
    <dgm:cxn modelId="{506A53F2-941B-4CC0-8C97-2DFF5E2BFF27}" type="presParOf" srcId="{C38B758A-5B0D-4F87-A584-CC8ABA825522}" destId="{611E1FA8-008F-4C0E-B773-FA30EC5F823B}" srcOrd="0" destOrd="0" presId="urn:microsoft.com/office/officeart/2005/8/layout/hierarchy2"/>
    <dgm:cxn modelId="{2AF50AC6-4422-4595-8F1E-72EC64786DB6}" type="presParOf" srcId="{C38B758A-5B0D-4F87-A584-CC8ABA825522}" destId="{6A15FEEC-240C-4156-80A6-2F5F628DA88B}" srcOrd="1" destOrd="0" presId="urn:microsoft.com/office/officeart/2005/8/layout/hierarchy2"/>
    <dgm:cxn modelId="{7CA882E4-B672-49D3-9A34-94E069056C29}" type="presParOf" srcId="{F60A37B2-9B76-4DC0-8C2C-022C98159728}" destId="{0703983B-475C-4A3B-A00D-3617A6EB6AA6}" srcOrd="4" destOrd="0" presId="urn:microsoft.com/office/officeart/2005/8/layout/hierarchy2"/>
    <dgm:cxn modelId="{733D2B96-DEBE-4301-9AF0-DEDB68A08817}" type="presParOf" srcId="{0703983B-475C-4A3B-A00D-3617A6EB6AA6}" destId="{A60B6780-E42F-454C-8021-A33FC4847AC4}" srcOrd="0" destOrd="0" presId="urn:microsoft.com/office/officeart/2005/8/layout/hierarchy2"/>
    <dgm:cxn modelId="{137E4D4A-EE67-447D-9175-8AC3F0A63B6C}" type="presParOf" srcId="{F60A37B2-9B76-4DC0-8C2C-022C98159728}" destId="{B7177C58-8DCA-4AE9-8511-BC8BDD22735F}" srcOrd="5" destOrd="0" presId="urn:microsoft.com/office/officeart/2005/8/layout/hierarchy2"/>
    <dgm:cxn modelId="{333810D0-D17F-4635-97D1-349991C2582B}" type="presParOf" srcId="{B7177C58-8DCA-4AE9-8511-BC8BDD22735F}" destId="{F6AC3986-456B-4B51-BBB7-0EF8B1386893}" srcOrd="0" destOrd="0" presId="urn:microsoft.com/office/officeart/2005/8/layout/hierarchy2"/>
    <dgm:cxn modelId="{C8172B88-98C5-4362-91EC-C80625329F92}" type="presParOf" srcId="{B7177C58-8DCA-4AE9-8511-BC8BDD22735F}" destId="{A266F34B-7C0F-4419-8E49-370C4D02E540}" srcOrd="1" destOrd="0" presId="urn:microsoft.com/office/officeart/2005/8/layout/hierarchy2"/>
    <dgm:cxn modelId="{D91E2A40-6ACC-4C05-8D3F-513AA97D47AF}" type="presParOf" srcId="{A266F34B-7C0F-4419-8E49-370C4D02E540}" destId="{DF4ABD74-B6AF-48C6-B2BA-4B918AF2E801}" srcOrd="0" destOrd="0" presId="urn:microsoft.com/office/officeart/2005/8/layout/hierarchy2"/>
    <dgm:cxn modelId="{4ECB78FE-8798-45F9-9475-FF82F5A8BCFA}" type="presParOf" srcId="{DF4ABD74-B6AF-48C6-B2BA-4B918AF2E801}" destId="{D09994A6-63C4-4781-88BA-20BC3FC6787C}" srcOrd="0" destOrd="0" presId="urn:microsoft.com/office/officeart/2005/8/layout/hierarchy2"/>
    <dgm:cxn modelId="{F02E2809-5564-4F2E-860B-8176E5E4C0E9}" type="presParOf" srcId="{A266F34B-7C0F-4419-8E49-370C4D02E540}" destId="{1DE37093-0D72-4909-BBE9-18DC7C539A5A}" srcOrd="1" destOrd="0" presId="urn:microsoft.com/office/officeart/2005/8/layout/hierarchy2"/>
    <dgm:cxn modelId="{93614829-F642-41EA-9293-57AF610EBF51}" type="presParOf" srcId="{1DE37093-0D72-4909-BBE9-18DC7C539A5A}" destId="{6A02F217-E9F4-468E-B7EC-853657379366}" srcOrd="0" destOrd="0" presId="urn:microsoft.com/office/officeart/2005/8/layout/hierarchy2"/>
    <dgm:cxn modelId="{45B93D9E-F34D-43F8-B061-E1995D5922C4}" type="presParOf" srcId="{1DE37093-0D72-4909-BBE9-18DC7C539A5A}" destId="{28B833F8-AA91-4B2C-BF87-FFB1C68B3C32}" srcOrd="1" destOrd="0" presId="urn:microsoft.com/office/officeart/2005/8/layout/hierarchy2"/>
    <dgm:cxn modelId="{884E4CBB-AFC9-4693-BDA8-5D6A43AE0786}" type="presParOf" srcId="{A266F34B-7C0F-4419-8E49-370C4D02E540}" destId="{C0ECC8EE-2358-4025-9C00-32E75B509443}" srcOrd="2" destOrd="0" presId="urn:microsoft.com/office/officeart/2005/8/layout/hierarchy2"/>
    <dgm:cxn modelId="{7BF5EFDB-E308-4D7C-BAFE-5587343EBEFF}" type="presParOf" srcId="{C0ECC8EE-2358-4025-9C00-32E75B509443}" destId="{6AB4C87D-8104-4FBE-BD02-12FA41370E08}" srcOrd="0" destOrd="0" presId="urn:microsoft.com/office/officeart/2005/8/layout/hierarchy2"/>
    <dgm:cxn modelId="{4A0879E8-53E8-4309-BF24-15DF3CDE27F2}" type="presParOf" srcId="{A266F34B-7C0F-4419-8E49-370C4D02E540}" destId="{D73B17E6-1C56-4746-9228-BC8016907594}" srcOrd="3" destOrd="0" presId="urn:microsoft.com/office/officeart/2005/8/layout/hierarchy2"/>
    <dgm:cxn modelId="{58A3B81C-0041-4974-829A-A13B371199F0}" type="presParOf" srcId="{D73B17E6-1C56-4746-9228-BC8016907594}" destId="{F7065F38-F447-436B-BAB7-FEAC46851692}" srcOrd="0" destOrd="0" presId="urn:microsoft.com/office/officeart/2005/8/layout/hierarchy2"/>
    <dgm:cxn modelId="{C4E2F8C6-9D1F-4415-A1A2-13007EB4B728}" type="presParOf" srcId="{D73B17E6-1C56-4746-9228-BC8016907594}" destId="{597CD20C-8D1D-4042-8958-876CF2BAD6A9}" srcOrd="1" destOrd="0" presId="urn:microsoft.com/office/officeart/2005/8/layout/hierarchy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A7676B-B36F-4F35-9CE0-B16042A831F6}">
      <dsp:nvSpPr>
        <dsp:cNvPr id="0" name=""/>
        <dsp:cNvSpPr/>
      </dsp:nvSpPr>
      <dsp:spPr>
        <a:xfrm>
          <a:off x="736447" y="2045929"/>
          <a:ext cx="1392892" cy="696446"/>
        </a:xfrm>
        <a:prstGeom prst="roundRect">
          <a:avLst>
            <a:gd name="adj" fmla="val 10000"/>
          </a:avLst>
        </a:prstGeom>
        <a:solidFill>
          <a:schemeClr val="lt1">
            <a:hueOff val="0"/>
            <a:satOff val="0"/>
            <a:lumOff val="0"/>
            <a:alphaOff val="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b="1" kern="1200" dirty="0"/>
            <a:t>Prorodinná opatření </a:t>
          </a:r>
          <a:r>
            <a:rPr lang="cs-CZ" sz="1400" b="0" kern="1200" dirty="0"/>
            <a:t>(de </a:t>
          </a:r>
          <a:r>
            <a:rPr lang="cs-CZ" sz="1400" b="0" kern="1200" dirty="0" err="1"/>
            <a:t>minimis</a:t>
          </a:r>
          <a:r>
            <a:rPr lang="cs-CZ" sz="1400" b="0" kern="1200" dirty="0"/>
            <a:t>)</a:t>
          </a:r>
        </a:p>
      </dsp:txBody>
      <dsp:txXfrm>
        <a:off x="756845" y="2066327"/>
        <a:ext cx="1352096" cy="655650"/>
      </dsp:txXfrm>
    </dsp:sp>
    <dsp:sp modelId="{B0593153-BC72-4D12-BC03-56F7B7E69ACE}">
      <dsp:nvSpPr>
        <dsp:cNvPr id="0" name=""/>
        <dsp:cNvSpPr/>
      </dsp:nvSpPr>
      <dsp:spPr>
        <a:xfrm rot="18680875">
          <a:off x="1758643" y="1560844"/>
          <a:ext cx="2184608" cy="26604"/>
        </a:xfrm>
        <a:custGeom>
          <a:avLst/>
          <a:gdLst/>
          <a:ahLst/>
          <a:cxnLst/>
          <a:rect l="0" t="0" r="0" b="0"/>
          <a:pathLst>
            <a:path>
              <a:moveTo>
                <a:pt x="0" y="13302"/>
              </a:moveTo>
              <a:lnTo>
                <a:pt x="2184608" y="13302"/>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cs-CZ" sz="700" kern="1200"/>
        </a:p>
      </dsp:txBody>
      <dsp:txXfrm>
        <a:off x="2796332" y="1519531"/>
        <a:ext cx="109230" cy="109230"/>
      </dsp:txXfrm>
    </dsp:sp>
    <dsp:sp modelId="{B19DDC04-39DF-4FE1-A127-7144C4F367B6}">
      <dsp:nvSpPr>
        <dsp:cNvPr id="0" name=""/>
        <dsp:cNvSpPr/>
      </dsp:nvSpPr>
      <dsp:spPr>
        <a:xfrm>
          <a:off x="3572556" y="405917"/>
          <a:ext cx="1392892" cy="696446"/>
        </a:xfrm>
        <a:prstGeom prst="roundRect">
          <a:avLst>
            <a:gd name="adj" fmla="val 10000"/>
          </a:avLst>
        </a:prstGeom>
        <a:solidFill>
          <a:schemeClr val="lt1">
            <a:hueOff val="0"/>
            <a:satOff val="0"/>
            <a:lumOff val="0"/>
            <a:alphaOff val="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cs-CZ" sz="1200" b="1" kern="1200"/>
            <a:t>Dětské skupiny</a:t>
          </a:r>
        </a:p>
      </dsp:txBody>
      <dsp:txXfrm>
        <a:off x="3592954" y="426315"/>
        <a:ext cx="1352096" cy="655650"/>
      </dsp:txXfrm>
    </dsp:sp>
    <dsp:sp modelId="{02250D6E-86AC-4F2F-8E12-E43A425298DB}">
      <dsp:nvSpPr>
        <dsp:cNvPr id="0" name=""/>
        <dsp:cNvSpPr/>
      </dsp:nvSpPr>
      <dsp:spPr>
        <a:xfrm rot="19457599">
          <a:off x="4900956" y="540610"/>
          <a:ext cx="686140" cy="26604"/>
        </a:xfrm>
        <a:custGeom>
          <a:avLst/>
          <a:gdLst/>
          <a:ahLst/>
          <a:cxnLst/>
          <a:rect l="0" t="0" r="0" b="0"/>
          <a:pathLst>
            <a:path>
              <a:moveTo>
                <a:pt x="0" y="13302"/>
              </a:moveTo>
              <a:lnTo>
                <a:pt x="686140" y="13302"/>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cs-CZ" sz="500" kern="1200"/>
        </a:p>
      </dsp:txBody>
      <dsp:txXfrm>
        <a:off x="5226873" y="536758"/>
        <a:ext cx="34307" cy="34307"/>
      </dsp:txXfrm>
    </dsp:sp>
    <dsp:sp modelId="{FE8AE1F4-840B-4010-A832-17C97FB5C83C}">
      <dsp:nvSpPr>
        <dsp:cNvPr id="0" name=""/>
        <dsp:cNvSpPr/>
      </dsp:nvSpPr>
      <dsp:spPr>
        <a:xfrm>
          <a:off x="5522605" y="5461"/>
          <a:ext cx="1392892" cy="696446"/>
        </a:xfrm>
        <a:prstGeom prst="roundRect">
          <a:avLst>
            <a:gd name="adj" fmla="val 10000"/>
          </a:avLst>
        </a:prstGeom>
        <a:solidFill>
          <a:schemeClr val="lt1">
            <a:hueOff val="0"/>
            <a:satOff val="0"/>
            <a:lumOff val="0"/>
            <a:alphaOff val="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cs-CZ" sz="1200" b="1" kern="1200" dirty="0"/>
            <a:t>ANO u podnikových DS</a:t>
          </a:r>
          <a:r>
            <a:rPr lang="cs-CZ" sz="900" kern="1200" dirty="0"/>
            <a:t> v případě podniku soutěžícího na trhu</a:t>
          </a:r>
        </a:p>
      </dsp:txBody>
      <dsp:txXfrm>
        <a:off x="5543003" y="25859"/>
        <a:ext cx="1352096" cy="655650"/>
      </dsp:txXfrm>
    </dsp:sp>
    <dsp:sp modelId="{900FACD9-555C-45AE-B925-256BD3559BD4}">
      <dsp:nvSpPr>
        <dsp:cNvPr id="0" name=""/>
        <dsp:cNvSpPr/>
      </dsp:nvSpPr>
      <dsp:spPr>
        <a:xfrm rot="2142401">
          <a:off x="4900956" y="941066"/>
          <a:ext cx="686140" cy="26604"/>
        </a:xfrm>
        <a:custGeom>
          <a:avLst/>
          <a:gdLst/>
          <a:ahLst/>
          <a:cxnLst/>
          <a:rect l="0" t="0" r="0" b="0"/>
          <a:pathLst>
            <a:path>
              <a:moveTo>
                <a:pt x="0" y="13302"/>
              </a:moveTo>
              <a:lnTo>
                <a:pt x="686140" y="13302"/>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cs-CZ" sz="500" kern="1200"/>
        </a:p>
      </dsp:txBody>
      <dsp:txXfrm>
        <a:off x="5226873" y="937215"/>
        <a:ext cx="34307" cy="34307"/>
      </dsp:txXfrm>
    </dsp:sp>
    <dsp:sp modelId="{B137A3EC-1F3A-464A-875C-4478F38A44D8}">
      <dsp:nvSpPr>
        <dsp:cNvPr id="0" name=""/>
        <dsp:cNvSpPr/>
      </dsp:nvSpPr>
      <dsp:spPr>
        <a:xfrm>
          <a:off x="5522605" y="806374"/>
          <a:ext cx="1392892" cy="696446"/>
        </a:xfrm>
        <a:prstGeom prst="roundRect">
          <a:avLst>
            <a:gd name="adj" fmla="val 10000"/>
          </a:avLst>
        </a:prstGeom>
        <a:solidFill>
          <a:schemeClr val="lt1">
            <a:hueOff val="0"/>
            <a:satOff val="0"/>
            <a:lumOff val="0"/>
            <a:alphaOff val="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cs-CZ" sz="1200" b="1" kern="1200" dirty="0"/>
            <a:t>NE </a:t>
          </a:r>
          <a:r>
            <a:rPr lang="cs-CZ" sz="1200" b="0" kern="1200" dirty="0"/>
            <a:t>u DS pro veřejnost</a:t>
          </a:r>
          <a:endParaRPr lang="cs-CZ" sz="900" b="0" kern="1200" dirty="0"/>
        </a:p>
      </dsp:txBody>
      <dsp:txXfrm>
        <a:off x="5543003" y="826772"/>
        <a:ext cx="1352096" cy="655650"/>
      </dsp:txXfrm>
    </dsp:sp>
    <dsp:sp modelId="{3A872FA7-8F68-46B1-BF6B-11B74D09AC8B}">
      <dsp:nvSpPr>
        <dsp:cNvPr id="0" name=""/>
        <dsp:cNvSpPr/>
      </dsp:nvSpPr>
      <dsp:spPr>
        <a:xfrm rot="21509062">
          <a:off x="2129086" y="2361757"/>
          <a:ext cx="1443722" cy="26604"/>
        </a:xfrm>
        <a:custGeom>
          <a:avLst/>
          <a:gdLst/>
          <a:ahLst/>
          <a:cxnLst/>
          <a:rect l="0" t="0" r="0" b="0"/>
          <a:pathLst>
            <a:path>
              <a:moveTo>
                <a:pt x="0" y="13302"/>
              </a:moveTo>
              <a:lnTo>
                <a:pt x="1443722" y="13302"/>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cs-CZ" sz="500" kern="1200"/>
        </a:p>
      </dsp:txBody>
      <dsp:txXfrm>
        <a:off x="2814854" y="2338966"/>
        <a:ext cx="72186" cy="72186"/>
      </dsp:txXfrm>
    </dsp:sp>
    <dsp:sp modelId="{5287EAB7-4087-42E4-9D41-FCF9EFB2AE9C}">
      <dsp:nvSpPr>
        <dsp:cNvPr id="0" name=""/>
        <dsp:cNvSpPr/>
      </dsp:nvSpPr>
      <dsp:spPr>
        <a:xfrm>
          <a:off x="3572556" y="2007743"/>
          <a:ext cx="1392892" cy="696446"/>
        </a:xfrm>
        <a:prstGeom prst="roundRect">
          <a:avLst>
            <a:gd name="adj" fmla="val 10000"/>
          </a:avLst>
        </a:prstGeom>
        <a:solidFill>
          <a:schemeClr val="lt1">
            <a:hueOff val="0"/>
            <a:satOff val="0"/>
            <a:lumOff val="0"/>
            <a:alphaOff val="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cs-CZ" sz="1200" b="1" kern="1200"/>
            <a:t>Příměstské tábory</a:t>
          </a:r>
        </a:p>
      </dsp:txBody>
      <dsp:txXfrm>
        <a:off x="3592954" y="2028141"/>
        <a:ext cx="1352096" cy="655650"/>
      </dsp:txXfrm>
    </dsp:sp>
    <dsp:sp modelId="{175C6977-5CA8-433B-9E9B-7FA15D7CEB4E}">
      <dsp:nvSpPr>
        <dsp:cNvPr id="0" name=""/>
        <dsp:cNvSpPr/>
      </dsp:nvSpPr>
      <dsp:spPr>
        <a:xfrm rot="19457599">
          <a:off x="4900956" y="2142435"/>
          <a:ext cx="686140" cy="26604"/>
        </a:xfrm>
        <a:custGeom>
          <a:avLst/>
          <a:gdLst/>
          <a:ahLst/>
          <a:cxnLst/>
          <a:rect l="0" t="0" r="0" b="0"/>
          <a:pathLst>
            <a:path>
              <a:moveTo>
                <a:pt x="0" y="13302"/>
              </a:moveTo>
              <a:lnTo>
                <a:pt x="686140" y="13302"/>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cs-CZ" sz="500" kern="1200"/>
        </a:p>
      </dsp:txBody>
      <dsp:txXfrm>
        <a:off x="5226873" y="2138584"/>
        <a:ext cx="34307" cy="34307"/>
      </dsp:txXfrm>
    </dsp:sp>
    <dsp:sp modelId="{CAC81C74-2E14-47D0-BF57-AEED61FF2F1B}">
      <dsp:nvSpPr>
        <dsp:cNvPr id="0" name=""/>
        <dsp:cNvSpPr/>
      </dsp:nvSpPr>
      <dsp:spPr>
        <a:xfrm>
          <a:off x="5522605" y="1607287"/>
          <a:ext cx="1392892" cy="696446"/>
        </a:xfrm>
        <a:prstGeom prst="roundRect">
          <a:avLst>
            <a:gd name="adj" fmla="val 10000"/>
          </a:avLst>
        </a:prstGeom>
        <a:solidFill>
          <a:schemeClr val="lt1">
            <a:hueOff val="0"/>
            <a:satOff val="0"/>
            <a:lumOff val="0"/>
            <a:alphaOff val="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cs-CZ" sz="1200" b="1" kern="1200" dirty="0"/>
            <a:t>ANO,  </a:t>
          </a:r>
          <a:r>
            <a:rPr lang="cs-CZ" sz="900" kern="1200" dirty="0"/>
            <a:t>v případě provozování na základě živnosti</a:t>
          </a:r>
        </a:p>
      </dsp:txBody>
      <dsp:txXfrm>
        <a:off x="5543003" y="1627685"/>
        <a:ext cx="1352096" cy="655650"/>
      </dsp:txXfrm>
    </dsp:sp>
    <dsp:sp modelId="{41C9EF0D-CA74-4711-9AD5-EBC424F7F6E5}">
      <dsp:nvSpPr>
        <dsp:cNvPr id="0" name=""/>
        <dsp:cNvSpPr/>
      </dsp:nvSpPr>
      <dsp:spPr>
        <a:xfrm rot="2142401">
          <a:off x="4900956" y="2542892"/>
          <a:ext cx="686140" cy="26604"/>
        </a:xfrm>
        <a:custGeom>
          <a:avLst/>
          <a:gdLst/>
          <a:ahLst/>
          <a:cxnLst/>
          <a:rect l="0" t="0" r="0" b="0"/>
          <a:pathLst>
            <a:path>
              <a:moveTo>
                <a:pt x="0" y="13302"/>
              </a:moveTo>
              <a:lnTo>
                <a:pt x="686140" y="13302"/>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cs-CZ" sz="500" kern="1200"/>
        </a:p>
      </dsp:txBody>
      <dsp:txXfrm>
        <a:off x="5226873" y="2539041"/>
        <a:ext cx="34307" cy="34307"/>
      </dsp:txXfrm>
    </dsp:sp>
    <dsp:sp modelId="{611E1FA8-008F-4C0E-B773-FA30EC5F823B}">
      <dsp:nvSpPr>
        <dsp:cNvPr id="0" name=""/>
        <dsp:cNvSpPr/>
      </dsp:nvSpPr>
      <dsp:spPr>
        <a:xfrm>
          <a:off x="5522605" y="2408199"/>
          <a:ext cx="1392892" cy="696446"/>
        </a:xfrm>
        <a:prstGeom prst="roundRect">
          <a:avLst>
            <a:gd name="adj" fmla="val 10000"/>
          </a:avLst>
        </a:prstGeom>
        <a:solidFill>
          <a:schemeClr val="lt1">
            <a:hueOff val="0"/>
            <a:satOff val="0"/>
            <a:lumOff val="0"/>
            <a:alphaOff val="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cs-CZ" sz="1200" b="1" kern="1200" dirty="0"/>
            <a:t>NE, </a:t>
          </a:r>
          <a:r>
            <a:rPr lang="cs-CZ" sz="900" kern="1200" dirty="0"/>
            <a:t>v případě provozování mimo živnost, např. NNO v rámci své hlavní činnosti</a:t>
          </a:r>
        </a:p>
      </dsp:txBody>
      <dsp:txXfrm>
        <a:off x="5543003" y="2428597"/>
        <a:ext cx="1352096" cy="655650"/>
      </dsp:txXfrm>
    </dsp:sp>
    <dsp:sp modelId="{0703983B-475C-4A3B-A00D-3617A6EB6AA6}">
      <dsp:nvSpPr>
        <dsp:cNvPr id="0" name=""/>
        <dsp:cNvSpPr/>
      </dsp:nvSpPr>
      <dsp:spPr>
        <a:xfrm rot="2837606">
          <a:off x="1787011" y="3162670"/>
          <a:ext cx="2127873" cy="26604"/>
        </a:xfrm>
        <a:custGeom>
          <a:avLst/>
          <a:gdLst/>
          <a:ahLst/>
          <a:cxnLst/>
          <a:rect l="0" t="0" r="0" b="0"/>
          <a:pathLst>
            <a:path>
              <a:moveTo>
                <a:pt x="0" y="13302"/>
              </a:moveTo>
              <a:lnTo>
                <a:pt x="2127873" y="13302"/>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cs-CZ" sz="700" kern="1200"/>
        </a:p>
      </dsp:txBody>
      <dsp:txXfrm>
        <a:off x="2797751" y="3122775"/>
        <a:ext cx="106393" cy="106393"/>
      </dsp:txXfrm>
    </dsp:sp>
    <dsp:sp modelId="{F6AC3986-456B-4B51-BBB7-0EF8B1386893}">
      <dsp:nvSpPr>
        <dsp:cNvPr id="0" name=""/>
        <dsp:cNvSpPr/>
      </dsp:nvSpPr>
      <dsp:spPr>
        <a:xfrm>
          <a:off x="3572556" y="3609569"/>
          <a:ext cx="1392892" cy="696446"/>
        </a:xfrm>
        <a:prstGeom prst="roundRect">
          <a:avLst>
            <a:gd name="adj" fmla="val 10000"/>
          </a:avLst>
        </a:prstGeom>
        <a:solidFill>
          <a:schemeClr val="lt1">
            <a:hueOff val="0"/>
            <a:satOff val="0"/>
            <a:lumOff val="0"/>
            <a:alphaOff val="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cs-CZ" sz="1200" b="1" kern="1200"/>
            <a:t>Zařízení péče o děti</a:t>
          </a:r>
        </a:p>
      </dsp:txBody>
      <dsp:txXfrm>
        <a:off x="3592954" y="3629967"/>
        <a:ext cx="1352096" cy="655650"/>
      </dsp:txXfrm>
    </dsp:sp>
    <dsp:sp modelId="{DF4ABD74-B6AF-48C6-B2BA-4B918AF2E801}">
      <dsp:nvSpPr>
        <dsp:cNvPr id="0" name=""/>
        <dsp:cNvSpPr/>
      </dsp:nvSpPr>
      <dsp:spPr>
        <a:xfrm rot="19457599">
          <a:off x="4900956" y="3744261"/>
          <a:ext cx="686140" cy="26604"/>
        </a:xfrm>
        <a:custGeom>
          <a:avLst/>
          <a:gdLst/>
          <a:ahLst/>
          <a:cxnLst/>
          <a:rect l="0" t="0" r="0" b="0"/>
          <a:pathLst>
            <a:path>
              <a:moveTo>
                <a:pt x="0" y="13302"/>
              </a:moveTo>
              <a:lnTo>
                <a:pt x="686140" y="13302"/>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cs-CZ" sz="500" kern="1200"/>
        </a:p>
      </dsp:txBody>
      <dsp:txXfrm>
        <a:off x="5226873" y="3740410"/>
        <a:ext cx="34307" cy="34307"/>
      </dsp:txXfrm>
    </dsp:sp>
    <dsp:sp modelId="{6A02F217-E9F4-468E-B7EC-853657379366}">
      <dsp:nvSpPr>
        <dsp:cNvPr id="0" name=""/>
        <dsp:cNvSpPr/>
      </dsp:nvSpPr>
      <dsp:spPr>
        <a:xfrm>
          <a:off x="5522605" y="3209112"/>
          <a:ext cx="1392892" cy="696446"/>
        </a:xfrm>
        <a:prstGeom prst="roundRect">
          <a:avLst>
            <a:gd name="adj" fmla="val 10000"/>
          </a:avLst>
        </a:prstGeom>
        <a:solidFill>
          <a:schemeClr val="lt1">
            <a:hueOff val="0"/>
            <a:satOff val="0"/>
            <a:lumOff val="0"/>
            <a:alphaOff val="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cs-CZ" sz="1200" b="1" kern="1200"/>
            <a:t>ANO</a:t>
          </a:r>
          <a:r>
            <a:rPr lang="cs-CZ" sz="900" kern="1200"/>
            <a:t>, pokud je to podnikové zařízení</a:t>
          </a:r>
        </a:p>
      </dsp:txBody>
      <dsp:txXfrm>
        <a:off x="5543003" y="3229510"/>
        <a:ext cx="1352096" cy="655650"/>
      </dsp:txXfrm>
    </dsp:sp>
    <dsp:sp modelId="{C0ECC8EE-2358-4025-9C00-32E75B509443}">
      <dsp:nvSpPr>
        <dsp:cNvPr id="0" name=""/>
        <dsp:cNvSpPr/>
      </dsp:nvSpPr>
      <dsp:spPr>
        <a:xfrm rot="2142401">
          <a:off x="4900956" y="4144718"/>
          <a:ext cx="686140" cy="26604"/>
        </a:xfrm>
        <a:custGeom>
          <a:avLst/>
          <a:gdLst/>
          <a:ahLst/>
          <a:cxnLst/>
          <a:rect l="0" t="0" r="0" b="0"/>
          <a:pathLst>
            <a:path>
              <a:moveTo>
                <a:pt x="0" y="13302"/>
              </a:moveTo>
              <a:lnTo>
                <a:pt x="686140" y="13302"/>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cs-CZ" sz="500" kern="1200"/>
        </a:p>
      </dsp:txBody>
      <dsp:txXfrm>
        <a:off x="5226873" y="4140867"/>
        <a:ext cx="34307" cy="34307"/>
      </dsp:txXfrm>
    </dsp:sp>
    <dsp:sp modelId="{F7065F38-F447-436B-BAB7-FEAC46851692}">
      <dsp:nvSpPr>
        <dsp:cNvPr id="0" name=""/>
        <dsp:cNvSpPr/>
      </dsp:nvSpPr>
      <dsp:spPr>
        <a:xfrm>
          <a:off x="5522605" y="4010025"/>
          <a:ext cx="1392892" cy="696446"/>
        </a:xfrm>
        <a:prstGeom prst="roundRect">
          <a:avLst>
            <a:gd name="adj" fmla="val 10000"/>
          </a:avLst>
        </a:prstGeom>
        <a:solidFill>
          <a:schemeClr val="lt1">
            <a:hueOff val="0"/>
            <a:satOff val="0"/>
            <a:lumOff val="0"/>
            <a:alphaOff val="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cs-CZ" sz="1200" b="1" kern="1200" dirty="0"/>
            <a:t>NE, </a:t>
          </a:r>
          <a:r>
            <a:rPr lang="cs-CZ" sz="900" kern="1200" dirty="0"/>
            <a:t>pokud zřizuje škola, případně i jakýkoliv jiný subjekt, který nebude konkurovat komerčním kroužkům </a:t>
          </a:r>
        </a:p>
      </dsp:txBody>
      <dsp:txXfrm>
        <a:off x="5543003" y="4030423"/>
        <a:ext cx="1352096" cy="65565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B113F832-6382-4CD8-8F80-940F34CB6305}" type="datetimeFigureOut">
              <a:rPr lang="cs-CZ" smtClean="0"/>
              <a:pPr/>
              <a:t>19.06.2019</a:t>
            </a:fld>
            <a:endParaRPr lang="cs-CZ"/>
          </a:p>
        </p:txBody>
      </p:sp>
      <p:sp>
        <p:nvSpPr>
          <p:cNvPr id="4" name="Zástupný symbol pro zápatí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3B3A68B5-D3DB-4B32-92DE-35FBD6BE28EA}" type="slidenum">
              <a:rPr lang="cs-CZ" smtClean="0"/>
              <a:pPr/>
              <a:t>‹#›</a:t>
            </a:fld>
            <a:endParaRPr lang="cs-CZ"/>
          </a:p>
        </p:txBody>
      </p:sp>
    </p:spTree>
    <p:extLst>
      <p:ext uri="{BB962C8B-B14F-4D97-AF65-F5344CB8AC3E}">
        <p14:creationId xmlns:p14="http://schemas.microsoft.com/office/powerpoint/2010/main" val="3940479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DEBC7CF4-D138-4BA6-BD80-00D9A4AF1F26}" type="datetimeFigureOut">
              <a:rPr lang="cs-CZ" smtClean="0"/>
              <a:pPr/>
              <a:t>19.06.2019</a:t>
            </a:fld>
            <a:endParaRPr lang="cs-CZ"/>
          </a:p>
        </p:txBody>
      </p:sp>
      <p:sp>
        <p:nvSpPr>
          <p:cNvPr id="4" name="Zástupný symbol pro obrázek snímku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BE2D4BD2-5F2D-4E50-9F53-F4B3A4828962}" type="slidenum">
              <a:rPr lang="cs-CZ" smtClean="0"/>
              <a:pPr/>
              <a:t>‹#›</a:t>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3</a:t>
            </a:fld>
            <a:endParaRPr lang="cs-CZ"/>
          </a:p>
        </p:txBody>
      </p:sp>
    </p:spTree>
    <p:extLst>
      <p:ext uri="{BB962C8B-B14F-4D97-AF65-F5344CB8AC3E}">
        <p14:creationId xmlns:p14="http://schemas.microsoft.com/office/powerpoint/2010/main" val="2201517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23</a:t>
            </a:fld>
            <a:endParaRPr lang="cs-CZ"/>
          </a:p>
        </p:txBody>
      </p:sp>
    </p:spTree>
    <p:extLst>
      <p:ext uri="{BB962C8B-B14F-4D97-AF65-F5344CB8AC3E}">
        <p14:creationId xmlns:p14="http://schemas.microsoft.com/office/powerpoint/2010/main" val="36537358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24</a:t>
            </a:fld>
            <a:endParaRPr lang="cs-CZ"/>
          </a:p>
        </p:txBody>
      </p:sp>
    </p:spTree>
    <p:extLst>
      <p:ext uri="{BB962C8B-B14F-4D97-AF65-F5344CB8AC3E}">
        <p14:creationId xmlns:p14="http://schemas.microsoft.com/office/powerpoint/2010/main" val="23806240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25</a:t>
            </a:fld>
            <a:endParaRPr lang="cs-CZ"/>
          </a:p>
        </p:txBody>
      </p:sp>
    </p:spTree>
    <p:extLst>
      <p:ext uri="{BB962C8B-B14F-4D97-AF65-F5344CB8AC3E}">
        <p14:creationId xmlns:p14="http://schemas.microsoft.com/office/powerpoint/2010/main" val="36063484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26</a:t>
            </a:fld>
            <a:endParaRPr lang="cs-CZ"/>
          </a:p>
        </p:txBody>
      </p:sp>
    </p:spTree>
    <p:extLst>
      <p:ext uri="{BB962C8B-B14F-4D97-AF65-F5344CB8AC3E}">
        <p14:creationId xmlns:p14="http://schemas.microsoft.com/office/powerpoint/2010/main" val="30602078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27</a:t>
            </a:fld>
            <a:endParaRPr lang="cs-CZ"/>
          </a:p>
        </p:txBody>
      </p:sp>
    </p:spTree>
    <p:extLst>
      <p:ext uri="{BB962C8B-B14F-4D97-AF65-F5344CB8AC3E}">
        <p14:creationId xmlns:p14="http://schemas.microsoft.com/office/powerpoint/2010/main" val="20973038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28</a:t>
            </a:fld>
            <a:endParaRPr lang="cs-CZ"/>
          </a:p>
        </p:txBody>
      </p:sp>
    </p:spTree>
    <p:extLst>
      <p:ext uri="{BB962C8B-B14F-4D97-AF65-F5344CB8AC3E}">
        <p14:creationId xmlns:p14="http://schemas.microsoft.com/office/powerpoint/2010/main" val="42905883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29</a:t>
            </a:fld>
            <a:endParaRPr lang="cs-CZ"/>
          </a:p>
        </p:txBody>
      </p:sp>
    </p:spTree>
    <p:extLst>
      <p:ext uri="{BB962C8B-B14F-4D97-AF65-F5344CB8AC3E}">
        <p14:creationId xmlns:p14="http://schemas.microsoft.com/office/powerpoint/2010/main" val="3564868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30</a:t>
            </a:fld>
            <a:endParaRPr lang="cs-CZ"/>
          </a:p>
        </p:txBody>
      </p:sp>
    </p:spTree>
    <p:extLst>
      <p:ext uri="{BB962C8B-B14F-4D97-AF65-F5344CB8AC3E}">
        <p14:creationId xmlns:p14="http://schemas.microsoft.com/office/powerpoint/2010/main" val="38217656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31</a:t>
            </a:fld>
            <a:endParaRPr lang="cs-CZ"/>
          </a:p>
        </p:txBody>
      </p:sp>
    </p:spTree>
    <p:extLst>
      <p:ext uri="{BB962C8B-B14F-4D97-AF65-F5344CB8AC3E}">
        <p14:creationId xmlns:p14="http://schemas.microsoft.com/office/powerpoint/2010/main" val="3070510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32</a:t>
            </a:fld>
            <a:endParaRPr lang="cs-CZ"/>
          </a:p>
        </p:txBody>
      </p:sp>
    </p:spTree>
    <p:extLst>
      <p:ext uri="{BB962C8B-B14F-4D97-AF65-F5344CB8AC3E}">
        <p14:creationId xmlns:p14="http://schemas.microsoft.com/office/powerpoint/2010/main" val="2189355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7</a:t>
            </a:fld>
            <a:endParaRPr lang="cs-CZ"/>
          </a:p>
        </p:txBody>
      </p:sp>
    </p:spTree>
    <p:extLst>
      <p:ext uri="{BB962C8B-B14F-4D97-AF65-F5344CB8AC3E}">
        <p14:creationId xmlns:p14="http://schemas.microsoft.com/office/powerpoint/2010/main" val="15295492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34</a:t>
            </a:fld>
            <a:endParaRPr lang="cs-CZ"/>
          </a:p>
        </p:txBody>
      </p:sp>
    </p:spTree>
    <p:extLst>
      <p:ext uri="{BB962C8B-B14F-4D97-AF65-F5344CB8AC3E}">
        <p14:creationId xmlns:p14="http://schemas.microsoft.com/office/powerpoint/2010/main" val="29522812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36</a:t>
            </a:fld>
            <a:endParaRPr lang="cs-CZ"/>
          </a:p>
        </p:txBody>
      </p:sp>
    </p:spTree>
    <p:extLst>
      <p:ext uri="{BB962C8B-B14F-4D97-AF65-F5344CB8AC3E}">
        <p14:creationId xmlns:p14="http://schemas.microsoft.com/office/powerpoint/2010/main" val="1266755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*Podle zdroje dat rozlišujeme indikátory, jejichž plnění bude vykazovat příjemce v rámci Zprávy o realizaci (tzv. indikátory projektové) a indikátory, které nevykazuje přímo příjemce, ale jsou v systému dopočítávány buď automatikou nastavenou v systému MS 2014+, nebo napojením informačního systému IS ESF 2014+ na externí databáze ČSSZ a ÚP ČR, nebo jsou vyplňovány ručně ŘO do MS2014+. </a:t>
            </a:r>
          </a:p>
          <a:p>
            <a:r>
              <a:rPr lang="cs-CZ" dirty="0"/>
              <a:t>Indikátory, které nebude vykazovat příjemce, ale v systému se budou plnit automaticky (tzv. neprojektové indikátory), jsou v tabulkách označeny hvězdičkou (*). </a:t>
            </a:r>
          </a:p>
          <a:p>
            <a:r>
              <a:rPr lang="cs-CZ" dirty="0"/>
              <a:t>** Pokud jsou relevantní s ohledem na zaměření aktivit. </a:t>
            </a:r>
          </a:p>
          <a:p>
            <a:r>
              <a:rPr lang="cs-CZ" dirty="0"/>
              <a:t>Červeně jsou označeny indikátory povinné k naplnění. </a:t>
            </a:r>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40</a:t>
            </a:fld>
            <a:endParaRPr lang="cs-CZ"/>
          </a:p>
        </p:txBody>
      </p:sp>
    </p:spTree>
    <p:extLst>
      <p:ext uri="{BB962C8B-B14F-4D97-AF65-F5344CB8AC3E}">
        <p14:creationId xmlns:p14="http://schemas.microsoft.com/office/powerpoint/2010/main" val="10639346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41</a:t>
            </a:fld>
            <a:endParaRPr lang="cs-CZ"/>
          </a:p>
        </p:txBody>
      </p:sp>
    </p:spTree>
    <p:extLst>
      <p:ext uri="{BB962C8B-B14F-4D97-AF65-F5344CB8AC3E}">
        <p14:creationId xmlns:p14="http://schemas.microsoft.com/office/powerpoint/2010/main" val="6810528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 žádosti o podporu žadatel uvede cílovou hodnotu (tj. hodnotu, která se chápe jako závazek žadatele, kterého má dosáhnout díky realizaci projektu uvedeného v žádosti o podporu) </a:t>
            </a:r>
          </a:p>
          <a:p>
            <a:r>
              <a:rPr lang="cs-CZ" sz="1200" b="1" i="0" u="none" strike="noStrike" kern="1200" baseline="0" dirty="0">
                <a:solidFill>
                  <a:schemeClr val="tx1"/>
                </a:solidFill>
                <a:latin typeface="+mn-lt"/>
                <a:ea typeface="+mn-ea"/>
                <a:cs typeface="+mn-cs"/>
              </a:rPr>
              <a:t>50001 </a:t>
            </a:r>
            <a:endParaRPr lang="cs-CZ" sz="1200" b="0" i="0" u="none" strike="noStrike" kern="1200" baseline="0" dirty="0">
              <a:solidFill>
                <a:schemeClr val="tx1"/>
              </a:solidFill>
              <a:latin typeface="+mn-lt"/>
              <a:ea typeface="+mn-ea"/>
              <a:cs typeface="+mn-cs"/>
            </a:endParaRPr>
          </a:p>
          <a:p>
            <a:r>
              <a:rPr lang="cs-CZ" sz="1200" b="1" i="0" u="none" strike="noStrike" kern="1200" baseline="0" dirty="0">
                <a:solidFill>
                  <a:schemeClr val="tx1"/>
                </a:solidFill>
                <a:latin typeface="+mn-lt"/>
                <a:ea typeface="+mn-ea"/>
                <a:cs typeface="+mn-cs"/>
              </a:rPr>
              <a:t>Kapacita podpořených zařízení péče o děti nebo vzdělávacích zařízení </a:t>
            </a:r>
            <a:endParaRPr lang="cs-CZ" sz="1200" b="0" i="0" u="none" strike="noStrike" kern="1200" baseline="0" dirty="0">
              <a:solidFill>
                <a:schemeClr val="tx1"/>
              </a:solidFill>
              <a:latin typeface="+mn-lt"/>
              <a:ea typeface="+mn-ea"/>
              <a:cs typeface="+mn-cs"/>
            </a:endParaRPr>
          </a:p>
          <a:p>
            <a:r>
              <a:rPr lang="cs-CZ" sz="1200" b="1" i="0" u="none" strike="noStrike" kern="1200" baseline="0" dirty="0">
                <a:solidFill>
                  <a:schemeClr val="tx1"/>
                </a:solidFill>
                <a:latin typeface="+mn-lt"/>
                <a:ea typeface="+mn-ea"/>
                <a:cs typeface="+mn-cs"/>
              </a:rPr>
              <a:t>Definice </a:t>
            </a:r>
            <a:r>
              <a:rPr lang="cs-CZ" sz="1200" b="0" i="0" u="none" strike="noStrike" kern="1200" baseline="0" dirty="0">
                <a:solidFill>
                  <a:schemeClr val="tx1"/>
                </a:solidFill>
                <a:latin typeface="+mn-lt"/>
                <a:ea typeface="+mn-ea"/>
                <a:cs typeface="+mn-cs"/>
              </a:rPr>
              <a:t>Počet uživatelů, kteří mohou využít nově vybudovaná nebo inovovaná dětská nebo vzdělávací zařízení, což představuje nové nebo renovované budovy nebo nové vybavení, dodávané projektem. "Uživatelé" jsou děti, žáci nebo studenti (to znamená vzdělávané osoby), nikoliv učitelé, rodiče nebo jiní lidé, kteří mohou tyto budovy také využívat. </a:t>
            </a:r>
            <a:r>
              <a:rPr lang="cs-CZ" sz="1200" b="1" i="0" u="none" strike="noStrike" kern="1200" baseline="0" dirty="0">
                <a:solidFill>
                  <a:schemeClr val="tx1"/>
                </a:solidFill>
                <a:latin typeface="+mn-lt"/>
                <a:ea typeface="+mn-ea"/>
                <a:cs typeface="+mn-cs"/>
              </a:rPr>
              <a:t> </a:t>
            </a:r>
            <a:endParaRPr lang="cs-CZ" sz="1200" b="0" i="0" u="none" strike="noStrike" kern="1200" baseline="0" dirty="0">
              <a:solidFill>
                <a:schemeClr val="tx1"/>
              </a:solidFill>
              <a:latin typeface="+mn-lt"/>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42</a:t>
            </a:fld>
            <a:endParaRPr lang="cs-CZ"/>
          </a:p>
        </p:txBody>
      </p:sp>
    </p:spTree>
    <p:extLst>
      <p:ext uri="{BB962C8B-B14F-4D97-AF65-F5344CB8AC3E}">
        <p14:creationId xmlns:p14="http://schemas.microsoft.com/office/powerpoint/2010/main" val="27351549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U zmíněných výsledkových indikátorů týkajících se osob (účastníků projektu) se jedná se o skupinu indikátorů,  u které není žádná cílová hodnota na úrovni projektu stanovena (při podání </a:t>
            </a:r>
            <a:r>
              <a:rPr lang="cs-CZ" dirty="0" err="1"/>
              <a:t>ŽoP</a:t>
            </a:r>
            <a:r>
              <a:rPr lang="cs-CZ" dirty="0"/>
              <a:t> se vyplňuje cílová hodnota 0), ale projekt musí dosažené hodnoty vykazovat. Dosažené hodnoty u indikátorů týkajících se podpořených osob (účastníků projektu) se do Zprávy o realizaci projektu (</a:t>
            </a:r>
            <a:r>
              <a:rPr lang="cs-CZ" dirty="0" err="1"/>
              <a:t>ZoR</a:t>
            </a:r>
            <a:r>
              <a:rPr lang="cs-CZ" dirty="0"/>
              <a:t>) vyplňované v IS KP14+ dostanou prostřednictvím informačního systému IS ESF 2014+ </a:t>
            </a:r>
            <a:r>
              <a:rPr lang="cs-CZ" sz="1400" dirty="0"/>
              <a:t>(zde se také zadávají a sledují </a:t>
            </a:r>
            <a:r>
              <a:rPr lang="cs-CZ" dirty="0"/>
              <a:t>údaje o podpořených osobách (účastnících projektu)). Ke sběru těchto údajů od osob podpořených v projektu (účastníků projektu) je možné využít tzv. </a:t>
            </a:r>
            <a:r>
              <a:rPr lang="cs-CZ" sz="1200" b="0" i="0" u="none" strike="noStrike" kern="1200" dirty="0">
                <a:solidFill>
                  <a:schemeClr val="tx1"/>
                </a:solidFill>
                <a:effectLst/>
                <a:latin typeface="+mn-lt"/>
                <a:ea typeface="+mn-ea"/>
                <a:cs typeface="+mn-cs"/>
              </a:rPr>
              <a:t>Monitorovací list podpořené osoby (nezávazný formulář).</a:t>
            </a:r>
            <a:r>
              <a:rPr lang="cs-CZ" dirty="0"/>
              <a:t> Stav je zjišťován nejpozději do 4 týdnů od ukončení účasti osoby v projektu. Postihuje změnu v době od zahájení účasti osoby na projektu až do okamžiku zjišťování.</a:t>
            </a:r>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43</a:t>
            </a:fld>
            <a:endParaRPr lang="cs-CZ"/>
          </a:p>
        </p:txBody>
      </p:sp>
    </p:spTree>
    <p:extLst>
      <p:ext uri="{BB962C8B-B14F-4D97-AF65-F5344CB8AC3E}">
        <p14:creationId xmlns:p14="http://schemas.microsoft.com/office/powerpoint/2010/main" val="40492398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44</a:t>
            </a:fld>
            <a:endParaRPr lang="cs-CZ"/>
          </a:p>
        </p:txBody>
      </p:sp>
    </p:spTree>
    <p:extLst>
      <p:ext uri="{BB962C8B-B14F-4D97-AF65-F5344CB8AC3E}">
        <p14:creationId xmlns:p14="http://schemas.microsoft.com/office/powerpoint/2010/main" val="37614615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45</a:t>
            </a:fld>
            <a:endParaRPr lang="cs-CZ"/>
          </a:p>
        </p:txBody>
      </p:sp>
    </p:spTree>
    <p:extLst>
      <p:ext uri="{BB962C8B-B14F-4D97-AF65-F5344CB8AC3E}">
        <p14:creationId xmlns:p14="http://schemas.microsoft.com/office/powerpoint/2010/main" val="16364050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1"/>
            <a:r>
              <a:rPr lang="cs-CZ" b="1" dirty="0"/>
              <a:t>dohoda o pracovní činnosti </a:t>
            </a:r>
            <a:r>
              <a:rPr lang="cs-CZ" dirty="0"/>
              <a:t>(DPČ)</a:t>
            </a:r>
          </a:p>
          <a:p>
            <a:pPr lvl="1" algn="just">
              <a:buFont typeface="Wingdings" panose="05000000000000000000" pitchFamily="2" charset="2"/>
              <a:buChar char="§"/>
            </a:pPr>
            <a:r>
              <a:rPr lang="cs-CZ" dirty="0"/>
              <a:t> týdenní rozsah nesmí v průměru překračovat 20 hodin, a to maximálně za dobu 52 týdnů. Do částky 2499 Kč za měsíc zaměstnanec ani zaměstnavatel zdravotní a sociální pojištění neplatí. Od částky 2500 Kč za měsíc vzniká povinnost platby zdravotního a sociálního pojištění</a:t>
            </a:r>
          </a:p>
          <a:p>
            <a:pPr lvl="1" algn="just">
              <a:buFont typeface="Wingdings" panose="05000000000000000000" pitchFamily="2" charset="2"/>
              <a:buChar char="§"/>
            </a:pPr>
            <a:endParaRPr lang="cs-CZ" dirty="0"/>
          </a:p>
          <a:p>
            <a:pPr lvl="1" algn="just"/>
            <a:r>
              <a:rPr lang="cs-CZ" b="1" dirty="0"/>
              <a:t>dohoda o provedení práce </a:t>
            </a:r>
            <a:r>
              <a:rPr lang="cs-CZ" dirty="0"/>
              <a:t>(DPP)</a:t>
            </a:r>
          </a:p>
          <a:p>
            <a:pPr lvl="1" algn="just">
              <a:buFont typeface="Wingdings" panose="05000000000000000000" pitchFamily="2" charset="2"/>
              <a:buChar char="§"/>
            </a:pPr>
            <a:r>
              <a:rPr lang="cs-CZ" dirty="0"/>
              <a:t> rozsah práce nesmí překročit 300 hodin v kalendářním roce u jednoho zaměstnavatele. Zdravotní a sociální pojištění se platí jen pokud odměna přesáhne 10 000 Kč (včetně)</a:t>
            </a:r>
          </a:p>
          <a:p>
            <a:pPr lvl="1" algn="just">
              <a:buFont typeface="Wingdings" panose="05000000000000000000" pitchFamily="2" charset="2"/>
              <a:buChar char="§"/>
            </a:pPr>
            <a:endParaRPr lang="cs-CZ" dirty="0"/>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50</a:t>
            </a:fld>
            <a:endParaRPr lang="cs-CZ"/>
          </a:p>
        </p:txBody>
      </p:sp>
    </p:spTree>
    <p:extLst>
      <p:ext uri="{BB962C8B-B14F-4D97-AF65-F5344CB8AC3E}">
        <p14:creationId xmlns:p14="http://schemas.microsoft.com/office/powerpoint/2010/main" val="34318824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51</a:t>
            </a:fld>
            <a:endParaRPr lang="cs-CZ"/>
          </a:p>
        </p:txBody>
      </p:sp>
    </p:spTree>
    <p:extLst>
      <p:ext uri="{BB962C8B-B14F-4D97-AF65-F5344CB8AC3E}">
        <p14:creationId xmlns:p14="http://schemas.microsoft.com/office/powerpoint/2010/main" val="1696918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b="0"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10</a:t>
            </a:fld>
            <a:endParaRPr lang="cs-CZ"/>
          </a:p>
        </p:txBody>
      </p:sp>
    </p:spTree>
    <p:extLst>
      <p:ext uri="{BB962C8B-B14F-4D97-AF65-F5344CB8AC3E}">
        <p14:creationId xmlns:p14="http://schemas.microsoft.com/office/powerpoint/2010/main" val="26745006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52</a:t>
            </a:fld>
            <a:endParaRPr lang="cs-CZ"/>
          </a:p>
        </p:txBody>
      </p:sp>
    </p:spTree>
    <p:extLst>
      <p:ext uri="{BB962C8B-B14F-4D97-AF65-F5344CB8AC3E}">
        <p14:creationId xmlns:p14="http://schemas.microsoft.com/office/powerpoint/2010/main" val="37981110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55</a:t>
            </a:fld>
            <a:endParaRPr lang="cs-CZ"/>
          </a:p>
        </p:txBody>
      </p:sp>
    </p:spTree>
    <p:extLst>
      <p:ext uri="{BB962C8B-B14F-4D97-AF65-F5344CB8AC3E}">
        <p14:creationId xmlns:p14="http://schemas.microsoft.com/office/powerpoint/2010/main" val="18302340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69</a:t>
            </a:fld>
            <a:endParaRPr lang="cs-CZ"/>
          </a:p>
        </p:txBody>
      </p:sp>
    </p:spTree>
    <p:extLst>
      <p:ext uri="{BB962C8B-B14F-4D97-AF65-F5344CB8AC3E}">
        <p14:creationId xmlns:p14="http://schemas.microsoft.com/office/powerpoint/2010/main" val="11422115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79</a:t>
            </a:fld>
            <a:endParaRPr lang="cs-CZ"/>
          </a:p>
        </p:txBody>
      </p:sp>
    </p:spTree>
    <p:extLst>
      <p:ext uri="{BB962C8B-B14F-4D97-AF65-F5344CB8AC3E}">
        <p14:creationId xmlns:p14="http://schemas.microsoft.com/office/powerpoint/2010/main" val="9053295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hangingPunct="0"/>
            <a:r>
              <a:rPr lang="cs-CZ" sz="1200" b="1" u="sng" kern="1200" dirty="0">
                <a:solidFill>
                  <a:schemeClr val="tx1"/>
                </a:solidFill>
                <a:effectLst/>
                <a:latin typeface="+mn-lt"/>
                <a:ea typeface="+mn-ea"/>
                <a:cs typeface="+mn-cs"/>
              </a:rPr>
              <a:t>Příprava žádosti o podporu:</a:t>
            </a:r>
            <a:endParaRPr lang="cs-CZ" sz="1200" u="sng"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Zásadní pro kvalitu projektu je jeho tzv. </a:t>
            </a:r>
            <a:r>
              <a:rPr lang="cs-CZ" sz="1200" b="1" kern="1200" dirty="0">
                <a:solidFill>
                  <a:schemeClr val="tx1"/>
                </a:solidFill>
                <a:effectLst/>
                <a:latin typeface="+mn-lt"/>
                <a:ea typeface="+mn-ea"/>
                <a:cs typeface="+mn-cs"/>
              </a:rPr>
              <a:t>intervenční logika</a:t>
            </a:r>
            <a:r>
              <a:rPr lang="cs-CZ" sz="1200" kern="1200" dirty="0">
                <a:solidFill>
                  <a:schemeClr val="tx1"/>
                </a:solidFill>
                <a:effectLst/>
                <a:latin typeface="+mn-lt"/>
                <a:ea typeface="+mn-ea"/>
                <a:cs typeface="+mn-cs"/>
              </a:rPr>
              <a:t>. Tím se rozumí vzájemná soudržnost a provázanost identifikovaných problémů, definovaných cílů a navrhovaných opatření/aktivit. </a:t>
            </a:r>
          </a:p>
          <a:p>
            <a:pPr hangingPunct="0"/>
            <a:r>
              <a:rPr lang="cs-CZ" sz="1200" kern="1200" dirty="0">
                <a:solidFill>
                  <a:schemeClr val="tx1"/>
                </a:solidFill>
                <a:effectLst/>
                <a:latin typeface="+mn-lt"/>
                <a:ea typeface="+mn-ea"/>
                <a:cs typeface="+mn-cs"/>
              </a:rPr>
              <a:t> </a:t>
            </a:r>
          </a:p>
          <a:p>
            <a:pPr hangingPunct="0"/>
            <a:r>
              <a:rPr lang="cs-CZ" sz="1200" kern="1200" dirty="0">
                <a:solidFill>
                  <a:schemeClr val="tx1"/>
                </a:solidFill>
                <a:effectLst/>
                <a:latin typeface="+mn-lt"/>
                <a:ea typeface="+mn-ea"/>
                <a:cs typeface="+mn-cs"/>
              </a:rPr>
              <a:t>První fází přípravy projektu</a:t>
            </a:r>
            <a:r>
              <a:rPr lang="cs-CZ" sz="1200" b="1" kern="1200" dirty="0">
                <a:solidFill>
                  <a:schemeClr val="tx1"/>
                </a:solidFill>
                <a:effectLst/>
                <a:latin typeface="+mn-lt"/>
                <a:ea typeface="+mn-ea"/>
                <a:cs typeface="+mn-cs"/>
              </a:rPr>
              <a:t> </a:t>
            </a:r>
            <a:r>
              <a:rPr lang="cs-CZ" sz="1200" kern="1200" dirty="0">
                <a:solidFill>
                  <a:schemeClr val="tx1"/>
                </a:solidFill>
                <a:effectLst/>
                <a:latin typeface="+mn-lt"/>
                <a:ea typeface="+mn-ea"/>
                <a:cs typeface="+mn-cs"/>
              </a:rPr>
              <a:t>je</a:t>
            </a:r>
            <a:r>
              <a:rPr lang="cs-CZ" sz="1200" b="1" kern="1200" dirty="0">
                <a:solidFill>
                  <a:schemeClr val="tx1"/>
                </a:solidFill>
                <a:effectLst/>
                <a:latin typeface="+mn-lt"/>
                <a:ea typeface="+mn-ea"/>
                <a:cs typeface="+mn-cs"/>
              </a:rPr>
              <a:t> projektový záměr</a:t>
            </a:r>
            <a:r>
              <a:rPr lang="cs-CZ" sz="1200" kern="1200" dirty="0">
                <a:solidFill>
                  <a:schemeClr val="tx1"/>
                </a:solidFill>
                <a:effectLst/>
                <a:latin typeface="+mn-lt"/>
                <a:ea typeface="+mn-ea"/>
                <a:cs typeface="+mn-cs"/>
              </a:rPr>
              <a:t>, který zpravidla navazuje na výsledky analýzy či studie identifikující nějaký problém či nedostatek, potřebu nebo zájem, pro jehož řešení či naplnění by byla realizace projektu vhodná.) Doporučujeme si záměr projektu napsat. Formulace záměru v písemné podobě většinou napomůže zpřesnit váš původní nápad a ujasnit si, čeho chcete projektem dosáhnout.</a:t>
            </a:r>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80</a:t>
            </a:fld>
            <a:endParaRPr lang="cs-CZ"/>
          </a:p>
        </p:txBody>
      </p:sp>
    </p:spTree>
    <p:extLst>
      <p:ext uri="{BB962C8B-B14F-4D97-AF65-F5344CB8AC3E}">
        <p14:creationId xmlns:p14="http://schemas.microsoft.com/office/powerpoint/2010/main" val="16446165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200" kern="1200" dirty="0">
                <a:solidFill>
                  <a:schemeClr val="tx1"/>
                </a:solidFill>
                <a:effectLst/>
                <a:latin typeface="+mn-lt"/>
                <a:ea typeface="+mn-ea"/>
                <a:cs typeface="+mn-cs"/>
              </a:rPr>
              <a:t>V kontextu OPZ, které se zaměřuje na lidské zdroje, je součástí definice problému vždy také </a:t>
            </a:r>
            <a:r>
              <a:rPr lang="cs-CZ" sz="1200" b="1" kern="1200" dirty="0">
                <a:solidFill>
                  <a:schemeClr val="tx1"/>
                </a:solidFill>
                <a:effectLst/>
                <a:latin typeface="+mn-lt"/>
                <a:ea typeface="+mn-ea"/>
                <a:cs typeface="+mn-cs"/>
              </a:rPr>
              <a:t>specifikace cílové skupiny</a:t>
            </a:r>
            <a:r>
              <a:rPr lang="cs-CZ" sz="1200" kern="1200" dirty="0">
                <a:solidFill>
                  <a:schemeClr val="tx1"/>
                </a:solidFill>
                <a:effectLst/>
                <a:latin typeface="+mn-lt"/>
                <a:ea typeface="+mn-ea"/>
                <a:cs typeface="+mn-cs"/>
              </a:rPr>
              <a:t> projektu, tj. osob, kterých se problém týká.</a:t>
            </a:r>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81</a:t>
            </a:fld>
            <a:endParaRPr lang="cs-CZ"/>
          </a:p>
        </p:txBody>
      </p:sp>
    </p:spTree>
    <p:extLst>
      <p:ext uri="{BB962C8B-B14F-4D97-AF65-F5344CB8AC3E}">
        <p14:creationId xmlns:p14="http://schemas.microsoft.com/office/powerpoint/2010/main" val="1198042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82</a:t>
            </a:fld>
            <a:endParaRPr lang="cs-CZ"/>
          </a:p>
        </p:txBody>
      </p:sp>
    </p:spTree>
    <p:extLst>
      <p:ext uri="{BB962C8B-B14F-4D97-AF65-F5344CB8AC3E}">
        <p14:creationId xmlns:p14="http://schemas.microsoft.com/office/powerpoint/2010/main" val="40183509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85000" lnSpcReduction="20000"/>
          </a:bodyPr>
          <a:lstStyle/>
          <a:p>
            <a:pPr hangingPunct="0"/>
            <a:r>
              <a:rPr lang="cs-CZ" sz="1200" kern="1200" dirty="0">
                <a:solidFill>
                  <a:schemeClr val="tx1"/>
                </a:solidFill>
                <a:effectLst/>
                <a:latin typeface="+mn-lt"/>
                <a:ea typeface="+mn-ea"/>
                <a:cs typeface="+mn-cs"/>
              </a:rPr>
              <a:t>Musí existovat mechanismus pro posouzení dosažených výstupů a výsledků. </a:t>
            </a:r>
            <a:endParaRPr lang="cs-CZ" sz="105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 </a:t>
            </a:r>
            <a:endParaRPr lang="cs-CZ" sz="1050" kern="1200" dirty="0">
              <a:solidFill>
                <a:schemeClr val="tx1"/>
              </a:solidFill>
              <a:effectLst/>
              <a:latin typeface="+mn-lt"/>
              <a:ea typeface="+mn-ea"/>
              <a:cs typeface="+mn-cs"/>
            </a:endParaRPr>
          </a:p>
          <a:p>
            <a:pPr hangingPunct="0"/>
            <a:r>
              <a:rPr lang="cs-CZ" sz="1200" b="1" kern="1200" dirty="0">
                <a:solidFill>
                  <a:schemeClr val="tx1"/>
                </a:solidFill>
                <a:effectLst/>
                <a:latin typeface="+mn-lt"/>
                <a:ea typeface="+mn-ea"/>
                <a:cs typeface="+mn-cs"/>
              </a:rPr>
              <a:t>U indikátorů se setkáváme s dělením na: </a:t>
            </a:r>
            <a:endParaRPr lang="cs-CZ" sz="1050" kern="1200" dirty="0">
              <a:solidFill>
                <a:schemeClr val="tx1"/>
              </a:solidFill>
              <a:effectLst/>
              <a:latin typeface="+mn-lt"/>
              <a:ea typeface="+mn-ea"/>
              <a:cs typeface="+mn-cs"/>
            </a:endParaRPr>
          </a:p>
          <a:p>
            <a:pPr hangingPunct="0"/>
            <a:r>
              <a:rPr lang="cs-CZ" sz="1200" b="1" kern="1200" dirty="0">
                <a:solidFill>
                  <a:schemeClr val="tx1"/>
                </a:solidFill>
                <a:effectLst/>
                <a:latin typeface="+mn-lt"/>
                <a:ea typeface="+mn-ea"/>
                <a:cs typeface="+mn-cs"/>
              </a:rPr>
              <a:t>a) Výstupy</a:t>
            </a:r>
            <a:r>
              <a:rPr lang="cs-CZ" sz="1200" kern="1200" dirty="0">
                <a:solidFill>
                  <a:schemeClr val="tx1"/>
                </a:solidFill>
                <a:effectLst/>
                <a:latin typeface="+mn-lt"/>
                <a:ea typeface="+mn-ea"/>
                <a:cs typeface="+mn-cs"/>
              </a:rPr>
              <a:t> – údaje o tom, co vzniklo přímo během realizace dané aktivity projektu (např. počet vytvořených pracovních míst), </a:t>
            </a:r>
            <a:r>
              <a:rPr lang="cs-CZ" sz="1200" b="1" kern="1200" dirty="0">
                <a:solidFill>
                  <a:schemeClr val="tx1"/>
                </a:solidFill>
                <a:effectLst/>
                <a:latin typeface="+mn-lt"/>
                <a:ea typeface="+mn-ea"/>
                <a:cs typeface="+mn-cs"/>
              </a:rPr>
              <a:t>závazné indikátory</a:t>
            </a:r>
            <a:r>
              <a:rPr lang="cs-CZ" sz="1200" kern="1200" dirty="0">
                <a:solidFill>
                  <a:schemeClr val="tx1"/>
                </a:solidFill>
                <a:effectLst/>
                <a:latin typeface="+mn-lt"/>
                <a:ea typeface="+mn-ea"/>
                <a:cs typeface="+mn-cs"/>
              </a:rPr>
              <a:t> – při nesplnění sankce, instrumentální = vyjadřující použití nástroje, vztahují se k výstupům z aktivit nebo instrumentálně nastaveným cílům, váží se k aktivitám, např. počet účastníků rekvalifikačního kurzu, počet nově vytvořených služeb.</a:t>
            </a:r>
            <a:endParaRPr lang="cs-CZ" sz="105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 </a:t>
            </a:r>
            <a:endParaRPr lang="cs-CZ" sz="1050" kern="1200" dirty="0">
              <a:solidFill>
                <a:schemeClr val="tx1"/>
              </a:solidFill>
              <a:effectLst/>
              <a:latin typeface="+mn-lt"/>
              <a:ea typeface="+mn-ea"/>
              <a:cs typeface="+mn-cs"/>
            </a:endParaRPr>
          </a:p>
          <a:p>
            <a:pPr hangingPunct="0"/>
            <a:r>
              <a:rPr lang="cs-CZ" sz="1200" b="1" kern="1200" dirty="0">
                <a:solidFill>
                  <a:schemeClr val="tx1"/>
                </a:solidFill>
                <a:effectLst/>
                <a:latin typeface="+mn-lt"/>
                <a:ea typeface="+mn-ea"/>
                <a:cs typeface="+mn-cs"/>
              </a:rPr>
              <a:t>b) Výsledky</a:t>
            </a:r>
            <a:r>
              <a:rPr lang="cs-CZ" sz="1200" kern="1200" dirty="0">
                <a:solidFill>
                  <a:schemeClr val="tx1"/>
                </a:solidFill>
                <a:effectLst/>
                <a:latin typeface="+mn-lt"/>
                <a:ea typeface="+mn-ea"/>
                <a:cs typeface="+mn-cs"/>
              </a:rPr>
              <a:t> – údaje o tom, co vzniklo díky realizaci dané aktivity, ale co nebylo závislé pouze na realizátorovi projektu (např. počet osob, které získaly kvalifikaci – kromě úsilí realizátora projektu, který musí s klientem pracovat a vytvořit mu šanci na získání kvalifikace, je výsledek závislý také na úsilí klienta), </a:t>
            </a:r>
            <a:r>
              <a:rPr lang="cs-CZ" sz="1200" b="1" kern="1200" dirty="0">
                <a:solidFill>
                  <a:schemeClr val="tx1"/>
                </a:solidFill>
                <a:effectLst/>
                <a:latin typeface="+mn-lt"/>
                <a:ea typeface="+mn-ea"/>
                <a:cs typeface="+mn-cs"/>
              </a:rPr>
              <a:t>nejsou závazné, ale je nutné je vykazovat a sledovat</a:t>
            </a:r>
            <a:r>
              <a:rPr lang="cs-CZ" sz="1200" kern="1200" dirty="0">
                <a:solidFill>
                  <a:schemeClr val="tx1"/>
                </a:solidFill>
                <a:effectLst/>
                <a:latin typeface="+mn-lt"/>
                <a:ea typeface="+mn-ea"/>
                <a:cs typeface="+mn-cs"/>
              </a:rPr>
              <a:t>, ukazují míru změny, naplnění cíle, např. počet zaměstnaných osob, počet absolventů rekvalifikace, počet osob, využívajících novou službu.</a:t>
            </a:r>
            <a:endParaRPr lang="cs-CZ" sz="105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 </a:t>
            </a:r>
            <a:endParaRPr lang="cs-CZ" sz="1050" kern="1200" dirty="0">
              <a:solidFill>
                <a:schemeClr val="tx1"/>
              </a:solidFill>
              <a:effectLst/>
              <a:latin typeface="+mn-lt"/>
              <a:ea typeface="+mn-ea"/>
              <a:cs typeface="+mn-cs"/>
            </a:endParaRPr>
          </a:p>
          <a:p>
            <a:pPr hangingPunct="0"/>
            <a:r>
              <a:rPr lang="cs-CZ" sz="1200" b="1" kern="1200" dirty="0">
                <a:solidFill>
                  <a:schemeClr val="tx1"/>
                </a:solidFill>
                <a:effectLst/>
                <a:latin typeface="+mn-lt"/>
                <a:ea typeface="+mn-ea"/>
                <a:cs typeface="+mn-cs"/>
              </a:rPr>
              <a:t>Rizika:</a:t>
            </a:r>
            <a:endParaRPr lang="cs-CZ" sz="105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V rámci přípravy projektu je dále nutné promýšlet veškerá možná rizika. Identifikujte především ta rizika pro průběh realizace, která nebudou způsobena vnějšími okolnostmi a která můžete alespoň částečně eliminovat či si připravit možné varianty řešení situace, kdyby se riziko naplnilo. Je potřeba zdůraznit, že žádný projekt není bez rizik. </a:t>
            </a:r>
            <a:endParaRPr lang="cs-CZ" sz="105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 </a:t>
            </a:r>
            <a:endParaRPr lang="cs-CZ" sz="105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Účelem je prokázat schopnost žadatele projekt zdárně realizovat i přes případné potíže a především připravenost těmto potížím předejít.</a:t>
            </a:r>
            <a:endParaRPr lang="cs-CZ" sz="105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 </a:t>
            </a:r>
            <a:r>
              <a:rPr lang="cs-CZ" sz="1200" b="1" kern="1200" dirty="0">
                <a:solidFill>
                  <a:schemeClr val="tx1"/>
                </a:solidFill>
                <a:effectLst/>
                <a:latin typeface="+mn-lt"/>
                <a:ea typeface="+mn-ea"/>
                <a:cs typeface="+mn-cs"/>
              </a:rPr>
              <a:t> </a:t>
            </a:r>
            <a:endParaRPr lang="cs-CZ" sz="1050" kern="1200" dirty="0">
              <a:solidFill>
                <a:schemeClr val="tx1"/>
              </a:solidFill>
              <a:effectLst/>
              <a:latin typeface="+mn-lt"/>
              <a:ea typeface="+mn-ea"/>
              <a:cs typeface="+mn-cs"/>
            </a:endParaRPr>
          </a:p>
          <a:p>
            <a:pPr hangingPunct="0"/>
            <a:r>
              <a:rPr lang="cs-CZ" sz="1200" b="1" kern="1200" dirty="0">
                <a:solidFill>
                  <a:schemeClr val="tx1"/>
                </a:solidFill>
                <a:effectLst/>
                <a:latin typeface="+mn-lt"/>
                <a:ea typeface="+mn-ea"/>
                <a:cs typeface="+mn-cs"/>
              </a:rPr>
              <a:t>Příklady možných rizik projektu:</a:t>
            </a:r>
            <a:endParaRPr lang="cs-CZ" sz="1050" kern="1200" dirty="0">
              <a:solidFill>
                <a:schemeClr val="tx1"/>
              </a:solidFill>
              <a:effectLst/>
              <a:latin typeface="+mn-lt"/>
              <a:ea typeface="+mn-ea"/>
              <a:cs typeface="+mn-cs"/>
            </a:endParaRPr>
          </a:p>
          <a:p>
            <a:pPr lvl="0" hangingPunct="0"/>
            <a:r>
              <a:rPr lang="cs-CZ" sz="1200" kern="1200" dirty="0">
                <a:solidFill>
                  <a:schemeClr val="tx1"/>
                </a:solidFill>
                <a:effectLst/>
                <a:latin typeface="+mn-lt"/>
                <a:ea typeface="+mn-ea"/>
                <a:cs typeface="+mn-cs"/>
              </a:rPr>
              <a:t>- nenaplnění počtu účastníků z cílové skupiny,</a:t>
            </a:r>
            <a:endParaRPr lang="cs-CZ" sz="1050" kern="1200" dirty="0">
              <a:solidFill>
                <a:schemeClr val="tx1"/>
              </a:solidFill>
              <a:effectLst/>
              <a:latin typeface="+mn-lt"/>
              <a:ea typeface="+mn-ea"/>
              <a:cs typeface="+mn-cs"/>
            </a:endParaRPr>
          </a:p>
          <a:p>
            <a:pPr lvl="0" hangingPunct="0"/>
            <a:r>
              <a:rPr lang="cs-CZ" sz="1200" kern="1200" dirty="0">
                <a:solidFill>
                  <a:schemeClr val="tx1"/>
                </a:solidFill>
                <a:effectLst/>
                <a:latin typeface="+mn-lt"/>
                <a:ea typeface="+mn-ea"/>
                <a:cs typeface="+mn-cs"/>
              </a:rPr>
              <a:t>- nedostatek kvalifikovaného personálu pro zajištění realizace projektu,</a:t>
            </a:r>
            <a:endParaRPr lang="cs-CZ" sz="1050" kern="1200" dirty="0">
              <a:solidFill>
                <a:schemeClr val="tx1"/>
              </a:solidFill>
              <a:effectLst/>
              <a:latin typeface="+mn-lt"/>
              <a:ea typeface="+mn-ea"/>
              <a:cs typeface="+mn-cs"/>
            </a:endParaRPr>
          </a:p>
          <a:p>
            <a:pPr lvl="0" hangingPunct="0"/>
            <a:r>
              <a:rPr lang="cs-CZ" sz="1200" kern="1200" dirty="0">
                <a:solidFill>
                  <a:schemeClr val="tx1"/>
                </a:solidFill>
                <a:effectLst/>
                <a:latin typeface="+mn-lt"/>
                <a:ea typeface="+mn-ea"/>
                <a:cs typeface="+mn-cs"/>
              </a:rPr>
              <a:t>- časové průtahy při realizaci (zejména u projektů, u kterých je realizace jedné aktivity podmíněna dokončením některé jiné aktivity),</a:t>
            </a:r>
            <a:endParaRPr lang="cs-CZ" sz="1050" kern="1200" dirty="0">
              <a:solidFill>
                <a:schemeClr val="tx1"/>
              </a:solidFill>
              <a:effectLst/>
              <a:latin typeface="+mn-lt"/>
              <a:ea typeface="+mn-ea"/>
              <a:cs typeface="+mn-cs"/>
            </a:endParaRPr>
          </a:p>
          <a:p>
            <a:pPr lvl="0" hangingPunct="0"/>
            <a:r>
              <a:rPr lang="cs-CZ" sz="1200" kern="1200" dirty="0">
                <a:solidFill>
                  <a:schemeClr val="tx1"/>
                </a:solidFill>
                <a:effectLst/>
                <a:latin typeface="+mn-lt"/>
                <a:ea typeface="+mn-ea"/>
                <a:cs typeface="+mn-cs"/>
              </a:rPr>
              <a:t>- odstoupení partnera, resp. neplnění závazků partnera,</a:t>
            </a:r>
            <a:endParaRPr lang="cs-CZ" sz="1050" kern="1200" dirty="0">
              <a:solidFill>
                <a:schemeClr val="tx1"/>
              </a:solidFill>
              <a:effectLst/>
              <a:latin typeface="+mn-lt"/>
              <a:ea typeface="+mn-ea"/>
              <a:cs typeface="+mn-cs"/>
            </a:endParaRPr>
          </a:p>
          <a:p>
            <a:pPr lvl="0" hangingPunct="0"/>
            <a:r>
              <a:rPr lang="cs-CZ" sz="1200" kern="1200" dirty="0">
                <a:solidFill>
                  <a:schemeClr val="tx1"/>
                </a:solidFill>
                <a:effectLst/>
                <a:latin typeface="+mn-lt"/>
                <a:ea typeface="+mn-ea"/>
                <a:cs typeface="+mn-cs"/>
              </a:rPr>
              <a:t>- nedostatek financí.</a:t>
            </a:r>
            <a:endParaRPr lang="cs-CZ" sz="105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 </a:t>
            </a:r>
            <a:endParaRPr lang="cs-CZ" sz="1050" kern="1200" dirty="0">
              <a:solidFill>
                <a:schemeClr val="tx1"/>
              </a:solidFill>
              <a:effectLst/>
              <a:latin typeface="+mn-lt"/>
              <a:ea typeface="+mn-ea"/>
              <a:cs typeface="+mn-cs"/>
            </a:endParaRPr>
          </a:p>
          <a:p>
            <a:pPr hangingPunct="0"/>
            <a:r>
              <a:rPr lang="cs-CZ" sz="1200" b="1" kern="1200" dirty="0">
                <a:solidFill>
                  <a:schemeClr val="tx1"/>
                </a:solidFill>
                <a:effectLst/>
                <a:latin typeface="+mn-lt"/>
                <a:ea typeface="+mn-ea"/>
                <a:cs typeface="+mn-cs"/>
              </a:rPr>
              <a:t> </a:t>
            </a:r>
            <a:endParaRPr lang="cs-CZ" sz="1050" kern="1200" dirty="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84</a:t>
            </a:fld>
            <a:endParaRPr lang="cs-CZ"/>
          </a:p>
        </p:txBody>
      </p:sp>
    </p:spTree>
    <p:extLst>
      <p:ext uri="{BB962C8B-B14F-4D97-AF65-F5344CB8AC3E}">
        <p14:creationId xmlns:p14="http://schemas.microsoft.com/office/powerpoint/2010/main" val="29885641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a:solidFill>
                  <a:schemeClr val="tx1"/>
                </a:solidFill>
                <a:effectLst/>
                <a:latin typeface="+mn-lt"/>
                <a:ea typeface="+mn-ea"/>
                <a:cs typeface="+mn-cs"/>
              </a:rPr>
              <a:t>Obecně platí, že žádost o podporu bude hodnocena podle kvality jejího obsahu, nikoli podle počtu stránek. Ve všech částech formuláře žádosti o podporu je vhodnější uvádět jasné a stručné informace, uvádět konkrétní údaje a nikoliv všeobecné fráze.</a:t>
            </a:r>
            <a:endParaRPr lang="cs-CZ" sz="1050" kern="1200" dirty="0">
              <a:solidFill>
                <a:schemeClr val="tx1"/>
              </a:solidFill>
              <a:effectLst/>
              <a:latin typeface="+mn-lt"/>
              <a:ea typeface="+mn-ea"/>
              <a:cs typeface="+mn-cs"/>
            </a:endParaRPr>
          </a:p>
          <a:p>
            <a:pPr hangingPunct="0"/>
            <a:endParaRPr lang="cs-CZ" sz="120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Při vytváření a následném ověření vnitřní logiky projektu a sladění jeho jednotlivých částí jsou používány různé projektové techniky. Nejčastější je logický rámec.</a:t>
            </a:r>
          </a:p>
          <a:p>
            <a:pPr hangingPunct="0"/>
            <a:r>
              <a:rPr lang="cs-CZ" sz="1200" kern="1200" dirty="0">
                <a:solidFill>
                  <a:schemeClr val="tx1"/>
                </a:solidFill>
                <a:effectLst/>
                <a:latin typeface="+mn-lt"/>
                <a:ea typeface="+mn-ea"/>
                <a:cs typeface="+mn-cs"/>
              </a:rPr>
              <a:t>Je to postup, s jehož pomocí jsme schopni stručně, přehledně a srozumitelně popsat projekt na jednom listu A4. </a:t>
            </a:r>
          </a:p>
          <a:p>
            <a:r>
              <a:rPr lang="cs-CZ" sz="1200" kern="1200" dirty="0">
                <a:solidFill>
                  <a:schemeClr val="tx1"/>
                </a:solidFill>
                <a:effectLst/>
                <a:latin typeface="+mn-lt"/>
                <a:ea typeface="+mn-ea"/>
                <a:cs typeface="+mn-cs"/>
              </a:rPr>
              <a:t> </a:t>
            </a:r>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85</a:t>
            </a:fld>
            <a:endParaRPr lang="cs-CZ"/>
          </a:p>
        </p:txBody>
      </p:sp>
    </p:spTree>
    <p:extLst>
      <p:ext uri="{BB962C8B-B14F-4D97-AF65-F5344CB8AC3E}">
        <p14:creationId xmlns:p14="http://schemas.microsoft.com/office/powerpoint/2010/main" val="14162738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86</a:t>
            </a:fld>
            <a:endParaRPr lang="cs-CZ"/>
          </a:p>
        </p:txBody>
      </p:sp>
    </p:spTree>
    <p:extLst>
      <p:ext uri="{BB962C8B-B14F-4D97-AF65-F5344CB8AC3E}">
        <p14:creationId xmlns:p14="http://schemas.microsoft.com/office/powerpoint/2010/main" val="39092160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17</a:t>
            </a:fld>
            <a:endParaRPr lang="cs-CZ"/>
          </a:p>
        </p:txBody>
      </p:sp>
    </p:spTree>
    <p:extLst>
      <p:ext uri="{BB962C8B-B14F-4D97-AF65-F5344CB8AC3E}">
        <p14:creationId xmlns:p14="http://schemas.microsoft.com/office/powerpoint/2010/main" val="257749892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88</a:t>
            </a:fld>
            <a:endParaRPr lang="cs-CZ"/>
          </a:p>
        </p:txBody>
      </p:sp>
    </p:spTree>
    <p:extLst>
      <p:ext uri="{BB962C8B-B14F-4D97-AF65-F5344CB8AC3E}">
        <p14:creationId xmlns:p14="http://schemas.microsoft.com/office/powerpoint/2010/main" val="12523647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Pořadí vyplňování záložek není zcela individuální, u některých je nejprve nutné vyplnit nadřazený údaj v jiné části žádosti o podporu (do té doby je záložka šedě podbarvená). </a:t>
            </a:r>
          </a:p>
          <a:p>
            <a:r>
              <a:rPr lang="cs-CZ" dirty="0"/>
              <a:t>Role uživatelů IS KP14+ ve vztahu k projektu:</a:t>
            </a:r>
            <a:r>
              <a:rPr lang="cs-CZ" baseline="0" dirty="0"/>
              <a:t> </a:t>
            </a:r>
            <a:r>
              <a:rPr lang="cs-CZ" dirty="0"/>
              <a:t>Editor,</a:t>
            </a:r>
            <a:r>
              <a:rPr lang="cs-CZ" baseline="0" dirty="0"/>
              <a:t> </a:t>
            </a:r>
            <a:r>
              <a:rPr lang="cs-CZ" dirty="0"/>
              <a:t>Čtenář,</a:t>
            </a:r>
            <a:r>
              <a:rPr lang="cs-CZ" baseline="0" dirty="0"/>
              <a:t> </a:t>
            </a:r>
            <a:r>
              <a:rPr lang="cs-CZ" dirty="0"/>
              <a:t>Signatář</a:t>
            </a:r>
            <a:r>
              <a:rPr lang="cs-CZ" baseline="0" dirty="0"/>
              <a:t> </a:t>
            </a:r>
            <a:r>
              <a:rPr lang="cs-CZ" dirty="0"/>
              <a:t>(vždy minimálně 1 osoba s touto rolí; pořadí signatářů se specifikuje v datech žádosti).</a:t>
            </a:r>
          </a:p>
          <a:p>
            <a:pPr marL="0" lvl="1" indent="0">
              <a:lnSpc>
                <a:spcPts val="2880"/>
              </a:lnSpc>
              <a:spcBef>
                <a:spcPts val="600"/>
              </a:spcBef>
              <a:spcAft>
                <a:spcPts val="600"/>
              </a:spcAft>
              <a:buSzPct val="100000"/>
              <a:buFont typeface="Wingdings" panose="05000000000000000000" pitchFamily="2" charset="2"/>
              <a:buNone/>
            </a:pPr>
            <a:r>
              <a:rPr lang="cs-CZ" sz="2400" dirty="0"/>
              <a:t>Není možné přidělit přístup někomu, kdo pro IS KP14+ neexistuje.</a:t>
            </a:r>
          </a:p>
          <a:p>
            <a:r>
              <a:rPr lang="cs-CZ" dirty="0"/>
              <a:t>Správce přístupů je vždy jedním z </a:t>
            </a:r>
            <a:r>
              <a:rPr lang="cs-CZ"/>
              <a:t>editorů.</a:t>
            </a:r>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99</a:t>
            </a:fld>
            <a:endParaRPr lang="cs-CZ"/>
          </a:p>
        </p:txBody>
      </p:sp>
    </p:spTree>
    <p:extLst>
      <p:ext uri="{BB962C8B-B14F-4D97-AF65-F5344CB8AC3E}">
        <p14:creationId xmlns:p14="http://schemas.microsoft.com/office/powerpoint/2010/main" val="14900232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100" b="1" dirty="0"/>
              <a:t>Zkrácený název projektu </a:t>
            </a:r>
            <a:r>
              <a:rPr lang="cs-CZ" sz="1100" dirty="0"/>
              <a:t>– Identifikační údaj sloužící k základní orientaci v systému</a:t>
            </a:r>
          </a:p>
          <a:p>
            <a:r>
              <a:rPr lang="cs-CZ" sz="1100" b="1" dirty="0"/>
              <a:t>Typ podání </a:t>
            </a:r>
            <a:r>
              <a:rPr lang="cs-CZ" sz="1100" dirty="0"/>
              <a:t>– Automatické x Ruční</a:t>
            </a:r>
          </a:p>
          <a:p>
            <a:pPr lvl="1"/>
            <a:r>
              <a:rPr lang="cs-CZ" sz="1100" dirty="0"/>
              <a:t>Automatické – automaticky po podpisu signatáře/ů</a:t>
            </a:r>
          </a:p>
          <a:p>
            <a:pPr lvl="1"/>
            <a:r>
              <a:rPr lang="cs-CZ" sz="1100" dirty="0"/>
              <a:t>Ruční – aktivní účast žadatele přes tlačítko </a:t>
            </a:r>
            <a:r>
              <a:rPr lang="pl-PL" sz="1100" dirty="0"/>
              <a:t>Podat žádost, které se vygeneruje po podpisu žádosti </a:t>
            </a:r>
          </a:p>
          <a:p>
            <a:r>
              <a:rPr lang="cs-CZ" sz="1100" b="1" dirty="0"/>
              <a:t>Způsob jednání</a:t>
            </a:r>
            <a:r>
              <a:rPr lang="cs-CZ" sz="1100" dirty="0"/>
              <a:t> – nastavení pravidla pro podpis žádosti, </a:t>
            </a:r>
            <a:r>
              <a:rPr lang="cs-CZ" sz="1100" dirty="0" err="1"/>
              <a:t>provazba</a:t>
            </a:r>
            <a:r>
              <a:rPr lang="cs-CZ" sz="1100" dirty="0"/>
              <a:t> se záložkou Přístup k projektu (určení rolí)</a:t>
            </a:r>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100</a:t>
            </a:fld>
            <a:endParaRPr lang="cs-CZ"/>
          </a:p>
        </p:txBody>
      </p:sp>
    </p:spTree>
    <p:extLst>
      <p:ext uri="{BB962C8B-B14F-4D97-AF65-F5344CB8AC3E}">
        <p14:creationId xmlns:p14="http://schemas.microsoft.com/office/powerpoint/2010/main" val="39909277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77500" lnSpcReduction="20000"/>
          </a:bodyPr>
          <a:lstStyle/>
          <a:p>
            <a:r>
              <a:rPr lang="cs-CZ" b="1" u="none" dirty="0"/>
              <a:t>Název projektu </a:t>
            </a:r>
          </a:p>
          <a:p>
            <a:r>
              <a:rPr lang="cs-CZ" b="1" dirty="0"/>
              <a:t>Anotace projektu </a:t>
            </a:r>
            <a:r>
              <a:rPr lang="cs-CZ" dirty="0"/>
              <a:t>– Stručné shrnutí projektu – bude zveřejněno v seznamu podpořených projektů</a:t>
            </a:r>
          </a:p>
          <a:p>
            <a:pPr>
              <a:spcBef>
                <a:spcPts val="375"/>
              </a:spcBef>
              <a:buClr>
                <a:srgbClr val="000000"/>
              </a:buClr>
              <a:buSzPct val="100000"/>
              <a:buFont typeface="Wingdings" panose="05000000000000000000" pitchFamily="2" charset="2"/>
              <a:buChar char=""/>
              <a:defRPr/>
            </a:pPr>
            <a:r>
              <a:rPr lang="cs-CZ" altLang="cs-CZ" dirty="0"/>
              <a:t> zobrazuje se na začátku žádosti</a:t>
            </a:r>
          </a:p>
          <a:p>
            <a:pPr>
              <a:spcBef>
                <a:spcPts val="375"/>
              </a:spcBef>
              <a:buClr>
                <a:srgbClr val="000000"/>
              </a:buClr>
              <a:buSzPct val="100000"/>
              <a:buFont typeface="Wingdings" panose="05000000000000000000" pitchFamily="2" charset="2"/>
              <a:buChar char=""/>
              <a:defRPr/>
            </a:pPr>
            <a:r>
              <a:rPr lang="cs-CZ" altLang="cs-CZ" dirty="0"/>
              <a:t> projekt v kostce, souhrnný obraz</a:t>
            </a:r>
          </a:p>
          <a:p>
            <a:pPr>
              <a:spcBef>
                <a:spcPts val="375"/>
              </a:spcBef>
              <a:buClr>
                <a:srgbClr val="000000"/>
              </a:buClr>
              <a:buSzPct val="100000"/>
              <a:buFont typeface="Wingdings" panose="05000000000000000000" pitchFamily="2" charset="2"/>
              <a:buChar char=""/>
              <a:defRPr/>
            </a:pPr>
            <a:r>
              <a:rPr lang="cs-CZ" altLang="cs-CZ" dirty="0"/>
              <a:t> jednoduše a výstižně (představte si, že píšete odstavec do novin pro projektem a tématem nedotčenou veřejnost)</a:t>
            </a:r>
          </a:p>
          <a:p>
            <a:pPr>
              <a:spcBef>
                <a:spcPts val="375"/>
              </a:spcBef>
              <a:buClr>
                <a:srgbClr val="000000"/>
              </a:buClr>
              <a:buSzPct val="100000"/>
              <a:buFont typeface="Wingdings" panose="05000000000000000000" pitchFamily="2" charset="2"/>
              <a:buChar char=""/>
              <a:defRPr/>
            </a:pPr>
            <a:r>
              <a:rPr lang="cs-CZ" altLang="cs-CZ" dirty="0"/>
              <a:t> úvodní informace pro hodnotitele</a:t>
            </a:r>
          </a:p>
          <a:p>
            <a:pPr>
              <a:spcBef>
                <a:spcPts val="375"/>
              </a:spcBef>
              <a:buClr>
                <a:srgbClr val="000000"/>
              </a:buClr>
              <a:buSzPct val="100000"/>
              <a:buFont typeface="Wingdings" panose="05000000000000000000" pitchFamily="2" charset="2"/>
              <a:buChar char=""/>
              <a:defRPr/>
            </a:pPr>
            <a:r>
              <a:rPr lang="cs-CZ" altLang="cs-CZ" dirty="0"/>
              <a:t> co, kdo, jak, proč, jak dlouho, za kolik</a:t>
            </a:r>
          </a:p>
          <a:p>
            <a:endParaRPr lang="cs-CZ" dirty="0"/>
          </a:p>
          <a:p>
            <a:r>
              <a:rPr lang="cs-CZ" b="1" dirty="0"/>
              <a:t>Datum zahájení a ukončení</a:t>
            </a:r>
            <a:r>
              <a:rPr lang="cs-CZ" dirty="0"/>
              <a:t> – předpokládané/skutečné</a:t>
            </a:r>
          </a:p>
          <a:p>
            <a:pPr lvl="1"/>
            <a:r>
              <a:rPr lang="cs-CZ" dirty="0"/>
              <a:t>generuje se délka projektu</a:t>
            </a:r>
          </a:p>
          <a:p>
            <a:pPr lvl="1"/>
            <a:r>
              <a:rPr lang="cs-CZ" dirty="0"/>
              <a:t>nutno respektovat limity nastavené výzvou</a:t>
            </a:r>
          </a:p>
          <a:p>
            <a:pPr marL="432000" lvl="1" indent="-432000">
              <a:lnSpc>
                <a:spcPts val="2880"/>
              </a:lnSpc>
              <a:spcBef>
                <a:spcPts val="600"/>
              </a:spcBef>
              <a:spcAft>
                <a:spcPts val="600"/>
              </a:spcAft>
              <a:buSzPct val="100000"/>
              <a:buFont typeface="Wingdings" panose="05000000000000000000" pitchFamily="2" charset="2"/>
              <a:buChar char=""/>
            </a:pPr>
            <a:r>
              <a:rPr lang="cs-CZ" sz="2400" b="1" dirty="0"/>
              <a:t>Jiné finanční příjmy</a:t>
            </a:r>
            <a:r>
              <a:rPr lang="cs-CZ" sz="2400" dirty="0"/>
              <a:t> – Vytváří x Nevytváří. </a:t>
            </a:r>
            <a:r>
              <a:rPr lang="cs-CZ" sz="2400" dirty="0" err="1"/>
              <a:t>Provazba</a:t>
            </a:r>
            <a:r>
              <a:rPr lang="cs-CZ" sz="2400" dirty="0"/>
              <a:t> s záložkou Rozpad financování</a:t>
            </a:r>
          </a:p>
          <a:p>
            <a:pPr marL="432000" lvl="1" indent="-432000">
              <a:lnSpc>
                <a:spcPts val="2880"/>
              </a:lnSpc>
              <a:spcBef>
                <a:spcPts val="600"/>
              </a:spcBef>
              <a:spcAft>
                <a:spcPts val="600"/>
              </a:spcAft>
              <a:buSzPct val="100000"/>
              <a:buFont typeface="Wingdings" panose="05000000000000000000" pitchFamily="2" charset="2"/>
              <a:buChar char=""/>
            </a:pPr>
            <a:r>
              <a:rPr lang="cs-CZ" sz="2400" b="1" dirty="0"/>
              <a:t>Příjmy dle čl. 61 obecného nařízení </a:t>
            </a:r>
            <a:r>
              <a:rPr lang="cs-CZ" sz="2400" dirty="0"/>
              <a:t>- Projekt nevytváří příjmy dle článku 61</a:t>
            </a:r>
            <a:endParaRPr lang="cs-CZ" sz="2400" b="1" dirty="0"/>
          </a:p>
          <a:p>
            <a:endParaRPr lang="cs-CZ" b="1" dirty="0"/>
          </a:p>
          <a:p>
            <a:r>
              <a:rPr lang="cs-CZ" b="1" dirty="0"/>
              <a:t>Doplňkové informace – </a:t>
            </a:r>
            <a:r>
              <a:rPr lang="cs-CZ" b="1" dirty="0" err="1"/>
              <a:t>checkboxy</a:t>
            </a:r>
            <a:endParaRPr lang="cs-CZ" b="1" dirty="0"/>
          </a:p>
          <a:p>
            <a:r>
              <a:rPr lang="pl-PL" dirty="0"/>
              <a:t>Realizace zadávacích řízení na projektu</a:t>
            </a:r>
          </a:p>
          <a:p>
            <a:r>
              <a:rPr lang="cs-CZ" dirty="0"/>
              <a:t>Režim financování – nastaveno na výzvě</a:t>
            </a:r>
          </a:p>
          <a:p>
            <a:r>
              <a:rPr lang="cs-CZ" dirty="0"/>
              <a:t>Veřejná podpora – orientační, není provázáno s další záložkou. Bude řešeno až před podpisem právního aktu</a:t>
            </a:r>
          </a:p>
          <a:p>
            <a:r>
              <a:rPr lang="cs-CZ" dirty="0"/>
              <a:t>Projekt je zcela nebo zčásti prováděn sociálními partnery nebo NNO – </a:t>
            </a:r>
            <a:r>
              <a:rPr lang="cs-CZ" dirty="0" err="1"/>
              <a:t>checkbox</a:t>
            </a:r>
            <a:r>
              <a:rPr lang="cs-CZ" dirty="0"/>
              <a:t> s </a:t>
            </a:r>
            <a:r>
              <a:rPr lang="cs-CZ" dirty="0" err="1"/>
              <a:t>provazbou</a:t>
            </a:r>
            <a:r>
              <a:rPr lang="cs-CZ" dirty="0"/>
              <a:t> na indikátor – relevantní v případě, že žadatel je NNO nebo sociální partner</a:t>
            </a:r>
            <a:endParaRPr lang="cs-CZ" b="1" dirty="0"/>
          </a:p>
          <a:p>
            <a:endParaRPr lang="cs-CZ" dirty="0"/>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101</a:t>
            </a:fld>
            <a:endParaRPr lang="cs-CZ"/>
          </a:p>
        </p:txBody>
      </p:sp>
    </p:spTree>
    <p:extLst>
      <p:ext uri="{BB962C8B-B14F-4D97-AF65-F5344CB8AC3E}">
        <p14:creationId xmlns:p14="http://schemas.microsoft.com/office/powerpoint/2010/main" val="40809183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Základní identifikace specifických cílů je nastavena na úrovni výzvy.</a:t>
            </a:r>
          </a:p>
          <a:p>
            <a:r>
              <a:rPr lang="cs-CZ" b="1" dirty="0"/>
              <a:t>Název</a:t>
            </a:r>
            <a:r>
              <a:rPr lang="cs-CZ" dirty="0"/>
              <a:t> – žadatel vybírá z číselníku</a:t>
            </a:r>
          </a:p>
          <a:p>
            <a:r>
              <a:rPr lang="cs-CZ" b="1" dirty="0"/>
              <a:t>Procentní podíl </a:t>
            </a:r>
            <a:r>
              <a:rPr lang="cs-CZ" dirty="0"/>
              <a:t>– míra aktivit projektu pod specifickým cílem</a:t>
            </a:r>
          </a:p>
          <a:p>
            <a:pPr lvl="1"/>
            <a:r>
              <a:rPr lang="cs-CZ" dirty="0"/>
              <a:t>- zadané hodnoty nejsou pro příjemce závazné</a:t>
            </a:r>
          </a:p>
          <a:p>
            <a:pPr lvl="1"/>
            <a:r>
              <a:rPr lang="cs-CZ" dirty="0"/>
              <a:t>- systém provádí kontrolu součtu procentních podílů jednotlivých cílů</a:t>
            </a:r>
          </a:p>
          <a:p>
            <a:pPr lvl="1"/>
            <a:r>
              <a:rPr lang="cs-CZ" dirty="0"/>
              <a:t>- určený poměr je využit při automatických rozpadech v oblasti finančního plánu, indikátorů a kategorie intervencí</a:t>
            </a:r>
          </a:p>
          <a:p>
            <a:endParaRPr lang="cs-CZ" dirty="0"/>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102</a:t>
            </a:fld>
            <a:endParaRPr lang="cs-CZ"/>
          </a:p>
        </p:txBody>
      </p:sp>
    </p:spTree>
    <p:extLst>
      <p:ext uri="{BB962C8B-B14F-4D97-AF65-F5344CB8AC3E}">
        <p14:creationId xmlns:p14="http://schemas.microsoft.com/office/powerpoint/2010/main" val="28598313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77500" lnSpcReduction="20000"/>
          </a:bodyPr>
          <a:lstStyle/>
          <a:p>
            <a:r>
              <a:rPr lang="cs-CZ" b="1" dirty="0"/>
              <a:t>Jaký problém projekt řeší? </a:t>
            </a:r>
            <a:r>
              <a:rPr lang="cs-CZ" dirty="0"/>
              <a:t>– popis problému, proč ho řeší, koho se týká, důsledky neřešení</a:t>
            </a:r>
          </a:p>
          <a:p>
            <a:r>
              <a:rPr lang="cs-CZ" b="1" dirty="0"/>
              <a:t>Jaké jsou příčiny problému?</a:t>
            </a:r>
            <a:r>
              <a:rPr lang="cs-CZ" dirty="0"/>
              <a:t> – popis příčin problému, doklady existence problému, zda byl již v minulosti řešen a s jakým výsledkem</a:t>
            </a:r>
          </a:p>
          <a:p>
            <a:r>
              <a:rPr lang="cs-CZ" b="1" dirty="0"/>
              <a:t>Co je cílem projektu? </a:t>
            </a:r>
            <a:r>
              <a:rPr lang="cs-CZ" dirty="0"/>
              <a:t>– cíl/e projektu, provázanost cílů, měřitelnost, jak dosažení cíle řeší problém, jak ověřit dosažení cíle </a:t>
            </a:r>
          </a:p>
          <a:p>
            <a:endParaRPr lang="cs-CZ" b="1" dirty="0"/>
          </a:p>
          <a:p>
            <a:r>
              <a:rPr lang="cs-CZ" b="1" dirty="0"/>
              <a:t>Jaká/é změna/y je/jsou v důsledku projektu očekávána/y? </a:t>
            </a:r>
            <a:r>
              <a:rPr lang="cs-CZ" dirty="0"/>
              <a:t>– co se změní, obecnější než cíl, dopad na cílovou skupinu</a:t>
            </a:r>
          </a:p>
          <a:p>
            <a:pPr>
              <a:buNone/>
            </a:pPr>
            <a:r>
              <a:rPr lang="cs-CZ" altLang="cs-CZ" sz="1200" dirty="0">
                <a:solidFill>
                  <a:srgbClr val="000000"/>
                </a:solidFill>
              </a:rPr>
              <a:t>- nová kolonka v žádosti, která rozvíjí kolonku „cíle“</a:t>
            </a:r>
          </a:p>
          <a:p>
            <a:pPr>
              <a:buNone/>
            </a:pPr>
            <a:r>
              <a:rPr lang="cs-CZ" altLang="cs-CZ" sz="1200" dirty="0">
                <a:solidFill>
                  <a:srgbClr val="000000"/>
                </a:solidFill>
              </a:rPr>
              <a:t>- nutí žadatele popsat kvalitativní dopady projektu</a:t>
            </a:r>
          </a:p>
          <a:p>
            <a:pPr>
              <a:buNone/>
            </a:pPr>
            <a:r>
              <a:rPr lang="cs-CZ" altLang="cs-CZ" sz="1200" dirty="0">
                <a:solidFill>
                  <a:srgbClr val="000000"/>
                </a:solidFill>
              </a:rPr>
              <a:t>- od instrumentálních cílů (cílem je usnadnit přístup rodičům po mateřské dovolené</a:t>
            </a:r>
            <a:r>
              <a:rPr lang="cs-CZ" altLang="cs-CZ" sz="1200" baseline="0" dirty="0">
                <a:solidFill>
                  <a:srgbClr val="000000"/>
                </a:solidFill>
              </a:rPr>
              <a:t> zpět do pracovního procesu</a:t>
            </a:r>
            <a:r>
              <a:rPr lang="cs-CZ" altLang="cs-CZ" sz="1200" dirty="0">
                <a:solidFill>
                  <a:srgbClr val="000000"/>
                </a:solidFill>
              </a:rPr>
              <a:t>) k efektům</a:t>
            </a:r>
          </a:p>
          <a:p>
            <a:pPr>
              <a:buNone/>
            </a:pPr>
            <a:r>
              <a:rPr lang="cs-CZ" altLang="cs-CZ" sz="1200" baseline="0" dirty="0">
                <a:solidFill>
                  <a:srgbClr val="000000"/>
                </a:solidFill>
              </a:rPr>
              <a:t>  </a:t>
            </a:r>
            <a:r>
              <a:rPr lang="cs-CZ" altLang="cs-CZ" sz="1200" dirty="0">
                <a:solidFill>
                  <a:srgbClr val="000000"/>
                </a:solidFill>
              </a:rPr>
              <a:t>(změnou bude získání pracovního uplatnění</a:t>
            </a:r>
            <a:r>
              <a:rPr lang="cs-CZ" altLang="cs-CZ" sz="1200" baseline="0" dirty="0">
                <a:solidFill>
                  <a:srgbClr val="000000"/>
                </a:solidFill>
              </a:rPr>
              <a:t> pro rodiče po mateřské dovolené </a:t>
            </a:r>
            <a:r>
              <a:rPr lang="cs-CZ" altLang="cs-CZ" sz="1200" dirty="0">
                <a:solidFill>
                  <a:srgbClr val="000000"/>
                </a:solidFill>
              </a:rPr>
              <a:t>a sladění rodinného a pracovního života)</a:t>
            </a:r>
          </a:p>
          <a:p>
            <a:pPr>
              <a:buNone/>
            </a:pPr>
            <a:r>
              <a:rPr lang="cs-CZ" altLang="cs-CZ" sz="1200" dirty="0">
                <a:solidFill>
                  <a:srgbClr val="000000"/>
                </a:solidFill>
              </a:rPr>
              <a:t>- kvantifikovat tu změnu</a:t>
            </a:r>
          </a:p>
          <a:p>
            <a:endParaRPr lang="cs-CZ" b="1" dirty="0"/>
          </a:p>
          <a:p>
            <a:r>
              <a:rPr lang="cs-CZ" b="1" dirty="0"/>
              <a:t>Jaké aktivity v projektu budou realizovány? (N) </a:t>
            </a:r>
            <a:r>
              <a:rPr lang="cs-CZ" dirty="0"/>
              <a:t>– KA jsou dále řešeny na samostatné záložce – lze uvést odkaz na tuto záložku nebo stručný popis. </a:t>
            </a:r>
            <a:r>
              <a:rPr lang="cs-CZ" b="1" dirty="0"/>
              <a:t>Údaje zde uvedené nesmí být v rozporu s údaji na záložce KA.</a:t>
            </a:r>
          </a:p>
          <a:p>
            <a:r>
              <a:rPr lang="cs-CZ" b="1" dirty="0"/>
              <a:t>Popis realizačního týmu projektu – </a:t>
            </a:r>
            <a:r>
              <a:rPr lang="cs-CZ" dirty="0"/>
              <a:t>všechny pozice v RT</a:t>
            </a:r>
            <a:r>
              <a:rPr lang="cs-CZ" b="1" dirty="0"/>
              <a:t> </a:t>
            </a:r>
            <a:r>
              <a:rPr lang="cs-CZ" dirty="0"/>
              <a:t>(NN i PN, příjemce i partner)</a:t>
            </a:r>
          </a:p>
          <a:p>
            <a:pPr lvl="1"/>
            <a:r>
              <a:rPr lang="cs-CZ" dirty="0"/>
              <a:t>- hlavní činnosti</a:t>
            </a:r>
          </a:p>
          <a:p>
            <a:pPr lvl="1"/>
            <a:r>
              <a:rPr lang="cs-CZ" dirty="0"/>
              <a:t>- rozsah zapojení</a:t>
            </a:r>
          </a:p>
          <a:p>
            <a:pPr lvl="1"/>
            <a:r>
              <a:rPr lang="cs-CZ" dirty="0"/>
              <a:t>- odborná kapacita (ne konkrétní jména)</a:t>
            </a:r>
          </a:p>
          <a:p>
            <a:pPr marL="457200" lvl="1" indent="0">
              <a:spcAft>
                <a:spcPts val="600"/>
              </a:spcAft>
              <a:buFontTx/>
              <a:buNone/>
            </a:pPr>
            <a:r>
              <a:rPr lang="cs-CZ" dirty="0"/>
              <a:t>- omezený rozsah pole - samostatná příloha s odkazem</a:t>
            </a:r>
          </a:p>
          <a:p>
            <a:pPr marL="628650" lvl="1" indent="-171450">
              <a:spcAft>
                <a:spcPts val="600"/>
              </a:spcAft>
              <a:buFontTx/>
              <a:buChar char="-"/>
            </a:pPr>
            <a:endParaRPr lang="cs-CZ" dirty="0"/>
          </a:p>
          <a:p>
            <a:r>
              <a:rPr lang="cs-CZ" b="1" dirty="0"/>
              <a:t>Jak bude zajištěno šíření výstupů projektu? (N) </a:t>
            </a:r>
            <a:r>
              <a:rPr lang="cs-CZ" dirty="0"/>
              <a:t>– produkty, povědomí cílové skupiny apod.</a:t>
            </a:r>
          </a:p>
          <a:p>
            <a:r>
              <a:rPr lang="cs-CZ" b="1" dirty="0"/>
              <a:t>V čem je navržené řešení inovativní? (N) </a:t>
            </a:r>
            <a:r>
              <a:rPr lang="cs-CZ" dirty="0"/>
              <a:t>- osa 3 OPZ, výzvy zaměřené na sociální inovace.</a:t>
            </a:r>
          </a:p>
          <a:p>
            <a:pPr>
              <a:spcBef>
                <a:spcPts val="450"/>
              </a:spcBef>
              <a:buNone/>
            </a:pPr>
            <a:r>
              <a:rPr lang="cs-CZ" altLang="cs-CZ" sz="1200" dirty="0">
                <a:solidFill>
                  <a:srgbClr val="000000"/>
                </a:solidFill>
              </a:rPr>
              <a:t>- některé výzvy vyžadují popis toho, v čem je projekt inovativní, v čem je nový, neokoukaný</a:t>
            </a:r>
          </a:p>
          <a:p>
            <a:pPr>
              <a:spcBef>
                <a:spcPts val="450"/>
              </a:spcBef>
              <a:buNone/>
            </a:pPr>
            <a:r>
              <a:rPr lang="cs-CZ" altLang="cs-CZ" sz="1200" dirty="0">
                <a:solidFill>
                  <a:srgbClr val="000000"/>
                </a:solidFill>
              </a:rPr>
              <a:t>- </a:t>
            </a:r>
            <a:r>
              <a:rPr lang="cs-CZ" altLang="cs-CZ" sz="1200" u="sng" dirty="0">
                <a:solidFill>
                  <a:srgbClr val="000000"/>
                </a:solidFill>
              </a:rPr>
              <a:t>tři základní roviny inovace:</a:t>
            </a:r>
          </a:p>
          <a:p>
            <a:pPr>
              <a:spcBef>
                <a:spcPts val="450"/>
              </a:spcBef>
              <a:buFont typeface="Wingdings" panose="05000000000000000000" pitchFamily="2" charset="2"/>
              <a:buChar char=""/>
            </a:pPr>
            <a:r>
              <a:rPr lang="cs-CZ" altLang="cs-CZ" sz="1200" dirty="0">
                <a:solidFill>
                  <a:srgbClr val="000000"/>
                </a:solidFill>
              </a:rPr>
              <a:t> buď zavádíte projektem zcela </a:t>
            </a:r>
            <a:r>
              <a:rPr lang="cs-CZ" altLang="cs-CZ" sz="1200" b="1" dirty="0">
                <a:solidFill>
                  <a:srgbClr val="000000"/>
                </a:solidFill>
              </a:rPr>
              <a:t>nové služby</a:t>
            </a:r>
            <a:r>
              <a:rPr lang="cs-CZ" altLang="cs-CZ" sz="1200" dirty="0">
                <a:solidFill>
                  <a:srgbClr val="000000"/>
                </a:solidFill>
              </a:rPr>
              <a:t>, zaplňujete mezeru na trhu</a:t>
            </a:r>
          </a:p>
          <a:p>
            <a:pPr>
              <a:spcBef>
                <a:spcPts val="450"/>
              </a:spcBef>
              <a:buFont typeface="Wingdings" panose="05000000000000000000" pitchFamily="2" charset="2"/>
              <a:buChar char=""/>
            </a:pPr>
            <a:r>
              <a:rPr lang="cs-CZ" altLang="cs-CZ" sz="1200" dirty="0">
                <a:solidFill>
                  <a:srgbClr val="000000"/>
                </a:solidFill>
              </a:rPr>
              <a:t> nebo existující služby </a:t>
            </a:r>
            <a:r>
              <a:rPr lang="cs-CZ" altLang="cs-CZ" sz="1200" b="1" dirty="0">
                <a:solidFill>
                  <a:srgbClr val="000000"/>
                </a:solidFill>
              </a:rPr>
              <a:t>modifikujete, rozšiřujete, posouváte, zkvalitňujete</a:t>
            </a:r>
          </a:p>
          <a:p>
            <a:pPr>
              <a:spcBef>
                <a:spcPts val="450"/>
              </a:spcBef>
              <a:buFont typeface="Wingdings" panose="05000000000000000000" pitchFamily="2" charset="2"/>
              <a:buChar char=""/>
            </a:pPr>
            <a:r>
              <a:rPr lang="cs-CZ" altLang="cs-CZ" sz="1200" dirty="0">
                <a:solidFill>
                  <a:srgbClr val="000000"/>
                </a:solidFill>
              </a:rPr>
              <a:t> nebo vytváříte </a:t>
            </a:r>
            <a:r>
              <a:rPr lang="cs-CZ" altLang="cs-CZ" sz="1200" b="1" dirty="0">
                <a:solidFill>
                  <a:srgbClr val="000000"/>
                </a:solidFill>
              </a:rPr>
              <a:t>komplex</a:t>
            </a:r>
            <a:r>
              <a:rPr lang="cs-CZ" altLang="cs-CZ" sz="1200" dirty="0">
                <a:solidFill>
                  <a:srgbClr val="000000"/>
                </a:solidFill>
              </a:rPr>
              <a:t> vzájemně provázaných nebo se doplňujících služeb, který násobí efekt každé jedné služby v takovém komplexu zařazené a mění situaci v místě celkově</a:t>
            </a:r>
          </a:p>
          <a:p>
            <a:endParaRPr lang="cs-CZ" dirty="0"/>
          </a:p>
          <a:p>
            <a:r>
              <a:rPr lang="cs-CZ" b="1" dirty="0"/>
              <a:t>Jaká existují rizika projektu? </a:t>
            </a:r>
            <a:r>
              <a:rPr lang="cs-CZ" dirty="0"/>
              <a:t>– rizika spojená s realizací projektu a návrh jejich řešení. Ta rizika, jejichž vzniku může příjemce předcházet (kapacita cílové skupiny, personální obsazení projektu, finanční zdroje apod.).</a:t>
            </a:r>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103</a:t>
            </a:fld>
            <a:endParaRPr lang="cs-CZ"/>
          </a:p>
        </p:txBody>
      </p:sp>
    </p:spTree>
    <p:extLst>
      <p:ext uri="{BB962C8B-B14F-4D97-AF65-F5344CB8AC3E}">
        <p14:creationId xmlns:p14="http://schemas.microsoft.com/office/powerpoint/2010/main" val="39964300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200" b="0" u="none" dirty="0"/>
              <a:t>Při vyplňování</a:t>
            </a:r>
            <a:r>
              <a:rPr lang="cs-CZ" sz="1200" b="0" u="none" baseline="0" dirty="0"/>
              <a:t> indikátorů musí žadatel uvést cílovou hodnotu a popis hodnoty u všech indikátorů v Žádosti o podporu (jedná se o povinná pole). Do Žádosti o podporu se načítají všechny indikátory z Výzvy ŘO OPZ č. 047. U nerelevantních indikátorů ve vztahu k zaměření Výzvy MAS uvede žadatel do pole cílová hodnota nulu a do pole popis hodnoty uvede, že indikátor je ve vztahu k zaměření Výzvy MAS nerelevantní. Stejně tak bude žadatel postupovat i v případě, že indikátor bude relevantní ve vztahu k zaměření Výzvy MAS, ale žadatel neplánuje tuto aktivitu realizovat v rámci projektu.</a:t>
            </a:r>
            <a:endParaRPr lang="cs-CZ" dirty="0"/>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104</a:t>
            </a:fld>
            <a:endParaRPr lang="cs-CZ"/>
          </a:p>
        </p:txBody>
      </p:sp>
    </p:spTree>
    <p:extLst>
      <p:ext uri="{BB962C8B-B14F-4D97-AF65-F5344CB8AC3E}">
        <p14:creationId xmlns:p14="http://schemas.microsoft.com/office/powerpoint/2010/main" val="39588927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lvl="1" indent="0">
              <a:lnSpc>
                <a:spcPts val="2880"/>
              </a:lnSpc>
              <a:spcBef>
                <a:spcPts val="600"/>
              </a:spcBef>
              <a:spcAft>
                <a:spcPts val="600"/>
              </a:spcAft>
              <a:buSzPct val="100000"/>
              <a:buFont typeface="Wingdings" panose="05000000000000000000" pitchFamily="2" charset="2"/>
              <a:buNone/>
            </a:pPr>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105</a:t>
            </a:fld>
            <a:endParaRPr lang="cs-CZ"/>
          </a:p>
        </p:txBody>
      </p:sp>
    </p:spTree>
    <p:extLst>
      <p:ext uri="{BB962C8B-B14F-4D97-AF65-F5344CB8AC3E}">
        <p14:creationId xmlns:p14="http://schemas.microsoft.com/office/powerpoint/2010/main" val="89362482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a:t>Rovné příležitosti a nediskriminace, Udržitelný rozvoj (environmentální indikátory), Rovné příležitosti mužů a žen</a:t>
            </a:r>
            <a:r>
              <a:rPr lang="cs-CZ" dirty="0"/>
              <a:t> </a:t>
            </a:r>
            <a:r>
              <a:rPr lang="cs-CZ" b="1" dirty="0"/>
              <a:t>– </a:t>
            </a:r>
            <a:r>
              <a:rPr lang="cs-CZ" dirty="0"/>
              <a:t>určení vlivu na princip</a:t>
            </a:r>
          </a:p>
          <a:p>
            <a:pPr lvl="1">
              <a:spcAft>
                <a:spcPts val="600"/>
              </a:spcAft>
            </a:pPr>
            <a:r>
              <a:rPr lang="cs-CZ" dirty="0"/>
              <a:t>Cílené zaměření na horizontální princip - nutno uvést podrobnosti</a:t>
            </a:r>
          </a:p>
          <a:p>
            <a:pPr lvl="1">
              <a:spcAft>
                <a:spcPts val="600"/>
              </a:spcAft>
            </a:pPr>
            <a:r>
              <a:rPr lang="cs-CZ" dirty="0"/>
              <a:t>Pozitivní vliv na horizontální princip – nutno uvést podrobnosti</a:t>
            </a:r>
          </a:p>
          <a:p>
            <a:pPr lvl="1">
              <a:spcAft>
                <a:spcPts val="600"/>
              </a:spcAft>
            </a:pPr>
            <a:r>
              <a:rPr lang="cs-CZ" dirty="0"/>
              <a:t>Neutrální k horizontálnímu principu (vždy u udržitelného rozvoje)</a:t>
            </a:r>
          </a:p>
          <a:p>
            <a:pPr marL="0" lvl="1" indent="0">
              <a:lnSpc>
                <a:spcPts val="2880"/>
              </a:lnSpc>
              <a:spcBef>
                <a:spcPts val="600"/>
              </a:spcBef>
              <a:spcAft>
                <a:spcPts val="600"/>
              </a:spcAft>
              <a:buSzPct val="100000"/>
              <a:buFont typeface="Wingdings" panose="05000000000000000000" pitchFamily="2" charset="2"/>
              <a:buNone/>
            </a:pPr>
            <a:r>
              <a:rPr lang="cs-CZ" sz="2400" b="1" dirty="0"/>
              <a:t>Projekt  zaměřen na udržitelnou zaměstnanost žen a udržitelný postup žen v zaměstnání </a:t>
            </a:r>
            <a:r>
              <a:rPr lang="cs-CZ" sz="2400" dirty="0"/>
              <a:t>-  </a:t>
            </a:r>
            <a:r>
              <a:rPr lang="cs-CZ" sz="2400" dirty="0" err="1"/>
              <a:t>Checkbox</a:t>
            </a:r>
            <a:r>
              <a:rPr lang="cs-CZ" sz="2400" dirty="0"/>
              <a:t> se zaškrtává pouze u projektů, jejichž cílem je udržitelná zaměstnanost žen a udržitelný postup žen v zaměstnání.</a:t>
            </a:r>
            <a:endParaRPr lang="cs-CZ" dirty="0"/>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106</a:t>
            </a:fld>
            <a:endParaRPr lang="cs-CZ"/>
          </a:p>
        </p:txBody>
      </p:sp>
    </p:spTree>
    <p:extLst>
      <p:ext uri="{BB962C8B-B14F-4D97-AF65-F5344CB8AC3E}">
        <p14:creationId xmlns:p14="http://schemas.microsoft.com/office/powerpoint/2010/main" val="25489599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a:solidFill>
                  <a:schemeClr val="tx1"/>
                </a:solidFill>
                <a:latin typeface="+mn-lt"/>
                <a:ea typeface="+mn-ea"/>
                <a:cs typeface="+mn-cs"/>
              </a:rPr>
              <a:t>Okno zobrazuje nahoře všechny dosud zapsané klíčové aktivity na projektu. V dolní části obrazovky je prostor, v němž uživatel zakládá nový záznam nebo edituje záznam, který si vybral k editaci z tabulky v horní části obrazovky. </a:t>
            </a:r>
          </a:p>
          <a:p>
            <a:r>
              <a:rPr lang="cs-CZ" sz="1200" b="0" i="0" u="none" strike="noStrike" kern="1200" baseline="0" dirty="0">
                <a:solidFill>
                  <a:schemeClr val="tx1"/>
                </a:solidFill>
                <a:latin typeface="+mn-lt"/>
                <a:ea typeface="+mn-ea"/>
                <a:cs typeface="+mn-cs"/>
              </a:rPr>
              <a:t>Jednotlivé klíčové aktivity musí být v přímé vazbě na podporované aktivity uvedené v příslušné výzvě. </a:t>
            </a:r>
          </a:p>
          <a:p>
            <a:r>
              <a:rPr lang="cs-CZ" sz="1200" b="0" i="0" u="none" strike="noStrike" kern="1200" baseline="0" dirty="0">
                <a:solidFill>
                  <a:schemeClr val="tx1"/>
                </a:solidFill>
                <a:latin typeface="+mn-lt"/>
                <a:ea typeface="+mn-ea"/>
                <a:cs typeface="+mn-cs"/>
              </a:rPr>
              <a:t>Každou další klíčovou aktivitu lze zadat přes tlačítko </a:t>
            </a:r>
            <a:r>
              <a:rPr lang="cs-CZ" sz="1200" b="1" i="0" u="none" strike="noStrike" kern="1200" baseline="0" dirty="0">
                <a:solidFill>
                  <a:schemeClr val="tx1"/>
                </a:solidFill>
                <a:latin typeface="+mn-lt"/>
                <a:ea typeface="+mn-ea"/>
                <a:cs typeface="+mn-cs"/>
              </a:rPr>
              <a:t>Nový záznam</a:t>
            </a:r>
            <a:r>
              <a:rPr lang="cs-CZ" sz="1200" b="0" i="0" u="none" strike="noStrike" kern="1200" baseline="0" dirty="0">
                <a:solidFill>
                  <a:schemeClr val="tx1"/>
                </a:solidFill>
                <a:latin typeface="+mn-lt"/>
                <a:ea typeface="+mn-ea"/>
                <a:cs typeface="+mn-cs"/>
              </a:rPr>
              <a:t>. </a:t>
            </a:r>
            <a:endParaRPr lang="cs-CZ" dirty="0"/>
          </a:p>
          <a:p>
            <a:endParaRPr lang="cs-CZ" dirty="0"/>
          </a:p>
          <a:p>
            <a:r>
              <a:rPr lang="cs-CZ" dirty="0"/>
              <a:t>Pole na záložce sice nejsou označena jako povinná pole, přesto byla pro OPZ nastavena kontrola v tom smyslu, že nelze finalizovat projektovou žádost, u které by nebyla vyplněna alespoň 1 klíčová aktivita.</a:t>
            </a:r>
          </a:p>
          <a:p>
            <a:r>
              <a:rPr lang="cs-CZ" sz="2400" dirty="0"/>
              <a:t>Zadává se každá aktivita zvlášť, po zadání je nutno záznam uložit.</a:t>
            </a:r>
          </a:p>
          <a:p>
            <a:pPr marL="171450" indent="-171450">
              <a:buFontTx/>
              <a:buChar char="-"/>
            </a:pPr>
            <a:r>
              <a:rPr lang="cs-CZ" b="1" dirty="0"/>
              <a:t>Název</a:t>
            </a:r>
          </a:p>
          <a:p>
            <a:pPr marL="171450" indent="-171450">
              <a:buFontTx/>
              <a:buChar char="-"/>
            </a:pPr>
            <a:r>
              <a:rPr lang="cs-CZ" b="1" dirty="0"/>
              <a:t>Popis</a:t>
            </a:r>
            <a:r>
              <a:rPr lang="cs-CZ" dirty="0"/>
              <a:t> – činnosti, způsob provádění, výstupy, časová dotace, provázanost s dalšími KA, apod.</a:t>
            </a:r>
            <a:r>
              <a:rPr lang="cs-CZ" sz="1200" b="0" i="0" u="none" strike="noStrike" kern="1200" baseline="0" dirty="0">
                <a:solidFill>
                  <a:schemeClr val="tx1"/>
                </a:solidFill>
                <a:latin typeface="+mn-lt"/>
                <a:ea typeface="+mn-ea"/>
                <a:cs typeface="+mn-cs"/>
              </a:rPr>
              <a:t> Podrobně popište plánovanou realizaci klíčové aktivity. Aktivity projektu by měly být logicky strukturovány a provázány. </a:t>
            </a:r>
          </a:p>
          <a:p>
            <a:pPr marL="171450" indent="-171450">
              <a:buFontTx/>
              <a:buChar char="-"/>
            </a:pPr>
            <a:r>
              <a:rPr lang="cs-CZ" b="1" dirty="0"/>
              <a:t>Přehled nákladů </a:t>
            </a:r>
            <a:r>
              <a:rPr lang="cs-CZ" dirty="0"/>
              <a:t>– přímé náklady, vazba na rozpočet a hodnocení efektivity projektu. </a:t>
            </a:r>
            <a:r>
              <a:rPr lang="cs-CZ" sz="1200" b="0" i="0" u="none" strike="noStrike" kern="1200" baseline="0" dirty="0">
                <a:solidFill>
                  <a:schemeClr val="tx1"/>
                </a:solidFill>
                <a:latin typeface="+mn-lt"/>
                <a:ea typeface="+mn-ea"/>
                <a:cs typeface="+mn-cs"/>
              </a:rPr>
              <a:t>Uveďte, jaké náklady z přímých způsobilých výdajů, které jsou v rozpočtu projektu (na samostatné záložce) se vztahují k plnění dané klíčové aktivity. POZOR: </a:t>
            </a:r>
            <a:r>
              <a:rPr lang="cs-CZ" sz="1200" b="0" i="0" u="none" strike="noStrike" kern="1200" baseline="0" dirty="0" err="1">
                <a:solidFill>
                  <a:schemeClr val="tx1"/>
                </a:solidFill>
                <a:latin typeface="+mn-lt"/>
                <a:ea typeface="+mn-ea"/>
                <a:cs typeface="+mn-cs"/>
              </a:rPr>
              <a:t>Provazba</a:t>
            </a:r>
            <a:r>
              <a:rPr lang="cs-CZ" sz="1200" b="0" i="0" u="none" strike="noStrike" kern="1200" baseline="0" dirty="0">
                <a:solidFill>
                  <a:schemeClr val="tx1"/>
                </a:solidFill>
                <a:latin typeface="+mn-lt"/>
                <a:ea typeface="+mn-ea"/>
                <a:cs typeface="+mn-cs"/>
              </a:rPr>
              <a:t> popisu klíčové aktivity s rozpočtem je důležitá pro posouzení efektivity projektu. </a:t>
            </a:r>
            <a:endParaRPr lang="cs-CZ" dirty="0"/>
          </a:p>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107</a:t>
            </a:fld>
            <a:endParaRPr lang="cs-CZ"/>
          </a:p>
        </p:txBody>
      </p:sp>
    </p:spTree>
    <p:extLst>
      <p:ext uri="{BB962C8B-B14F-4D97-AF65-F5344CB8AC3E}">
        <p14:creationId xmlns:p14="http://schemas.microsoft.com/office/powerpoint/2010/main" val="1391560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18</a:t>
            </a:fld>
            <a:endParaRPr lang="cs-CZ"/>
          </a:p>
        </p:txBody>
      </p:sp>
    </p:spTree>
    <p:extLst>
      <p:ext uri="{BB962C8B-B14F-4D97-AF65-F5344CB8AC3E}">
        <p14:creationId xmlns:p14="http://schemas.microsoft.com/office/powerpoint/2010/main" val="38362530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Obsah číselníku nastaven na výzvě.</a:t>
            </a:r>
          </a:p>
          <a:p>
            <a:r>
              <a:rPr lang="cs-CZ" b="1" dirty="0"/>
              <a:t>Cílová skupina </a:t>
            </a:r>
            <a:r>
              <a:rPr lang="cs-CZ" dirty="0"/>
              <a:t>– výběr z číselníku</a:t>
            </a:r>
          </a:p>
          <a:p>
            <a:r>
              <a:rPr lang="cs-CZ" b="1" dirty="0"/>
              <a:t>Popis cílové skupiny </a:t>
            </a:r>
            <a:r>
              <a:rPr lang="cs-CZ" dirty="0"/>
              <a:t>– identifikace, velikost, struktura, potřeby, zapojení cílové skupiny v průběhu projektu.</a:t>
            </a:r>
          </a:p>
          <a:p>
            <a:r>
              <a:rPr lang="cs-CZ" dirty="0"/>
              <a:t>Podstatná změna projektu - zahrnutí nové cílové skupiny, tj. rozšíření projektu i na osoby, na které projekt původně zaměřen nebyl.</a:t>
            </a:r>
          </a:p>
          <a:p>
            <a:r>
              <a:rPr lang="cs-CZ" sz="1200" b="0" i="0" u="none" strike="noStrike" kern="1200" baseline="0" dirty="0">
                <a:solidFill>
                  <a:schemeClr val="tx1"/>
                </a:solidFill>
                <a:latin typeface="+mn-lt"/>
                <a:ea typeface="+mn-ea"/>
                <a:cs typeface="+mn-cs"/>
              </a:rPr>
              <a:t>Ke každé zvolené cílové skupině doplňte bližší popis, který by měl obsahovat zejména informace o identifikaci cílové skupiny, její velikosti a struktuře, popis potřeb cílové skupiny, posouzení potenciálu cílové skupiny uplatnit se na trhu práce a popis zapojení cílové skupiny v průběhu projektu. </a:t>
            </a:r>
          </a:p>
          <a:p>
            <a:r>
              <a:rPr lang="cs-CZ" sz="1200" b="0" i="0" u="none" strike="noStrike" kern="1200" baseline="0" dirty="0">
                <a:solidFill>
                  <a:schemeClr val="tx1"/>
                </a:solidFill>
                <a:latin typeface="+mn-lt"/>
                <a:ea typeface="+mn-ea"/>
                <a:cs typeface="+mn-cs"/>
              </a:rPr>
              <a:t>Po zadání každé cílové skupiny je nutné záložku uložit pomocí tlačítka </a:t>
            </a:r>
            <a:r>
              <a:rPr lang="cs-CZ" sz="1200" b="1" i="0" u="none" strike="noStrike" kern="1200" baseline="0" dirty="0">
                <a:solidFill>
                  <a:schemeClr val="tx1"/>
                </a:solidFill>
                <a:latin typeface="+mn-lt"/>
                <a:ea typeface="+mn-ea"/>
                <a:cs typeface="+mn-cs"/>
              </a:rPr>
              <a:t>Uložit</a:t>
            </a:r>
            <a:r>
              <a:rPr lang="cs-CZ" sz="1200" b="0" i="0" u="none" strike="noStrike" kern="1200" baseline="0" dirty="0">
                <a:solidFill>
                  <a:schemeClr val="tx1"/>
                </a:solidFill>
                <a:latin typeface="+mn-lt"/>
                <a:ea typeface="+mn-ea"/>
                <a:cs typeface="+mn-cs"/>
              </a:rPr>
              <a:t>. Uložené údaje se zobrazí v souhrnné tabulce. </a:t>
            </a:r>
            <a:endParaRPr lang="cs-CZ" dirty="0"/>
          </a:p>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108</a:t>
            </a:fld>
            <a:endParaRPr lang="cs-CZ"/>
          </a:p>
        </p:txBody>
      </p:sp>
    </p:spTree>
    <p:extLst>
      <p:ext uri="{BB962C8B-B14F-4D97-AF65-F5344CB8AC3E}">
        <p14:creationId xmlns:p14="http://schemas.microsoft.com/office/powerpoint/2010/main" val="23479570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Povolené místo realizace a povolené místo dopadu projektu jsou stanovena ve výzvě.</a:t>
            </a:r>
          </a:p>
          <a:p>
            <a:r>
              <a:rPr lang="cs-CZ" b="1" dirty="0"/>
              <a:t>Místo realizace</a:t>
            </a:r>
            <a:r>
              <a:rPr lang="cs-CZ" dirty="0"/>
              <a:t> - realizace aktivit projektu ve prospěch cílových skupin, příp. lokalita, kde vznikají výstupy či výsledky projektu. </a:t>
            </a:r>
            <a:r>
              <a:rPr lang="cs-CZ" b="1" dirty="0"/>
              <a:t>Detail kraje v ČR. </a:t>
            </a:r>
          </a:p>
          <a:p>
            <a:r>
              <a:rPr lang="cs-CZ" b="1" dirty="0"/>
              <a:t>Místo dopadu -</a:t>
            </a:r>
            <a:r>
              <a:rPr lang="cs-CZ" dirty="0"/>
              <a:t> </a:t>
            </a:r>
            <a:r>
              <a:rPr lang="pl-PL" dirty="0"/>
              <a:t>území, které má z realizace projektu prospěch. Může zahrnovat pouze území, z jehož alokace je daná výzva financována. </a:t>
            </a:r>
            <a:r>
              <a:rPr lang="cs-CZ" b="1" dirty="0"/>
              <a:t>Detail kraje v ČR. Pouze ČR.</a:t>
            </a:r>
          </a:p>
          <a:p>
            <a:r>
              <a:rPr lang="cs-CZ" dirty="0"/>
              <a:t>Změna místa realizace nebo území dopadu, které nemají dopad na způsobilost výdajů – nepodstatná změna.</a:t>
            </a:r>
          </a:p>
          <a:p>
            <a:r>
              <a:rPr lang="cs-CZ" sz="1200" b="0" i="0" u="none" strike="noStrike" kern="1200" baseline="0" dirty="0">
                <a:solidFill>
                  <a:schemeClr val="tx1"/>
                </a:solidFill>
                <a:latin typeface="+mn-lt"/>
                <a:ea typeface="+mn-ea"/>
                <a:cs typeface="+mn-cs"/>
              </a:rPr>
              <a:t>V rámci záložky Umístění vyplní žadatel údaje o tom, kde bude projekt realizován (</a:t>
            </a:r>
            <a:r>
              <a:rPr lang="cs-CZ" sz="1200" b="1" i="0" u="none" strike="noStrike" kern="1200" baseline="0" dirty="0">
                <a:solidFill>
                  <a:schemeClr val="tx1"/>
                </a:solidFill>
                <a:latin typeface="+mn-lt"/>
                <a:ea typeface="+mn-ea"/>
                <a:cs typeface="+mn-cs"/>
              </a:rPr>
              <a:t>Místo realizace</a:t>
            </a:r>
            <a:r>
              <a:rPr lang="cs-CZ" sz="1200" b="0" i="0" u="none" strike="noStrike" kern="1200" baseline="0" dirty="0">
                <a:solidFill>
                  <a:schemeClr val="tx1"/>
                </a:solidFill>
                <a:latin typeface="+mn-lt"/>
                <a:ea typeface="+mn-ea"/>
                <a:cs typeface="+mn-cs"/>
              </a:rPr>
              <a:t>) a na jaké území bude mít realizace projektu dopad (</a:t>
            </a:r>
            <a:r>
              <a:rPr lang="cs-CZ" sz="1200" b="1" i="0" u="none" strike="noStrike" kern="1200" baseline="0" dirty="0">
                <a:solidFill>
                  <a:schemeClr val="tx1"/>
                </a:solidFill>
                <a:latin typeface="+mn-lt"/>
                <a:ea typeface="+mn-ea"/>
                <a:cs typeface="+mn-cs"/>
              </a:rPr>
              <a:t>Dopad projektu</a:t>
            </a:r>
            <a:r>
              <a:rPr lang="cs-CZ" sz="1200" b="0" i="0" u="none" strike="noStrike" kern="1200" baseline="0" dirty="0">
                <a:solidFill>
                  <a:schemeClr val="tx1"/>
                </a:solidFill>
                <a:latin typeface="+mn-lt"/>
                <a:ea typeface="+mn-ea"/>
                <a:cs typeface="+mn-cs"/>
              </a:rPr>
              <a:t>). </a:t>
            </a:r>
            <a:endParaRPr lang="cs-CZ" dirty="0"/>
          </a:p>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109</a:t>
            </a:fld>
            <a:endParaRPr lang="cs-CZ"/>
          </a:p>
        </p:txBody>
      </p:sp>
    </p:spTree>
    <p:extLst>
      <p:ext uri="{BB962C8B-B14F-4D97-AF65-F5344CB8AC3E}">
        <p14:creationId xmlns:p14="http://schemas.microsoft.com/office/powerpoint/2010/main" val="209688096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775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Údaje o subjektech, které se k projektu vztahují. </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Přičemž v rámci této skupiny se rozlišují (a pokud jsou relevantní, musí být na této záložce vyplněny subjekty):</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Žadatel/příjemce</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Osoba s podílem v právnické osobě žadatele/příjemce</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Osoby, v nichž má žadatel/příjemce podíl</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Partner s finančním příspěvkem</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Partner bez finančního příspěvku</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Zřizovatel Obec</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Zřizovatel / Nadřízený kraj</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Zřizovatel OSS</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Financující kapitola SR</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Financující OSS</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Dodavatel</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Viz Pokyny pro vyplnění formuláře žádosti o podporu z OPZ, kapitola 6.2.10 Záložka Subjekty projektu.</a:t>
            </a:r>
          </a:p>
          <a:p>
            <a:pPr marL="0" marR="0" indent="0" algn="l" defTabSz="914400" rtl="0" eaLnBrk="1" fontAlgn="auto" latinLnBrk="0" hangingPunct="1">
              <a:lnSpc>
                <a:spcPct val="100000"/>
              </a:lnSpc>
              <a:spcBef>
                <a:spcPts val="0"/>
              </a:spcBef>
              <a:spcAft>
                <a:spcPts val="0"/>
              </a:spcAft>
              <a:buClrTx/>
              <a:buSzTx/>
              <a:buFontTx/>
              <a:buNone/>
              <a:tabLst/>
              <a:defRPr/>
            </a:pPr>
            <a:endParaRPr lang="cs-CZ" b="1" dirty="0"/>
          </a:p>
          <a:p>
            <a:pPr marL="0" marR="0" indent="0" algn="l" defTabSz="914400" rtl="0" eaLnBrk="1" fontAlgn="auto" latinLnBrk="0" hangingPunct="1">
              <a:lnSpc>
                <a:spcPct val="100000"/>
              </a:lnSpc>
              <a:spcBef>
                <a:spcPts val="0"/>
              </a:spcBef>
              <a:spcAft>
                <a:spcPts val="0"/>
              </a:spcAft>
              <a:buClrTx/>
              <a:buSzTx/>
              <a:buFontTx/>
              <a:buNone/>
              <a:tabLst/>
              <a:defRPr/>
            </a:pPr>
            <a:r>
              <a:rPr lang="cs-CZ" b="1" dirty="0"/>
              <a:t>Na</a:t>
            </a:r>
            <a:r>
              <a:rPr lang="cs-CZ" b="1" baseline="0" dirty="0"/>
              <a:t> záložce </a:t>
            </a:r>
            <a:r>
              <a:rPr lang="cs-CZ" b="1" dirty="0"/>
              <a:t>se uvádí údaje za poslední uzavřené účetní období. Relevantní jsou údaje za poslední schválené účetní období. Pokud se údaje týkají nově založené společnosti, uveďte nuly.</a:t>
            </a:r>
            <a:endParaRPr lang="cs-CZ" sz="1200" b="0" i="0" u="none" strike="noStrike" kern="1200" baseline="0" dirty="0">
              <a:solidFill>
                <a:schemeClr val="tx1"/>
              </a:solidFill>
              <a:latin typeface="+mn-lt"/>
              <a:ea typeface="+mn-ea"/>
              <a:cs typeface="+mn-cs"/>
            </a:endParaRP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Pole</a:t>
            </a:r>
            <a:r>
              <a:rPr lang="cs-CZ" sz="1200" b="1" i="0" u="none" strike="noStrike" kern="1200" baseline="0" dirty="0">
                <a:solidFill>
                  <a:schemeClr val="tx1"/>
                </a:solidFill>
                <a:latin typeface="+mn-lt"/>
                <a:ea typeface="+mn-ea"/>
                <a:cs typeface="+mn-cs"/>
              </a:rPr>
              <a:t> Roční obrat (EUR):</a:t>
            </a:r>
          </a:p>
          <a:p>
            <a:r>
              <a:rPr lang="cs-CZ" sz="1200" b="0" i="0" u="none" strike="noStrike" kern="1200" baseline="0" dirty="0">
                <a:solidFill>
                  <a:schemeClr val="tx1"/>
                </a:solidFill>
                <a:latin typeface="+mn-lt"/>
                <a:ea typeface="+mn-ea"/>
                <a:cs typeface="+mn-cs"/>
              </a:rPr>
              <a:t>Jaké kurzy pro převod měn se používají?</a:t>
            </a:r>
          </a:p>
          <a:p>
            <a:r>
              <a:rPr lang="cs-CZ" sz="1200" b="0" i="0" u="none" strike="noStrike" kern="1200" baseline="0" dirty="0">
                <a:solidFill>
                  <a:schemeClr val="tx1"/>
                </a:solidFill>
                <a:latin typeface="+mn-lt"/>
                <a:ea typeface="+mn-ea"/>
                <a:cs typeface="+mn-cs"/>
              </a:rPr>
              <a:t>Pro převod na EUR se použije kurz Evropské centrální banky ke dni účetní závěrky. Kurz je k dispozici na webových stránkách banky https://www.ecb.europa.eu/</a:t>
            </a:r>
            <a:r>
              <a:rPr lang="cs-CZ" sz="1200" b="0" i="0" u="none" strike="noStrike" kern="1200" baseline="0" dirty="0" err="1">
                <a:solidFill>
                  <a:schemeClr val="tx1"/>
                </a:solidFill>
                <a:latin typeface="+mn-lt"/>
                <a:ea typeface="+mn-ea"/>
                <a:cs typeface="+mn-cs"/>
              </a:rPr>
              <a:t>ecb</a:t>
            </a:r>
            <a:r>
              <a:rPr lang="cs-CZ" sz="1200" b="0" i="0" u="none" strike="noStrike" kern="1200" baseline="0" dirty="0">
                <a:solidFill>
                  <a:schemeClr val="tx1"/>
                </a:solidFill>
                <a:latin typeface="+mn-lt"/>
                <a:ea typeface="+mn-ea"/>
                <a:cs typeface="+mn-cs"/>
              </a:rPr>
              <a:t>/</a:t>
            </a:r>
            <a:r>
              <a:rPr lang="cs-CZ" sz="1200" b="0" i="0" u="none" strike="noStrike" kern="1200" baseline="0" dirty="0" err="1">
                <a:solidFill>
                  <a:schemeClr val="tx1"/>
                </a:solidFill>
                <a:latin typeface="+mn-lt"/>
                <a:ea typeface="+mn-ea"/>
                <a:cs typeface="+mn-cs"/>
              </a:rPr>
              <a:t>html</a:t>
            </a:r>
            <a:r>
              <a:rPr lang="cs-CZ" sz="1200" b="0" i="0" u="none" strike="noStrike" kern="1200" baseline="0" dirty="0">
                <a:solidFill>
                  <a:schemeClr val="tx1"/>
                </a:solidFill>
                <a:latin typeface="+mn-lt"/>
                <a:ea typeface="+mn-ea"/>
                <a:cs typeface="+mn-cs"/>
              </a:rPr>
              <a:t>/index.en.html.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V poli </a:t>
            </a:r>
            <a:r>
              <a:rPr lang="cs-CZ" sz="1200" b="1" i="0" u="none" strike="noStrike" kern="1200" baseline="0" dirty="0">
                <a:solidFill>
                  <a:schemeClr val="tx1"/>
                </a:solidFill>
                <a:latin typeface="+mn-lt"/>
                <a:ea typeface="+mn-ea"/>
                <a:cs typeface="+mn-cs"/>
              </a:rPr>
              <a:t>Typ plátce DPH </a:t>
            </a:r>
            <a:r>
              <a:rPr lang="cs-CZ" sz="1200" b="0" i="0" u="none" strike="noStrike" kern="1200" baseline="0" dirty="0">
                <a:solidFill>
                  <a:schemeClr val="tx1"/>
                </a:solidFill>
                <a:latin typeface="+mn-lt"/>
                <a:ea typeface="+mn-ea"/>
                <a:cs typeface="+mn-cs"/>
              </a:rPr>
              <a:t>se vybírá z číselníku: </a:t>
            </a:r>
          </a:p>
          <a:p>
            <a:r>
              <a:rPr lang="cs-CZ" sz="1200" b="0" i="0" u="none" strike="noStrike" kern="1200" baseline="0" dirty="0">
                <a:solidFill>
                  <a:schemeClr val="tx1"/>
                </a:solidFill>
                <a:latin typeface="+mn-lt"/>
                <a:ea typeface="+mn-ea"/>
                <a:cs typeface="+mn-cs"/>
              </a:rPr>
              <a:t> Nejsem plátce DPH </a:t>
            </a:r>
          </a:p>
          <a:p>
            <a:r>
              <a:rPr lang="cs-CZ" sz="1200" b="0" i="0" u="none" strike="noStrike" kern="1200" baseline="0" dirty="0">
                <a:solidFill>
                  <a:schemeClr val="tx1"/>
                </a:solidFill>
                <a:latin typeface="+mn-lt"/>
                <a:ea typeface="+mn-ea"/>
                <a:cs typeface="+mn-cs"/>
              </a:rPr>
              <a:t> Jsem plátce DPH a nemám zákonný nárok na odpočet DPH ve vztahu k aktivitám projektu </a:t>
            </a:r>
          </a:p>
          <a:p>
            <a:r>
              <a:rPr lang="cs-CZ" sz="1200" b="0" i="0" u="none" strike="noStrike" kern="1200" baseline="0" dirty="0">
                <a:solidFill>
                  <a:schemeClr val="tx1"/>
                </a:solidFill>
                <a:latin typeface="+mn-lt"/>
                <a:ea typeface="+mn-ea"/>
                <a:cs typeface="+mn-cs"/>
              </a:rPr>
              <a:t> Jsem plátce DPH a mám nárok na odpočet DPH ve vztahu k aktivitám projektu - tuto variantu zvolte i pro případy, kdy má subjekt nárok pouze na částečný odpočet DPH ve vztahu k aktivitám projektu</a:t>
            </a:r>
          </a:p>
          <a:p>
            <a:endParaRPr lang="cs-CZ" sz="1200" b="1" i="0" u="none" strike="noStrike" kern="1200" baseline="0" dirty="0">
              <a:solidFill>
                <a:schemeClr val="tx1"/>
              </a:solidFill>
              <a:latin typeface="+mn-lt"/>
              <a:ea typeface="+mn-ea"/>
              <a:cs typeface="+mn-cs"/>
            </a:endParaRPr>
          </a:p>
          <a:p>
            <a:r>
              <a:rPr lang="cs-CZ" sz="1200" b="1" i="0" u="none" strike="noStrike" kern="1200" baseline="0" dirty="0">
                <a:solidFill>
                  <a:schemeClr val="tx1"/>
                </a:solidFill>
                <a:latin typeface="+mn-lt"/>
                <a:ea typeface="+mn-ea"/>
                <a:cs typeface="+mn-cs"/>
              </a:rPr>
              <a:t>POZOR: </a:t>
            </a:r>
            <a:r>
              <a:rPr lang="cs-CZ" sz="1200" b="0" i="0" u="none" strike="noStrike" kern="1200" baseline="0" dirty="0">
                <a:solidFill>
                  <a:schemeClr val="tx1"/>
                </a:solidFill>
                <a:latin typeface="+mn-lt"/>
                <a:ea typeface="+mn-ea"/>
                <a:cs typeface="+mn-cs"/>
              </a:rPr>
              <a:t>Toto pole je povinné k vyplnění u všech typů subjektů. Relevantní je ovšem pouze pro ty subjekty, u kterých je předpokládáno, že podporu využijí na úhradu výdajů, které jim v souvislosti s realizací projektu vzniknou, tj. </a:t>
            </a:r>
            <a:r>
              <a:rPr lang="cs-CZ" sz="1200" b="1" i="0" u="none" strike="noStrike" kern="1200" baseline="0" dirty="0">
                <a:solidFill>
                  <a:schemeClr val="tx1"/>
                </a:solidFill>
                <a:latin typeface="+mn-lt"/>
                <a:ea typeface="+mn-ea"/>
                <a:cs typeface="+mn-cs"/>
              </a:rPr>
              <a:t>relevantní je pouze pro žadatele/příjemce a partnera s finančním příspěvkem</a:t>
            </a:r>
            <a:r>
              <a:rPr lang="cs-CZ" sz="1200" b="0" i="0" u="none" strike="noStrike" kern="1200" baseline="0" dirty="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r>
              <a:rPr lang="cs-CZ" dirty="0"/>
              <a:t>Systém IS KP14+ je napojený na Základní registry. Systém základních registrů obsahuje tyto čtyři registry:</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Registr osob – ROS (gestorem je Český statistický úřad)</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Registr obyvatel – ROB (gestorem je Ministerstvo vnitra)</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Registr územní identifikace, adres a nemovitostí – RÚIAN (gestorem je Český úřad zeměměřický a katastrální)</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Registr práv a povinností – RPP (gestorem je Ministerstvo vnitra)</a:t>
            </a:r>
          </a:p>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110</a:t>
            </a:fld>
            <a:endParaRPr lang="cs-CZ"/>
          </a:p>
        </p:txBody>
      </p:sp>
    </p:spTree>
    <p:extLst>
      <p:ext uri="{BB962C8B-B14F-4D97-AF65-F5344CB8AC3E}">
        <p14:creationId xmlns:p14="http://schemas.microsoft.com/office/powerpoint/2010/main" val="379033426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b="1" dirty="0"/>
              <a:t>Osoby subjektu </a:t>
            </a:r>
            <a:r>
              <a:rPr lang="cs-CZ" dirty="0"/>
              <a:t>–</a:t>
            </a:r>
            <a:r>
              <a:rPr lang="cs-CZ" baseline="0" dirty="0"/>
              <a:t> </a:t>
            </a:r>
            <a:r>
              <a:rPr lang="cs-CZ" dirty="0"/>
              <a:t>musí být zadán statutární zástupce a hlavní kontaktní osoba – jméno, příjmení, telefon, e-mail </a:t>
            </a:r>
          </a:p>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111</a:t>
            </a:fld>
            <a:endParaRPr lang="cs-CZ"/>
          </a:p>
        </p:txBody>
      </p:sp>
    </p:spTree>
    <p:extLst>
      <p:ext uri="{BB962C8B-B14F-4D97-AF65-F5344CB8AC3E}">
        <p14:creationId xmlns:p14="http://schemas.microsoft.com/office/powerpoint/2010/main" val="68912084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Účty subjektu – až při tvorbě právního aktu.</a:t>
            </a:r>
          </a:p>
          <a:p>
            <a:r>
              <a:rPr lang="cs-CZ" dirty="0"/>
              <a:t>Účetní období – až při tvorbě právního aktu, při veřejné podpoře.</a:t>
            </a:r>
          </a:p>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112</a:t>
            </a:fld>
            <a:endParaRPr lang="cs-CZ"/>
          </a:p>
        </p:txBody>
      </p:sp>
    </p:spTree>
    <p:extLst>
      <p:ext uri="{BB962C8B-B14F-4D97-AF65-F5344CB8AC3E}">
        <p14:creationId xmlns:p14="http://schemas.microsoft.com/office/powerpoint/2010/main" val="94792454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a:t>Základní struktura rozpočtu </a:t>
            </a:r>
            <a:r>
              <a:rPr lang="cs-CZ" dirty="0"/>
              <a:t>je stanovená (viz </a:t>
            </a:r>
            <a:r>
              <a:rPr lang="cs-CZ" i="1" dirty="0"/>
              <a:t>Pokyny k vyplnění</a:t>
            </a:r>
            <a:r>
              <a:rPr lang="cs-CZ" dirty="0"/>
              <a:t>), žadatel rozpočet specifikuje řádky v nižší úrovni struktury.</a:t>
            </a:r>
          </a:p>
          <a:p>
            <a:r>
              <a:rPr lang="cs-CZ" dirty="0"/>
              <a:t>Potřebné být konkrétní (posouzení efektivity a hospodárnosti).</a:t>
            </a:r>
          </a:p>
          <a:p>
            <a:r>
              <a:rPr lang="cs-CZ" dirty="0"/>
              <a:t>Zpracovává se jeden rozpočet (nedělá se detail po subjektech, ani detail na kalendářní roky).</a:t>
            </a:r>
          </a:p>
          <a:p>
            <a:r>
              <a:rPr lang="cs-CZ" dirty="0"/>
              <a:t>Řádek Celkové nezpůsobilé výdaje OPZ nepoužívá, ale systém jej zobrazuje; NN se vypočtou automaticky.</a:t>
            </a:r>
          </a:p>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113</a:t>
            </a:fld>
            <a:endParaRPr lang="cs-CZ"/>
          </a:p>
        </p:txBody>
      </p:sp>
    </p:spTree>
    <p:extLst>
      <p:ext uri="{BB962C8B-B14F-4D97-AF65-F5344CB8AC3E}">
        <p14:creationId xmlns:p14="http://schemas.microsoft.com/office/powerpoint/2010/main" val="258521320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Pro zadání řádku nižší úrovně je nutné kliknout na položku úrovně, do které má být řádek založen; poté Nový záznam a vyplnit Název nákladu, Měrnou jednotku, Cenu jednotky a Počet jednotek. </a:t>
            </a:r>
          </a:p>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114</a:t>
            </a:fld>
            <a:endParaRPr lang="cs-CZ"/>
          </a:p>
        </p:txBody>
      </p:sp>
    </p:spTree>
    <p:extLst>
      <p:ext uri="{BB962C8B-B14F-4D97-AF65-F5344CB8AC3E}">
        <p14:creationId xmlns:p14="http://schemas.microsoft.com/office/powerpoint/2010/main" val="127307224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85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b="0" i="0" u="none" strike="noStrike" kern="1200" baseline="0" dirty="0">
                <a:solidFill>
                  <a:schemeClr val="tx1"/>
                </a:solidFill>
                <a:latin typeface="+mn-lt"/>
                <a:ea typeface="+mn-ea"/>
                <a:cs typeface="+mn-cs"/>
              </a:rPr>
              <a:t>Vyplněný rozpočet na žádosti o podporu je podkladem pro Přehled zdrojů financování. Rozpad na jednotlivé zdroje financování provádí systém na pokyn uživatele. Vyplnění je nutné tam, kde na základě textu výzvy k předkládání žádostí o podporu musí žadatel výdaje spolufinancovat z vlastního rozpočtu a současně nebylo možné toto procento v IS KP14+ navázat na právní formu žadatele. </a:t>
            </a:r>
            <a:endParaRPr lang="cs-CZ" dirty="0"/>
          </a:p>
          <a:p>
            <a:endParaRPr lang="cs-CZ" sz="1200" b="0" i="0" u="none" strike="noStrike" kern="1200" baseline="0" dirty="0">
              <a:solidFill>
                <a:schemeClr val="tx1"/>
              </a:solidFill>
              <a:latin typeface="+mn-lt"/>
              <a:ea typeface="+mn-ea"/>
              <a:cs typeface="+mn-cs"/>
            </a:endParaRPr>
          </a:p>
          <a:p>
            <a:r>
              <a:rPr lang="cs-CZ" dirty="0"/>
              <a:t>Žadatel uvádí </a:t>
            </a:r>
            <a:r>
              <a:rPr lang="cs-CZ" b="1" dirty="0"/>
              <a:t>% spolufinancování</a:t>
            </a:r>
            <a:r>
              <a:rPr lang="cs-CZ" dirty="0"/>
              <a:t> ze svých zdrojů a typ zdrojů</a:t>
            </a:r>
            <a:r>
              <a:rPr lang="cs-CZ" baseline="0" dirty="0"/>
              <a:t> - </a:t>
            </a:r>
            <a:r>
              <a:rPr lang="cs-CZ" dirty="0"/>
              <a:t>% pro vlastní zdroj.</a:t>
            </a:r>
          </a:p>
          <a:p>
            <a:r>
              <a:rPr lang="cs-CZ" dirty="0"/>
              <a:t>U některých právních forem je automaticky doplněno, z jaké kategorie financí je vlastní zdroj (např. rozpočet obce, jiné národní zdroje), u některých právních forem to nebylo možné stanovit (žadatel to musí upřesnit sám).</a:t>
            </a:r>
          </a:p>
          <a:p>
            <a:endParaRPr lang="cs-CZ" dirty="0"/>
          </a:p>
          <a:p>
            <a:r>
              <a:rPr lang="cs-CZ" sz="1200" b="0" i="0" u="none" strike="noStrike" kern="1200" baseline="0" dirty="0">
                <a:solidFill>
                  <a:schemeClr val="tx1"/>
                </a:solidFill>
                <a:latin typeface="+mn-lt"/>
                <a:ea typeface="+mn-ea"/>
                <a:cs typeface="+mn-cs"/>
              </a:rPr>
              <a:t>Pokud žadatel počítá s tím, že realizace projektu vygeneruje čisté příjmy (a to žadateli/příjemci či partnerům), je nutné je vyčíslit v poli </a:t>
            </a:r>
            <a:r>
              <a:rPr lang="cs-CZ" sz="1200" b="1" i="0" u="none" strike="noStrike" kern="1200" baseline="0" dirty="0">
                <a:solidFill>
                  <a:schemeClr val="tx1"/>
                </a:solidFill>
                <a:latin typeface="+mn-lt"/>
                <a:ea typeface="+mn-ea"/>
                <a:cs typeface="+mn-cs"/>
              </a:rPr>
              <a:t>Jiné peněžní příjmy</a:t>
            </a:r>
            <a:r>
              <a:rPr lang="cs-CZ" sz="1200" b="0" i="0" u="none" strike="noStrike" kern="1200" baseline="0" dirty="0">
                <a:solidFill>
                  <a:schemeClr val="tx1"/>
                </a:solidFill>
                <a:latin typeface="+mn-lt"/>
                <a:ea typeface="+mn-ea"/>
                <a:cs typeface="+mn-cs"/>
              </a:rPr>
              <a:t>. </a:t>
            </a:r>
            <a:endParaRPr lang="cs-CZ" dirty="0"/>
          </a:p>
          <a:p>
            <a:r>
              <a:rPr lang="cs-CZ" dirty="0"/>
              <a:t>Žadatel uvádí </a:t>
            </a:r>
            <a:r>
              <a:rPr lang="cs-CZ" b="1" dirty="0"/>
              <a:t>Jiné peněžní příjmy </a:t>
            </a:r>
            <a:r>
              <a:rPr lang="cs-CZ" dirty="0"/>
              <a:t>(JPP).</a:t>
            </a:r>
          </a:p>
          <a:p>
            <a:r>
              <a:rPr lang="cs-CZ" dirty="0"/>
              <a:t>Uvádí se ČISTÉ příjmy, tj. ty, které jsou nad rámec výdajů za zdroje příjemce.</a:t>
            </a:r>
          </a:p>
          <a:p>
            <a:r>
              <a:rPr lang="cs-CZ" dirty="0"/>
              <a:t>Kategorie </a:t>
            </a:r>
            <a:r>
              <a:rPr lang="cs-CZ" b="1" dirty="0"/>
              <a:t>Příjmy podle čl. 61 </a:t>
            </a:r>
            <a:r>
              <a:rPr lang="cs-CZ" dirty="0"/>
              <a:t>nejsou pro ESF projekty relevantní.</a:t>
            </a:r>
          </a:p>
          <a:p>
            <a:r>
              <a:rPr lang="cs-CZ" dirty="0"/>
              <a:t>Na základě % vlastního zdroje a JPP se provede rozpad celkových způsobilých výdajů (z rozpočtu) na jednotlivé zdroje financování.</a:t>
            </a:r>
          </a:p>
          <a:p>
            <a:r>
              <a:rPr lang="cs-CZ" dirty="0"/>
              <a:t>Při změně celkových způsobilých výdajů v rozpočtu je nutné znovu provést rozpad (hlídá finalizační kontrola).</a:t>
            </a:r>
          </a:p>
          <a:p>
            <a:endParaRPr lang="cs-CZ" dirty="0"/>
          </a:p>
          <a:p>
            <a:r>
              <a:rPr lang="cs-CZ" sz="1200" b="1" i="0" u="none" strike="noStrike" kern="1200" baseline="0" dirty="0">
                <a:solidFill>
                  <a:schemeClr val="tx1"/>
                </a:solidFill>
                <a:latin typeface="+mn-lt"/>
                <a:ea typeface="+mn-ea"/>
                <a:cs typeface="+mn-cs"/>
              </a:rPr>
              <a:t>Pro projekty, které budou spolufinancovány z vlastních zdrojů žadatele (případně partnera) platí pro vyplnění pole Jiné peněžní příjmy následující: </a:t>
            </a:r>
          </a:p>
          <a:p>
            <a:r>
              <a:rPr lang="cs-CZ" sz="1200" b="0" i="0" u="none" strike="noStrike" kern="1200" baseline="0" dirty="0">
                <a:solidFill>
                  <a:schemeClr val="tx1"/>
                </a:solidFill>
                <a:latin typeface="+mn-lt"/>
                <a:ea typeface="+mn-ea"/>
                <a:cs typeface="+mn-cs"/>
              </a:rPr>
              <a:t>Do tohoto pole uvádějte jen tu část očekávaných příjmů, která převyšuje objem vlastního financování projektu. Příjmy nižší nebo rovnající se částce vlastního spolufinancování do tohoto pole nepište. (Podle pravidel příjmy nepřesahující částku, kterou do financování projektu vkládá příjemce podpory, nejsou čistými příjmy a nesnižují tak podporu projektu ze zdrojů ŘO.) Více informací o tom, jaké příjmy vygenerované projektem patří do čistých příjmů, je uvedeno ve Specifické části pravidel pro žadatele a příjemce v rámci OPZ pro projekty se skutečně vzniklými výdaji a případně také s nepřímými náklady.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Číselník může kromě „Národní soukromé zdroje“ nabízet položku „Soukromé zdroje“. Tuto položku ovšem v případě OPZ nikdy nevybírejte. Protože v případě OPZ se soukromé zdroje započítávají do národního spolufinancování (tj. prostředky, které musí doplňovat zdroje Evropského sociálního fondu, mohou pocházet jak z veřejných, tak ze soukromých zdrojů), je pro OPZ pro prostředky z privátního sektoru vždy používáno značení </a:t>
            </a:r>
            <a:r>
              <a:rPr lang="cs-CZ" sz="1200" b="1" i="0" u="none" strike="noStrike" kern="1200" baseline="0" dirty="0">
                <a:solidFill>
                  <a:schemeClr val="tx1"/>
                </a:solidFill>
                <a:latin typeface="+mn-lt"/>
                <a:ea typeface="+mn-ea"/>
                <a:cs typeface="+mn-cs"/>
              </a:rPr>
              <a:t>Národní soukromé zdroje. </a:t>
            </a: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115</a:t>
            </a:fld>
            <a:endParaRPr lang="cs-CZ"/>
          </a:p>
        </p:txBody>
      </p:sp>
    </p:spTree>
    <p:extLst>
      <p:ext uri="{BB962C8B-B14F-4D97-AF65-F5344CB8AC3E}">
        <p14:creationId xmlns:p14="http://schemas.microsoft.com/office/powerpoint/2010/main" val="329093398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Finanční</a:t>
            </a:r>
            <a:r>
              <a:rPr lang="cs-CZ" baseline="0" dirty="0"/>
              <a:t> plán se generuje </a:t>
            </a:r>
            <a:r>
              <a:rPr lang="cs-CZ" dirty="0"/>
              <a:t>automaticky, ale žadatel ho může ručně upravit. Automatické generování</a:t>
            </a:r>
            <a:r>
              <a:rPr lang="cs-CZ" baseline="0" dirty="0"/>
              <a:t> FP je převzato z nastavení Výzvy ŘO do výzev MAS</a:t>
            </a:r>
            <a:r>
              <a:rPr lang="cs-CZ" dirty="0"/>
              <a:t>.</a:t>
            </a:r>
          </a:p>
          <a:p>
            <a:r>
              <a:rPr lang="cs-CZ" dirty="0"/>
              <a:t>Obsahuje tolik řádků, kolik žádostí o platbu se na projektu dá předpokládat (obecně 1x za 6 měsíců); případně se upraví před vydáním právního aktu či následně.</a:t>
            </a:r>
          </a:p>
          <a:p>
            <a:endParaRPr lang="cs-CZ" dirty="0"/>
          </a:p>
          <a:p>
            <a:r>
              <a:rPr lang="cs-CZ" dirty="0"/>
              <a:t>EX ANTE: pole </a:t>
            </a:r>
            <a:r>
              <a:rPr lang="cs-CZ" b="1" dirty="0"/>
              <a:t>Záloha – plán pro zálohu </a:t>
            </a:r>
            <a:r>
              <a:rPr lang="cs-CZ" dirty="0"/>
              <a:t>a </a:t>
            </a:r>
            <a:r>
              <a:rPr lang="cs-CZ" b="1" dirty="0"/>
              <a:t>Vyúčtování – plán pro vyúčtování zálohy</a:t>
            </a:r>
          </a:p>
          <a:p>
            <a:r>
              <a:rPr lang="cs-CZ" dirty="0"/>
              <a:t>EX POST:  pole </a:t>
            </a:r>
            <a:r>
              <a:rPr lang="cs-CZ" b="1" dirty="0"/>
              <a:t>Vyúčtování – plán</a:t>
            </a:r>
            <a:endParaRPr lang="cs-CZ" dirty="0"/>
          </a:p>
          <a:p>
            <a:r>
              <a:rPr lang="cs-CZ" dirty="0"/>
              <a:t>Uvádí se částky za všechny zdroje financování projektu (včetně případných vlastních zdrojů žadatele).</a:t>
            </a:r>
          </a:p>
          <a:p>
            <a:endParaRPr lang="cs-CZ" dirty="0"/>
          </a:p>
          <a:p>
            <a:r>
              <a:rPr lang="cs-CZ" b="1" dirty="0"/>
              <a:t>Uvádí se datum předložení žádosti o platbu:</a:t>
            </a:r>
          </a:p>
          <a:p>
            <a:pPr lvl="1"/>
            <a:r>
              <a:rPr lang="cs-CZ" dirty="0"/>
              <a:t>- předkládané v průběhu realizace projektu 1 měsíc od konce monitorovacího období</a:t>
            </a:r>
          </a:p>
          <a:p>
            <a:pPr lvl="1"/>
            <a:r>
              <a:rPr lang="cs-CZ" dirty="0"/>
              <a:t>- u závěrečné žádosti o platbu pak 2 měsíce od ukončení posledního monitorovacího období, tj. od ukončení realizace projektu</a:t>
            </a:r>
          </a:p>
          <a:p>
            <a:pPr marL="0" lvl="1" indent="0">
              <a:lnSpc>
                <a:spcPts val="2880"/>
              </a:lnSpc>
              <a:spcBef>
                <a:spcPts val="600"/>
              </a:spcBef>
              <a:spcAft>
                <a:spcPts val="600"/>
              </a:spcAft>
              <a:buSzPct val="100000"/>
              <a:buFont typeface="Wingdings" panose="05000000000000000000" pitchFamily="2" charset="2"/>
              <a:buNone/>
            </a:pPr>
            <a:r>
              <a:rPr lang="cs-CZ" sz="2400" dirty="0"/>
              <a:t>Finanční plán musí odpovídat celkovým způsobilým výdajům v rozpočtu (hlídá finalizační kontrola).</a:t>
            </a:r>
          </a:p>
          <a:p>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116</a:t>
            </a:fld>
            <a:endParaRPr lang="cs-CZ"/>
          </a:p>
        </p:txBody>
      </p:sp>
    </p:spTree>
    <p:extLst>
      <p:ext uri="{BB962C8B-B14F-4D97-AF65-F5344CB8AC3E}">
        <p14:creationId xmlns:p14="http://schemas.microsoft.com/office/powerpoint/2010/main" val="93254545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85000" lnSpcReduction="20000"/>
          </a:bodyPr>
          <a:lstStyle/>
          <a:p>
            <a:r>
              <a:rPr lang="cs-CZ" sz="1200" b="0" i="0" u="none" strike="noStrike" kern="1200" baseline="0" dirty="0">
                <a:solidFill>
                  <a:schemeClr val="tx1"/>
                </a:solidFill>
                <a:latin typeface="+mn-lt"/>
                <a:ea typeface="+mn-ea"/>
                <a:cs typeface="+mn-cs"/>
              </a:rPr>
              <a:t>Oblast Veřejných zakázek se zaktivuje po zaškrtnutí checkboxu Realizace zadávacích řízení na projektu na záložce Projekt (sekce Identifikace projektu) a uložení této změny. </a:t>
            </a:r>
          </a:p>
          <a:p>
            <a:r>
              <a:rPr lang="cs-CZ" sz="1200" b="0" i="0" u="none" strike="noStrike" kern="1200" baseline="0" dirty="0">
                <a:solidFill>
                  <a:schemeClr val="tx1"/>
                </a:solidFill>
                <a:latin typeface="+mn-lt"/>
                <a:ea typeface="+mn-ea"/>
                <a:cs typeface="+mn-cs"/>
              </a:rPr>
              <a:t>IS KP14+ používá pro zadávací řízení i pro výběrová řízení pojem veřejné zakázky. </a:t>
            </a:r>
          </a:p>
          <a:p>
            <a:r>
              <a:rPr lang="cs-CZ" sz="1200" b="0" i="0" u="none" strike="noStrike" kern="1200" baseline="0" dirty="0">
                <a:solidFill>
                  <a:schemeClr val="tx1"/>
                </a:solidFill>
                <a:latin typeface="+mn-lt"/>
                <a:ea typeface="+mn-ea"/>
                <a:cs typeface="+mn-cs"/>
              </a:rPr>
              <a:t>Jakmile je změna uložena, jsou zpřístupněny datové oblasti k zadání údajů o plánovaných (či už zrealizovaných) výběrových/zadávacích řízeních. Jedná se o zaktivnění následujících záložek: </a:t>
            </a:r>
          </a:p>
          <a:p>
            <a:r>
              <a:rPr lang="cs-CZ" sz="1200" b="0" i="0" u="none" strike="noStrike" kern="1200" baseline="0" dirty="0">
                <a:solidFill>
                  <a:schemeClr val="tx1"/>
                </a:solidFill>
                <a:latin typeface="+mn-lt"/>
                <a:ea typeface="+mn-ea"/>
                <a:cs typeface="+mn-cs"/>
              </a:rPr>
              <a:t> Veřejné zakázky </a:t>
            </a:r>
          </a:p>
          <a:p>
            <a:r>
              <a:rPr lang="cs-CZ" sz="1200" b="0" i="0" u="none" strike="noStrike" kern="1200" baseline="0" dirty="0">
                <a:solidFill>
                  <a:schemeClr val="tx1"/>
                </a:solidFill>
                <a:latin typeface="+mn-lt"/>
                <a:ea typeface="+mn-ea"/>
                <a:cs typeface="+mn-cs"/>
              </a:rPr>
              <a:t> Hodnocení a odvolání </a:t>
            </a:r>
          </a:p>
          <a:p>
            <a:r>
              <a:rPr lang="cs-CZ" sz="1200" b="0" i="0" u="none" strike="noStrike" kern="1200" baseline="0" dirty="0">
                <a:solidFill>
                  <a:schemeClr val="tx1"/>
                </a:solidFill>
                <a:latin typeface="+mn-lt"/>
                <a:ea typeface="+mn-ea"/>
                <a:cs typeface="+mn-cs"/>
              </a:rPr>
              <a:t> Návrh/podnět na ÚOHS </a:t>
            </a:r>
          </a:p>
          <a:p>
            <a:r>
              <a:rPr lang="cs-CZ" sz="1200" b="0" i="0" u="none" strike="noStrike" kern="1200" baseline="0" dirty="0">
                <a:solidFill>
                  <a:schemeClr val="tx1"/>
                </a:solidFill>
                <a:latin typeface="+mn-lt"/>
                <a:ea typeface="+mn-ea"/>
                <a:cs typeface="+mn-cs"/>
              </a:rPr>
              <a:t> Údaje o smlouvě/dodatku </a:t>
            </a:r>
          </a:p>
          <a:p>
            <a:r>
              <a:rPr lang="cs-CZ" sz="1200" b="0" i="0" u="none" strike="noStrike" kern="1200" baseline="0" dirty="0">
                <a:solidFill>
                  <a:schemeClr val="tx1"/>
                </a:solidFill>
                <a:latin typeface="+mn-lt"/>
                <a:ea typeface="+mn-ea"/>
                <a:cs typeface="+mn-cs"/>
              </a:rPr>
              <a:t> Přílohy k VZ </a:t>
            </a:r>
            <a:endParaRPr lang="cs-CZ" sz="1200" b="1" i="0" u="none" strike="noStrike" kern="1200" baseline="0" dirty="0">
              <a:solidFill>
                <a:schemeClr val="tx1"/>
              </a:solidFill>
              <a:latin typeface="+mn-lt"/>
              <a:ea typeface="+mn-ea"/>
              <a:cs typeface="+mn-cs"/>
            </a:endParaRPr>
          </a:p>
          <a:p>
            <a:endParaRPr lang="cs-CZ" sz="2200" dirty="0"/>
          </a:p>
          <a:p>
            <a:r>
              <a:rPr lang="cs-CZ" sz="2200" b="1" dirty="0"/>
              <a:t>V IS KP14+ se k zakázkám vyplňují záložky</a:t>
            </a:r>
          </a:p>
          <a:p>
            <a:pPr lvl="1"/>
            <a:r>
              <a:rPr lang="cs-CZ" dirty="0"/>
              <a:t>1) Veřejné zakázky, 2) Údaje o smlouvě/dodatku, 3) Hodnocení a odvolání, 4) Návrh/podnět na ÚOHS, 5) Přílohy k VZ </a:t>
            </a:r>
          </a:p>
          <a:p>
            <a:r>
              <a:rPr lang="cs-CZ" sz="2200" dirty="0"/>
              <a:t>Záložka</a:t>
            </a:r>
            <a:r>
              <a:rPr lang="cs-CZ" sz="2200" b="1" dirty="0"/>
              <a:t> Údaje o smlouvě/dodatku </a:t>
            </a:r>
          </a:p>
          <a:p>
            <a:pPr lvl="1"/>
            <a:r>
              <a:rPr lang="cs-CZ" dirty="0"/>
              <a:t>Zakládá se každá podepsaná smlouva i dodatek</a:t>
            </a:r>
          </a:p>
          <a:p>
            <a:r>
              <a:rPr lang="cs-CZ" sz="2200" dirty="0"/>
              <a:t>Záložka </a:t>
            </a:r>
            <a:r>
              <a:rPr lang="cs-CZ" sz="2200" b="1" dirty="0"/>
              <a:t>Hodnocení a odvolání </a:t>
            </a:r>
          </a:p>
          <a:p>
            <a:pPr lvl="1"/>
            <a:r>
              <a:rPr lang="cs-CZ" dirty="0"/>
              <a:t>Údaje o procesu zadávání a také o vybraném dodavateli</a:t>
            </a:r>
          </a:p>
          <a:p>
            <a:pPr lvl="1"/>
            <a:r>
              <a:rPr lang="cs-CZ" dirty="0"/>
              <a:t>Dodavatel musí být nejprve zaevidován mezi SUBJEKTY  projektu</a:t>
            </a:r>
          </a:p>
          <a:p>
            <a:pPr lvl="1"/>
            <a:r>
              <a:rPr lang="cs-CZ" dirty="0"/>
              <a:t>Lze vyplnit údaje k případným námitkám vzneseným k zadavateli </a:t>
            </a:r>
          </a:p>
          <a:p>
            <a:r>
              <a:rPr lang="cs-CZ" sz="2200" dirty="0"/>
              <a:t>Záložka</a:t>
            </a:r>
            <a:r>
              <a:rPr lang="cs-CZ" sz="2200" b="1" dirty="0"/>
              <a:t> Návrh/podnět na ÚOHS </a:t>
            </a:r>
          </a:p>
          <a:p>
            <a:pPr lvl="1"/>
            <a:r>
              <a:rPr lang="cs-CZ" dirty="0"/>
              <a:t>Eviduje se agenda týkající se řízení ze strany ÚOHS</a:t>
            </a:r>
          </a:p>
          <a:p>
            <a:r>
              <a:rPr lang="cs-CZ" sz="2200" dirty="0"/>
              <a:t>Záložka </a:t>
            </a:r>
            <a:r>
              <a:rPr lang="cs-CZ" sz="2200" b="1" dirty="0"/>
              <a:t>Přílohy k VZ </a:t>
            </a:r>
            <a:endParaRPr lang="cs-CZ" sz="2200" dirty="0"/>
          </a:p>
          <a:p>
            <a:pPr lvl="1"/>
            <a:r>
              <a:rPr lang="cs-CZ" dirty="0"/>
              <a:t>Záložka Přílohy k VZ slouží k předání dokumentace k zakázce na ŘO</a:t>
            </a:r>
          </a:p>
          <a:p>
            <a:endParaRPr lang="cs-CZ" sz="1200" b="1" i="0" u="none" strike="noStrike" kern="1200" baseline="0" dirty="0">
              <a:solidFill>
                <a:schemeClr val="tx1"/>
              </a:solidFill>
              <a:latin typeface="+mn-lt"/>
              <a:ea typeface="+mn-ea"/>
              <a:cs typeface="+mn-cs"/>
            </a:endParaRPr>
          </a:p>
          <a:p>
            <a:r>
              <a:rPr lang="cs-CZ" sz="1200" b="1" i="0" u="none" strike="noStrike" kern="1200" baseline="0" dirty="0">
                <a:solidFill>
                  <a:schemeClr val="tx1"/>
                </a:solidFill>
                <a:latin typeface="+mn-lt"/>
                <a:ea typeface="+mn-ea"/>
                <a:cs typeface="+mn-cs"/>
              </a:rPr>
              <a:t>Záložka Veřejné zakázky</a:t>
            </a:r>
          </a:p>
          <a:p>
            <a:pPr marL="0" marR="0" indent="0" algn="l" defTabSz="914400" rtl="0" eaLnBrk="1" fontAlgn="auto" latinLnBrk="0" hangingPunct="1">
              <a:lnSpc>
                <a:spcPct val="100000"/>
              </a:lnSpc>
              <a:spcBef>
                <a:spcPts val="0"/>
              </a:spcBef>
              <a:spcAft>
                <a:spcPts val="0"/>
              </a:spcAft>
              <a:buClrTx/>
              <a:buSzTx/>
              <a:buFontTx/>
              <a:buNone/>
              <a:tabLst/>
              <a:defRPr/>
            </a:pPr>
            <a:r>
              <a:rPr lang="cs-CZ" sz="1200" b="0" i="0" u="none" strike="noStrike" kern="1200" baseline="0" dirty="0">
                <a:solidFill>
                  <a:schemeClr val="tx1"/>
                </a:solidFill>
                <a:latin typeface="+mn-lt"/>
                <a:ea typeface="+mn-ea"/>
                <a:cs typeface="+mn-cs"/>
              </a:rPr>
              <a:t>Uživatel eviduje všechny zakázky s vazbou na projekt (včetně těch plánovaných), které musí na základě pravidel OPZ nebo právních předpisů zadat prostřednictvím zadávacího/výběrového řízení, více viz Obecná část pravidel pro žadatele a příjemce v rámci OPZ. </a:t>
            </a:r>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117</a:t>
            </a:fld>
            <a:endParaRPr lang="cs-CZ"/>
          </a:p>
        </p:txBody>
      </p:sp>
    </p:spTree>
    <p:extLst>
      <p:ext uri="{BB962C8B-B14F-4D97-AF65-F5344CB8AC3E}">
        <p14:creationId xmlns:p14="http://schemas.microsoft.com/office/powerpoint/2010/main" val="41709303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19</a:t>
            </a:fld>
            <a:endParaRPr lang="cs-CZ"/>
          </a:p>
        </p:txBody>
      </p:sp>
    </p:spTree>
    <p:extLst>
      <p:ext uri="{BB962C8B-B14F-4D97-AF65-F5344CB8AC3E}">
        <p14:creationId xmlns:p14="http://schemas.microsoft.com/office/powerpoint/2010/main" val="287070126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77500" lnSpcReduction="20000"/>
          </a:bodyPr>
          <a:lstStyle/>
          <a:p>
            <a:r>
              <a:rPr lang="cs-CZ" sz="1200" b="1" kern="1200" dirty="0">
                <a:solidFill>
                  <a:schemeClr val="tx1"/>
                </a:solidFill>
                <a:effectLst/>
                <a:latin typeface="+mn-lt"/>
                <a:ea typeface="+mn-ea"/>
                <a:cs typeface="+mn-cs"/>
              </a:rPr>
              <a:t>Veřejným zadavatelem</a:t>
            </a:r>
            <a:r>
              <a:rPr lang="cs-CZ" sz="1200" kern="1200" dirty="0">
                <a:solidFill>
                  <a:schemeClr val="tx1"/>
                </a:solidFill>
                <a:effectLst/>
                <a:latin typeface="+mn-lt"/>
                <a:ea typeface="+mn-ea"/>
                <a:cs typeface="+mn-cs"/>
              </a:rPr>
              <a:t> podle § 2 odst. 1 zákona je ČR, státní příspěvková organizace, územní samosprávný celek nebo příspěvková organizace, u níž funkci zřizovatele vykonává územní samosprávný celek.</a:t>
            </a:r>
          </a:p>
          <a:p>
            <a:r>
              <a:rPr lang="cs-CZ" sz="1200" b="1" kern="1200" dirty="0">
                <a:solidFill>
                  <a:schemeClr val="tx1"/>
                </a:solidFill>
                <a:effectLst/>
                <a:latin typeface="+mn-lt"/>
                <a:ea typeface="+mn-ea"/>
                <a:cs typeface="+mn-cs"/>
              </a:rPr>
              <a:t>Dotovaným zadavatelem</a:t>
            </a:r>
            <a:r>
              <a:rPr lang="cs-CZ" sz="1200" kern="1200" dirty="0">
                <a:solidFill>
                  <a:schemeClr val="tx1"/>
                </a:solidFill>
                <a:effectLst/>
                <a:latin typeface="+mn-lt"/>
                <a:ea typeface="+mn-ea"/>
                <a:cs typeface="+mn-cs"/>
              </a:rPr>
              <a:t> je právnická nebo fyzická osoba, která zadává veřejnou zakázku hrazenou </a:t>
            </a:r>
            <a:r>
              <a:rPr lang="cs-CZ" sz="1200" b="1" kern="1200" dirty="0">
                <a:solidFill>
                  <a:schemeClr val="tx1"/>
                </a:solidFill>
                <a:effectLst/>
                <a:latin typeface="+mn-lt"/>
                <a:ea typeface="+mn-ea"/>
                <a:cs typeface="+mn-cs"/>
              </a:rPr>
              <a:t>z více než 50 % z peněžních prostředků z veřejných zdrojů,</a:t>
            </a:r>
            <a:r>
              <a:rPr lang="cs-CZ" sz="1200" kern="1200" dirty="0">
                <a:solidFill>
                  <a:schemeClr val="tx1"/>
                </a:solidFill>
                <a:effectLst/>
                <a:latin typeface="+mn-lt"/>
                <a:ea typeface="+mn-ea"/>
                <a:cs typeface="+mn-cs"/>
              </a:rPr>
              <a:t> nebo pokud peněžní prostředky poskytnuté na veřejnou zakázku z těchto zdrojů přesahují 200.000.000 Kč, přičemž se může jednat i o peněžní prostředky poskytované prostřednictvím jiné osoby (např. partnerovi prostřednictvím příjemce).</a:t>
            </a:r>
          </a:p>
          <a:p>
            <a:r>
              <a:rPr lang="cs-CZ" sz="1200" b="1" kern="1200" dirty="0">
                <a:solidFill>
                  <a:schemeClr val="tx1"/>
                </a:solidFill>
                <a:effectLst/>
                <a:latin typeface="+mn-lt"/>
                <a:ea typeface="+mn-ea"/>
                <a:cs typeface="+mn-cs"/>
              </a:rPr>
              <a:t>Sektorovým zadavatelem</a:t>
            </a:r>
            <a:r>
              <a:rPr lang="cs-CZ" sz="1200" kern="1200" dirty="0">
                <a:solidFill>
                  <a:schemeClr val="tx1"/>
                </a:solidFill>
                <a:effectLst/>
                <a:latin typeface="+mn-lt"/>
                <a:ea typeface="+mn-ea"/>
                <a:cs typeface="+mn-cs"/>
              </a:rPr>
              <a:t> je osoba vykonávající některou z relevantních činností podle § 4 zákona (např. v odvětvích teplárenství, plynárenství, elektroenergetiky, vodárenství aj.) za zákonem blíže specifikovaných podmínek.</a:t>
            </a:r>
          </a:p>
          <a:p>
            <a:r>
              <a:rPr lang="cs-CZ" sz="1200" b="1" kern="1200" dirty="0">
                <a:solidFill>
                  <a:schemeClr val="tx1"/>
                </a:solidFill>
                <a:effectLst/>
                <a:latin typeface="+mn-lt"/>
                <a:ea typeface="+mn-ea"/>
                <a:cs typeface="+mn-cs"/>
              </a:rPr>
              <a:t>Veřejnými zakázkami malého rozsahu</a:t>
            </a:r>
            <a:r>
              <a:rPr lang="cs-CZ" sz="1200" kern="1200" dirty="0">
                <a:solidFill>
                  <a:schemeClr val="tx1"/>
                </a:solidFill>
                <a:effectLst/>
                <a:latin typeface="+mn-lt"/>
                <a:ea typeface="+mn-ea"/>
                <a:cs typeface="+mn-cs"/>
              </a:rPr>
              <a:t> jsou veřejné zakázky na dodávku či nákup služeb, jejichž předpokládaná hodnota nedosahuje 2.000.000 Kč bez DPH, a zakázky na stavební práce, jejichž předpokládaná hodnota nedosahuje 6.000.000 Kč bez DPH. </a:t>
            </a:r>
            <a:r>
              <a:rPr lang="cs-CZ" sz="1200" b="1" kern="1200" dirty="0">
                <a:solidFill>
                  <a:schemeClr val="tx1"/>
                </a:solidFill>
                <a:effectLst/>
                <a:latin typeface="+mn-lt"/>
                <a:ea typeface="+mn-ea"/>
                <a:cs typeface="+mn-cs"/>
              </a:rPr>
              <a:t>Podlimitními a nadlimitními veřejnými zakázkami jsou veřejné zakázky s předpokládanou hodnotou vyšší, než je uvedeno v předchozí větě.</a:t>
            </a:r>
          </a:p>
          <a:p>
            <a:r>
              <a:rPr lang="cs-CZ" sz="1200" b="0" kern="1200" dirty="0">
                <a:solidFill>
                  <a:schemeClr val="tx1"/>
                </a:solidFill>
                <a:effectLst/>
                <a:latin typeface="+mn-lt"/>
                <a:ea typeface="+mn-ea"/>
                <a:cs typeface="+mn-cs"/>
              </a:rPr>
              <a:t>Obchodní společnosti, družstva, neziskové organizace, fyzické osoby a další neveřejní zadavatelé zadávají zakázky na dodávky či služby s předpokládanou hodnotou nejméně 2.000.000 Kč bez DPH a vyšší (resp. zakázky na stavební práce s předpokládanou hodnotou nejméně 6.000.000 Kč bez DPH a vyšší) podle kap. 20.5 (tj. kapitoly pro zadávání zakázek, na které se nevztahují postupy upravené zákonem č. 137/2006 Sb.)</a:t>
            </a:r>
            <a:r>
              <a:rPr lang="cs-CZ" sz="1200" b="1" kern="1200" dirty="0">
                <a:solidFill>
                  <a:schemeClr val="tx1"/>
                </a:solidFill>
                <a:effectLst/>
                <a:latin typeface="+mn-lt"/>
                <a:ea typeface="+mn-ea"/>
                <a:cs typeface="+mn-cs"/>
              </a:rPr>
              <a:t> </a:t>
            </a:r>
            <a:r>
              <a:rPr lang="cs-CZ" sz="1200" b="0" kern="1200" dirty="0">
                <a:solidFill>
                  <a:schemeClr val="tx1"/>
                </a:solidFill>
                <a:effectLst/>
                <a:latin typeface="+mn-lt"/>
                <a:ea typeface="+mn-ea"/>
                <a:cs typeface="+mn-cs"/>
              </a:rPr>
              <a:t>pouze v případech, kdy bude jejich zakázka hrazena nejvýše z 50 % z veřejných zdrojů. Bude-li zakázka takových zadavatelů hrazena z více než 50 % z veřejných zdrojů, zadávají zakázky přesahující hodnotu 2.000.000 Kč bez DPH v režimu zákona č. 137/2006 Sb.</a:t>
            </a:r>
            <a:endParaRPr lang="cs-CZ" sz="1200" b="1" kern="1200" dirty="0">
              <a:solidFill>
                <a:schemeClr val="tx1"/>
              </a:solidFill>
              <a:effectLst/>
              <a:latin typeface="+mn-lt"/>
              <a:ea typeface="+mn-ea"/>
              <a:cs typeface="+mn-cs"/>
            </a:endParaRPr>
          </a:p>
          <a:p>
            <a:r>
              <a:rPr lang="cs-CZ" sz="1200" kern="1200" dirty="0">
                <a:solidFill>
                  <a:schemeClr val="tx1"/>
                </a:solidFill>
                <a:effectLst/>
                <a:latin typeface="+mn-lt"/>
                <a:ea typeface="+mn-ea"/>
                <a:cs typeface="+mn-cs"/>
              </a:rPr>
              <a:t>Veřejným zadavatelem je také jiná právnická osoba, pokud byla založena či zřízena za účelem uspokojování potřeb veřejného zájmu, které nemají průmyslovou nebo obchodní povahu, a pokud je financována převážně státem či jiným veřejným zadavatelem nebo je státem či jiným veřejným zadavatelem ovládána nebo stát či jiný veřejný zadavatel jmenuje či volí více než polovinu členů v jejím statutárním, správním, dozorčím či kontrolním orgánu.</a:t>
            </a:r>
          </a:p>
          <a:p>
            <a:r>
              <a:rPr lang="cs-CZ" sz="1200" kern="1200" dirty="0">
                <a:solidFill>
                  <a:schemeClr val="tx1"/>
                </a:solidFill>
                <a:effectLst/>
                <a:latin typeface="+mn-lt"/>
                <a:ea typeface="+mn-ea"/>
                <a:cs typeface="+mn-cs"/>
              </a:rPr>
              <a:t>Pokud tito zadavatelé nepatří jako tzv. jiná právnická osoba mezi veřejné zadavatele, kteří jsou povinni zadávat podlimitní a nadlimitní zakázky postupy podle zákona, resp. mezi sektorové zadavatele, kteří postupy podle zákona zadávají své nadlimitní zakázky. </a:t>
            </a:r>
          </a:p>
          <a:p>
            <a:endParaRPr lang="cs-CZ" sz="1200" kern="1200" dirty="0">
              <a:solidFill>
                <a:schemeClr val="tx1"/>
              </a:solidFill>
              <a:effectLst/>
              <a:latin typeface="+mn-lt"/>
              <a:ea typeface="+mn-ea"/>
              <a:cs typeface="+mn-cs"/>
            </a:endParaRPr>
          </a:p>
          <a:p>
            <a:r>
              <a:rPr lang="cs-CZ" sz="1200" dirty="0"/>
              <a:t>MAS (resp. Příjemci) se řídí podmínkami stanovenými v Obecné části pravidel pro žadatele a příjemce v rámci OPZ, kapitola 20 Pravidla pro zadávání zakázek.</a:t>
            </a:r>
          </a:p>
          <a:p>
            <a:r>
              <a:rPr lang="cs-CZ" sz="1200" dirty="0"/>
              <a:t>Kontrolu administrace VZ provádí ŘO.</a:t>
            </a:r>
          </a:p>
          <a:p>
            <a:r>
              <a:rPr lang="cs-CZ" sz="1200" dirty="0"/>
              <a:t>Od přepokládané hodnoty VZ </a:t>
            </a:r>
            <a:r>
              <a:rPr lang="cs-CZ" sz="1200" b="1" dirty="0"/>
              <a:t>2 mil. Kč </a:t>
            </a:r>
            <a:r>
              <a:rPr lang="cs-CZ" sz="1200" dirty="0"/>
              <a:t>bez DPH se musí veřejný a dotovaný zadavatel řídit zákonem č.137/2006 Sb., o veřejných zakázkách.</a:t>
            </a:r>
          </a:p>
          <a:p>
            <a:r>
              <a:rPr lang="cs-CZ" sz="1200" dirty="0"/>
              <a:t>Výdaje na pořízení plnění musí i v OPZ splňovat </a:t>
            </a:r>
            <a:r>
              <a:rPr lang="cs-CZ" sz="1200" b="1" dirty="0"/>
              <a:t>pravidla hospodárnosti, efektivnosti a účelnosti.</a:t>
            </a:r>
          </a:p>
          <a:p>
            <a:r>
              <a:rPr lang="cs-CZ" sz="1200" dirty="0"/>
              <a:t>Dále je zadavatel povinen dodržet </a:t>
            </a:r>
            <a:r>
              <a:rPr lang="cs-CZ" sz="1200" b="1" dirty="0"/>
              <a:t>zásady transparentnosti, rovného zacházení a nediskriminace.</a:t>
            </a:r>
          </a:p>
          <a:p>
            <a:endParaRPr lang="cs-CZ" sz="1200" b="1" dirty="0"/>
          </a:p>
          <a:p>
            <a:endParaRPr lang="cs-CZ" sz="1200" dirty="0"/>
          </a:p>
          <a:p>
            <a:endParaRPr lang="cs-CZ"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118</a:t>
            </a:fld>
            <a:endParaRPr lang="cs-CZ"/>
          </a:p>
        </p:txBody>
      </p:sp>
    </p:spTree>
    <p:extLst>
      <p:ext uri="{BB962C8B-B14F-4D97-AF65-F5344CB8AC3E}">
        <p14:creationId xmlns:p14="http://schemas.microsoft.com/office/powerpoint/2010/main" val="308930654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Žadatel nemůže editovat, musí potvrdit soulad s obsahem předpřipraveného prohlášení.</a:t>
            </a:r>
          </a:p>
          <a:p>
            <a:r>
              <a:rPr lang="cs-CZ" dirty="0"/>
              <a:t>Potvrzuje např. pravdivost údajů, bezdlužnost, absenci citlivých údajů v žádosti, souhlasí s uváděním v seznamu příjemců, vylučuje dvojí financování, akceptuje, že neumožnění ex ante kontroly je důvod pro vyloučení z hodnocení, bere na vědomí závazek mít aktivní datovou schránku.</a:t>
            </a:r>
          </a:p>
          <a:p>
            <a:endParaRPr lang="cs-CZ" dirty="0"/>
          </a:p>
          <a:p>
            <a:r>
              <a:rPr lang="cs-CZ" dirty="0"/>
              <a:t>Z technických důvodů je čestné prohlášení v IS KP14+ evidováno ve dvou částech; žadatel musí </a:t>
            </a:r>
            <a:r>
              <a:rPr lang="cs-CZ" b="1" dirty="0"/>
              <a:t>na každou část kliknout </a:t>
            </a:r>
            <a:r>
              <a:rPr lang="cs-CZ" dirty="0"/>
              <a:t>(tj. otevřít jej pro editaci) a </a:t>
            </a:r>
            <a:r>
              <a:rPr lang="cs-CZ" b="1" dirty="0"/>
              <a:t>potvrdit, že s čestným prohlášením souhlasí </a:t>
            </a:r>
            <a:r>
              <a:rPr lang="cs-CZ" dirty="0"/>
              <a:t>(zaškrtnutím checkboxu „Souhlasím s čestným prohlášením“).</a:t>
            </a:r>
          </a:p>
          <a:p>
            <a:r>
              <a:rPr lang="cs-CZ" sz="1200" b="0" i="0" u="none" strike="noStrike" kern="1200" baseline="0" dirty="0">
                <a:solidFill>
                  <a:schemeClr val="tx1"/>
                </a:solidFill>
                <a:latin typeface="+mn-lt"/>
                <a:ea typeface="+mn-ea"/>
                <a:cs typeface="+mn-cs"/>
              </a:rPr>
              <a:t> </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119</a:t>
            </a:fld>
            <a:endParaRPr lang="cs-CZ"/>
          </a:p>
        </p:txBody>
      </p:sp>
    </p:spTree>
    <p:extLst>
      <p:ext uri="{BB962C8B-B14F-4D97-AF65-F5344CB8AC3E}">
        <p14:creationId xmlns:p14="http://schemas.microsoft.com/office/powerpoint/2010/main" val="421014362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b="0" i="0" u="none" strike="noStrike" kern="1200" baseline="0" dirty="0">
                <a:solidFill>
                  <a:schemeClr val="tx1"/>
                </a:solidFill>
                <a:latin typeface="+mn-lt"/>
                <a:ea typeface="+mn-ea"/>
                <a:cs typeface="+mn-cs"/>
              </a:rPr>
              <a:t>Patří sem všechny přílohy žádosti o podporu (povinné i nepovinné).</a:t>
            </a:r>
          </a:p>
          <a:p>
            <a:r>
              <a:rPr lang="cs-CZ" sz="1200" b="0" i="0" u="none" strike="noStrike" kern="1200" baseline="0" dirty="0">
                <a:solidFill>
                  <a:schemeClr val="tx1"/>
                </a:solidFill>
                <a:latin typeface="+mn-lt"/>
                <a:ea typeface="+mn-ea"/>
                <a:cs typeface="+mn-cs"/>
              </a:rPr>
              <a:t>Systém automaticky přílohy čísluje, uživatel každé příloze připojuje vlastní název. </a:t>
            </a:r>
          </a:p>
          <a:p>
            <a:r>
              <a:rPr lang="cs-CZ" sz="1200" b="0" i="0" u="none" strike="noStrike" kern="1200" baseline="0" dirty="0">
                <a:solidFill>
                  <a:schemeClr val="tx1"/>
                </a:solidFill>
                <a:latin typeface="+mn-lt"/>
                <a:ea typeface="+mn-ea"/>
                <a:cs typeface="+mn-cs"/>
              </a:rPr>
              <a:t>Pokud výzva k předkládání žádostí o podporu stanovila povinnost předložit spolu se žádostí o podporu nějaký dokument, pak je tato </a:t>
            </a:r>
            <a:r>
              <a:rPr lang="cs-CZ" sz="1200" b="1" i="0" u="none" strike="noStrike" kern="1200" baseline="0" dirty="0">
                <a:solidFill>
                  <a:schemeClr val="tx1"/>
                </a:solidFill>
                <a:latin typeface="+mn-lt"/>
                <a:ea typeface="+mn-ea"/>
                <a:cs typeface="+mn-cs"/>
              </a:rPr>
              <a:t>povinná příloha zařazena do číselníku</a:t>
            </a:r>
            <a:r>
              <a:rPr lang="cs-CZ" sz="1200" b="0" i="0" u="none" strike="noStrike" kern="1200" baseline="0" dirty="0">
                <a:solidFill>
                  <a:schemeClr val="tx1"/>
                </a:solidFill>
                <a:latin typeface="+mn-lt"/>
                <a:ea typeface="+mn-ea"/>
                <a:cs typeface="+mn-cs"/>
              </a:rPr>
              <a:t> v poli „Název předdefinovaného dokumentu“. </a:t>
            </a:r>
          </a:p>
          <a:p>
            <a:r>
              <a:rPr lang="cs-CZ" sz="1200" b="0" i="0" u="none" strike="noStrike" kern="1200" baseline="0" dirty="0">
                <a:solidFill>
                  <a:schemeClr val="tx1"/>
                </a:solidFill>
                <a:latin typeface="+mn-lt"/>
                <a:ea typeface="+mn-ea"/>
                <a:cs typeface="+mn-cs"/>
              </a:rPr>
              <a:t>Pokud se nejedná o povinnou přílohu, pak se toto pole ponechává prázdné.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Záložka </a:t>
            </a:r>
            <a:r>
              <a:rPr lang="cs-CZ" sz="1200" b="1" i="0" u="none" strike="noStrike" kern="1200" baseline="0" dirty="0">
                <a:solidFill>
                  <a:schemeClr val="tx1"/>
                </a:solidFill>
                <a:latin typeface="+mn-lt"/>
                <a:ea typeface="+mn-ea"/>
                <a:cs typeface="+mn-cs"/>
              </a:rPr>
              <a:t>Seznam odborností projektu </a:t>
            </a:r>
            <a:r>
              <a:rPr lang="cs-CZ" sz="1200" b="0" i="0" u="none" strike="noStrike" kern="1200" baseline="0" dirty="0">
                <a:solidFill>
                  <a:schemeClr val="tx1"/>
                </a:solidFill>
                <a:latin typeface="+mn-lt"/>
                <a:ea typeface="+mn-ea"/>
                <a:cs typeface="+mn-cs"/>
              </a:rPr>
              <a:t>je pro žadatele needitovatelná, žadatel na této záložce žádná data nevyplňuje. </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120</a:t>
            </a:fld>
            <a:endParaRPr lang="cs-CZ"/>
          </a:p>
        </p:txBody>
      </p:sp>
    </p:spTree>
    <p:extLst>
      <p:ext uri="{BB962C8B-B14F-4D97-AF65-F5344CB8AC3E}">
        <p14:creationId xmlns:p14="http://schemas.microsoft.com/office/powerpoint/2010/main" val="265104001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121</a:t>
            </a:fld>
            <a:endParaRPr lang="cs-CZ"/>
          </a:p>
        </p:txBody>
      </p:sp>
    </p:spTree>
    <p:extLst>
      <p:ext uri="{BB962C8B-B14F-4D97-AF65-F5344CB8AC3E}">
        <p14:creationId xmlns:p14="http://schemas.microsoft.com/office/powerpoint/2010/main" val="9158320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b="0" i="0" u="none" strike="noStrike" kern="1200" baseline="0" dirty="0">
                <a:solidFill>
                  <a:schemeClr val="tx1"/>
                </a:solidFill>
                <a:latin typeface="+mn-lt"/>
                <a:ea typeface="+mn-ea"/>
                <a:cs typeface="+mn-cs"/>
              </a:rPr>
              <a:t>Stisknutím tlačítka </a:t>
            </a:r>
            <a:r>
              <a:rPr lang="cs-CZ" sz="1200" b="1" i="0" u="none" strike="noStrike" kern="1200" baseline="0" dirty="0">
                <a:solidFill>
                  <a:schemeClr val="tx1"/>
                </a:solidFill>
                <a:latin typeface="+mn-lt"/>
                <a:ea typeface="+mn-ea"/>
                <a:cs typeface="+mn-cs"/>
              </a:rPr>
              <a:t>Přístup k projektu </a:t>
            </a:r>
            <a:r>
              <a:rPr lang="cs-CZ" sz="1200" b="0" i="0" u="none" strike="noStrike" kern="1200" baseline="0" dirty="0">
                <a:solidFill>
                  <a:schemeClr val="tx1"/>
                </a:solidFill>
                <a:latin typeface="+mn-lt"/>
                <a:ea typeface="+mn-ea"/>
                <a:cs typeface="+mn-cs"/>
              </a:rPr>
              <a:t>se zobrazí obrazovka, v rámci které lze přidělit/odebrat role v rámci dané žádosti o podporu konkrétním uživatelům, kteří jsou v IS KP14+ registrováni. S výjimkou níže uvedeného „Neregistrovaného signatáře“ není možné přidělit přístup k žádosti/projektu někomu, kdo pro aplikaci IS KP14+ jako uživatel neexistuje. Neregistrovaný signatář navíc skutečný přístup nemá, protože bez uživatelského konta v IS KP14+ nemůže data žádným způsobem prohlížet ani editovat. </a:t>
            </a:r>
            <a:endParaRPr lang="cs-CZ" dirty="0"/>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Uživatel, který žádost o podporu založil, je aplikací IS KP14+ určen jako </a:t>
            </a:r>
            <a:r>
              <a:rPr lang="cs-CZ" sz="1200" b="1" i="0" u="none" strike="noStrike" kern="1200" baseline="0" dirty="0">
                <a:solidFill>
                  <a:schemeClr val="tx1"/>
                </a:solidFill>
                <a:latin typeface="+mn-lt"/>
                <a:ea typeface="+mn-ea"/>
                <a:cs typeface="+mn-cs"/>
              </a:rPr>
              <a:t>správce přístupů </a:t>
            </a:r>
            <a:r>
              <a:rPr lang="cs-CZ" sz="1200" b="0" i="0" u="none" strike="noStrike" kern="1200" baseline="0" dirty="0">
                <a:solidFill>
                  <a:schemeClr val="tx1"/>
                </a:solidFill>
                <a:latin typeface="+mn-lt"/>
                <a:ea typeface="+mn-ea"/>
                <a:cs typeface="+mn-cs"/>
              </a:rPr>
              <a:t>a má právo přidělit/odebrat k dané žádosti příslušné role dalším uživatelům.  </a:t>
            </a:r>
          </a:p>
          <a:p>
            <a:r>
              <a:rPr lang="cs-CZ" sz="1200" b="1" i="0" u="none" strike="noStrike" kern="1200" baseline="0" dirty="0">
                <a:solidFill>
                  <a:schemeClr val="tx1"/>
                </a:solidFill>
                <a:latin typeface="+mn-lt"/>
                <a:ea typeface="+mn-ea"/>
                <a:cs typeface="+mn-cs"/>
              </a:rPr>
              <a:t>Rozlišují se role: </a:t>
            </a:r>
          </a:p>
          <a:p>
            <a:r>
              <a:rPr lang="cs-CZ" sz="1200" b="1" i="0" u="none" strike="noStrike" kern="1200" baseline="0" dirty="0">
                <a:solidFill>
                  <a:schemeClr val="tx1"/>
                </a:solidFill>
                <a:latin typeface="+mn-lt"/>
                <a:ea typeface="+mn-ea"/>
                <a:cs typeface="+mn-cs"/>
              </a:rPr>
              <a:t>- čtenář </a:t>
            </a:r>
            <a:r>
              <a:rPr lang="cs-CZ" sz="1200" b="0" i="0" u="none" strike="noStrike" kern="1200" baseline="0" dirty="0">
                <a:solidFill>
                  <a:schemeClr val="tx1"/>
                </a:solidFill>
                <a:latin typeface="+mn-lt"/>
                <a:ea typeface="+mn-ea"/>
                <a:cs typeface="+mn-cs"/>
              </a:rPr>
              <a:t>= data jsou mu zobrazena pouze k náhledu, </a:t>
            </a:r>
          </a:p>
          <a:p>
            <a:r>
              <a:rPr lang="cs-CZ" sz="1200" b="1" i="0" u="none" strike="noStrike" kern="1200" baseline="0" dirty="0">
                <a:solidFill>
                  <a:schemeClr val="tx1"/>
                </a:solidFill>
                <a:latin typeface="+mn-lt"/>
                <a:ea typeface="+mn-ea"/>
                <a:cs typeface="+mn-cs"/>
              </a:rPr>
              <a:t>- editor </a:t>
            </a:r>
            <a:r>
              <a:rPr lang="cs-CZ" sz="1200" b="0" i="0" u="none" strike="noStrike" kern="1200" baseline="0" dirty="0">
                <a:solidFill>
                  <a:schemeClr val="tx1"/>
                </a:solidFill>
                <a:latin typeface="+mn-lt"/>
                <a:ea typeface="+mn-ea"/>
                <a:cs typeface="+mn-cs"/>
              </a:rPr>
              <a:t>= má možnost zápisu změn, </a:t>
            </a:r>
          </a:p>
          <a:p>
            <a:pPr marL="0" indent="0">
              <a:buFontTx/>
              <a:buNone/>
            </a:pPr>
            <a:r>
              <a:rPr lang="cs-CZ" sz="1200" b="1" i="0" u="none" strike="noStrike" kern="1200" baseline="0" dirty="0">
                <a:solidFill>
                  <a:schemeClr val="tx1"/>
                </a:solidFill>
                <a:latin typeface="+mn-lt"/>
                <a:ea typeface="+mn-ea"/>
                <a:cs typeface="+mn-cs"/>
              </a:rPr>
              <a:t>- signatář </a:t>
            </a:r>
            <a:r>
              <a:rPr lang="cs-CZ" sz="1200" b="0" i="0" u="none" strike="noStrike" kern="1200" baseline="0" dirty="0">
                <a:solidFill>
                  <a:schemeClr val="tx1"/>
                </a:solidFill>
                <a:latin typeface="+mn-lt"/>
                <a:ea typeface="+mn-ea"/>
                <a:cs typeface="+mn-cs"/>
              </a:rPr>
              <a:t>= je odpovědný za podepisování žádosti o podporu a na ní navázaných prvků, které samostatný podpis vyžadují,</a:t>
            </a:r>
          </a:p>
          <a:p>
            <a:pPr marL="0" indent="0">
              <a:buFontTx/>
              <a:buNone/>
            </a:pPr>
            <a:r>
              <a:rPr lang="cs-CZ" sz="1200" b="0" i="0" u="none" strike="noStrike" kern="1200" baseline="0" dirty="0">
                <a:solidFill>
                  <a:schemeClr val="tx1"/>
                </a:solidFill>
                <a:latin typeface="+mn-lt"/>
                <a:ea typeface="+mn-ea"/>
                <a:cs typeface="+mn-cs"/>
              </a:rPr>
              <a:t>- </a:t>
            </a:r>
            <a:r>
              <a:rPr lang="cs-CZ" sz="1200" b="1" i="0" u="none" strike="noStrike" kern="1200" baseline="0" dirty="0">
                <a:solidFill>
                  <a:schemeClr val="tx1"/>
                </a:solidFill>
                <a:latin typeface="+mn-lt"/>
                <a:ea typeface="+mn-ea"/>
                <a:cs typeface="+mn-cs"/>
              </a:rPr>
              <a:t>správce přístupů</a:t>
            </a:r>
          </a:p>
          <a:p>
            <a:r>
              <a:rPr lang="cs-CZ" sz="1200" b="1" i="0" u="none" strike="noStrike" kern="1200" baseline="0" dirty="0">
                <a:solidFill>
                  <a:schemeClr val="tx1"/>
                </a:solidFill>
                <a:latin typeface="+mn-lt"/>
                <a:ea typeface="+mn-ea"/>
                <a:cs typeface="+mn-cs"/>
              </a:rPr>
              <a:t>- zástupce správce přístupu </a:t>
            </a:r>
            <a:r>
              <a:rPr lang="cs-CZ" sz="1200" b="0" i="0" u="none" strike="noStrike" kern="1200" baseline="0" dirty="0">
                <a:solidFill>
                  <a:schemeClr val="tx1"/>
                </a:solidFill>
                <a:latin typeface="+mn-lt"/>
                <a:ea typeface="+mn-ea"/>
                <a:cs typeface="+mn-cs"/>
              </a:rPr>
              <a:t>= role, která má stejná práva jako správce přístupu. </a:t>
            </a:r>
          </a:p>
          <a:p>
            <a:endParaRPr lang="cs-CZ" sz="1200" b="0" i="0" u="none" strike="noStrike" kern="1200" baseline="0" dirty="0">
              <a:solidFill>
                <a:schemeClr val="tx1"/>
              </a:solidFill>
              <a:latin typeface="+mn-lt"/>
              <a:ea typeface="+mn-ea"/>
              <a:cs typeface="+mn-cs"/>
            </a:endParaRPr>
          </a:p>
          <a:p>
            <a:r>
              <a:rPr lang="cs-CZ" sz="1200" b="1" i="0" u="none" strike="noStrike" kern="1200" baseline="0" dirty="0">
                <a:solidFill>
                  <a:schemeClr val="tx1"/>
                </a:solidFill>
                <a:latin typeface="+mn-lt"/>
                <a:ea typeface="+mn-ea"/>
                <a:cs typeface="+mn-cs"/>
              </a:rPr>
              <a:t>Upozornění! </a:t>
            </a:r>
          </a:p>
          <a:p>
            <a:r>
              <a:rPr lang="cs-CZ" sz="1200" b="0" i="0" u="none" strike="noStrike" kern="1200" baseline="0" dirty="0">
                <a:solidFill>
                  <a:schemeClr val="tx1"/>
                </a:solidFill>
                <a:latin typeface="+mn-lt"/>
                <a:ea typeface="+mn-ea"/>
                <a:cs typeface="+mn-cs"/>
              </a:rPr>
              <a:t>Přístup k žádosti nelze měnit (přidávat nové přístupy/rušit přístupy stávající), pokud je žádost o podporu ve stavu „Finalizována“. Ve všech ostatních stavech (tj. ve stavu Rozpracována i Podána) lze měnit přístupy k žádosti (přidávat i rušit sdílení osob). </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122</a:t>
            </a:fld>
            <a:endParaRPr lang="cs-CZ"/>
          </a:p>
        </p:txBody>
      </p:sp>
    </p:spTree>
    <p:extLst>
      <p:ext uri="{BB962C8B-B14F-4D97-AF65-F5344CB8AC3E}">
        <p14:creationId xmlns:p14="http://schemas.microsoft.com/office/powerpoint/2010/main" val="56647432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b="1" i="0" u="none" strike="noStrike" kern="1200" baseline="0" dirty="0">
                <a:solidFill>
                  <a:schemeClr val="tx1"/>
                </a:solidFill>
                <a:latin typeface="+mn-lt"/>
                <a:ea typeface="+mn-ea"/>
                <a:cs typeface="+mn-cs"/>
              </a:rPr>
              <a:t>Přidělení role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Stiskem tlačítka </a:t>
            </a:r>
            <a:r>
              <a:rPr lang="cs-CZ" sz="1200" b="1" i="0" u="none" strike="noStrike" kern="1200" baseline="0" dirty="0">
                <a:solidFill>
                  <a:schemeClr val="tx1"/>
                </a:solidFill>
                <a:latin typeface="+mn-lt"/>
                <a:ea typeface="+mn-ea"/>
                <a:cs typeface="+mn-cs"/>
              </a:rPr>
              <a:t>Nový záznam</a:t>
            </a:r>
            <a:r>
              <a:rPr lang="cs-CZ" sz="1200" b="0" i="0" u="none" strike="noStrike" kern="1200" baseline="0" dirty="0">
                <a:solidFill>
                  <a:schemeClr val="tx1"/>
                </a:solidFill>
                <a:latin typeface="+mn-lt"/>
                <a:ea typeface="+mn-ea"/>
                <a:cs typeface="+mn-cs"/>
              </a:rPr>
              <a:t>, zadáním uživatelského jména osoby, pod nímž je registrována v IS KP14+ a zaškrtnutím vybraného </a:t>
            </a:r>
            <a:r>
              <a:rPr lang="cs-CZ" sz="1200" b="1" i="0" u="none" strike="noStrike" kern="1200" baseline="0" dirty="0">
                <a:solidFill>
                  <a:schemeClr val="tx1"/>
                </a:solidFill>
                <a:latin typeface="+mn-lt"/>
                <a:ea typeface="+mn-ea"/>
                <a:cs typeface="+mn-cs"/>
              </a:rPr>
              <a:t>checkboxu (editor, signatář, čtenář) </a:t>
            </a:r>
            <a:r>
              <a:rPr lang="cs-CZ" sz="1200" b="0" i="0" u="none" strike="noStrike" kern="1200" baseline="0" dirty="0">
                <a:solidFill>
                  <a:schemeClr val="tx1"/>
                </a:solidFill>
                <a:latin typeface="+mn-lt"/>
                <a:ea typeface="+mn-ea"/>
                <a:cs typeface="+mn-cs"/>
              </a:rPr>
              <a:t>se příslušnému uživateli přiřadí konkrétní role k dané žádosti o podporu. Pokud je signatářů na žádosti založeno více než jeden, určuje se i pořadí, v jakém mají žádost o podporu podepisovat. Tlačítkem Uložit se záznam uloží</a:t>
            </a:r>
            <a:r>
              <a:rPr lang="cs-CZ" sz="1200" b="1" i="0" u="none" strike="noStrike" kern="1200" baseline="0" dirty="0">
                <a:solidFill>
                  <a:schemeClr val="tx1"/>
                </a:solidFill>
                <a:latin typeface="+mn-lt"/>
                <a:ea typeface="+mn-ea"/>
                <a:cs typeface="+mn-cs"/>
              </a:rPr>
              <a:t>. </a:t>
            </a:r>
          </a:p>
          <a:p>
            <a:endParaRPr lang="cs-CZ" sz="1200" b="0" i="0" u="none" strike="noStrike" kern="1200" baseline="0" dirty="0">
              <a:solidFill>
                <a:schemeClr val="tx1"/>
              </a:solidFill>
              <a:latin typeface="+mn-lt"/>
              <a:ea typeface="+mn-ea"/>
              <a:cs typeface="+mn-cs"/>
            </a:endParaRPr>
          </a:p>
          <a:p>
            <a:r>
              <a:rPr lang="cs-CZ" sz="1200" b="1" i="0" u="none" strike="noStrike" kern="1200" baseline="0" dirty="0">
                <a:solidFill>
                  <a:schemeClr val="tx1"/>
                </a:solidFill>
                <a:latin typeface="+mn-lt"/>
                <a:ea typeface="+mn-ea"/>
                <a:cs typeface="+mn-cs"/>
              </a:rPr>
              <a:t>Pro možnost finalizace a následného podpisu žádosti o podporu je nutné, aby v rámci žádosti vystupoval alespoň jeden uživatel s přiřazenou rolí signatář. </a:t>
            </a:r>
          </a:p>
          <a:p>
            <a:r>
              <a:rPr lang="cs-CZ" sz="1200" b="1" i="0" u="none" strike="noStrike" kern="1200" baseline="0" dirty="0">
                <a:solidFill>
                  <a:schemeClr val="tx1"/>
                </a:solidFill>
                <a:latin typeface="+mn-lt"/>
                <a:ea typeface="+mn-ea"/>
                <a:cs typeface="+mn-cs"/>
              </a:rPr>
              <a:t>Signatář musí disponovat kvalifikovaným elektronickým podpisem </a:t>
            </a:r>
            <a:r>
              <a:rPr lang="cs-CZ" sz="1200" b="0" i="0" u="none" strike="noStrike" kern="1200" baseline="0" dirty="0">
                <a:solidFill>
                  <a:schemeClr val="tx1"/>
                </a:solidFill>
                <a:latin typeface="+mn-lt"/>
                <a:ea typeface="+mn-ea"/>
                <a:cs typeface="+mn-cs"/>
              </a:rPr>
              <a:t>(typ: osobní kvalifikovaný certifikát). Bez tohoto podpisu nemůže dokumentaci v IS KP14+ podepisovat.</a:t>
            </a:r>
          </a:p>
          <a:p>
            <a:endParaRPr lang="cs-CZ" sz="1200" b="0" i="0" u="none" strike="noStrike" kern="1200" baseline="0" dirty="0">
              <a:solidFill>
                <a:schemeClr val="tx1"/>
              </a:solidFill>
              <a:latin typeface="+mn-lt"/>
              <a:ea typeface="+mn-ea"/>
              <a:cs typeface="+mn-cs"/>
            </a:endParaRPr>
          </a:p>
          <a:p>
            <a:r>
              <a:rPr lang="cs-CZ" sz="1200" b="1" i="0" u="none" strike="noStrike" kern="1200" baseline="0" dirty="0">
                <a:solidFill>
                  <a:schemeClr val="tx1"/>
                </a:solidFill>
                <a:latin typeface="+mn-lt"/>
                <a:ea typeface="+mn-ea"/>
                <a:cs typeface="+mn-cs"/>
              </a:rPr>
              <a:t>POZOR: </a:t>
            </a:r>
            <a:r>
              <a:rPr lang="cs-CZ" sz="1200" b="0" i="0" u="none" strike="noStrike" kern="1200" baseline="0" dirty="0">
                <a:solidFill>
                  <a:schemeClr val="tx1"/>
                </a:solidFill>
                <a:latin typeface="+mn-lt"/>
                <a:ea typeface="+mn-ea"/>
                <a:cs typeface="+mn-cs"/>
              </a:rPr>
              <a:t>Během kontroly formálních náležitostí bude ověřováno, zda předloženou žádost o podporu podepsala osoba oprávněná za žadatele jednat (statutární zástupce, OSVČ). </a:t>
            </a:r>
          </a:p>
          <a:p>
            <a:r>
              <a:rPr lang="cs-CZ" sz="1200" b="0" i="0" u="none" strike="noStrike" kern="1200" baseline="0" dirty="0">
                <a:solidFill>
                  <a:schemeClr val="tx1"/>
                </a:solidFill>
                <a:latin typeface="+mn-lt"/>
                <a:ea typeface="+mn-ea"/>
                <a:cs typeface="+mn-cs"/>
              </a:rPr>
              <a:t>Role signatáře ovšem nemusí být vždy přidělena statutárnímu zástupci (resp. v případě, že žadatelem je osoba samostatně výdělečně činná, pak této fyzické osobě), pokud je k žádosti připojena plná moc (či vnitřní předpis subjektu žadatele, který opravňuje určitou osobu k vystupování za subjekt žadatele vůči ŘO); k tomuto tématu více viz další slide </a:t>
            </a:r>
            <a:r>
              <a:rPr lang="cs-CZ" sz="1200" b="1" i="0" u="none" strike="noStrike" kern="1200" baseline="0" dirty="0">
                <a:solidFill>
                  <a:schemeClr val="tx1"/>
                </a:solidFill>
                <a:latin typeface="+mn-lt"/>
                <a:ea typeface="+mn-ea"/>
                <a:cs typeface="+mn-cs"/>
              </a:rPr>
              <a:t>Plné moci</a:t>
            </a:r>
            <a:r>
              <a:rPr lang="cs-CZ" sz="1200" b="0" i="0" u="none" strike="noStrike" kern="1200" baseline="0" dirty="0">
                <a:solidFill>
                  <a:schemeClr val="tx1"/>
                </a:solidFill>
                <a:latin typeface="+mn-lt"/>
                <a:ea typeface="+mn-ea"/>
                <a:cs typeface="+mn-cs"/>
              </a:rPr>
              <a:t>.  </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123</a:t>
            </a:fld>
            <a:endParaRPr lang="cs-CZ"/>
          </a:p>
        </p:txBody>
      </p:sp>
    </p:spTree>
    <p:extLst>
      <p:ext uri="{BB962C8B-B14F-4D97-AF65-F5344CB8AC3E}">
        <p14:creationId xmlns:p14="http://schemas.microsoft.com/office/powerpoint/2010/main" val="133450200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b="1" i="0" u="none" strike="noStrike" kern="1200" baseline="0" dirty="0">
                <a:solidFill>
                  <a:schemeClr val="tx1"/>
                </a:solidFill>
                <a:latin typeface="+mn-lt"/>
                <a:ea typeface="+mn-ea"/>
                <a:cs typeface="+mn-cs"/>
              </a:rPr>
              <a:t>Přidělení role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Stiskem tlačítka </a:t>
            </a:r>
            <a:r>
              <a:rPr lang="cs-CZ" sz="1200" b="1" i="0" u="none" strike="noStrike" kern="1200" baseline="0" dirty="0">
                <a:solidFill>
                  <a:schemeClr val="tx1"/>
                </a:solidFill>
                <a:latin typeface="+mn-lt"/>
                <a:ea typeface="+mn-ea"/>
                <a:cs typeface="+mn-cs"/>
              </a:rPr>
              <a:t>Nový záznam</a:t>
            </a:r>
            <a:r>
              <a:rPr lang="cs-CZ" sz="1200" b="0" i="0" u="none" strike="noStrike" kern="1200" baseline="0" dirty="0">
                <a:solidFill>
                  <a:schemeClr val="tx1"/>
                </a:solidFill>
                <a:latin typeface="+mn-lt"/>
                <a:ea typeface="+mn-ea"/>
                <a:cs typeface="+mn-cs"/>
              </a:rPr>
              <a:t>, zadáním uživatelského jména osoby, pod nímž je registrována v IS KP14+ a zaškrtnutím vybraného </a:t>
            </a:r>
            <a:r>
              <a:rPr lang="cs-CZ" sz="1200" b="1" i="0" u="none" strike="noStrike" kern="1200" baseline="0" dirty="0">
                <a:solidFill>
                  <a:schemeClr val="tx1"/>
                </a:solidFill>
                <a:latin typeface="+mn-lt"/>
                <a:ea typeface="+mn-ea"/>
                <a:cs typeface="+mn-cs"/>
              </a:rPr>
              <a:t>checkboxu (editor, signatář, čtenář) </a:t>
            </a:r>
            <a:r>
              <a:rPr lang="cs-CZ" sz="1200" b="0" i="0" u="none" strike="noStrike" kern="1200" baseline="0" dirty="0">
                <a:solidFill>
                  <a:schemeClr val="tx1"/>
                </a:solidFill>
                <a:latin typeface="+mn-lt"/>
                <a:ea typeface="+mn-ea"/>
                <a:cs typeface="+mn-cs"/>
              </a:rPr>
              <a:t>se příslušnému uživateli přiřadí konkrétní role k dané žádosti o podporu. Pokud je signatářů na žádosti založeno více než jeden, určuje se i pořadí, v jakém mají žádost o podporu podepisovat. Tlačítkem Uložit se záznam uloží</a:t>
            </a:r>
            <a:r>
              <a:rPr lang="cs-CZ" sz="1200" b="1" i="0" u="none" strike="noStrike" kern="1200" baseline="0" dirty="0">
                <a:solidFill>
                  <a:schemeClr val="tx1"/>
                </a:solidFill>
                <a:latin typeface="+mn-lt"/>
                <a:ea typeface="+mn-ea"/>
                <a:cs typeface="+mn-cs"/>
              </a:rPr>
              <a:t>. </a:t>
            </a:r>
          </a:p>
          <a:p>
            <a:endParaRPr lang="cs-CZ" sz="1200" b="0" i="0" u="none" strike="noStrike" kern="1200" baseline="0" dirty="0">
              <a:solidFill>
                <a:schemeClr val="tx1"/>
              </a:solidFill>
              <a:latin typeface="+mn-lt"/>
              <a:ea typeface="+mn-ea"/>
              <a:cs typeface="+mn-cs"/>
            </a:endParaRPr>
          </a:p>
          <a:p>
            <a:r>
              <a:rPr lang="cs-CZ" sz="1200" b="1" i="0" u="none" strike="noStrike" kern="1200" baseline="0" dirty="0">
                <a:solidFill>
                  <a:schemeClr val="tx1"/>
                </a:solidFill>
                <a:latin typeface="+mn-lt"/>
                <a:ea typeface="+mn-ea"/>
                <a:cs typeface="+mn-cs"/>
              </a:rPr>
              <a:t>Pro možnost finalizace a následného podpisu žádosti o podporu je nutné, aby v rámci žádosti vystupoval alespoň jeden uživatel s přiřazenou rolí signatář. </a:t>
            </a:r>
          </a:p>
          <a:p>
            <a:r>
              <a:rPr lang="cs-CZ" sz="1200" b="1" i="0" u="none" strike="noStrike" kern="1200" baseline="0" dirty="0">
                <a:solidFill>
                  <a:schemeClr val="tx1"/>
                </a:solidFill>
                <a:latin typeface="+mn-lt"/>
                <a:ea typeface="+mn-ea"/>
                <a:cs typeface="+mn-cs"/>
              </a:rPr>
              <a:t>Signatář musí disponovat kvalifikovaným elektronickým podpisem </a:t>
            </a:r>
            <a:r>
              <a:rPr lang="cs-CZ" sz="1200" b="0" i="0" u="none" strike="noStrike" kern="1200" baseline="0" dirty="0">
                <a:solidFill>
                  <a:schemeClr val="tx1"/>
                </a:solidFill>
                <a:latin typeface="+mn-lt"/>
                <a:ea typeface="+mn-ea"/>
                <a:cs typeface="+mn-cs"/>
              </a:rPr>
              <a:t>(typ: osobní kvalifikovaný certifikát). Bez tohoto podpisu nemůže dokumentaci v IS KP14+ podepisovat.</a:t>
            </a:r>
          </a:p>
          <a:p>
            <a:endParaRPr lang="cs-CZ" sz="1200" b="0" i="0" u="none" strike="noStrike" kern="1200" baseline="0" dirty="0">
              <a:solidFill>
                <a:schemeClr val="tx1"/>
              </a:solidFill>
              <a:latin typeface="+mn-lt"/>
              <a:ea typeface="+mn-ea"/>
              <a:cs typeface="+mn-cs"/>
            </a:endParaRPr>
          </a:p>
          <a:p>
            <a:r>
              <a:rPr lang="cs-CZ" sz="1200" b="1" i="0" u="none" strike="noStrike" kern="1200" baseline="0" dirty="0">
                <a:solidFill>
                  <a:schemeClr val="tx1"/>
                </a:solidFill>
                <a:latin typeface="+mn-lt"/>
                <a:ea typeface="+mn-ea"/>
                <a:cs typeface="+mn-cs"/>
              </a:rPr>
              <a:t>POZOR: </a:t>
            </a:r>
            <a:r>
              <a:rPr lang="cs-CZ" sz="1200" b="0" i="0" u="none" strike="noStrike" kern="1200" baseline="0" dirty="0">
                <a:solidFill>
                  <a:schemeClr val="tx1"/>
                </a:solidFill>
                <a:latin typeface="+mn-lt"/>
                <a:ea typeface="+mn-ea"/>
                <a:cs typeface="+mn-cs"/>
              </a:rPr>
              <a:t>Během kontroly formálních náležitostí bude ověřováno, zda předloženou žádost o podporu podepsala osoba oprávněná za žadatele jednat (statutární zástupce, OSVČ). </a:t>
            </a:r>
          </a:p>
          <a:p>
            <a:r>
              <a:rPr lang="cs-CZ" sz="1200" b="0" i="0" u="none" strike="noStrike" kern="1200" baseline="0" dirty="0">
                <a:solidFill>
                  <a:schemeClr val="tx1"/>
                </a:solidFill>
                <a:latin typeface="+mn-lt"/>
                <a:ea typeface="+mn-ea"/>
                <a:cs typeface="+mn-cs"/>
              </a:rPr>
              <a:t>Role signatáře ovšem nemusí být vždy přidělena statutárnímu zástupci (resp. v případě, že žadatelem je osoba samostatně výdělečně činná, pak této fyzické osobě), pokud je k žádosti připojena plná moc (či vnitřní předpis subjektu žadatele, který opravňuje určitou osobu k vystupování za subjekt žadatele vůči ŘO); k tomuto tématu více viz další slide </a:t>
            </a:r>
            <a:r>
              <a:rPr lang="cs-CZ" sz="1200" b="1" i="0" u="none" strike="noStrike" kern="1200" baseline="0" dirty="0">
                <a:solidFill>
                  <a:schemeClr val="tx1"/>
                </a:solidFill>
                <a:latin typeface="+mn-lt"/>
                <a:ea typeface="+mn-ea"/>
                <a:cs typeface="+mn-cs"/>
              </a:rPr>
              <a:t>Plné moci</a:t>
            </a:r>
            <a:r>
              <a:rPr lang="cs-CZ" sz="1200" b="0" i="0" u="none" strike="noStrike" kern="1200" baseline="0" dirty="0">
                <a:solidFill>
                  <a:schemeClr val="tx1"/>
                </a:solidFill>
                <a:latin typeface="+mn-lt"/>
                <a:ea typeface="+mn-ea"/>
                <a:cs typeface="+mn-cs"/>
              </a:rPr>
              <a:t>.  </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124</a:t>
            </a:fld>
            <a:endParaRPr lang="cs-CZ"/>
          </a:p>
        </p:txBody>
      </p:sp>
    </p:spTree>
    <p:extLst>
      <p:ext uri="{BB962C8B-B14F-4D97-AF65-F5344CB8AC3E}">
        <p14:creationId xmlns:p14="http://schemas.microsoft.com/office/powerpoint/2010/main" val="111720615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77500" lnSpcReduction="20000"/>
          </a:bodyPr>
          <a:lstStyle/>
          <a:p>
            <a:r>
              <a:rPr lang="cs-CZ" sz="1200" b="0" i="0" u="none" strike="noStrike" kern="1200" baseline="0" dirty="0">
                <a:solidFill>
                  <a:schemeClr val="tx1"/>
                </a:solidFill>
                <a:latin typeface="+mn-lt"/>
                <a:ea typeface="+mn-ea"/>
                <a:cs typeface="+mn-cs"/>
              </a:rPr>
              <a:t>V systému IS KP14+ je zapracována funkcionalita umožňující určité osobě (zmocniteli) pověřit podepsáním vybraných úloh nějakého jiného uživatele registrovaného v IS KP14+ (tj. zmocněnce).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Zmocnitelem je vždy statutární zástupce organizace (resp. v případě, že žadatelem je osoba samostatně výdělečně činná, pak tato fyzická osoba), tj. osoba, která je oprávněná zastupovat žadatele vůči ŘO.</a:t>
            </a:r>
          </a:p>
          <a:p>
            <a:r>
              <a:rPr lang="cs-CZ" sz="1200" b="0" i="0" u="none" strike="noStrike" kern="1200" baseline="0" dirty="0">
                <a:solidFill>
                  <a:schemeClr val="tx1"/>
                </a:solidFill>
                <a:latin typeface="+mn-lt"/>
                <a:ea typeface="+mn-ea"/>
                <a:cs typeface="+mn-cs"/>
              </a:rPr>
              <a:t> </a:t>
            </a:r>
          </a:p>
          <a:p>
            <a:r>
              <a:rPr lang="cs-CZ" sz="1200" b="1" i="0" u="none" strike="noStrike" kern="1200" baseline="0" dirty="0">
                <a:solidFill>
                  <a:schemeClr val="tx1"/>
                </a:solidFill>
                <a:latin typeface="+mn-lt"/>
                <a:ea typeface="+mn-ea"/>
                <a:cs typeface="+mn-cs"/>
              </a:rPr>
              <a:t>Jak zmocnitel, tak zmocněnec musí být (před tím, než má dojít k zapsání plné moci do systému) na žádosti evidovaní jako uživatelé s rolí signatářů. </a:t>
            </a:r>
            <a:r>
              <a:rPr lang="cs-CZ" sz="1200" b="0" i="0" u="none" strike="noStrike" kern="1200" baseline="0" dirty="0">
                <a:solidFill>
                  <a:schemeClr val="tx1"/>
                </a:solidFill>
                <a:latin typeface="+mn-lt"/>
                <a:ea typeface="+mn-ea"/>
                <a:cs typeface="+mn-cs"/>
              </a:rPr>
              <a:t>Zatímco </a:t>
            </a:r>
            <a:r>
              <a:rPr lang="cs-CZ" sz="1200" b="1" i="0" u="none" strike="noStrike" kern="1200" baseline="0" dirty="0">
                <a:solidFill>
                  <a:schemeClr val="tx1"/>
                </a:solidFill>
                <a:latin typeface="+mn-lt"/>
                <a:ea typeface="+mn-ea"/>
                <a:cs typeface="+mn-cs"/>
              </a:rPr>
              <a:t>zmocnitel může být </a:t>
            </a:r>
            <a:r>
              <a:rPr lang="cs-CZ" sz="1200" b="0" i="0" u="none" strike="noStrike" kern="1200" baseline="0" dirty="0">
                <a:solidFill>
                  <a:schemeClr val="tx1"/>
                </a:solidFill>
                <a:latin typeface="+mn-lt"/>
                <a:ea typeface="+mn-ea"/>
                <a:cs typeface="+mn-cs"/>
              </a:rPr>
              <a:t>(pokud plná moc nemá být podepsaná elektronicky přímo v IS KP14+) evidován jako „</a:t>
            </a:r>
            <a:r>
              <a:rPr lang="cs-CZ" sz="1200" b="1" i="0" u="none" strike="noStrike" kern="1200" baseline="0" dirty="0">
                <a:solidFill>
                  <a:schemeClr val="tx1"/>
                </a:solidFill>
                <a:latin typeface="+mn-lt"/>
                <a:ea typeface="+mn-ea"/>
                <a:cs typeface="+mn-cs"/>
              </a:rPr>
              <a:t>Neregistrovaný signatář</a:t>
            </a:r>
            <a:r>
              <a:rPr lang="cs-CZ" sz="1200" b="0" i="0" u="none" strike="noStrike" kern="1200" baseline="0" dirty="0">
                <a:solidFill>
                  <a:schemeClr val="tx1"/>
                </a:solidFill>
                <a:latin typeface="+mn-lt"/>
                <a:ea typeface="+mn-ea"/>
                <a:cs typeface="+mn-cs"/>
              </a:rPr>
              <a:t>“ (viz kap. 5.1 Přístupy k projektu), zmocněnec musí být registrovaným uživatelem IS KP14+.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V případě, kdy bude využito tzv. </a:t>
            </a:r>
            <a:r>
              <a:rPr lang="cs-CZ" sz="1200" b="1" i="0" u="none" strike="noStrike" kern="1200" baseline="0" dirty="0">
                <a:solidFill>
                  <a:schemeClr val="tx1"/>
                </a:solidFill>
                <a:latin typeface="+mn-lt"/>
                <a:ea typeface="+mn-ea"/>
                <a:cs typeface="+mn-cs"/>
              </a:rPr>
              <a:t>papírové plné moci</a:t>
            </a:r>
            <a:r>
              <a:rPr lang="cs-CZ" sz="1200" b="0" i="0" u="none" strike="noStrike" kern="1200" baseline="0" dirty="0">
                <a:solidFill>
                  <a:schemeClr val="tx1"/>
                </a:solidFill>
                <a:latin typeface="+mn-lt"/>
                <a:ea typeface="+mn-ea"/>
                <a:cs typeface="+mn-cs"/>
              </a:rPr>
              <a:t> (viz níže), pak postačuje, aby byl zmocnitel na žádosti o podporu založen jako „Neregistrovaný signatář“, ale tento záznam může založit jakýkoli editor projektu. </a:t>
            </a:r>
          </a:p>
          <a:p>
            <a:endParaRPr lang="cs-CZ" sz="1200" b="0" i="0" u="none" strike="noStrike" kern="1200" baseline="0" dirty="0">
              <a:solidFill>
                <a:schemeClr val="tx1"/>
              </a:solidFill>
              <a:latin typeface="+mn-lt"/>
              <a:ea typeface="+mn-ea"/>
              <a:cs typeface="+mn-cs"/>
            </a:endParaRPr>
          </a:p>
          <a:p>
            <a:r>
              <a:rPr lang="cs-CZ" sz="1200" b="1" i="0" u="none" strike="noStrike" kern="1200" baseline="0" dirty="0">
                <a:solidFill>
                  <a:schemeClr val="tx1"/>
                </a:solidFill>
                <a:latin typeface="+mn-lt"/>
                <a:ea typeface="+mn-ea"/>
                <a:cs typeface="+mn-cs"/>
              </a:rPr>
              <a:t>Zmocněnec </a:t>
            </a:r>
            <a:r>
              <a:rPr lang="cs-CZ" sz="1200" b="0" i="0" u="none" strike="noStrike" kern="1200" baseline="0" dirty="0">
                <a:solidFill>
                  <a:schemeClr val="tx1"/>
                </a:solidFill>
                <a:latin typeface="+mn-lt"/>
                <a:ea typeface="+mn-ea"/>
                <a:cs typeface="+mn-cs"/>
              </a:rPr>
              <a:t>musí vždy disponovat </a:t>
            </a:r>
            <a:r>
              <a:rPr lang="cs-CZ" sz="1200" b="1" i="0" u="none" strike="noStrike" kern="1200" baseline="0" dirty="0">
                <a:solidFill>
                  <a:schemeClr val="tx1"/>
                </a:solidFill>
                <a:latin typeface="+mn-lt"/>
                <a:ea typeface="+mn-ea"/>
                <a:cs typeface="+mn-cs"/>
              </a:rPr>
              <a:t>osobním kvalifikovaným elektronickým podpisem </a:t>
            </a:r>
            <a:r>
              <a:rPr lang="cs-CZ" sz="1200" b="0" i="0" u="none" strike="noStrike" kern="1200" baseline="0" dirty="0">
                <a:solidFill>
                  <a:schemeClr val="tx1"/>
                </a:solidFill>
                <a:latin typeface="+mn-lt"/>
                <a:ea typeface="+mn-ea"/>
                <a:cs typeface="+mn-cs"/>
              </a:rPr>
              <a:t>(bez tohoto podpisu nemůže dokumentaci v IS KP14+ podepisovat). </a:t>
            </a:r>
          </a:p>
          <a:p>
            <a:endParaRPr lang="cs-CZ" sz="1200" b="0" i="0" u="none" strike="noStrike" kern="1200" baseline="0" dirty="0">
              <a:solidFill>
                <a:schemeClr val="tx1"/>
              </a:solidFill>
              <a:latin typeface="+mn-lt"/>
              <a:ea typeface="+mn-ea"/>
              <a:cs typeface="+mn-cs"/>
            </a:endParaRPr>
          </a:p>
          <a:p>
            <a:r>
              <a:rPr lang="cs-CZ" sz="1200" b="1" i="0" u="none" strike="noStrike" kern="1200" baseline="0" dirty="0">
                <a:solidFill>
                  <a:schemeClr val="tx1"/>
                </a:solidFill>
                <a:latin typeface="+mn-lt"/>
                <a:ea typeface="+mn-ea"/>
                <a:cs typeface="+mn-cs"/>
              </a:rPr>
              <a:t>V rámci výběru typu plné moci uživatel vybere, zda se jedná o plnou moc „elektronickou“, nebo „papírovou“. </a:t>
            </a:r>
          </a:p>
          <a:p>
            <a:r>
              <a:rPr lang="cs-CZ" sz="1200" b="0" i="0" u="none" strike="noStrike" kern="1200" baseline="0" dirty="0">
                <a:solidFill>
                  <a:schemeClr val="tx1"/>
                </a:solidFill>
                <a:latin typeface="+mn-lt"/>
                <a:ea typeface="+mn-ea"/>
                <a:cs typeface="+mn-cs"/>
              </a:rPr>
              <a:t>Elektronickou plnou mocí se rozumí, že signatář podepíše plnou moc přímo v aplikaci IS KP14+ a uživatel, který je na základě plné moci zmocněn k nějakému úkonu, přímo v IS KP14+ potvrdí svým podpisem přijetí této plné moci. Podpisy se připojují k souboru, který je třeba vložit do IS KP14+. </a:t>
            </a:r>
          </a:p>
          <a:p>
            <a:endParaRPr lang="cs-CZ" sz="1200" b="0" i="0" u="none" strike="noStrike" kern="1200" baseline="0" dirty="0">
              <a:solidFill>
                <a:schemeClr val="tx1"/>
              </a:solidFill>
              <a:latin typeface="+mn-lt"/>
              <a:ea typeface="+mn-ea"/>
              <a:cs typeface="+mn-cs"/>
            </a:endParaRPr>
          </a:p>
          <a:p>
            <a:r>
              <a:rPr lang="cs-CZ" b="1" dirty="0"/>
              <a:t>Plné moci</a:t>
            </a:r>
          </a:p>
          <a:p>
            <a:r>
              <a:rPr lang="cs-CZ" dirty="0"/>
              <a:t>Nutné podepsat zmocnění v IS KP14+ nebo vložit sken listiny se zmocněním.</a:t>
            </a:r>
          </a:p>
          <a:p>
            <a:r>
              <a:rPr lang="cs-CZ" dirty="0"/>
              <a:t>Listinnou plnou mocí mohou být také vnitřní předpisy organizace, ze kterých vyplývá, že organizaci je oprávněn zastupovat např. řídící pracovník na určité pozici, avšak i vnitřní předpisy musí být podepsány.</a:t>
            </a:r>
          </a:p>
          <a:p>
            <a:r>
              <a:rPr lang="cs-CZ" dirty="0"/>
              <a:t>Uvádí se platnost plné moci </a:t>
            </a:r>
            <a:r>
              <a:rPr lang="cs-CZ" b="1" dirty="0"/>
              <a:t>od – do.</a:t>
            </a:r>
          </a:p>
          <a:p>
            <a:r>
              <a:rPr lang="cs-CZ" dirty="0"/>
              <a:t>Nutné nastavit, pro jaké činnosti je plná moc platná (zda jen pro žádost o podporu, nebo i další úkony).</a:t>
            </a:r>
          </a:p>
          <a:p>
            <a:endParaRPr lang="cs-CZ" dirty="0"/>
          </a:p>
          <a:p>
            <a:r>
              <a:rPr lang="cs-CZ" sz="1200" b="1" i="0" u="none" strike="noStrike" kern="1200" baseline="0" dirty="0">
                <a:solidFill>
                  <a:schemeClr val="tx1"/>
                </a:solidFill>
                <a:latin typeface="+mn-lt"/>
                <a:ea typeface="+mn-ea"/>
                <a:cs typeface="+mn-cs"/>
              </a:rPr>
              <a:t>Žadatel ovšem musí originál papírové plné moci archivovat a na vyžádání jej ŘO poskytnout, příp. na vyžádání zajistit úředně ověřenou kopii nebo konvertovanou elektronickou verzi této plné moci </a:t>
            </a:r>
            <a:r>
              <a:rPr lang="cs-CZ" sz="1200" b="0" i="0" u="none" strike="noStrike" kern="1200" baseline="0" dirty="0">
                <a:solidFill>
                  <a:schemeClr val="tx1"/>
                </a:solidFill>
                <a:latin typeface="+mn-lt"/>
                <a:ea typeface="+mn-ea"/>
                <a:cs typeface="+mn-cs"/>
              </a:rPr>
              <a:t>(kap. 5.2 Pokyny pro vyplnění formuláře žádosti o podporu z OPZ)</a:t>
            </a:r>
            <a:r>
              <a:rPr lang="cs-CZ" sz="1200" b="1" i="0" u="none" strike="noStrike" kern="1200" baseline="0" dirty="0">
                <a:solidFill>
                  <a:schemeClr val="tx1"/>
                </a:solidFill>
                <a:latin typeface="+mn-lt"/>
                <a:ea typeface="+mn-ea"/>
                <a:cs typeface="+mn-cs"/>
              </a:rPr>
              <a:t>.</a:t>
            </a:r>
            <a:r>
              <a:rPr lang="cs-CZ" sz="1200" b="0" i="0" u="none" strike="noStrike" kern="1200" baseline="0" dirty="0">
                <a:solidFill>
                  <a:schemeClr val="tx1"/>
                </a:solidFill>
                <a:latin typeface="+mn-lt"/>
                <a:ea typeface="+mn-ea"/>
                <a:cs typeface="+mn-cs"/>
              </a:rPr>
              <a:t> </a:t>
            </a:r>
            <a:endParaRPr lang="cs-CZ" b="0"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125</a:t>
            </a:fld>
            <a:endParaRPr lang="cs-CZ"/>
          </a:p>
        </p:txBody>
      </p:sp>
    </p:spTree>
    <p:extLst>
      <p:ext uri="{BB962C8B-B14F-4D97-AF65-F5344CB8AC3E}">
        <p14:creationId xmlns:p14="http://schemas.microsoft.com/office/powerpoint/2010/main" val="177835950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b="0" i="0" u="none" strike="noStrike" kern="1200" baseline="0" dirty="0">
                <a:solidFill>
                  <a:schemeClr val="tx1"/>
                </a:solidFill>
                <a:latin typeface="+mn-lt"/>
                <a:ea typeface="+mn-ea"/>
                <a:cs typeface="+mn-cs"/>
              </a:rPr>
              <a:t>Tlačítko </a:t>
            </a:r>
            <a:r>
              <a:rPr lang="cs-CZ" sz="1200" b="1" i="0" u="none" strike="noStrike" kern="1200" baseline="0" dirty="0">
                <a:solidFill>
                  <a:schemeClr val="tx1"/>
                </a:solidFill>
                <a:latin typeface="+mn-lt"/>
                <a:ea typeface="+mn-ea"/>
                <a:cs typeface="+mn-cs"/>
              </a:rPr>
              <a:t>Kontrola </a:t>
            </a:r>
            <a:r>
              <a:rPr lang="cs-CZ" sz="1200" b="0" i="0" u="none" strike="noStrike" kern="1200" baseline="0" dirty="0">
                <a:solidFill>
                  <a:schemeClr val="tx1"/>
                </a:solidFill>
                <a:latin typeface="+mn-lt"/>
                <a:ea typeface="+mn-ea"/>
                <a:cs typeface="+mn-cs"/>
              </a:rPr>
              <a:t>slouží k ověření, zda jsou vyplněny všechny požadované údaje. Systém automaticky dle předem definovaných kontrol ověří, jednak zda jsou všechna povinná data vyplněna a dále ověří zadaná data ve vztahu k nastavení výzvy, pod kterou je žádost o podporu založena. Pokud nejsou všechna povinná data vyplněna (nebo neodpovídají podmínkám nastavení výzvy), zobrazí se odkaz na konkrétní záložku, kde je možné příslušná data doplnit/opravit. Kontrolu si může uživatel spustit kdykoli během procesu vyplňování žádosti o podporu. </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126</a:t>
            </a:fld>
            <a:endParaRPr lang="cs-CZ"/>
          </a:p>
        </p:txBody>
      </p:sp>
    </p:spTree>
    <p:extLst>
      <p:ext uri="{BB962C8B-B14F-4D97-AF65-F5344CB8AC3E}">
        <p14:creationId xmlns:p14="http://schemas.microsoft.com/office/powerpoint/2010/main" val="365714476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77500" lnSpcReduction="20000"/>
          </a:bodyPr>
          <a:lstStyle/>
          <a:p>
            <a:r>
              <a:rPr lang="cs-CZ" sz="1200" b="0" i="0" u="none" strike="noStrike" kern="1200" baseline="0" dirty="0">
                <a:solidFill>
                  <a:schemeClr val="tx1"/>
                </a:solidFill>
                <a:latin typeface="+mn-lt"/>
                <a:ea typeface="+mn-ea"/>
                <a:cs typeface="+mn-cs"/>
              </a:rPr>
              <a:t>Stiskem tlačítka </a:t>
            </a:r>
            <a:r>
              <a:rPr lang="cs-CZ" sz="1200" b="1" i="0" u="none" strike="noStrike" kern="1200" baseline="0" dirty="0">
                <a:solidFill>
                  <a:schemeClr val="tx1"/>
                </a:solidFill>
                <a:latin typeface="+mn-lt"/>
                <a:ea typeface="+mn-ea"/>
                <a:cs typeface="+mn-cs"/>
              </a:rPr>
              <a:t>Finalizace </a:t>
            </a:r>
            <a:r>
              <a:rPr lang="cs-CZ" sz="1200" b="0" i="0" u="none" strike="noStrike" kern="1200" baseline="0" dirty="0">
                <a:solidFill>
                  <a:schemeClr val="tx1"/>
                </a:solidFill>
                <a:latin typeface="+mn-lt"/>
                <a:ea typeface="+mn-ea"/>
                <a:cs typeface="+mn-cs"/>
              </a:rPr>
              <a:t>se projekt uzamkne pro další editaci a je připraven k podpisu s využitím kvalifikovaného elektronického podpisu (typ: osobní kvalifikovaný certifikát). Během procesu finalizace jsou spuštěny předem definované kontroly vyplnění všech povinných údajů žádosti o podporu (viz předchozí bod Kontrola). Není tedy možné finalizovat žádost, která nemá vyplněná všechna povinná pole.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Finalizaci lze před podpisem žádosti o podporu </a:t>
            </a:r>
            <a:r>
              <a:rPr lang="cs-CZ" sz="1200" b="1" i="0" u="none" strike="noStrike" kern="1200" baseline="0" dirty="0">
                <a:solidFill>
                  <a:schemeClr val="tx1"/>
                </a:solidFill>
                <a:latin typeface="+mn-lt"/>
                <a:ea typeface="+mn-ea"/>
                <a:cs typeface="+mn-cs"/>
              </a:rPr>
              <a:t>stornovat </a:t>
            </a:r>
            <a:r>
              <a:rPr lang="cs-CZ" sz="1200" b="0" i="0" u="none" strike="noStrike" kern="1200" baseline="0" dirty="0">
                <a:solidFill>
                  <a:schemeClr val="tx1"/>
                </a:solidFill>
                <a:latin typeface="+mn-lt"/>
                <a:ea typeface="+mn-ea"/>
                <a:cs typeface="+mn-cs"/>
              </a:rPr>
              <a:t>stiskem tlačítka </a:t>
            </a:r>
            <a:r>
              <a:rPr lang="cs-CZ" sz="1200" b="1" i="0" u="none" strike="noStrike" kern="1200" baseline="0" dirty="0">
                <a:solidFill>
                  <a:schemeClr val="tx1"/>
                </a:solidFill>
                <a:latin typeface="+mn-lt"/>
                <a:ea typeface="+mn-ea"/>
                <a:cs typeface="+mn-cs"/>
              </a:rPr>
              <a:t>Storno finalizace</a:t>
            </a:r>
            <a:r>
              <a:rPr lang="cs-CZ" sz="1200" b="0" i="0" u="none" strike="noStrike" kern="1200" baseline="0" dirty="0">
                <a:solidFill>
                  <a:schemeClr val="tx1"/>
                </a:solidFill>
                <a:latin typeface="+mn-lt"/>
                <a:ea typeface="+mn-ea"/>
                <a:cs typeface="+mn-cs"/>
              </a:rPr>
              <a:t>, které se objeví v horní liště poté, co byla provedena finalizace. </a:t>
            </a:r>
            <a:r>
              <a:rPr lang="cs-CZ" sz="1200" b="1" i="0" u="none" strike="noStrike" kern="1200" baseline="0" dirty="0">
                <a:solidFill>
                  <a:schemeClr val="tx1"/>
                </a:solidFill>
                <a:latin typeface="+mn-lt"/>
                <a:ea typeface="+mn-ea"/>
                <a:cs typeface="+mn-cs"/>
              </a:rPr>
              <a:t>Storno finalizace ovšem může provést pouze signatář žádosti.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Žádost lze následně opět editovat. (Před potvrzením storna finalizace kliknutím na Storno finalizace lze vyplnit textové pole Důvod vracení žádosti o podporu a poznamenat si v něm, co bylo důvodem storna, nicméně vyplnění tohoto pole není vyžadováno, je to možnost pro žadatele.) </a:t>
            </a:r>
            <a:endParaRPr lang="cs-CZ" b="1" dirty="0"/>
          </a:p>
          <a:p>
            <a:endParaRPr lang="cs-CZ" b="1" dirty="0"/>
          </a:p>
          <a:p>
            <a:r>
              <a:rPr lang="cs-CZ" b="1" dirty="0"/>
              <a:t>Záložka Kopírovat</a:t>
            </a:r>
          </a:p>
          <a:p>
            <a:r>
              <a:rPr lang="cs-CZ" sz="1200" b="0" i="0" u="none" strike="noStrike" kern="1200" baseline="0" dirty="0">
                <a:solidFill>
                  <a:schemeClr val="tx1"/>
                </a:solidFill>
                <a:latin typeface="+mn-lt"/>
                <a:ea typeface="+mn-ea"/>
                <a:cs typeface="+mn-cs"/>
              </a:rPr>
              <a:t>Po stisknutí tlačítka </a:t>
            </a:r>
            <a:r>
              <a:rPr lang="cs-CZ" sz="1200" b="1" i="0" u="none" strike="noStrike" kern="1200" baseline="0" dirty="0">
                <a:solidFill>
                  <a:schemeClr val="tx1"/>
                </a:solidFill>
                <a:latin typeface="+mn-lt"/>
                <a:ea typeface="+mn-ea"/>
                <a:cs typeface="+mn-cs"/>
              </a:rPr>
              <a:t>Kopírovat </a:t>
            </a:r>
            <a:r>
              <a:rPr lang="cs-CZ" sz="1200" b="0" i="0" u="none" strike="noStrike" kern="1200" baseline="0" dirty="0">
                <a:solidFill>
                  <a:schemeClr val="tx1"/>
                </a:solidFill>
                <a:latin typeface="+mn-lt"/>
                <a:ea typeface="+mn-ea"/>
                <a:cs typeface="+mn-cs"/>
              </a:rPr>
              <a:t>je žadatel systémem dotázán, zda skutečně chce vytvořit kopii. </a:t>
            </a:r>
          </a:p>
          <a:p>
            <a:r>
              <a:rPr lang="cs-CZ" sz="1200" b="0" i="0" u="none" strike="noStrike" kern="1200" baseline="0" dirty="0">
                <a:solidFill>
                  <a:schemeClr val="tx1"/>
                </a:solidFill>
                <a:latin typeface="+mn-lt"/>
                <a:ea typeface="+mn-ea"/>
                <a:cs typeface="+mn-cs"/>
              </a:rPr>
              <a:t>Po potvrzení (tlačítkem OK) systém žadatele informuje tom, že žádost bude zkopírována. </a:t>
            </a:r>
          </a:p>
          <a:p>
            <a:r>
              <a:rPr lang="cs-CZ" sz="1200" b="0" i="0" u="none" strike="noStrike" kern="1200" baseline="0" dirty="0">
                <a:solidFill>
                  <a:schemeClr val="tx1"/>
                </a:solidFill>
                <a:latin typeface="+mn-lt"/>
                <a:ea typeface="+mn-ea"/>
                <a:cs typeface="+mn-cs"/>
              </a:rPr>
              <a:t>Uživateli, který provedl zkopírování, dorazí depeše označená „Kopie žádosti dokončena“. </a:t>
            </a:r>
          </a:p>
          <a:p>
            <a:r>
              <a:rPr lang="cs-CZ" sz="1200" b="0" i="0" u="none" strike="noStrike" kern="1200" baseline="0" dirty="0">
                <a:solidFill>
                  <a:schemeClr val="tx1"/>
                </a:solidFill>
                <a:latin typeface="+mn-lt"/>
                <a:ea typeface="+mn-ea"/>
                <a:cs typeface="+mn-cs"/>
              </a:rPr>
              <a:t>Vytvořená kopie žádosti o podporu se zobrazí v seznamu „Moje projekty“ toho uživatele, který proces kopírování zvolil. V rámci kopírování žádosti se přenesou některá data ze záložek originálu do kopie, nikoli však všechny údaje. Kopírovat lze založenou, </a:t>
            </a:r>
            <a:r>
              <a:rPr lang="cs-CZ" sz="1200" b="0" i="0" u="none" strike="noStrike" kern="1200" baseline="0" dirty="0" err="1">
                <a:solidFill>
                  <a:schemeClr val="tx1"/>
                </a:solidFill>
                <a:latin typeface="+mn-lt"/>
                <a:ea typeface="+mn-ea"/>
                <a:cs typeface="+mn-cs"/>
              </a:rPr>
              <a:t>finalizovanou</a:t>
            </a:r>
            <a:r>
              <a:rPr lang="cs-CZ" sz="1200" b="0" i="0" u="none" strike="noStrike" kern="1200" baseline="0" dirty="0">
                <a:solidFill>
                  <a:schemeClr val="tx1"/>
                </a:solidFill>
                <a:latin typeface="+mn-lt"/>
                <a:ea typeface="+mn-ea"/>
                <a:cs typeface="+mn-cs"/>
              </a:rPr>
              <a:t> i podanou žádost o podporu. Žádost není možné kopírovat v rámci různých výzev OPZ. </a:t>
            </a:r>
          </a:p>
          <a:p>
            <a:r>
              <a:rPr lang="cs-CZ" sz="1200" b="0" i="0" u="none" strike="noStrike" kern="1200" baseline="0" dirty="0">
                <a:solidFill>
                  <a:schemeClr val="tx1"/>
                </a:solidFill>
                <a:latin typeface="+mn-lt"/>
                <a:ea typeface="+mn-ea"/>
                <a:cs typeface="+mn-cs"/>
              </a:rPr>
              <a:t>Po otevření zkopírované žádosti může žadatel na záložce „Identifikace operace“ vidět ve zkráceném názvu „Kopie:“ včetně původního názvu žádosti a v poli Identifikace zdrojového projektu je k dispozici HASH (Identifikace žádosti) původní žádosti nebo registrační číslo, pokud se jedná o žádost, která už byla předložena. </a:t>
            </a:r>
            <a:endParaRPr lang="cs-CZ" dirty="0"/>
          </a:p>
          <a:p>
            <a:endParaRPr lang="cs-CZ" dirty="0"/>
          </a:p>
          <a:p>
            <a:r>
              <a:rPr lang="cs-CZ" b="1" dirty="0"/>
              <a:t>Záložka Vymazat žádost</a:t>
            </a:r>
          </a:p>
          <a:p>
            <a:r>
              <a:rPr lang="cs-CZ" sz="1200" b="0" i="0" u="none" strike="noStrike" kern="1200" baseline="0" dirty="0">
                <a:solidFill>
                  <a:schemeClr val="tx1"/>
                </a:solidFill>
                <a:latin typeface="+mn-lt"/>
                <a:ea typeface="+mn-ea"/>
                <a:cs typeface="+mn-cs"/>
              </a:rPr>
              <a:t>Tlačítko </a:t>
            </a:r>
            <a:r>
              <a:rPr lang="cs-CZ" sz="1200" b="1" i="0" u="none" strike="noStrike" kern="1200" baseline="0" dirty="0">
                <a:solidFill>
                  <a:schemeClr val="tx1"/>
                </a:solidFill>
                <a:latin typeface="+mn-lt"/>
                <a:ea typeface="+mn-ea"/>
                <a:cs typeface="+mn-cs"/>
              </a:rPr>
              <a:t>Vymazat žádost </a:t>
            </a:r>
            <a:r>
              <a:rPr lang="cs-CZ" sz="1200" b="0" i="0" u="none" strike="noStrike" kern="1200" baseline="0" dirty="0">
                <a:solidFill>
                  <a:schemeClr val="tx1"/>
                </a:solidFill>
                <a:latin typeface="+mn-lt"/>
                <a:ea typeface="+mn-ea"/>
                <a:cs typeface="+mn-cs"/>
              </a:rPr>
              <a:t>slouží k odstranění žádosti o podporu. Žádost o podporu musí být ve stavu Rozpracována, aby mohlo dojít k jejímu vymazání. Žádost nelze smazat, pokud se nachází ve stavu Finalizována (v tomto případě je nutné nejprve provést Storno finalizace žádosti o podporu a až následně lze žádost smazat). Dokud žádost nepodepíší všichni signatáři, je možnost provést storno finalizace, tzn. je i možnost vymazat žádost o podporu. Jakmile je žádost o podporu podepsána všemi signatáři, nelze už storno finalizace provést, tudíž ji nelze ani smazat. </a:t>
            </a:r>
          </a:p>
          <a:p>
            <a:endParaRPr lang="cs-CZ" sz="1200" b="0" i="0" u="none" strike="noStrike" kern="1200" baseline="0" dirty="0">
              <a:solidFill>
                <a:schemeClr val="tx1"/>
              </a:solidFill>
              <a:latin typeface="+mn-lt"/>
              <a:ea typeface="+mn-ea"/>
              <a:cs typeface="+mn-cs"/>
            </a:endParaRPr>
          </a:p>
          <a:p>
            <a:r>
              <a:rPr lang="cs-CZ" sz="1200" b="1" i="0" u="none" strike="noStrike" kern="1200" baseline="0" dirty="0">
                <a:solidFill>
                  <a:schemeClr val="tx1"/>
                </a:solidFill>
                <a:latin typeface="+mn-lt"/>
                <a:ea typeface="+mn-ea"/>
                <a:cs typeface="+mn-cs"/>
              </a:rPr>
              <a:t>Záložka Tisk</a:t>
            </a:r>
          </a:p>
          <a:p>
            <a:r>
              <a:rPr lang="cs-CZ" sz="1200" b="0" i="0" u="none" strike="noStrike" kern="1200" baseline="0" dirty="0">
                <a:solidFill>
                  <a:schemeClr val="tx1"/>
                </a:solidFill>
                <a:latin typeface="+mn-lt"/>
                <a:ea typeface="+mn-ea"/>
                <a:cs typeface="+mn-cs"/>
              </a:rPr>
              <a:t>Stisknutím tlačítka </a:t>
            </a:r>
            <a:r>
              <a:rPr lang="cs-CZ" sz="1200" b="1" i="0" u="none" strike="noStrike" kern="1200" baseline="0" dirty="0">
                <a:solidFill>
                  <a:schemeClr val="tx1"/>
                </a:solidFill>
                <a:latin typeface="+mn-lt"/>
                <a:ea typeface="+mn-ea"/>
                <a:cs typeface="+mn-cs"/>
              </a:rPr>
              <a:t>Tisk </a:t>
            </a:r>
            <a:r>
              <a:rPr lang="cs-CZ" sz="1200" b="0" i="0" u="none" strike="noStrike" kern="1200" baseline="0" dirty="0">
                <a:solidFill>
                  <a:schemeClr val="tx1"/>
                </a:solidFill>
                <a:latin typeface="+mn-lt"/>
                <a:ea typeface="+mn-ea"/>
                <a:cs typeface="+mn-cs"/>
              </a:rPr>
              <a:t>je vygenerován tiskový opis žádosti o podporu ve formátu </a:t>
            </a:r>
            <a:r>
              <a:rPr lang="cs-CZ" sz="1200" b="0" i="0" u="none" strike="noStrike" kern="1200" baseline="0" dirty="0" err="1">
                <a:solidFill>
                  <a:schemeClr val="tx1"/>
                </a:solidFill>
                <a:latin typeface="+mn-lt"/>
                <a:ea typeface="+mn-ea"/>
                <a:cs typeface="+mn-cs"/>
              </a:rPr>
              <a:t>pdf</a:t>
            </a:r>
            <a:r>
              <a:rPr lang="cs-CZ" sz="1200" b="0" i="0" u="none" strike="noStrike" kern="1200" baseline="0" dirty="0">
                <a:solidFill>
                  <a:schemeClr val="tx1"/>
                </a:solidFill>
                <a:latin typeface="+mn-lt"/>
                <a:ea typeface="+mn-ea"/>
                <a:cs typeface="+mn-cs"/>
              </a:rPr>
              <a:t>. </a:t>
            </a:r>
          </a:p>
          <a:p>
            <a:r>
              <a:rPr lang="cs-CZ" sz="1200" b="0" i="0" u="none" strike="noStrike" kern="1200" baseline="0" dirty="0">
                <a:solidFill>
                  <a:schemeClr val="tx1"/>
                </a:solidFill>
                <a:latin typeface="+mn-lt"/>
                <a:ea typeface="+mn-ea"/>
                <a:cs typeface="+mn-cs"/>
              </a:rPr>
              <a:t>Žádost o podporu z OPZ se předkládá pouze elektronicky v IS KP14+, na ŘO se žádná listinná forma žádosti nezasílá. </a:t>
            </a:r>
            <a:endParaRPr lang="cs-CZ" b="1"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127</a:t>
            </a:fld>
            <a:endParaRPr lang="cs-CZ"/>
          </a:p>
        </p:txBody>
      </p:sp>
    </p:spTree>
    <p:extLst>
      <p:ext uri="{BB962C8B-B14F-4D97-AF65-F5344CB8AC3E}">
        <p14:creationId xmlns:p14="http://schemas.microsoft.com/office/powerpoint/2010/main" val="39871384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20</a:t>
            </a:fld>
            <a:endParaRPr lang="cs-CZ"/>
          </a:p>
        </p:txBody>
      </p:sp>
    </p:spTree>
    <p:extLst>
      <p:ext uri="{BB962C8B-B14F-4D97-AF65-F5344CB8AC3E}">
        <p14:creationId xmlns:p14="http://schemas.microsoft.com/office/powerpoint/2010/main" val="319111332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b="0" i="0" u="none" strike="noStrike" kern="1200" baseline="0" dirty="0">
                <a:solidFill>
                  <a:schemeClr val="tx1"/>
                </a:solidFill>
                <a:latin typeface="+mn-lt"/>
                <a:ea typeface="+mn-ea"/>
                <a:cs typeface="+mn-cs"/>
              </a:rPr>
              <a:t>Po finalizaci žádosti o podporu dochází v levém menu formuláře žádosti o podporu k aktivaci záložky </a:t>
            </a:r>
            <a:r>
              <a:rPr lang="cs-CZ" sz="1200" b="1" i="0" u="none" strike="noStrike" kern="1200" baseline="0" dirty="0">
                <a:solidFill>
                  <a:schemeClr val="tx1"/>
                </a:solidFill>
                <a:latin typeface="+mn-lt"/>
                <a:ea typeface="+mn-ea"/>
                <a:cs typeface="+mn-cs"/>
              </a:rPr>
              <a:t>Podpis žádosti. </a:t>
            </a:r>
          </a:p>
          <a:p>
            <a:endParaRPr lang="cs-CZ" sz="1200" b="1"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Technicky mohou žádost podepisovat pouze ti uživatelé IS KP14+, kteří mají pro danou žádost o podporu přidělenu </a:t>
            </a:r>
            <a:r>
              <a:rPr lang="cs-CZ" sz="1200" b="1" i="0" u="none" strike="noStrike" kern="1200" baseline="0" dirty="0">
                <a:solidFill>
                  <a:schemeClr val="tx1"/>
                </a:solidFill>
                <a:latin typeface="+mn-lt"/>
                <a:ea typeface="+mn-ea"/>
                <a:cs typeface="+mn-cs"/>
              </a:rPr>
              <a:t>roli signatáře </a:t>
            </a:r>
            <a:r>
              <a:rPr lang="cs-CZ" sz="1200" b="0" i="0" u="none" strike="noStrike" kern="1200" baseline="0" dirty="0">
                <a:solidFill>
                  <a:schemeClr val="tx1"/>
                </a:solidFill>
                <a:latin typeface="+mn-lt"/>
                <a:ea typeface="+mn-ea"/>
                <a:cs typeface="+mn-cs"/>
              </a:rPr>
              <a:t>(blíže viz slide, kde je řešen přístup k žádosti/projektu). Pokud bylo v rámci datové oblasti „</a:t>
            </a:r>
            <a:r>
              <a:rPr lang="cs-CZ" sz="1200" b="1" i="0" u="none" strike="noStrike" kern="1200" baseline="0" dirty="0">
                <a:solidFill>
                  <a:schemeClr val="tx1"/>
                </a:solidFill>
                <a:latin typeface="+mn-lt"/>
                <a:ea typeface="+mn-ea"/>
                <a:cs typeface="+mn-cs"/>
              </a:rPr>
              <a:t>Přístup k projektu</a:t>
            </a:r>
            <a:r>
              <a:rPr lang="cs-CZ" sz="1200" b="0" i="0" u="none" strike="noStrike" kern="1200" baseline="0" dirty="0">
                <a:solidFill>
                  <a:schemeClr val="tx1"/>
                </a:solidFill>
                <a:latin typeface="+mn-lt"/>
                <a:ea typeface="+mn-ea"/>
                <a:cs typeface="+mn-cs"/>
              </a:rPr>
              <a:t>“ více signatářů a je určeno pořadí, v jakém mají žádost o podporu podepisovat, musí podepisování proběhnout v souladu s těmito zadanými údaji. Role signatáře ovšem nemusí být vždy přidělena statutárnímu zástupci, pokud je k žádosti připojena plná moc (či vnitřní předpis subjektu žadatele, který opravňuje určitou osobu k vystupování za subjekt žadatele vůči ŘO).</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128</a:t>
            </a:fld>
            <a:endParaRPr lang="cs-CZ"/>
          </a:p>
        </p:txBody>
      </p:sp>
    </p:spTree>
    <p:extLst>
      <p:ext uri="{BB962C8B-B14F-4D97-AF65-F5344CB8AC3E}">
        <p14:creationId xmlns:p14="http://schemas.microsoft.com/office/powerpoint/2010/main" val="168124592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b="0" i="0" u="none" strike="noStrike" kern="1200" baseline="0" dirty="0">
                <a:solidFill>
                  <a:schemeClr val="tx1"/>
                </a:solidFill>
                <a:latin typeface="+mn-lt"/>
                <a:ea typeface="+mn-ea"/>
                <a:cs typeface="+mn-cs"/>
              </a:rPr>
              <a:t>Po stisku ikony pečetě se zobrazí okno, v němž uživatel vybere certifikát pro podepisování, kterým disponuje, a také určí cestu k tomuto svému certifikátu (uloženému v nějakém souboru pro aplikaci IS KP14+ dostupném). Stiskem tlačítka Disk a následným výběrem příslušného souboru, připojí uživatel certifikát pro podpis žádosti o podporu. </a:t>
            </a:r>
            <a:r>
              <a:rPr lang="cs-CZ" sz="1200" b="1" i="0" u="none" strike="noStrike" kern="1200" baseline="0" dirty="0">
                <a:solidFill>
                  <a:schemeClr val="tx1"/>
                </a:solidFill>
                <a:latin typeface="+mn-lt"/>
                <a:ea typeface="+mn-ea"/>
                <a:cs typeface="+mn-cs"/>
              </a:rPr>
              <a:t>Viz následující slide.</a:t>
            </a:r>
            <a:endParaRPr lang="cs-CZ" b="1"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129</a:t>
            </a:fld>
            <a:endParaRPr lang="cs-CZ"/>
          </a:p>
        </p:txBody>
      </p:sp>
    </p:spTree>
    <p:extLst>
      <p:ext uri="{BB962C8B-B14F-4D97-AF65-F5344CB8AC3E}">
        <p14:creationId xmlns:p14="http://schemas.microsoft.com/office/powerpoint/2010/main" val="356570138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130</a:t>
            </a:fld>
            <a:endParaRPr lang="cs-CZ"/>
          </a:p>
        </p:txBody>
      </p:sp>
    </p:spTree>
    <p:extLst>
      <p:ext uri="{BB962C8B-B14F-4D97-AF65-F5344CB8AC3E}">
        <p14:creationId xmlns:p14="http://schemas.microsoft.com/office/powerpoint/2010/main" val="27057499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131</a:t>
            </a:fld>
            <a:endParaRPr lang="cs-CZ"/>
          </a:p>
        </p:txBody>
      </p:sp>
    </p:spTree>
    <p:extLst>
      <p:ext uri="{BB962C8B-B14F-4D97-AF65-F5344CB8AC3E}">
        <p14:creationId xmlns:p14="http://schemas.microsoft.com/office/powerpoint/2010/main" val="371370866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132</a:t>
            </a:fld>
            <a:endParaRPr lang="cs-CZ"/>
          </a:p>
        </p:txBody>
      </p:sp>
    </p:spTree>
    <p:extLst>
      <p:ext uri="{BB962C8B-B14F-4D97-AF65-F5344CB8AC3E}">
        <p14:creationId xmlns:p14="http://schemas.microsoft.com/office/powerpoint/2010/main" val="260918040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134</a:t>
            </a:fld>
            <a:endParaRPr lang="cs-CZ"/>
          </a:p>
        </p:txBody>
      </p:sp>
    </p:spTree>
    <p:extLst>
      <p:ext uri="{BB962C8B-B14F-4D97-AF65-F5344CB8AC3E}">
        <p14:creationId xmlns:p14="http://schemas.microsoft.com/office/powerpoint/2010/main" val="2592219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21</a:t>
            </a:fld>
            <a:endParaRPr lang="cs-CZ"/>
          </a:p>
        </p:txBody>
      </p:sp>
    </p:spTree>
    <p:extLst>
      <p:ext uri="{BB962C8B-B14F-4D97-AF65-F5344CB8AC3E}">
        <p14:creationId xmlns:p14="http://schemas.microsoft.com/office/powerpoint/2010/main" val="12392071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22</a:t>
            </a:fld>
            <a:endParaRPr lang="cs-CZ"/>
          </a:p>
        </p:txBody>
      </p:sp>
    </p:spTree>
    <p:extLst>
      <p:ext uri="{BB962C8B-B14F-4D97-AF65-F5344CB8AC3E}">
        <p14:creationId xmlns:p14="http://schemas.microsoft.com/office/powerpoint/2010/main" val="1204100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CC1EF7B0-BDA2-489C-A288-F8DC2A5C90D4}" type="datetimeFigureOut">
              <a:rPr lang="cs-CZ" smtClean="0"/>
              <a:pPr/>
              <a:t>19.06.2019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4174E20-98B8-4DED-872D-AC9CB366B979}" type="slidenum">
              <a:rPr lang="cs-CZ" smtClean="0"/>
              <a:pPr/>
              <a:t>‹#›</a:t>
            </a:fld>
            <a:endParaRPr lang="cs-CZ"/>
          </a:p>
        </p:txBody>
      </p:sp>
    </p:spTree>
    <p:extLst>
      <p:ext uri="{BB962C8B-B14F-4D97-AF65-F5344CB8AC3E}">
        <p14:creationId xmlns:p14="http://schemas.microsoft.com/office/powerpoint/2010/main" val="1738733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C1EF7B0-BDA2-489C-A288-F8DC2A5C90D4}" type="datetimeFigureOut">
              <a:rPr lang="cs-CZ" smtClean="0"/>
              <a:pPr/>
              <a:t>19.06.2019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4174E20-98B8-4DED-872D-AC9CB366B979}" type="slidenum">
              <a:rPr lang="cs-CZ" smtClean="0"/>
              <a:pPr/>
              <a:t>‹#›</a:t>
            </a:fld>
            <a:endParaRPr lang="cs-CZ"/>
          </a:p>
        </p:txBody>
      </p:sp>
    </p:spTree>
    <p:extLst>
      <p:ext uri="{BB962C8B-B14F-4D97-AF65-F5344CB8AC3E}">
        <p14:creationId xmlns:p14="http://schemas.microsoft.com/office/powerpoint/2010/main" val="2049949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C1EF7B0-BDA2-489C-A288-F8DC2A5C90D4}" type="datetimeFigureOut">
              <a:rPr lang="cs-CZ" smtClean="0"/>
              <a:pPr/>
              <a:t>19.06.2019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4174E20-98B8-4DED-872D-AC9CB366B979}" type="slidenum">
              <a:rPr lang="cs-CZ" smtClean="0"/>
              <a:pPr/>
              <a:t>‹#›</a:t>
            </a:fld>
            <a:endParaRPr lang="cs-CZ"/>
          </a:p>
        </p:txBody>
      </p:sp>
    </p:spTree>
    <p:extLst>
      <p:ext uri="{BB962C8B-B14F-4D97-AF65-F5344CB8AC3E}">
        <p14:creationId xmlns:p14="http://schemas.microsoft.com/office/powerpoint/2010/main" val="271893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C1EF7B0-BDA2-489C-A288-F8DC2A5C90D4}" type="datetimeFigureOut">
              <a:rPr lang="cs-CZ" smtClean="0"/>
              <a:pPr/>
              <a:t>19.06.2019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4174E20-98B8-4DED-872D-AC9CB366B979}" type="slidenum">
              <a:rPr lang="cs-CZ" smtClean="0"/>
              <a:pPr/>
              <a:t>‹#›</a:t>
            </a:fld>
            <a:endParaRPr lang="cs-CZ"/>
          </a:p>
        </p:txBody>
      </p:sp>
    </p:spTree>
    <p:extLst>
      <p:ext uri="{BB962C8B-B14F-4D97-AF65-F5344CB8AC3E}">
        <p14:creationId xmlns:p14="http://schemas.microsoft.com/office/powerpoint/2010/main" val="2240007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CC1EF7B0-BDA2-489C-A288-F8DC2A5C90D4}" type="datetimeFigureOut">
              <a:rPr lang="cs-CZ" smtClean="0"/>
              <a:pPr/>
              <a:t>19.06.2019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4174E20-98B8-4DED-872D-AC9CB366B979}" type="slidenum">
              <a:rPr lang="cs-CZ" smtClean="0"/>
              <a:pPr/>
              <a:t>‹#›</a:t>
            </a:fld>
            <a:endParaRPr lang="cs-CZ"/>
          </a:p>
        </p:txBody>
      </p:sp>
    </p:spTree>
    <p:extLst>
      <p:ext uri="{BB962C8B-B14F-4D97-AF65-F5344CB8AC3E}">
        <p14:creationId xmlns:p14="http://schemas.microsoft.com/office/powerpoint/2010/main" val="3271787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CC1EF7B0-BDA2-489C-A288-F8DC2A5C90D4}" type="datetimeFigureOut">
              <a:rPr lang="cs-CZ" smtClean="0"/>
              <a:pPr/>
              <a:t>19.06.2019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4174E20-98B8-4DED-872D-AC9CB366B979}" type="slidenum">
              <a:rPr lang="cs-CZ" smtClean="0"/>
              <a:pPr/>
              <a:t>‹#›</a:t>
            </a:fld>
            <a:endParaRPr lang="cs-CZ"/>
          </a:p>
        </p:txBody>
      </p:sp>
    </p:spTree>
    <p:extLst>
      <p:ext uri="{BB962C8B-B14F-4D97-AF65-F5344CB8AC3E}">
        <p14:creationId xmlns:p14="http://schemas.microsoft.com/office/powerpoint/2010/main" val="1078678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CC1EF7B0-BDA2-489C-A288-F8DC2A5C90D4}" type="datetimeFigureOut">
              <a:rPr lang="cs-CZ" smtClean="0"/>
              <a:pPr/>
              <a:t>19.06.2019</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94174E20-98B8-4DED-872D-AC9CB366B979}" type="slidenum">
              <a:rPr lang="cs-CZ" smtClean="0"/>
              <a:pPr/>
              <a:t>‹#›</a:t>
            </a:fld>
            <a:endParaRPr lang="cs-CZ"/>
          </a:p>
        </p:txBody>
      </p:sp>
    </p:spTree>
    <p:extLst>
      <p:ext uri="{BB962C8B-B14F-4D97-AF65-F5344CB8AC3E}">
        <p14:creationId xmlns:p14="http://schemas.microsoft.com/office/powerpoint/2010/main" val="63594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CC1EF7B0-BDA2-489C-A288-F8DC2A5C90D4}" type="datetimeFigureOut">
              <a:rPr lang="cs-CZ" smtClean="0"/>
              <a:pPr/>
              <a:t>19.06.2019</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94174E20-98B8-4DED-872D-AC9CB366B979}" type="slidenum">
              <a:rPr lang="cs-CZ" smtClean="0"/>
              <a:pPr/>
              <a:t>‹#›</a:t>
            </a:fld>
            <a:endParaRPr lang="cs-CZ"/>
          </a:p>
        </p:txBody>
      </p:sp>
    </p:spTree>
    <p:extLst>
      <p:ext uri="{BB962C8B-B14F-4D97-AF65-F5344CB8AC3E}">
        <p14:creationId xmlns:p14="http://schemas.microsoft.com/office/powerpoint/2010/main" val="645971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CC1EF7B0-BDA2-489C-A288-F8DC2A5C90D4}" type="datetimeFigureOut">
              <a:rPr lang="cs-CZ" smtClean="0"/>
              <a:pPr/>
              <a:t>19.06.2019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94174E20-98B8-4DED-872D-AC9CB366B979}" type="slidenum">
              <a:rPr lang="cs-CZ" smtClean="0"/>
              <a:pPr/>
              <a:t>‹#›</a:t>
            </a:fld>
            <a:endParaRPr lang="cs-CZ"/>
          </a:p>
        </p:txBody>
      </p:sp>
    </p:spTree>
    <p:extLst>
      <p:ext uri="{BB962C8B-B14F-4D97-AF65-F5344CB8AC3E}">
        <p14:creationId xmlns:p14="http://schemas.microsoft.com/office/powerpoint/2010/main" val="3503145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CC1EF7B0-BDA2-489C-A288-F8DC2A5C90D4}" type="datetimeFigureOut">
              <a:rPr lang="cs-CZ" smtClean="0"/>
              <a:pPr/>
              <a:t>19.06.2019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4174E20-98B8-4DED-872D-AC9CB366B979}" type="slidenum">
              <a:rPr lang="cs-CZ" smtClean="0"/>
              <a:pPr/>
              <a:t>‹#›</a:t>
            </a:fld>
            <a:endParaRPr lang="cs-CZ"/>
          </a:p>
        </p:txBody>
      </p:sp>
    </p:spTree>
    <p:extLst>
      <p:ext uri="{BB962C8B-B14F-4D97-AF65-F5344CB8AC3E}">
        <p14:creationId xmlns:p14="http://schemas.microsoft.com/office/powerpoint/2010/main" val="3627868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CC1EF7B0-BDA2-489C-A288-F8DC2A5C90D4}" type="datetimeFigureOut">
              <a:rPr lang="cs-CZ" smtClean="0"/>
              <a:pPr/>
              <a:t>19.06.2019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4174E20-98B8-4DED-872D-AC9CB366B979}" type="slidenum">
              <a:rPr lang="cs-CZ" smtClean="0"/>
              <a:pPr/>
              <a:t>‹#›</a:t>
            </a:fld>
            <a:endParaRPr lang="cs-CZ"/>
          </a:p>
        </p:txBody>
      </p:sp>
    </p:spTree>
    <p:extLst>
      <p:ext uri="{BB962C8B-B14F-4D97-AF65-F5344CB8AC3E}">
        <p14:creationId xmlns:p14="http://schemas.microsoft.com/office/powerpoint/2010/main" val="448032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9DBED"/>
        </a:soli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1EF7B0-BDA2-489C-A288-F8DC2A5C90D4}" type="datetimeFigureOut">
              <a:rPr lang="cs-CZ" smtClean="0"/>
              <a:pPr/>
              <a:t>19.06.2019</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174E20-98B8-4DED-872D-AC9CB366B979}" type="slidenum">
              <a:rPr lang="cs-CZ" smtClean="0"/>
              <a:pPr/>
              <a:t>‹#›</a:t>
            </a:fld>
            <a:endParaRPr lang="cs-CZ"/>
          </a:p>
        </p:txBody>
      </p:sp>
    </p:spTree>
    <p:extLst>
      <p:ext uri="{BB962C8B-B14F-4D97-AF65-F5344CB8AC3E}">
        <p14:creationId xmlns:p14="http://schemas.microsoft.com/office/powerpoint/2010/main" val="1068089756"/>
      </p:ext>
    </p:extLst>
  </p:cSld>
  <p:clrMap bg1="lt1" tx1="dk1" bg2="lt2" tx2="dk2" accent1="accent1" accent2="accent2" accent3="accent3" accent4="accent4" accent5="accent5" accent6="accent6" hlink="hlink" folHlink="folHlink"/>
  <p:sldLayoutIdLst>
    <p:sldLayoutId id="2147484084" r:id="rId1"/>
    <p:sldLayoutId id="2147484085" r:id="rId2"/>
    <p:sldLayoutId id="2147484086" r:id="rId3"/>
    <p:sldLayoutId id="2147484087" r:id="rId4"/>
    <p:sldLayoutId id="2147484088" r:id="rId5"/>
    <p:sldLayoutId id="2147484089" r:id="rId6"/>
    <p:sldLayoutId id="2147484090" r:id="rId7"/>
    <p:sldLayoutId id="2147484091" r:id="rId8"/>
    <p:sldLayoutId id="2147484092" r:id="rId9"/>
    <p:sldLayoutId id="2147484093" r:id="rId10"/>
    <p:sldLayoutId id="21474840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10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1.png"/><Relationship Id="rId4" Type="http://schemas.openxmlformats.org/officeDocument/2006/relationships/image" Target="../media/image2.png"/></Relationships>
</file>

<file path=ppt/slides/_rels/slide10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2.png"/><Relationship Id="rId4" Type="http://schemas.openxmlformats.org/officeDocument/2006/relationships/image" Target="../media/image2.png"/></Relationships>
</file>

<file path=ppt/slides/_rels/slide1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3.png"/><Relationship Id="rId4" Type="http://schemas.openxmlformats.org/officeDocument/2006/relationships/image" Target="../media/image2.png"/></Relationships>
</file>

<file path=ppt/slides/_rels/slide10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4.png"/><Relationship Id="rId4" Type="http://schemas.openxmlformats.org/officeDocument/2006/relationships/image" Target="../media/image2.png"/></Relationships>
</file>

<file path=ppt/slides/_rels/slide10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5.png"/><Relationship Id="rId4" Type="http://schemas.openxmlformats.org/officeDocument/2006/relationships/image" Target="../media/image2.png"/></Relationships>
</file>

<file path=ppt/slides/_rels/slide10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10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6.png"/><Relationship Id="rId4" Type="http://schemas.openxmlformats.org/officeDocument/2006/relationships/image" Target="../media/image2.png"/></Relationships>
</file>

<file path=ppt/slides/_rels/slide10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7.png"/><Relationship Id="rId4" Type="http://schemas.openxmlformats.org/officeDocument/2006/relationships/image" Target="../media/image2.png"/></Relationships>
</file>

<file path=ppt/slides/_rels/slide10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8.png"/><Relationship Id="rId4" Type="http://schemas.openxmlformats.org/officeDocument/2006/relationships/image" Target="../media/image2.png"/></Relationships>
</file>

<file path=ppt/slides/_rels/slide10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9.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10.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png"/><Relationship Id="rId7" Type="http://schemas.openxmlformats.org/officeDocument/2006/relationships/image" Target="../media/image31.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hyperlink" Target="mailto:iskp@mpsv.cz" TargetMode="External"/><Relationship Id="rId4" Type="http://schemas.openxmlformats.org/officeDocument/2006/relationships/image" Target="../media/image2.png"/></Relationships>
</file>

<file path=ppt/slides/_rels/slide1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32.png"/><Relationship Id="rId4" Type="http://schemas.openxmlformats.org/officeDocument/2006/relationships/image" Target="../media/image2.png"/></Relationships>
</file>

<file path=ppt/slides/_rels/slide11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png"/><Relationship Id="rId7" Type="http://schemas.openxmlformats.org/officeDocument/2006/relationships/hyperlink" Target="https://www.esfcr.cz/formulare-pro-uzavreni-pravniho-aktu-a-vzory-pravnich-aktu-o-poskytnuti-podpory-na-projekt-opz/-/dokument/798824"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hyperlink" Target="https://www.esfcr.cz/formulare-pro-uzavreni-pravniho-aktu-a-vzory-pravnich-aktu-o-poskytnuti-podpory-na-projekt-opz?p_p_id=DocumentDetailStandalonePortlet_WAR_esfportalportletapplication&amp;p_p_lifecycle=2&amp;p_p_state=normal&amp;p_p_mode=view&amp;p_p_resource_id=downloadItem&amp;p_p_cacheability=cacheLevelPage&amp;p_p_col_id=column-3&amp;p_p_col_pos=3&amp;p_p_col_count=4&amp;p_r_p_1000036737_fileId=798824" TargetMode="External"/><Relationship Id="rId5" Type="http://schemas.openxmlformats.org/officeDocument/2006/relationships/image" Target="../media/image33.png"/><Relationship Id="rId4" Type="http://schemas.openxmlformats.org/officeDocument/2006/relationships/image" Target="../media/image2.png"/></Relationships>
</file>

<file path=ppt/slides/_rels/slide1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34.png"/><Relationship Id="rId4" Type="http://schemas.openxmlformats.org/officeDocument/2006/relationships/image" Target="../media/image2.png"/></Relationships>
</file>

<file path=ppt/slides/_rels/slide1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35.png"/><Relationship Id="rId4" Type="http://schemas.openxmlformats.org/officeDocument/2006/relationships/image" Target="../media/image2.png"/></Relationships>
</file>

<file path=ppt/slides/_rels/slide1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jpe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2.png"/></Relationships>
</file>

<file path=ppt/slides/_rels/slide1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38.png"/><Relationship Id="rId4" Type="http://schemas.openxmlformats.org/officeDocument/2006/relationships/image" Target="../media/image2.png"/></Relationships>
</file>

<file path=ppt/slides/_rels/slide11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png"/><Relationship Id="rId7" Type="http://schemas.openxmlformats.org/officeDocument/2006/relationships/image" Target="../media/image41.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2.png"/></Relationships>
</file>

<file path=ppt/slides/_rels/slide1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1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42.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43.png"/><Relationship Id="rId4" Type="http://schemas.openxmlformats.org/officeDocument/2006/relationships/image" Target="../media/image2.png"/></Relationships>
</file>

<file path=ppt/slides/_rels/slide1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44.png"/><Relationship Id="rId4" Type="http://schemas.openxmlformats.org/officeDocument/2006/relationships/image" Target="../media/image2.png"/></Relationships>
</file>

<file path=ppt/slides/_rels/slide12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jpe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hyperlink" Target="mailto:iskp@mpsv.cz" TargetMode="External"/><Relationship Id="rId4" Type="http://schemas.openxmlformats.org/officeDocument/2006/relationships/image" Target="../media/image2.png"/></Relationships>
</file>

<file path=ppt/slides/_rels/slide1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46.png"/><Relationship Id="rId4" Type="http://schemas.openxmlformats.org/officeDocument/2006/relationships/image" Target="../media/image2.png"/></Relationships>
</file>

<file path=ppt/slides/_rels/slide1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3.jpeg"/><Relationship Id="rId4" Type="http://schemas.openxmlformats.org/officeDocument/2006/relationships/image" Target="../media/image2.png"/></Relationships>
</file>

<file path=ppt/slides/_rels/slide1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48.png"/><Relationship Id="rId4" Type="http://schemas.openxmlformats.org/officeDocument/2006/relationships/image" Target="../media/image2.png"/></Relationships>
</file>

<file path=ppt/slides/_rels/slide1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49.png"/><Relationship Id="rId4" Type="http://schemas.openxmlformats.org/officeDocument/2006/relationships/image" Target="../media/image2.png"/></Relationships>
</file>

<file path=ppt/slides/_rels/slide1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50.png"/><Relationship Id="rId4" Type="http://schemas.openxmlformats.org/officeDocument/2006/relationships/image" Target="../media/image2.png"/></Relationships>
</file>

<file path=ppt/slides/_rels/slide1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51.png"/><Relationship Id="rId4" Type="http://schemas.openxmlformats.org/officeDocument/2006/relationships/image" Target="../media/image2.png"/></Relationships>
</file>

<file path=ppt/slides/_rels/slide12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3.png"/><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52.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www.esfcr.cz/pravidla-pro-zadatele-a-prijemce-opz/-/dokument/797767" TargetMode="External"/></Relationships>
</file>

<file path=ppt/slides/_rels/slide1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54.png"/><Relationship Id="rId4" Type="http://schemas.openxmlformats.org/officeDocument/2006/relationships/image" Target="../media/image2.png"/></Relationships>
</file>

<file path=ppt/slides/_rels/slide1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55.png"/><Relationship Id="rId4" Type="http://schemas.openxmlformats.org/officeDocument/2006/relationships/image" Target="../media/image2.png"/></Relationships>
</file>

<file path=ppt/slides/_rels/slide1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jpeg"/><Relationship Id="rId4" Type="http://schemas.openxmlformats.org/officeDocument/2006/relationships/image" Target="../media/image2.png"/></Relationships>
</file>

<file path=ppt/slides/_rels/slide1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jpeg"/><Relationship Id="rId4" Type="http://schemas.openxmlformats.org/officeDocument/2006/relationships/image" Target="../media/image2.png"/></Relationships>
</file>

<file path=ppt/slides/_rels/slide13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www.esfcr.cz/dokumenty-opz" TargetMode="External"/><Relationship Id="rId5" Type="http://schemas.openxmlformats.org/officeDocument/2006/relationships/hyperlink" Target="https://www.esfcr.cz/formulare-a-pokyny-potrebne-v-ramci-pripravy-zadosti-o-podporu-opz/-/dokument/797956" TargetMode="External"/><Relationship Id="rId4" Type="http://schemas.openxmlformats.org/officeDocument/2006/relationships/hyperlink" Target="http://mas-moravskabrana.cz/dotace/5__vyzva_mas___opz_2019" TargetMode="External"/></Relationships>
</file>

<file path=ppt/slides/_rels/slide13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6.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mas-moravskabrana.cz/" TargetMode="External"/><Relationship Id="rId4" Type="http://schemas.openxmlformats.org/officeDocument/2006/relationships/hyperlink" Target="mailto:jindrich.bluma@mas-moravskabrana.cz"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jpeg"/><Relationship Id="rId9" Type="http://schemas.microsoft.com/office/2007/relationships/diagramDrawing" Target="../diagrams/drawing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jpe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s://www.esfcr.cz/documents/21802/2524297/P3++Popis+podporovanych+aktivit.pdf/dfb109ff-a98d-4d25-8225-6f148dd65c5c"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jpe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www.esfcr.cz/documents/21802/798871/Pokyny+pro+evidenci+rozsahu+a+typu+podpory+jednotliv%C3%BDm+podpo%C5%99en%C3%BDm+osob%C3%A1m/47844036-98d0-4c08-befa-ba98b55480bb"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jpe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jpeg"/><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jpeg"/><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www.mpsv.cz/ISPV.php"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www.esfcr.cz/pracovni-vykaz-opz"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www.esfcr.cz/obvykle-ceny-a-mzdy-platy-opz/-/dokument/799359"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www.mpsv.cz/ISPV.php"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jpe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jpe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jpeg"/><Relationship Id="rId4" Type="http://schemas.openxmlformats.org/officeDocument/2006/relationships/image" Target="../media/image2.png"/></Relationships>
</file>

<file path=ppt/slides/_rels/slide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www.esfcr.cz/sablony-a-vzory-pro-vizualni-identitu-opz" TargetMode="External"/></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jpeg"/><Relationship Id="rId4" Type="http://schemas.openxmlformats.org/officeDocument/2006/relationships/image" Target="../media/image2.png"/></Relationships>
</file>

<file path=ppt/slides/_rels/slide89.xml.rels><?xml version="1.0" encoding="UTF-8" standalone="yes"?>
<Relationships xmlns="http://schemas.openxmlformats.org/package/2006/relationships"><Relationship Id="rId8" Type="http://schemas.openxmlformats.org/officeDocument/2006/relationships/hyperlink" Target="http://www.esfcr.cz/dokumenty-opz" TargetMode="External"/><Relationship Id="rId3" Type="http://schemas.openxmlformats.org/officeDocument/2006/relationships/image" Target="../media/image2.png"/><Relationship Id="rId7" Type="http://schemas.openxmlformats.org/officeDocument/2006/relationships/hyperlink" Target="https://www.dotaceeu.cz/cs/Jak-ziskat-dotaci/Elektronicka-zadost/Edukacni-videa" TargetMode="External"/><Relationship Id="rId12"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mailto:iskp@mpsv.cz" TargetMode="External"/><Relationship Id="rId11" Type="http://schemas.openxmlformats.org/officeDocument/2006/relationships/hyperlink" Target="https://www.esfcr.cz/vyzvy-mas-opz" TargetMode="External"/><Relationship Id="rId5" Type="http://schemas.openxmlformats.org/officeDocument/2006/relationships/hyperlink" Target="http://www.esfcr.cz/" TargetMode="External"/><Relationship Id="rId10" Type="http://schemas.openxmlformats.org/officeDocument/2006/relationships/hyperlink" Target="https://www.esfcr.cz/vyzva-047-opz" TargetMode="External"/><Relationship Id="rId4" Type="http://schemas.openxmlformats.org/officeDocument/2006/relationships/hyperlink" Target="https://mseu.mssf.cz/" TargetMode="External"/><Relationship Id="rId9" Type="http://schemas.openxmlformats.org/officeDocument/2006/relationships/hyperlink" Target="https://www.esfcr.cz/formulare-a-pokyny-potrebne-v-ramci-pripravy-zadosti-o-"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7.png"/></Relationships>
</file>

<file path=ppt/slides/_rels/slide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3.jpeg"/></Relationships>
</file>

<file path=ppt/slides/_rels/slide9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jpeg"/></Relationships>
</file>

<file path=ppt/slides/_rels/slide9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2.png"/><Relationship Id="rId7"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19.png"/><Relationship Id="rId4" Type="http://schemas.openxmlformats.org/officeDocument/2006/relationships/image" Target="../media/image18.png"/></Relationships>
</file>

<file path=ppt/slides/_rels/slide9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0.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40"/>
            <a:chOff x="315685" y="5571822"/>
            <a:chExt cx="11581564" cy="1196024"/>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2"/>
              <a:ext cx="4642338" cy="1196022"/>
            </a:xfrm>
            <a:prstGeom prst="rect">
              <a:avLst/>
            </a:prstGeom>
          </p:spPr>
        </p:pic>
      </p:grpSp>
      <p:sp useBgFill="1">
        <p:nvSpPr>
          <p:cNvPr id="3" name="Zástupný symbol pro obsah 2"/>
          <p:cNvSpPr>
            <a:spLocks noGrp="1"/>
          </p:cNvSpPr>
          <p:nvPr>
            <p:ph idx="1"/>
          </p:nvPr>
        </p:nvSpPr>
        <p:spPr>
          <a:xfrm>
            <a:off x="227060" y="844720"/>
            <a:ext cx="11670189" cy="4935155"/>
          </a:xfrm>
        </p:spPr>
        <p:txBody>
          <a:bodyPr>
            <a:normAutofit fontScale="85000" lnSpcReduction="20000"/>
          </a:bodyPr>
          <a:lstStyle/>
          <a:p>
            <a:pPr marL="0" indent="0" algn="ctr">
              <a:buNone/>
            </a:pPr>
            <a:endParaRPr lang="cs-CZ" sz="1800" dirty="0"/>
          </a:p>
          <a:p>
            <a:pPr marL="0" indent="0" algn="ctr">
              <a:buNone/>
            </a:pPr>
            <a:r>
              <a:rPr lang="cs-CZ" sz="3200" b="1" dirty="0">
                <a:solidFill>
                  <a:srgbClr val="0070C0"/>
                </a:solidFill>
              </a:rPr>
              <a:t>Seminář pro žadatele </a:t>
            </a:r>
          </a:p>
          <a:p>
            <a:pPr marL="0" indent="0" algn="ctr">
              <a:buNone/>
            </a:pPr>
            <a:endParaRPr lang="cs-CZ" sz="3200" dirty="0"/>
          </a:p>
          <a:p>
            <a:pPr marL="0" indent="0" algn="ctr">
              <a:buNone/>
            </a:pPr>
            <a:r>
              <a:rPr lang="cs-CZ" sz="4400"/>
              <a:t>5</a:t>
            </a:r>
            <a:r>
              <a:rPr lang="cs-CZ" sz="4400" dirty="0"/>
              <a:t>. výzva MAS MORAVSKÁ BRÁNA - OPZ - Prorodinná opatření - II. </a:t>
            </a:r>
          </a:p>
          <a:p>
            <a:pPr marL="0" indent="0" algn="ctr">
              <a:buNone/>
            </a:pPr>
            <a:r>
              <a:rPr lang="cs-CZ" sz="4400" dirty="0"/>
              <a:t>(955/03_16_047/CLLD_15_01_032)</a:t>
            </a:r>
          </a:p>
          <a:p>
            <a:pPr marL="0" indent="0">
              <a:buNone/>
            </a:pPr>
            <a:endParaRPr lang="cs-CZ" sz="2400" b="1" dirty="0"/>
          </a:p>
          <a:p>
            <a:pPr marL="0" indent="0">
              <a:spcBef>
                <a:spcPts val="900"/>
              </a:spcBef>
              <a:buNone/>
            </a:pPr>
            <a:r>
              <a:rPr lang="cs-CZ" sz="3200" b="1" dirty="0"/>
              <a:t>19. června 2019 </a:t>
            </a:r>
          </a:p>
          <a:p>
            <a:pPr marL="0" indent="0">
              <a:spcBef>
                <a:spcPts val="950"/>
              </a:spcBef>
              <a:buNone/>
            </a:pPr>
            <a:r>
              <a:rPr lang="cs-CZ" sz="3200" b="1" dirty="0"/>
              <a:t>Lipník nad Bečvou</a:t>
            </a:r>
          </a:p>
          <a:p>
            <a:pPr marL="0" indent="0" algn="ctr">
              <a:buNone/>
            </a:pPr>
            <a:endParaRPr lang="cs-CZ" sz="2200" dirty="0"/>
          </a:p>
          <a:p>
            <a:pPr marL="444500" indent="0">
              <a:lnSpc>
                <a:spcPct val="100000"/>
              </a:lnSpc>
              <a:buNone/>
            </a:pPr>
            <a:endParaRPr lang="cs-CZ" sz="2200" dirty="0"/>
          </a:p>
          <a:p>
            <a:pPr marL="0" indent="0">
              <a:buNone/>
            </a:pPr>
            <a:r>
              <a:rPr lang="cs-CZ" sz="1800" dirty="0"/>
              <a:t>										</a:t>
            </a:r>
            <a:endParaRPr lang="cs-CZ" sz="2400" dirty="0"/>
          </a:p>
          <a:p>
            <a:pPr marL="0" indent="0">
              <a:buNone/>
            </a:pPr>
            <a:endParaRPr lang="cs-CZ" sz="24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6" name="Obrázek 15">
            <a:extLst>
              <a:ext uri="{FF2B5EF4-FFF2-40B4-BE49-F238E27FC236}">
                <a16:creationId xmlns:a16="http://schemas.microsoft.com/office/drawing/2014/main" id="{2051FFB4-3E6A-439A-8276-B719B7060B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pic>
        <p:nvPicPr>
          <p:cNvPr id="4" name="Obrázek 3">
            <a:extLst>
              <a:ext uri="{FF2B5EF4-FFF2-40B4-BE49-F238E27FC236}">
                <a16:creationId xmlns:a16="http://schemas.microsoft.com/office/drawing/2014/main" id="{87D16317-736A-40B0-8A24-DCA9CC13A4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913" y="4473610"/>
            <a:ext cx="8559811" cy="1411200"/>
          </a:xfrm>
          <a:prstGeom prst="rect">
            <a:avLst/>
          </a:prstGeom>
        </p:spPr>
      </p:pic>
    </p:spTree>
    <p:extLst>
      <p:ext uri="{BB962C8B-B14F-4D97-AF65-F5344CB8AC3E}">
        <p14:creationId xmlns:p14="http://schemas.microsoft.com/office/powerpoint/2010/main" val="693878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253809"/>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Představení výzvy</a:t>
            </a:r>
          </a:p>
          <a:p>
            <a:pPr algn="r"/>
            <a:r>
              <a:rPr lang="cs-CZ" sz="3200" b="1" dirty="0">
                <a:solidFill>
                  <a:srgbClr val="0070C0"/>
                </a:solidFill>
              </a:rPr>
              <a:t>Cílové skupiny</a:t>
            </a:r>
            <a:endParaRPr lang="cs-CZ" sz="3200" b="1" dirty="0"/>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DDE7BDB2-0FB5-49F8-A83F-29FCD028CE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
        <p:nvSpPr>
          <p:cNvPr id="2" name="TextovéPole 1">
            <a:extLst>
              <a:ext uri="{FF2B5EF4-FFF2-40B4-BE49-F238E27FC236}">
                <a16:creationId xmlns:a16="http://schemas.microsoft.com/office/drawing/2014/main" id="{2BA4AA03-4B14-4067-9A97-D83764DECFEF}"/>
              </a:ext>
            </a:extLst>
          </p:cNvPr>
          <p:cNvSpPr txBox="1"/>
          <p:nvPr/>
        </p:nvSpPr>
        <p:spPr>
          <a:xfrm>
            <a:off x="436730" y="1078739"/>
            <a:ext cx="11232106" cy="4970591"/>
          </a:xfrm>
          <a:prstGeom prst="rect">
            <a:avLst/>
          </a:prstGeom>
          <a:noFill/>
        </p:spPr>
        <p:txBody>
          <a:bodyPr wrap="square" rtlCol="0">
            <a:spAutoFit/>
          </a:bodyPr>
          <a:lstStyle/>
          <a:p>
            <a:pPr marL="457200" indent="-457200">
              <a:buFont typeface="Arial" panose="020B0604020202020204" pitchFamily="34" charset="0"/>
              <a:buChar char="•"/>
            </a:pPr>
            <a:r>
              <a:rPr lang="cs-CZ" sz="2300" b="1" dirty="0"/>
              <a:t>Osoby pečující o malé děti </a:t>
            </a:r>
            <a:r>
              <a:rPr lang="cs-CZ" sz="2300" dirty="0"/>
              <a:t>(</a:t>
            </a:r>
            <a:r>
              <a:rPr lang="pl-PL" sz="2300" dirty="0"/>
              <a:t>osoby pečující o osobu mladší 15 let).</a:t>
            </a:r>
            <a:endParaRPr lang="cs-CZ" sz="2300" dirty="0"/>
          </a:p>
          <a:p>
            <a:pPr marL="457200" indent="-457200">
              <a:buFont typeface="Arial" panose="020B0604020202020204" pitchFamily="34" charset="0"/>
              <a:buChar char="•"/>
            </a:pPr>
            <a:endParaRPr lang="cs-CZ" sz="2300" b="1" dirty="0"/>
          </a:p>
          <a:p>
            <a:pPr marL="457200" indent="-457200">
              <a:buFont typeface="Arial" panose="020B0604020202020204" pitchFamily="34" charset="0"/>
              <a:buChar char="•"/>
            </a:pPr>
            <a:r>
              <a:rPr lang="cs-CZ" sz="2300" b="1" dirty="0"/>
              <a:t>Osoby pečující o jiné závislé osoby</a:t>
            </a:r>
            <a:r>
              <a:rPr lang="cs-CZ" sz="2300" dirty="0"/>
              <a:t> (osoby pečující o osobu mladší 10 let, závislou na péči druhé osoby v I. stupni závislosti nebo pečující o osobu jakéhokoliv věku, která je závislá na péči druhé osoby ve II., III. nebo IV. stupni závislosti).</a:t>
            </a:r>
          </a:p>
          <a:p>
            <a:pPr marL="457200" indent="-457200">
              <a:buFont typeface="Arial" panose="020B0604020202020204" pitchFamily="34" charset="0"/>
              <a:buChar char="•"/>
            </a:pPr>
            <a:endParaRPr lang="cs-CZ" sz="2300" b="1" dirty="0"/>
          </a:p>
          <a:p>
            <a:pPr marL="457200" indent="-457200">
              <a:buFont typeface="Arial" panose="020B0604020202020204" pitchFamily="34" charset="0"/>
              <a:buChar char="•"/>
            </a:pPr>
            <a:r>
              <a:rPr lang="cs-CZ" sz="2300" b="1" dirty="0"/>
              <a:t>Rodiče samoživitelé </a:t>
            </a:r>
            <a:r>
              <a:rPr lang="cs-CZ" sz="2300" dirty="0"/>
              <a:t>(neprovdané, ovdovělé nebo rozvedené ženy, svobodní, ovdovělí nebo rozvedení muži a ženy i muži osamělí z jiných vážných důvodů, nežijí-li s druhem, popřípadě s družkou nebo s partnerem, kteří pečují o osobu mladší 15 let). </a:t>
            </a:r>
          </a:p>
          <a:p>
            <a:pPr marL="457200" indent="-457200">
              <a:buFont typeface="Arial" panose="020B0604020202020204" pitchFamily="34" charset="0"/>
              <a:buChar char="•"/>
            </a:pPr>
            <a:endParaRPr lang="cs-CZ" sz="2300" b="1" dirty="0"/>
          </a:p>
          <a:p>
            <a:pPr marL="457200" indent="-457200">
              <a:buFont typeface="Arial" panose="020B0604020202020204" pitchFamily="34" charset="0"/>
              <a:buChar char="•"/>
            </a:pPr>
            <a:r>
              <a:rPr lang="cs-CZ" sz="2300" b="1" dirty="0"/>
              <a:t>Osoby vracející se na trh práce po návratu z mateřské/rodičovské dovolené </a:t>
            </a:r>
            <a:r>
              <a:rPr lang="cs-CZ" sz="2300" dirty="0"/>
              <a:t>(osoby, které nevykonávaly zaměstnání nebo samostatnou výdělečnou činnost po dobu mateřské/rodičovské dovolené a v řádu měsíců se u nich očekává návrat na trh práce). </a:t>
            </a:r>
            <a:endParaRPr lang="cs-CZ" sz="2300" b="1" dirty="0"/>
          </a:p>
          <a:p>
            <a:endParaRPr lang="cs-CZ" dirty="0"/>
          </a:p>
        </p:txBody>
      </p:sp>
    </p:spTree>
    <p:extLst>
      <p:ext uri="{BB962C8B-B14F-4D97-AF65-F5344CB8AC3E}">
        <p14:creationId xmlns:p14="http://schemas.microsoft.com/office/powerpoint/2010/main" val="365168201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5"/>
            <a:ext cx="12192000" cy="11394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603908" y="-109184"/>
            <a:ext cx="7293341" cy="1024025"/>
          </a:xfrm>
          <a:prstGeom prst="rect">
            <a:avLst/>
          </a:prstGeom>
          <a:noFill/>
          <a:scene3d>
            <a:camera prst="orthographicFront"/>
            <a:lightRig rig="threePt" dir="t"/>
          </a:scene3d>
          <a:sp3d prstMaterial="metal"/>
        </p:spPr>
        <p:txBody>
          <a:bodyPr vert="horz" lIns="91440" tIns="45720" rIns="91440" bIns="45720" rtlCol="0" anchor="ctr">
            <a:normAutofit fontScale="850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Příklady vyplňovaných záložek – identifikace operace</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20" name="Picture 6">
            <a:extLst>
              <a:ext uri="{FF2B5EF4-FFF2-40B4-BE49-F238E27FC236}">
                <a16:creationId xmlns:a16="http://schemas.microsoft.com/office/drawing/2014/main" id="{0A81A176-7BAE-4D0E-B9BD-04578B5989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4713" y="1214438"/>
            <a:ext cx="8108950" cy="42592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1" name="Obdélník 20">
            <a:extLst>
              <a:ext uri="{FF2B5EF4-FFF2-40B4-BE49-F238E27FC236}">
                <a16:creationId xmlns:a16="http://schemas.microsoft.com/office/drawing/2014/main" id="{6ABB6FE8-EDA9-41EF-BE6E-D136292C17F5}"/>
              </a:ext>
            </a:extLst>
          </p:cNvPr>
          <p:cNvSpPr/>
          <p:nvPr/>
        </p:nvSpPr>
        <p:spPr>
          <a:xfrm>
            <a:off x="5804591" y="2561136"/>
            <a:ext cx="1440160"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4" name="Obdélník 23">
            <a:extLst>
              <a:ext uri="{FF2B5EF4-FFF2-40B4-BE49-F238E27FC236}">
                <a16:creationId xmlns:a16="http://schemas.microsoft.com/office/drawing/2014/main" id="{604FF0F7-F021-4ABD-977D-A9CCCACFCB56}"/>
              </a:ext>
            </a:extLst>
          </p:cNvPr>
          <p:cNvSpPr/>
          <p:nvPr/>
        </p:nvSpPr>
        <p:spPr>
          <a:xfrm>
            <a:off x="918578" y="4308166"/>
            <a:ext cx="2420318"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6" name="Zástupný symbol pro obsah 5">
            <a:extLst>
              <a:ext uri="{FF2B5EF4-FFF2-40B4-BE49-F238E27FC236}">
                <a16:creationId xmlns:a16="http://schemas.microsoft.com/office/drawing/2014/main" id="{48500F3A-EB66-415C-AD43-013256CA0E1B}"/>
              </a:ext>
            </a:extLst>
          </p:cNvPr>
          <p:cNvSpPr txBox="1">
            <a:spLocks/>
          </p:cNvSpPr>
          <p:nvPr/>
        </p:nvSpPr>
        <p:spPr>
          <a:xfrm>
            <a:off x="6849456" y="4335462"/>
            <a:ext cx="2481329" cy="681605"/>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400" b="1" dirty="0">
                <a:solidFill>
                  <a:schemeClr val="tx1"/>
                </a:solidFill>
              </a:rPr>
              <a:t>Důležitý údaj k identifikaci žádosti - HASH!!!</a:t>
            </a:r>
          </a:p>
        </p:txBody>
      </p:sp>
      <p:cxnSp>
        <p:nvCxnSpPr>
          <p:cNvPr id="27" name="Přímá spojnice se šipkou 26">
            <a:extLst>
              <a:ext uri="{FF2B5EF4-FFF2-40B4-BE49-F238E27FC236}">
                <a16:creationId xmlns:a16="http://schemas.microsoft.com/office/drawing/2014/main" id="{DC31B40C-BD1D-4ACB-9515-B62566D612BD}"/>
              </a:ext>
            </a:extLst>
          </p:cNvPr>
          <p:cNvCxnSpPr/>
          <p:nvPr/>
        </p:nvCxnSpPr>
        <p:spPr>
          <a:xfrm flipH="1" flipV="1">
            <a:off x="6607937" y="2852936"/>
            <a:ext cx="720080" cy="1630310"/>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cxnSp>
        <p:nvCxnSpPr>
          <p:cNvPr id="28" name="Přímá spojnice se šipkou 27">
            <a:extLst>
              <a:ext uri="{FF2B5EF4-FFF2-40B4-BE49-F238E27FC236}">
                <a16:creationId xmlns:a16="http://schemas.microsoft.com/office/drawing/2014/main" id="{0BC45B4E-3254-44A5-B37F-E95A7E4A6D8C}"/>
              </a:ext>
            </a:extLst>
          </p:cNvPr>
          <p:cNvCxnSpPr>
            <a:cxnSpLocks/>
          </p:cNvCxnSpPr>
          <p:nvPr/>
        </p:nvCxnSpPr>
        <p:spPr>
          <a:xfrm flipH="1" flipV="1">
            <a:off x="3247441" y="4483246"/>
            <a:ext cx="445701" cy="184960"/>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sp>
        <p:nvSpPr>
          <p:cNvPr id="29" name="Zástupný symbol pro obsah 5">
            <a:extLst>
              <a:ext uri="{FF2B5EF4-FFF2-40B4-BE49-F238E27FC236}">
                <a16:creationId xmlns:a16="http://schemas.microsoft.com/office/drawing/2014/main" id="{8DD1CE32-6DE0-4D20-8A00-0DD074CB88B0}"/>
              </a:ext>
            </a:extLst>
          </p:cNvPr>
          <p:cNvSpPr txBox="1">
            <a:spLocks/>
          </p:cNvSpPr>
          <p:nvPr/>
        </p:nvSpPr>
        <p:spPr>
          <a:xfrm>
            <a:off x="3184119" y="4469598"/>
            <a:ext cx="4198491" cy="988491"/>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400" b="1" dirty="0">
                <a:solidFill>
                  <a:schemeClr val="tx1"/>
                </a:solidFill>
              </a:rPr>
              <a:t>POZOR na defaultní nastavení Typu podání – Automatické. Při změně na Ruční, musí žadatel podat žádost po finalizaci a podpisu ručně (tlačítkem)!</a:t>
            </a:r>
          </a:p>
        </p:txBody>
      </p:sp>
      <p:sp>
        <p:nvSpPr>
          <p:cNvPr id="30" name="Zástupný symbol pro obsah 5">
            <a:extLst>
              <a:ext uri="{FF2B5EF4-FFF2-40B4-BE49-F238E27FC236}">
                <a16:creationId xmlns:a16="http://schemas.microsoft.com/office/drawing/2014/main" id="{9862CCEF-7941-4942-8481-61D04E40CD21}"/>
              </a:ext>
            </a:extLst>
          </p:cNvPr>
          <p:cNvSpPr txBox="1">
            <a:spLocks/>
          </p:cNvSpPr>
          <p:nvPr/>
        </p:nvSpPr>
        <p:spPr>
          <a:xfrm>
            <a:off x="377463" y="4947288"/>
            <a:ext cx="4226445" cy="1080120"/>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300"/>
              </a:spcAft>
            </a:pPr>
            <a:r>
              <a:rPr lang="cs-CZ" sz="1400" b="1" dirty="0">
                <a:solidFill>
                  <a:schemeClr val="tx1"/>
                </a:solidFill>
              </a:rPr>
              <a:t>Žadatel vyplňuje žlutá povinná pole.</a:t>
            </a:r>
          </a:p>
          <a:p>
            <a:pPr>
              <a:spcAft>
                <a:spcPts val="300"/>
              </a:spcAft>
            </a:pPr>
            <a:r>
              <a:rPr lang="cs-CZ" sz="1400" b="1" dirty="0">
                <a:solidFill>
                  <a:schemeClr val="tx1"/>
                </a:solidFill>
              </a:rPr>
              <a:t>Výběr z rozbalovacího seznamu.</a:t>
            </a:r>
          </a:p>
          <a:p>
            <a:pPr>
              <a:spcAft>
                <a:spcPts val="300"/>
              </a:spcAft>
            </a:pPr>
            <a:r>
              <a:rPr lang="cs-CZ" sz="1400" b="1" dirty="0">
                <a:solidFill>
                  <a:schemeClr val="tx1"/>
                </a:solidFill>
              </a:rPr>
              <a:t>Po vyplnění ULOŽIT.</a:t>
            </a:r>
          </a:p>
        </p:txBody>
      </p:sp>
      <p:pic>
        <p:nvPicPr>
          <p:cNvPr id="18" name="Obrázek 17">
            <a:extLst>
              <a:ext uri="{FF2B5EF4-FFF2-40B4-BE49-F238E27FC236}">
                <a16:creationId xmlns:a16="http://schemas.microsoft.com/office/drawing/2014/main" id="{166A4DC4-A0BC-4028-845E-B30A0D0B598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427815232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63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Projekt</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8" name="Picture 2">
            <a:extLst>
              <a:ext uri="{FF2B5EF4-FFF2-40B4-BE49-F238E27FC236}">
                <a16:creationId xmlns:a16="http://schemas.microsoft.com/office/drawing/2014/main" id="{9189BB9F-3399-40E9-A5DC-C4BB1A4BE3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707" y="1017152"/>
            <a:ext cx="6164530" cy="4921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Obdélník 21">
            <a:extLst>
              <a:ext uri="{FF2B5EF4-FFF2-40B4-BE49-F238E27FC236}">
                <a16:creationId xmlns:a16="http://schemas.microsoft.com/office/drawing/2014/main" id="{7F5EE596-8570-4346-9D34-261FC069B1E0}"/>
              </a:ext>
            </a:extLst>
          </p:cNvPr>
          <p:cNvSpPr/>
          <p:nvPr/>
        </p:nvSpPr>
        <p:spPr>
          <a:xfrm>
            <a:off x="234631" y="1280040"/>
            <a:ext cx="1296144" cy="34310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0</a:t>
            </a:r>
          </a:p>
        </p:txBody>
      </p:sp>
      <p:sp>
        <p:nvSpPr>
          <p:cNvPr id="23" name="Zástupný symbol pro obsah 5">
            <a:extLst>
              <a:ext uri="{FF2B5EF4-FFF2-40B4-BE49-F238E27FC236}">
                <a16:creationId xmlns:a16="http://schemas.microsoft.com/office/drawing/2014/main" id="{295D0990-7E6C-45CF-8413-FA9471C156AC}"/>
              </a:ext>
            </a:extLst>
          </p:cNvPr>
          <p:cNvSpPr txBox="1">
            <a:spLocks/>
          </p:cNvSpPr>
          <p:nvPr/>
        </p:nvSpPr>
        <p:spPr>
          <a:xfrm>
            <a:off x="1907043" y="1693323"/>
            <a:ext cx="1944216" cy="1368152"/>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600" b="1">
                <a:solidFill>
                  <a:schemeClr val="tx1"/>
                </a:solidFill>
              </a:rPr>
              <a:t>Důležitý údaj k ověření správnosti výběru výzvy!!!</a:t>
            </a:r>
            <a:endParaRPr lang="cs-CZ" sz="1600" b="1" dirty="0">
              <a:solidFill>
                <a:schemeClr val="tx1"/>
              </a:solidFill>
            </a:endParaRPr>
          </a:p>
        </p:txBody>
      </p:sp>
      <p:cxnSp>
        <p:nvCxnSpPr>
          <p:cNvPr id="25" name="Přímá spojnice se šipkou 24">
            <a:extLst>
              <a:ext uri="{FF2B5EF4-FFF2-40B4-BE49-F238E27FC236}">
                <a16:creationId xmlns:a16="http://schemas.microsoft.com/office/drawing/2014/main" id="{F31CABE9-AA33-43CA-889A-B503076F55C1}"/>
              </a:ext>
            </a:extLst>
          </p:cNvPr>
          <p:cNvCxnSpPr>
            <a:cxnSpLocks/>
          </p:cNvCxnSpPr>
          <p:nvPr/>
        </p:nvCxnSpPr>
        <p:spPr>
          <a:xfrm flipH="1" flipV="1">
            <a:off x="1290462" y="1395951"/>
            <a:ext cx="1166197" cy="596622"/>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sp>
        <p:nvSpPr>
          <p:cNvPr id="31" name="Zástupný symbol pro obsah 5">
            <a:extLst>
              <a:ext uri="{FF2B5EF4-FFF2-40B4-BE49-F238E27FC236}">
                <a16:creationId xmlns:a16="http://schemas.microsoft.com/office/drawing/2014/main" id="{881CFFA0-48F6-4494-B563-8BA8CB9848B1}"/>
              </a:ext>
            </a:extLst>
          </p:cNvPr>
          <p:cNvSpPr txBox="1">
            <a:spLocks/>
          </p:cNvSpPr>
          <p:nvPr/>
        </p:nvSpPr>
        <p:spPr>
          <a:xfrm>
            <a:off x="6832091" y="952017"/>
            <a:ext cx="4769429" cy="4824536"/>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just">
              <a:buFont typeface="Arial" panose="020B0604020202020204" pitchFamily="34" charset="0"/>
              <a:buChar char="•"/>
            </a:pPr>
            <a:r>
              <a:rPr lang="cs-CZ" sz="2000" b="1" dirty="0">
                <a:solidFill>
                  <a:schemeClr val="tx1"/>
                </a:solidFill>
              </a:rPr>
              <a:t>Žádost založenou v nesprávné výzvě, není možné zkopírovat do výzvy jiné. </a:t>
            </a:r>
          </a:p>
          <a:p>
            <a:pPr algn="just"/>
            <a:endParaRPr lang="cs-CZ" sz="2000" b="1" dirty="0">
              <a:solidFill>
                <a:schemeClr val="tx1"/>
              </a:solidFill>
            </a:endParaRPr>
          </a:p>
          <a:p>
            <a:pPr marL="342900" indent="-342900" algn="just">
              <a:buFont typeface="Arial" panose="020B0604020202020204" pitchFamily="34" charset="0"/>
              <a:buChar char="•"/>
            </a:pPr>
            <a:r>
              <a:rPr lang="cs-CZ" sz="2000" b="1" dirty="0">
                <a:solidFill>
                  <a:schemeClr val="tx1"/>
                </a:solidFill>
              </a:rPr>
              <a:t>Kopii žádosti lze vytvářet </a:t>
            </a:r>
            <a:r>
              <a:rPr lang="cs-CZ" sz="2000" b="1" u="sng" dirty="0">
                <a:solidFill>
                  <a:schemeClr val="tx1"/>
                </a:solidFill>
              </a:rPr>
              <a:t>pouze</a:t>
            </a:r>
            <a:r>
              <a:rPr lang="cs-CZ" sz="2000" b="1" dirty="0">
                <a:solidFill>
                  <a:schemeClr val="tx1"/>
                </a:solidFill>
              </a:rPr>
              <a:t> v rámci jedné výzvy.</a:t>
            </a:r>
          </a:p>
          <a:p>
            <a:endParaRPr lang="cs-CZ" sz="2000" dirty="0"/>
          </a:p>
        </p:txBody>
      </p:sp>
      <p:pic>
        <p:nvPicPr>
          <p:cNvPr id="16" name="Obrázek 15">
            <a:extLst>
              <a:ext uri="{FF2B5EF4-FFF2-40B4-BE49-F238E27FC236}">
                <a16:creationId xmlns:a16="http://schemas.microsoft.com/office/drawing/2014/main" id="{75B4B95D-B340-4DE1-A444-F12CAFF0435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210474385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6352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Specifické cíle</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Picture 3" descr="C:\Users\michaela.sedlackova\Desktop\Specifické cíle.PNG">
            <a:extLst>
              <a:ext uri="{FF2B5EF4-FFF2-40B4-BE49-F238E27FC236}">
                <a16:creationId xmlns:a16="http://schemas.microsoft.com/office/drawing/2014/main" id="{EA2B3716-3CFB-40E4-AFA6-5F4E44380D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338" y="1171683"/>
            <a:ext cx="9327757" cy="4514633"/>
          </a:xfrm>
          <a:prstGeom prst="rect">
            <a:avLst/>
          </a:prstGeom>
          <a:noFill/>
          <a:extLst>
            <a:ext uri="{909E8E84-426E-40DD-AFC4-6F175D3DCCD1}">
              <a14:hiddenFill xmlns:a14="http://schemas.microsoft.com/office/drawing/2010/main">
                <a:solidFill>
                  <a:srgbClr val="FFFFFF"/>
                </a:solidFill>
              </a14:hiddenFill>
            </a:ext>
          </a:extLst>
        </p:spPr>
      </p:pic>
      <p:sp>
        <p:nvSpPr>
          <p:cNvPr id="16" name="Zástupný symbol pro obsah 3">
            <a:extLst>
              <a:ext uri="{FF2B5EF4-FFF2-40B4-BE49-F238E27FC236}">
                <a16:creationId xmlns:a16="http://schemas.microsoft.com/office/drawing/2014/main" id="{A1BCD3B0-1DE8-4FC1-B278-03BB6790F26F}"/>
              </a:ext>
            </a:extLst>
          </p:cNvPr>
          <p:cNvSpPr txBox="1">
            <a:spLocks/>
          </p:cNvSpPr>
          <p:nvPr/>
        </p:nvSpPr>
        <p:spPr>
          <a:xfrm>
            <a:off x="9516313" y="892062"/>
            <a:ext cx="2683489" cy="4930025"/>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2000" b="1" dirty="0">
                <a:solidFill>
                  <a:schemeClr val="tx1"/>
                </a:solidFill>
              </a:rPr>
              <a:t>Záložka je vyplněna automaticky dle nastavení výzvy, data nelze editovat.</a:t>
            </a:r>
          </a:p>
          <a:p>
            <a:r>
              <a:rPr lang="cs-CZ" sz="2000" b="1" dirty="0">
                <a:solidFill>
                  <a:schemeClr val="tx1"/>
                </a:solidFill>
              </a:rPr>
              <a:t>Automatický rozpad na méně a více rozvinuté regiony (% nastavené dle příslušné výzvy).</a:t>
            </a:r>
          </a:p>
        </p:txBody>
      </p:sp>
      <p:pic>
        <p:nvPicPr>
          <p:cNvPr id="18" name="Obrázek 17">
            <a:extLst>
              <a:ext uri="{FF2B5EF4-FFF2-40B4-BE49-F238E27FC236}">
                <a16:creationId xmlns:a16="http://schemas.microsoft.com/office/drawing/2014/main" id="{128B9737-36A6-48AF-9C93-D12B45A6B53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313266228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3"/>
            <a:ext cx="12192000" cy="11263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Specifické cíle</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Picture 2" descr="C:\Users\michaela.sedlackova\Desktop\Popis projektu.PNG">
            <a:extLst>
              <a:ext uri="{FF2B5EF4-FFF2-40B4-BE49-F238E27FC236}">
                <a16:creationId xmlns:a16="http://schemas.microsoft.com/office/drawing/2014/main" id="{0701D7AF-5AAE-451F-943D-6E24FA5135E1}"/>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232017" y="972291"/>
            <a:ext cx="4727562" cy="4957306"/>
          </a:xfrm>
          <a:prstGeom prst="rect">
            <a:avLst/>
          </a:prstGeom>
          <a:noFill/>
          <a:extLst>
            <a:ext uri="{909E8E84-426E-40DD-AFC4-6F175D3DCCD1}">
              <a14:hiddenFill xmlns:a14="http://schemas.microsoft.com/office/drawing/2010/main">
                <a:solidFill>
                  <a:srgbClr val="FFFFFF"/>
                </a:solidFill>
              </a14:hiddenFill>
            </a:ext>
          </a:extLst>
        </p:spPr>
      </p:pic>
      <p:sp>
        <p:nvSpPr>
          <p:cNvPr id="18" name="Zástupný symbol pro obsah 3">
            <a:extLst>
              <a:ext uri="{FF2B5EF4-FFF2-40B4-BE49-F238E27FC236}">
                <a16:creationId xmlns:a16="http://schemas.microsoft.com/office/drawing/2014/main" id="{FBE78BE6-6CA0-4DF3-ABCA-30F93496CF29}"/>
              </a:ext>
            </a:extLst>
          </p:cNvPr>
          <p:cNvSpPr txBox="1">
            <a:spLocks/>
          </p:cNvSpPr>
          <p:nvPr/>
        </p:nvSpPr>
        <p:spPr>
          <a:xfrm>
            <a:off x="5436096" y="1529408"/>
            <a:ext cx="3456384" cy="5067944"/>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cs-CZ" sz="1600" b="1" dirty="0">
                <a:solidFill>
                  <a:schemeClr val="tx1"/>
                </a:solidFill>
              </a:rPr>
              <a:t>Jaký problém projekt řeší? </a:t>
            </a:r>
          </a:p>
          <a:p>
            <a:pPr marL="285750" indent="-285750">
              <a:buFont typeface="Arial" panose="020B0604020202020204" pitchFamily="34" charset="0"/>
              <a:buChar char="•"/>
            </a:pPr>
            <a:r>
              <a:rPr lang="cs-CZ" sz="1600" b="1" dirty="0">
                <a:solidFill>
                  <a:schemeClr val="tx1"/>
                </a:solidFill>
              </a:rPr>
              <a:t>Jaké jsou příčiny problému?</a:t>
            </a:r>
            <a:r>
              <a:rPr lang="cs-CZ" sz="1600" dirty="0">
                <a:solidFill>
                  <a:schemeClr val="tx1"/>
                </a:solidFill>
              </a:rPr>
              <a:t> </a:t>
            </a:r>
          </a:p>
          <a:p>
            <a:pPr marL="285750" indent="-285750">
              <a:buFont typeface="Arial" panose="020B0604020202020204" pitchFamily="34" charset="0"/>
              <a:buChar char="•"/>
            </a:pPr>
            <a:r>
              <a:rPr lang="cs-CZ" sz="1600" b="1" dirty="0">
                <a:solidFill>
                  <a:schemeClr val="tx1"/>
                </a:solidFill>
              </a:rPr>
              <a:t>Co je cílem projektu? </a:t>
            </a:r>
          </a:p>
          <a:p>
            <a:pPr marL="285750" indent="-285750">
              <a:buFont typeface="Arial" panose="020B0604020202020204" pitchFamily="34" charset="0"/>
              <a:buChar char="•"/>
            </a:pPr>
            <a:r>
              <a:rPr lang="cs-CZ" sz="1600" b="1" dirty="0">
                <a:solidFill>
                  <a:schemeClr val="tx1"/>
                </a:solidFill>
              </a:rPr>
              <a:t>Jaká/é změna/y je/jsou v důsledku projektu očekávána/y? </a:t>
            </a:r>
          </a:p>
          <a:p>
            <a:pPr marL="285750" indent="-285750">
              <a:buFont typeface="Arial" panose="020B0604020202020204" pitchFamily="34" charset="0"/>
              <a:buChar char="•"/>
            </a:pPr>
            <a:r>
              <a:rPr lang="cs-CZ" sz="1600" b="1" dirty="0">
                <a:solidFill>
                  <a:schemeClr val="tx1"/>
                </a:solidFill>
              </a:rPr>
              <a:t>Jaké aktivity v projektu budou realizovány?  </a:t>
            </a:r>
          </a:p>
          <a:p>
            <a:pPr marL="285750" indent="-285750">
              <a:buFont typeface="Arial" panose="020B0604020202020204" pitchFamily="34" charset="0"/>
              <a:buChar char="•"/>
            </a:pPr>
            <a:r>
              <a:rPr lang="cs-CZ" sz="1600" b="1" dirty="0">
                <a:solidFill>
                  <a:schemeClr val="tx1"/>
                </a:solidFill>
              </a:rPr>
              <a:t>Popis realizačního týmu projektu.</a:t>
            </a:r>
          </a:p>
          <a:p>
            <a:pPr marL="285750" indent="-285750">
              <a:buFont typeface="Arial" panose="020B0604020202020204" pitchFamily="34" charset="0"/>
              <a:buChar char="•"/>
            </a:pPr>
            <a:r>
              <a:rPr lang="cs-CZ" sz="1600" b="1" dirty="0">
                <a:solidFill>
                  <a:schemeClr val="tx1"/>
                </a:solidFill>
              </a:rPr>
              <a:t>Jak bude zajištěno šíření výstupů projektu? </a:t>
            </a:r>
          </a:p>
          <a:p>
            <a:pPr marL="285750" indent="-285750">
              <a:buFont typeface="Arial" panose="020B0604020202020204" pitchFamily="34" charset="0"/>
              <a:buChar char="•"/>
            </a:pPr>
            <a:r>
              <a:rPr lang="cs-CZ" sz="1600" b="1" dirty="0">
                <a:solidFill>
                  <a:schemeClr val="tx1"/>
                </a:solidFill>
              </a:rPr>
              <a:t>V čem je navržené řešení inovativní? </a:t>
            </a:r>
          </a:p>
          <a:p>
            <a:pPr marL="285750" indent="-285750">
              <a:buFont typeface="Arial" panose="020B0604020202020204" pitchFamily="34" charset="0"/>
              <a:buChar char="•"/>
            </a:pPr>
            <a:r>
              <a:rPr lang="cs-CZ" sz="1600" b="1" dirty="0">
                <a:solidFill>
                  <a:schemeClr val="tx1"/>
                </a:solidFill>
              </a:rPr>
              <a:t>Jaká existují rizika projektu? </a:t>
            </a:r>
          </a:p>
          <a:p>
            <a:endParaRPr lang="cs-CZ" sz="1600" b="1" dirty="0"/>
          </a:p>
          <a:p>
            <a:endParaRPr lang="cs-CZ" sz="1600" b="1" dirty="0"/>
          </a:p>
          <a:p>
            <a:endParaRPr lang="cs-CZ" sz="1600" b="1" dirty="0"/>
          </a:p>
          <a:p>
            <a:endParaRPr lang="cs-CZ" sz="1600" b="1" dirty="0"/>
          </a:p>
          <a:p>
            <a:endParaRPr lang="cs-CZ" sz="1600" dirty="0"/>
          </a:p>
        </p:txBody>
      </p:sp>
      <p:pic>
        <p:nvPicPr>
          <p:cNvPr id="16" name="Obrázek 15">
            <a:extLst>
              <a:ext uri="{FF2B5EF4-FFF2-40B4-BE49-F238E27FC236}">
                <a16:creationId xmlns:a16="http://schemas.microsoft.com/office/drawing/2014/main" id="{C765C0AC-7388-4D9A-B0BE-2ABB6B5F5BA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99712892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4829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Indikátory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1B50B8E7-22A9-4B6B-8A88-F7EC3887DE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371" y="1118207"/>
            <a:ext cx="5298721" cy="478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Zástupný symbol pro obsah 3">
            <a:extLst>
              <a:ext uri="{FF2B5EF4-FFF2-40B4-BE49-F238E27FC236}">
                <a16:creationId xmlns:a16="http://schemas.microsoft.com/office/drawing/2014/main" id="{33CF4D0D-375C-44A9-BF73-EC4F2C072135}"/>
              </a:ext>
            </a:extLst>
          </p:cNvPr>
          <p:cNvSpPr txBox="1">
            <a:spLocks/>
          </p:cNvSpPr>
          <p:nvPr/>
        </p:nvSpPr>
        <p:spPr>
          <a:xfrm>
            <a:off x="6096000" y="1013968"/>
            <a:ext cx="6096000" cy="5166186"/>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ts val="2500"/>
              </a:lnSpc>
              <a:buFont typeface="Arial" panose="020B0604020202020204" pitchFamily="34" charset="0"/>
              <a:buChar char="•"/>
            </a:pPr>
            <a:r>
              <a:rPr lang="cs-CZ" sz="1800" b="1" dirty="0">
                <a:solidFill>
                  <a:schemeClr val="tx1"/>
                </a:solidFill>
              </a:rPr>
              <a:t>Indikátory aktuální pro danou výzvu se nabízí ze seznamu nebo ve výběru přes tlačítko Nový  záznam.</a:t>
            </a:r>
          </a:p>
          <a:p>
            <a:pPr marL="285750" indent="-285750">
              <a:lnSpc>
                <a:spcPts val="2500"/>
              </a:lnSpc>
              <a:buFont typeface="Arial" panose="020B0604020202020204" pitchFamily="34" charset="0"/>
              <a:buChar char="•"/>
            </a:pPr>
            <a:r>
              <a:rPr lang="cs-CZ" sz="1800" b="1" u="sng" dirty="0">
                <a:solidFill>
                  <a:schemeClr val="tx1"/>
                </a:solidFill>
              </a:rPr>
              <a:t>Povinná pole:</a:t>
            </a:r>
          </a:p>
          <a:p>
            <a:pPr marL="742950" lvl="1" indent="-285750">
              <a:lnSpc>
                <a:spcPts val="2500"/>
              </a:lnSpc>
              <a:buFont typeface="Arial" panose="020B0604020202020204" pitchFamily="34" charset="0"/>
              <a:buChar char="•"/>
            </a:pPr>
            <a:r>
              <a:rPr lang="cs-CZ" b="1" dirty="0"/>
              <a:t>Cílová hodnota</a:t>
            </a:r>
          </a:p>
          <a:p>
            <a:pPr marL="742950" lvl="1" indent="-285750">
              <a:lnSpc>
                <a:spcPts val="2500"/>
              </a:lnSpc>
              <a:buFont typeface="Arial" panose="020B0604020202020204" pitchFamily="34" charset="0"/>
              <a:buChar char="•"/>
            </a:pPr>
            <a:r>
              <a:rPr lang="cs-CZ" b="1" dirty="0"/>
              <a:t>Datum cílové hodnoty</a:t>
            </a:r>
          </a:p>
          <a:p>
            <a:pPr marL="742950" lvl="1" indent="-285750">
              <a:lnSpc>
                <a:spcPts val="2500"/>
              </a:lnSpc>
              <a:buFont typeface="Arial" panose="020B0604020202020204" pitchFamily="34" charset="0"/>
              <a:buChar char="•"/>
            </a:pPr>
            <a:r>
              <a:rPr lang="cs-CZ" b="1" dirty="0"/>
              <a:t>Popis hodnoty </a:t>
            </a:r>
          </a:p>
          <a:p>
            <a:pPr marL="742950" lvl="1" indent="-285750">
              <a:lnSpc>
                <a:spcPts val="2500"/>
              </a:lnSpc>
              <a:buFont typeface="Arial" panose="020B0604020202020204" pitchFamily="34" charset="0"/>
              <a:buChar char="•"/>
            </a:pPr>
            <a:r>
              <a:rPr lang="cs-CZ" b="1" dirty="0"/>
              <a:t>případně Výchozí hodnota</a:t>
            </a:r>
          </a:p>
          <a:p>
            <a:pPr marL="285750" indent="-285750">
              <a:lnSpc>
                <a:spcPts val="2500"/>
              </a:lnSpc>
              <a:buFont typeface="Arial" panose="020B0604020202020204" pitchFamily="34" charset="0"/>
              <a:buChar char="•"/>
            </a:pPr>
            <a:r>
              <a:rPr lang="cs-CZ" sz="1800" b="1" dirty="0">
                <a:solidFill>
                  <a:schemeClr val="tx1"/>
                </a:solidFill>
              </a:rPr>
              <a:t>Každý řádek (indikátor) je nutné po vyplnění uložit!</a:t>
            </a:r>
          </a:p>
          <a:p>
            <a:pPr>
              <a:lnSpc>
                <a:spcPts val="2500"/>
              </a:lnSpc>
            </a:pPr>
            <a:endParaRPr lang="cs-CZ" sz="2100" dirty="0"/>
          </a:p>
        </p:txBody>
      </p:sp>
      <p:sp>
        <p:nvSpPr>
          <p:cNvPr id="13" name="Obdélník 12">
            <a:extLst>
              <a:ext uri="{FF2B5EF4-FFF2-40B4-BE49-F238E27FC236}">
                <a16:creationId xmlns:a16="http://schemas.microsoft.com/office/drawing/2014/main" id="{7F11703A-B34E-4C9C-89D9-F41C6869F03F}"/>
              </a:ext>
            </a:extLst>
          </p:cNvPr>
          <p:cNvSpPr/>
          <p:nvPr/>
        </p:nvSpPr>
        <p:spPr>
          <a:xfrm>
            <a:off x="1078417" y="4228804"/>
            <a:ext cx="1872208" cy="32403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Obdélník 17">
            <a:extLst>
              <a:ext uri="{FF2B5EF4-FFF2-40B4-BE49-F238E27FC236}">
                <a16:creationId xmlns:a16="http://schemas.microsoft.com/office/drawing/2014/main" id="{8F9569FE-CEEC-4B02-938E-9DA7F72E5D7A}"/>
              </a:ext>
            </a:extLst>
          </p:cNvPr>
          <p:cNvSpPr/>
          <p:nvPr/>
        </p:nvSpPr>
        <p:spPr>
          <a:xfrm>
            <a:off x="235784" y="5358527"/>
            <a:ext cx="5306887" cy="5789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0" name="Obrázek 19">
            <a:extLst>
              <a:ext uri="{FF2B5EF4-FFF2-40B4-BE49-F238E27FC236}">
                <a16:creationId xmlns:a16="http://schemas.microsoft.com/office/drawing/2014/main" id="{DC700ED9-0BB1-4ED2-90AD-B5AC0EF78C8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297020334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634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Indikátory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13" name="Zástupný symbol pro obsah 2">
            <a:extLst>
              <a:ext uri="{FF2B5EF4-FFF2-40B4-BE49-F238E27FC236}">
                <a16:creationId xmlns:a16="http://schemas.microsoft.com/office/drawing/2014/main" id="{BDE41F09-C4ED-462E-8DB8-F4E208415BE9}"/>
              </a:ext>
            </a:extLst>
          </p:cNvPr>
          <p:cNvSpPr>
            <a:spLocks noGrp="1"/>
          </p:cNvSpPr>
          <p:nvPr>
            <p:ph idx="1"/>
          </p:nvPr>
        </p:nvSpPr>
        <p:spPr>
          <a:xfrm>
            <a:off x="118510" y="1110863"/>
            <a:ext cx="5977489" cy="5400600"/>
          </a:xfrm>
        </p:spPr>
        <p:txBody>
          <a:bodyPr>
            <a:normAutofit/>
          </a:bodyPr>
          <a:lstStyle/>
          <a:p>
            <a:pPr marL="0" indent="0" algn="ctr">
              <a:buNone/>
            </a:pPr>
            <a:r>
              <a:rPr lang="cs-CZ" sz="1600" b="1" u="sng" cap="all" dirty="0"/>
              <a:t>Indikátory povinné k naplnění</a:t>
            </a:r>
          </a:p>
          <a:p>
            <a:pPr algn="just">
              <a:lnSpc>
                <a:spcPct val="115000"/>
              </a:lnSpc>
              <a:spcAft>
                <a:spcPts val="600"/>
              </a:spcAft>
            </a:pPr>
            <a:r>
              <a:rPr lang="cs-CZ" sz="1600" dirty="0"/>
              <a:t>Žadatel má povinnost </a:t>
            </a:r>
            <a:r>
              <a:rPr lang="cs-CZ" sz="1600" b="1" dirty="0"/>
              <a:t>stanovit nenulovou cílovou hodnotu</a:t>
            </a:r>
            <a:r>
              <a:rPr lang="cs-CZ" sz="1600" dirty="0"/>
              <a:t> pro všechny relevantní indikátory (jakožto závazek), minimálně buď pro indikátor 60000 – Celkový počet účastníků nebo 50001 – Kapacita podporovaných zařízení péče o děti nebo vzdělávacích zařízení.</a:t>
            </a:r>
          </a:p>
          <a:p>
            <a:pPr algn="just">
              <a:lnSpc>
                <a:spcPct val="100000"/>
              </a:lnSpc>
              <a:spcBef>
                <a:spcPts val="0"/>
              </a:spcBef>
            </a:pPr>
            <a:r>
              <a:rPr lang="cs-CZ" sz="1600" dirty="0"/>
              <a:t>Žadatel v žádosti uvede </a:t>
            </a:r>
            <a:r>
              <a:rPr lang="cs-CZ" sz="1600" b="1" dirty="0"/>
              <a:t>způsob stanovení cílové hodnoty</a:t>
            </a:r>
            <a:r>
              <a:rPr lang="cs-CZ" sz="1600" dirty="0"/>
              <a:t>, jak bude naplňování indikátoru sledovat a dokládat.  </a:t>
            </a:r>
          </a:p>
          <a:p>
            <a:pPr algn="just">
              <a:lnSpc>
                <a:spcPct val="100000"/>
              </a:lnSpc>
              <a:spcBef>
                <a:spcPts val="0"/>
              </a:spcBef>
            </a:pPr>
            <a:r>
              <a:rPr lang="cs-CZ" sz="1600" dirty="0"/>
              <a:t>Při stanovení cílových hodnot </a:t>
            </a:r>
            <a:r>
              <a:rPr lang="cs-CZ" sz="1600" b="1" dirty="0"/>
              <a:t>žadatel vychází z plánovaných aktivit</a:t>
            </a:r>
            <a:r>
              <a:rPr lang="cs-CZ" sz="1600" dirty="0"/>
              <a:t>, </a:t>
            </a:r>
            <a:r>
              <a:rPr lang="cs-CZ" sz="1600" b="1" dirty="0"/>
              <a:t>zaměření projektu a jeho rozpočtu</a:t>
            </a:r>
            <a:r>
              <a:rPr lang="cs-CZ" sz="1600" dirty="0"/>
              <a:t>, nelze je libovolně měnit.</a:t>
            </a:r>
          </a:p>
          <a:p>
            <a:pPr algn="just">
              <a:lnSpc>
                <a:spcPct val="100000"/>
              </a:lnSpc>
              <a:spcBef>
                <a:spcPts val="0"/>
              </a:spcBef>
            </a:pPr>
            <a:r>
              <a:rPr lang="cs-CZ" sz="1600" dirty="0"/>
              <a:t>Jsou součástí právního aktu, </a:t>
            </a:r>
            <a:r>
              <a:rPr lang="cs-CZ" sz="1600" b="1" dirty="0"/>
              <a:t>na jejich neplnění jsou navázány sankce</a:t>
            </a:r>
            <a:r>
              <a:rPr lang="cs-CZ" sz="1600" dirty="0"/>
              <a:t> (výše sankcí viz Obecná část pravidel pro žadatele </a:t>
            </a:r>
            <a:br>
              <a:rPr lang="cs-CZ" sz="1600" dirty="0"/>
            </a:br>
            <a:r>
              <a:rPr lang="cs-CZ" sz="1600" dirty="0"/>
              <a:t>a příjemce, kap. 18.1.1).</a:t>
            </a:r>
          </a:p>
          <a:p>
            <a:pPr algn="just">
              <a:lnSpc>
                <a:spcPct val="100000"/>
              </a:lnSpc>
              <a:spcBef>
                <a:spcPts val="0"/>
              </a:spcBef>
            </a:pPr>
            <a:r>
              <a:rPr lang="cs-CZ" sz="1600" dirty="0"/>
              <a:t>Indikátor není relevantní – cílová hodnota 0.</a:t>
            </a:r>
          </a:p>
          <a:p>
            <a:pPr algn="just">
              <a:lnSpc>
                <a:spcPct val="100000"/>
              </a:lnSpc>
              <a:spcBef>
                <a:spcPts val="0"/>
              </a:spcBef>
            </a:pPr>
            <a:r>
              <a:rPr lang="cs-CZ" sz="1600" dirty="0"/>
              <a:t>Výchozí hodnota indikátorů povinných k naplnění – vždy 0.</a:t>
            </a:r>
          </a:p>
          <a:p>
            <a:endParaRPr lang="cs-CZ" sz="1600" b="1" u="sng" cap="all" dirty="0"/>
          </a:p>
        </p:txBody>
      </p:sp>
      <p:sp>
        <p:nvSpPr>
          <p:cNvPr id="18" name="Zástupný symbol pro obsah 3">
            <a:extLst>
              <a:ext uri="{FF2B5EF4-FFF2-40B4-BE49-F238E27FC236}">
                <a16:creationId xmlns:a16="http://schemas.microsoft.com/office/drawing/2014/main" id="{1F07C9DE-BCA7-444C-AE56-FEE6A59E6A76}"/>
              </a:ext>
            </a:extLst>
          </p:cNvPr>
          <p:cNvSpPr txBox="1">
            <a:spLocks/>
          </p:cNvSpPr>
          <p:nvPr/>
        </p:nvSpPr>
        <p:spPr>
          <a:xfrm>
            <a:off x="5640713" y="645719"/>
            <a:ext cx="6529032" cy="5112568"/>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cs-CZ" sz="1600" b="1" u="sng" cap="all" dirty="0">
                <a:solidFill>
                  <a:schemeClr val="tx1"/>
                </a:solidFill>
              </a:rPr>
              <a:t>Indikátory povinné k vykazování</a:t>
            </a:r>
          </a:p>
          <a:p>
            <a:pPr marL="742950" lvl="1" indent="-285750" algn="just">
              <a:buFont typeface="Arial" panose="020B0604020202020204" pitchFamily="34" charset="0"/>
              <a:buChar char="•"/>
            </a:pPr>
            <a:r>
              <a:rPr lang="cs-CZ" sz="1600" dirty="0"/>
              <a:t>Žadatel má povinnost sledovat dosažené cílové hodnoty u všech relevantních indikátorů.</a:t>
            </a:r>
          </a:p>
          <a:p>
            <a:pPr marL="742950" lvl="1" indent="-285750" algn="just">
              <a:buFont typeface="Arial" panose="020B0604020202020204" pitchFamily="34" charset="0"/>
              <a:buChar char="•"/>
            </a:pPr>
            <a:r>
              <a:rPr lang="cs-CZ" sz="1600" dirty="0"/>
              <a:t>Na neplnění indikátorů povinných k vykazování nebude navázána sankce v právním aktu.</a:t>
            </a:r>
          </a:p>
          <a:p>
            <a:pPr marL="742950" lvl="1" indent="-285750" algn="just">
              <a:buFont typeface="Arial" panose="020B0604020202020204" pitchFamily="34" charset="0"/>
              <a:buChar char="•"/>
            </a:pPr>
            <a:r>
              <a:rPr lang="cs-CZ" sz="1600" dirty="0"/>
              <a:t>Pokud je indikátor nerelevantní – cílová hodnota 0.</a:t>
            </a:r>
          </a:p>
          <a:p>
            <a:pPr marL="742950" lvl="1" indent="-285750" algn="just">
              <a:buFont typeface="Arial" panose="020B0604020202020204" pitchFamily="34" charset="0"/>
              <a:buChar char="•"/>
            </a:pPr>
            <a:r>
              <a:rPr lang="cs-CZ" sz="1600" dirty="0"/>
              <a:t>U indikátorů, které se týkají účastníků, žadatel uvede </a:t>
            </a:r>
            <a:r>
              <a:rPr lang="cs-CZ" sz="1600" u="sng" dirty="0"/>
              <a:t>vždy</a:t>
            </a:r>
            <a:r>
              <a:rPr lang="cs-CZ" sz="1600" dirty="0"/>
              <a:t> cílovou hodnotu 0 (hodnoty se načítají z monitorovacího listu podpořené osoby skrze IS ESF2014+). </a:t>
            </a:r>
          </a:p>
          <a:p>
            <a:pPr marL="742950" lvl="1" indent="-285750" algn="just">
              <a:buFont typeface="Arial" panose="020B0604020202020204" pitchFamily="34" charset="0"/>
              <a:buChar char="•"/>
            </a:pPr>
            <a:r>
              <a:rPr lang="cs-CZ" sz="1600" dirty="0"/>
              <a:t>U indikátorů, které se netýkají účastníků, </a:t>
            </a:r>
            <a:r>
              <a:rPr lang="cs-CZ" sz="1600" u="sng" dirty="0"/>
              <a:t>může</a:t>
            </a:r>
            <a:r>
              <a:rPr lang="cs-CZ" sz="1600" dirty="0"/>
              <a:t> žadatel uvést cílovou hodnotu 0 (hodnoty vykazuje příjemce prostřednictvím zpráv </a:t>
            </a:r>
            <a:br>
              <a:rPr lang="cs-CZ" sz="1600" dirty="0"/>
            </a:br>
            <a:r>
              <a:rPr lang="cs-CZ" sz="1600" dirty="0"/>
              <a:t>o realizaci projektu v ISKP14+).</a:t>
            </a:r>
          </a:p>
          <a:p>
            <a:pPr marL="742950" lvl="1" indent="-285750" algn="just">
              <a:buFont typeface="Arial" panose="020B0604020202020204" pitchFamily="34" charset="0"/>
              <a:buChar char="•"/>
            </a:pPr>
            <a:r>
              <a:rPr lang="cs-CZ" sz="1600" dirty="0"/>
              <a:t>U všech projektů je doporučováno, aby byla stanovena cílová hodnota (sledována dosažená cílová hodnota) pro minimálně jeden výsledkový indikátor.</a:t>
            </a:r>
          </a:p>
          <a:p>
            <a:pPr marL="742950" lvl="1" indent="-285750" algn="just">
              <a:buFont typeface="Arial" panose="020B0604020202020204" pitchFamily="34" charset="0"/>
              <a:buChar char="•"/>
            </a:pPr>
            <a:r>
              <a:rPr lang="cs-CZ" sz="1600" dirty="0"/>
              <a:t>Výchozí hodnota indikátorů povinných k vykazování – vždy 0.</a:t>
            </a:r>
          </a:p>
          <a:p>
            <a:pPr lvl="1"/>
            <a:endParaRPr lang="cs-CZ" sz="1400" dirty="0"/>
          </a:p>
        </p:txBody>
      </p:sp>
      <p:pic>
        <p:nvPicPr>
          <p:cNvPr id="15" name="Obrázek 14">
            <a:extLst>
              <a:ext uri="{FF2B5EF4-FFF2-40B4-BE49-F238E27FC236}">
                <a16:creationId xmlns:a16="http://schemas.microsoft.com/office/drawing/2014/main" id="{AD3D2535-7F71-417B-8891-8476F0940B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9672335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521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Horizontální principy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6E0A3BFD-21EA-4442-9E1C-FFBDC7E551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092" y="948324"/>
            <a:ext cx="10073113" cy="498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Zástupný symbol pro obsah 3">
            <a:extLst>
              <a:ext uri="{FF2B5EF4-FFF2-40B4-BE49-F238E27FC236}">
                <a16:creationId xmlns:a16="http://schemas.microsoft.com/office/drawing/2014/main" id="{A586872D-DA37-4AD8-BFB7-A094AA799702}"/>
              </a:ext>
            </a:extLst>
          </p:cNvPr>
          <p:cNvSpPr txBox="1">
            <a:spLocks/>
          </p:cNvSpPr>
          <p:nvPr/>
        </p:nvSpPr>
        <p:spPr>
          <a:xfrm>
            <a:off x="5314663" y="4427511"/>
            <a:ext cx="8064000" cy="1152128"/>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800" b="1" dirty="0">
                <a:solidFill>
                  <a:schemeClr val="tx1"/>
                </a:solidFill>
              </a:rPr>
              <a:t>Nutno vyplnit všechny tři horizontální principy výběrem ze seznamu, </a:t>
            </a:r>
          </a:p>
          <a:p>
            <a:r>
              <a:rPr lang="cs-CZ" sz="1800" b="1" dirty="0">
                <a:solidFill>
                  <a:schemeClr val="tx1"/>
                </a:solidFill>
              </a:rPr>
              <a:t>případně popisem a zdůvodněním.</a:t>
            </a:r>
          </a:p>
          <a:p>
            <a:r>
              <a:rPr lang="cs-CZ" sz="1800" b="1" dirty="0">
                <a:solidFill>
                  <a:schemeClr val="tx1"/>
                </a:solidFill>
              </a:rPr>
              <a:t>Nutno průběžně ukládat jednotlivé řádky.</a:t>
            </a:r>
          </a:p>
        </p:txBody>
      </p:sp>
      <p:sp>
        <p:nvSpPr>
          <p:cNvPr id="13" name="Obdélník 12">
            <a:extLst>
              <a:ext uri="{FF2B5EF4-FFF2-40B4-BE49-F238E27FC236}">
                <a16:creationId xmlns:a16="http://schemas.microsoft.com/office/drawing/2014/main" id="{7DA4BA6D-BFDD-4B7C-9369-FAD307BF3B49}"/>
              </a:ext>
            </a:extLst>
          </p:cNvPr>
          <p:cNvSpPr/>
          <p:nvPr/>
        </p:nvSpPr>
        <p:spPr>
          <a:xfrm flipV="1">
            <a:off x="4927043" y="2454421"/>
            <a:ext cx="5087814" cy="64807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Obdélník 15">
            <a:extLst>
              <a:ext uri="{FF2B5EF4-FFF2-40B4-BE49-F238E27FC236}">
                <a16:creationId xmlns:a16="http://schemas.microsoft.com/office/drawing/2014/main" id="{EEB26807-97A0-4AB6-8528-7F3F76D916D1}"/>
              </a:ext>
            </a:extLst>
          </p:cNvPr>
          <p:cNvSpPr/>
          <p:nvPr/>
        </p:nvSpPr>
        <p:spPr>
          <a:xfrm flipV="1">
            <a:off x="46092" y="1962297"/>
            <a:ext cx="4418642" cy="43406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8" name="Obrázek 17">
            <a:extLst>
              <a:ext uri="{FF2B5EF4-FFF2-40B4-BE49-F238E27FC236}">
                <a16:creationId xmlns:a16="http://schemas.microsoft.com/office/drawing/2014/main" id="{03891001-D56E-496D-8D75-58550012E96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20689480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63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Klíčové aktivity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Picture 2" descr="C:\Users\michaela.sedlackova\Desktop\Klíčová aktivita.PNG">
            <a:extLst>
              <a:ext uri="{FF2B5EF4-FFF2-40B4-BE49-F238E27FC236}">
                <a16:creationId xmlns:a16="http://schemas.microsoft.com/office/drawing/2014/main" id="{7428DB61-6BF4-4C1F-B9E8-BDFF15C700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417" y="957660"/>
            <a:ext cx="9476681" cy="4981785"/>
          </a:xfrm>
          <a:prstGeom prst="rect">
            <a:avLst/>
          </a:prstGeom>
          <a:noFill/>
          <a:extLst>
            <a:ext uri="{909E8E84-426E-40DD-AFC4-6F175D3DCCD1}">
              <a14:hiddenFill xmlns:a14="http://schemas.microsoft.com/office/drawing/2010/main">
                <a:solidFill>
                  <a:srgbClr val="FFFFFF"/>
                </a:solidFill>
              </a14:hiddenFill>
            </a:ext>
          </a:extLst>
        </p:spPr>
      </p:pic>
      <p:pic>
        <p:nvPicPr>
          <p:cNvPr id="15" name="Obrázek 14">
            <a:extLst>
              <a:ext uri="{FF2B5EF4-FFF2-40B4-BE49-F238E27FC236}">
                <a16:creationId xmlns:a16="http://schemas.microsoft.com/office/drawing/2014/main" id="{01951454-D3BF-44C4-86B3-587B90F0309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262608971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6828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Cílové skupiny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Picture 2" descr="C:\Users\michaela.sedlackova\Desktop\cs.png">
            <a:extLst>
              <a:ext uri="{FF2B5EF4-FFF2-40B4-BE49-F238E27FC236}">
                <a16:creationId xmlns:a16="http://schemas.microsoft.com/office/drawing/2014/main" id="{BDBBE231-1571-4E0B-B4E4-4FBF060CFB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7301" y="952362"/>
            <a:ext cx="9256884" cy="4999077"/>
          </a:xfrm>
          <a:prstGeom prst="rect">
            <a:avLst/>
          </a:prstGeom>
          <a:noFill/>
          <a:extLst>
            <a:ext uri="{909E8E84-426E-40DD-AFC4-6F175D3DCCD1}">
              <a14:hiddenFill xmlns:a14="http://schemas.microsoft.com/office/drawing/2010/main">
                <a:solidFill>
                  <a:srgbClr val="FFFFFF"/>
                </a:solidFill>
              </a14:hiddenFill>
            </a:ext>
          </a:extLst>
        </p:spPr>
      </p:pic>
      <p:pic>
        <p:nvPicPr>
          <p:cNvPr id="13" name="Obrázek 12">
            <a:extLst>
              <a:ext uri="{FF2B5EF4-FFF2-40B4-BE49-F238E27FC236}">
                <a16:creationId xmlns:a16="http://schemas.microsoft.com/office/drawing/2014/main" id="{642E7A42-B002-402A-A1D2-56F22145C27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298538728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5705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Umístění</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Picture 2" descr="C:\Users\michaela.sedlackova\Desktop\Umístění.PNG">
            <a:extLst>
              <a:ext uri="{FF2B5EF4-FFF2-40B4-BE49-F238E27FC236}">
                <a16:creationId xmlns:a16="http://schemas.microsoft.com/office/drawing/2014/main" id="{6CA1E127-8F1E-4C4D-BE95-3EFD6E164B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510" y="1097813"/>
            <a:ext cx="8144272" cy="4860000"/>
          </a:xfrm>
          <a:prstGeom prst="rect">
            <a:avLst/>
          </a:prstGeom>
          <a:noFill/>
          <a:extLst>
            <a:ext uri="{909E8E84-426E-40DD-AFC4-6F175D3DCCD1}">
              <a14:hiddenFill xmlns:a14="http://schemas.microsoft.com/office/drawing/2010/main">
                <a:solidFill>
                  <a:srgbClr val="FFFFFF"/>
                </a:solidFill>
              </a14:hiddenFill>
            </a:ext>
          </a:extLst>
        </p:spPr>
      </p:pic>
      <p:pic>
        <p:nvPicPr>
          <p:cNvPr id="15" name="Obrázek 14">
            <a:extLst>
              <a:ext uri="{FF2B5EF4-FFF2-40B4-BE49-F238E27FC236}">
                <a16:creationId xmlns:a16="http://schemas.microsoft.com/office/drawing/2014/main" id="{2EC91128-1761-434E-B012-87550316E93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8857"/>
            <a:ext cx="4341927" cy="900000"/>
          </a:xfrm>
          <a:prstGeom prst="rect">
            <a:avLst/>
          </a:prstGeom>
        </p:spPr>
      </p:pic>
    </p:spTree>
    <p:extLst>
      <p:ext uri="{BB962C8B-B14F-4D97-AF65-F5344CB8AC3E}">
        <p14:creationId xmlns:p14="http://schemas.microsoft.com/office/powerpoint/2010/main" val="3887414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18512" y="1471801"/>
            <a:ext cx="11923434" cy="3749908"/>
          </a:xfrm>
        </p:spPr>
        <p:txBody>
          <a:bodyPr>
            <a:normAutofit/>
          </a:bodyPr>
          <a:lstStyle/>
          <a:p>
            <a:pPr marL="0" indent="0" algn="just">
              <a:buNone/>
            </a:pPr>
            <a:r>
              <a:rPr lang="cs-CZ" sz="4300" dirty="0"/>
              <a:t>Pro tuto výzvu jsou oprávněnými partnery:</a:t>
            </a:r>
          </a:p>
          <a:p>
            <a:pPr algn="just"/>
            <a:r>
              <a:rPr lang="cs-CZ" sz="4300" b="1" dirty="0"/>
              <a:t>partneři s finančním příspěvkem,</a:t>
            </a:r>
          </a:p>
          <a:p>
            <a:pPr algn="just"/>
            <a:r>
              <a:rPr lang="cs-CZ" sz="4300" b="1" dirty="0"/>
              <a:t>partneři bez finančního příspěvku. </a:t>
            </a:r>
            <a:endParaRPr lang="cs-CZ" dirty="0"/>
          </a:p>
          <a:p>
            <a:endParaRPr lang="cs-CZ" sz="4200" dirty="0"/>
          </a:p>
          <a:p>
            <a:pPr algn="just"/>
            <a:endParaRPr lang="cs-CZ" sz="3800" dirty="0"/>
          </a:p>
          <a:p>
            <a:endParaRPr lang="cs-CZ" sz="2400" dirty="0"/>
          </a:p>
          <a:p>
            <a:endParaRPr lang="cs-CZ" sz="2400" dirty="0"/>
          </a:p>
          <a:p>
            <a:endParaRPr lang="cs-CZ" sz="2400" dirty="0"/>
          </a:p>
          <a:p>
            <a:endParaRPr lang="cs-CZ" sz="16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253810"/>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Představení výzvy</a:t>
            </a:r>
          </a:p>
          <a:p>
            <a:pPr algn="r"/>
            <a:r>
              <a:rPr lang="cs-CZ" sz="3200" b="1" dirty="0">
                <a:solidFill>
                  <a:srgbClr val="0070C0"/>
                </a:solidFill>
              </a:rPr>
              <a:t>Vymezení oprávněných partnerů (Partnerství)</a:t>
            </a:r>
            <a:endParaRPr lang="cs-CZ" sz="3200" dirty="0"/>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0A54EF3C-2CE3-41E9-9BCF-3183998111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365168201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5"/>
            <a:ext cx="12192000" cy="112916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Subjekty projektu</a:t>
            </a:r>
          </a:p>
        </p:txBody>
      </p:sp>
      <p:cxnSp>
        <p:nvCxnSpPr>
          <p:cNvPr id="19" name="Přímá spojnice 18"/>
          <p:cNvCxnSpPr/>
          <p:nvPr/>
        </p:nvCxnSpPr>
        <p:spPr>
          <a:xfrm>
            <a:off x="0" y="987735"/>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16" name="Zástupný symbol pro obsah 5">
            <a:extLst>
              <a:ext uri="{FF2B5EF4-FFF2-40B4-BE49-F238E27FC236}">
                <a16:creationId xmlns:a16="http://schemas.microsoft.com/office/drawing/2014/main" id="{040F11FC-6D06-4144-91F6-D0DDFD5096DF}"/>
              </a:ext>
            </a:extLst>
          </p:cNvPr>
          <p:cNvSpPr txBox="1">
            <a:spLocks/>
          </p:cNvSpPr>
          <p:nvPr/>
        </p:nvSpPr>
        <p:spPr>
          <a:xfrm>
            <a:off x="6901744" y="925679"/>
            <a:ext cx="4685169" cy="5458966"/>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just">
              <a:buFont typeface="Arial" panose="020B0604020202020204" pitchFamily="34" charset="0"/>
              <a:buChar char="•"/>
            </a:pPr>
            <a:r>
              <a:rPr lang="cs-CZ" sz="1800" b="1" dirty="0">
                <a:solidFill>
                  <a:schemeClr val="tx1"/>
                </a:solidFill>
              </a:rPr>
              <a:t>Vybrat Typ subjektu.</a:t>
            </a:r>
          </a:p>
          <a:p>
            <a:pPr marL="285750" indent="-285750" algn="just">
              <a:buFont typeface="Arial" panose="020B0604020202020204" pitchFamily="34" charset="0"/>
              <a:buChar char="•"/>
            </a:pPr>
            <a:r>
              <a:rPr lang="cs-CZ" sz="1800" b="1" dirty="0">
                <a:solidFill>
                  <a:schemeClr val="tx1"/>
                </a:solidFill>
              </a:rPr>
              <a:t>Nejdůležitější je typ </a:t>
            </a:r>
          </a:p>
          <a:p>
            <a:pPr algn="just"/>
            <a:endParaRPr lang="cs-CZ" sz="1800" dirty="0">
              <a:solidFill>
                <a:schemeClr val="tx1"/>
              </a:solidFill>
            </a:endParaRPr>
          </a:p>
          <a:p>
            <a:pPr algn="just"/>
            <a:endParaRPr lang="cs-CZ" sz="1800" dirty="0">
              <a:solidFill>
                <a:schemeClr val="tx1"/>
              </a:solidFill>
            </a:endParaRPr>
          </a:p>
          <a:p>
            <a:pPr algn="just"/>
            <a:endParaRPr lang="cs-CZ" sz="1800" dirty="0">
              <a:solidFill>
                <a:schemeClr val="tx1"/>
              </a:solidFill>
            </a:endParaRPr>
          </a:p>
          <a:p>
            <a:pPr marL="285750" indent="-285750" algn="just">
              <a:buFont typeface="Arial" panose="020B0604020202020204" pitchFamily="34" charset="0"/>
              <a:buChar char="•"/>
            </a:pPr>
            <a:r>
              <a:rPr lang="cs-CZ" sz="1800" dirty="0">
                <a:solidFill>
                  <a:schemeClr val="tx1"/>
                </a:solidFill>
              </a:rPr>
              <a:t>Po zadání subjektu typu Žadatel/příjemce se zpřístupní záložka Rozpočet.</a:t>
            </a:r>
          </a:p>
          <a:p>
            <a:pPr marL="285750" indent="-285750" algn="just">
              <a:buFont typeface="Arial" panose="020B0604020202020204" pitchFamily="34" charset="0"/>
              <a:buChar char="•"/>
            </a:pPr>
            <a:r>
              <a:rPr lang="cs-CZ" sz="1800" dirty="0">
                <a:solidFill>
                  <a:schemeClr val="tx1"/>
                </a:solidFill>
              </a:rPr>
              <a:t>Vyplnit IČ a Validovat. </a:t>
            </a:r>
          </a:p>
          <a:p>
            <a:pPr marL="742950" lvl="1" indent="-285750" algn="just">
              <a:spcAft>
                <a:spcPts val="600"/>
              </a:spcAft>
              <a:buFont typeface="Arial" panose="020B0604020202020204" pitchFamily="34" charset="0"/>
              <a:buChar char="•"/>
            </a:pPr>
            <a:r>
              <a:rPr lang="cs-CZ" dirty="0"/>
              <a:t>Po úspěšné validaci jsou data doplněna z ROS (registr osob). </a:t>
            </a:r>
          </a:p>
          <a:p>
            <a:pPr marL="742950" lvl="1" indent="-285750" algn="just">
              <a:spcAft>
                <a:spcPts val="600"/>
              </a:spcAft>
              <a:buFont typeface="Arial" panose="020B0604020202020204" pitchFamily="34" charset="0"/>
              <a:buChar char="•"/>
            </a:pPr>
            <a:r>
              <a:rPr lang="cs-CZ" dirty="0"/>
              <a:t>Pokud nelze validovat, kontaktujte technickou podporu </a:t>
            </a:r>
            <a:r>
              <a:rPr lang="cs-CZ" dirty="0">
                <a:hlinkClick r:id="rId5"/>
              </a:rPr>
              <a:t>iskp@mpsv.cz</a:t>
            </a:r>
            <a:r>
              <a:rPr lang="cs-CZ" dirty="0"/>
              <a:t>. </a:t>
            </a:r>
          </a:p>
          <a:p>
            <a:pPr marL="285750" lvl="1" indent="-285750" algn="just">
              <a:spcAft>
                <a:spcPts val="600"/>
              </a:spcAft>
              <a:buSzPct val="100000"/>
              <a:buFont typeface="Arial" panose="020B0604020202020204" pitchFamily="34" charset="0"/>
              <a:buChar char="•"/>
            </a:pPr>
            <a:r>
              <a:rPr lang="cs-CZ" dirty="0"/>
              <a:t>Počet zaměstnanců a Roční obrat – vazba na hodnocení projektu – eliminační kritérium Ověření administrativní, finanční a provozní kapacity žadatele.</a:t>
            </a:r>
          </a:p>
          <a:p>
            <a:endParaRPr lang="cs-CZ" sz="1600" dirty="0"/>
          </a:p>
        </p:txBody>
      </p:sp>
      <p:pic>
        <p:nvPicPr>
          <p:cNvPr id="18" name="Picture 2">
            <a:extLst>
              <a:ext uri="{FF2B5EF4-FFF2-40B4-BE49-F238E27FC236}">
                <a16:creationId xmlns:a16="http://schemas.microsoft.com/office/drawing/2014/main" id="{B66991F6-5EB8-420E-984C-C4B217917C2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63673" y="1897271"/>
            <a:ext cx="1224135" cy="456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
            <a:extLst>
              <a:ext uri="{FF2B5EF4-FFF2-40B4-BE49-F238E27FC236}">
                <a16:creationId xmlns:a16="http://schemas.microsoft.com/office/drawing/2014/main" id="{1C53071E-AFA8-428C-AA4E-7ED397DBD17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1884" y="1008900"/>
            <a:ext cx="5474437" cy="4810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Obdélník 20">
            <a:extLst>
              <a:ext uri="{FF2B5EF4-FFF2-40B4-BE49-F238E27FC236}">
                <a16:creationId xmlns:a16="http://schemas.microsoft.com/office/drawing/2014/main" id="{BAD03DCC-22A8-4B84-9468-1AEA79D1EA44}"/>
              </a:ext>
            </a:extLst>
          </p:cNvPr>
          <p:cNvSpPr/>
          <p:nvPr/>
        </p:nvSpPr>
        <p:spPr>
          <a:xfrm>
            <a:off x="691884" y="2657019"/>
            <a:ext cx="1429491"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Obdélník 21">
            <a:extLst>
              <a:ext uri="{FF2B5EF4-FFF2-40B4-BE49-F238E27FC236}">
                <a16:creationId xmlns:a16="http://schemas.microsoft.com/office/drawing/2014/main" id="{2AA51671-3AFE-4A09-9ACF-9C079CCB9659}"/>
              </a:ext>
            </a:extLst>
          </p:cNvPr>
          <p:cNvSpPr/>
          <p:nvPr/>
        </p:nvSpPr>
        <p:spPr>
          <a:xfrm>
            <a:off x="805450" y="3724842"/>
            <a:ext cx="1429491"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3" name="Obdélník 22">
            <a:extLst>
              <a:ext uri="{FF2B5EF4-FFF2-40B4-BE49-F238E27FC236}">
                <a16:creationId xmlns:a16="http://schemas.microsoft.com/office/drawing/2014/main" id="{405EA241-139B-4428-90BB-7841A05439BF}"/>
              </a:ext>
            </a:extLst>
          </p:cNvPr>
          <p:cNvSpPr/>
          <p:nvPr/>
        </p:nvSpPr>
        <p:spPr>
          <a:xfrm>
            <a:off x="2234941" y="3724842"/>
            <a:ext cx="677071" cy="20931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Obdélník 24">
            <a:extLst>
              <a:ext uri="{FF2B5EF4-FFF2-40B4-BE49-F238E27FC236}">
                <a16:creationId xmlns:a16="http://schemas.microsoft.com/office/drawing/2014/main" id="{A3617789-C2B5-4A7A-B7C4-68B9C81EE4A6}"/>
              </a:ext>
            </a:extLst>
          </p:cNvPr>
          <p:cNvSpPr/>
          <p:nvPr/>
        </p:nvSpPr>
        <p:spPr>
          <a:xfrm>
            <a:off x="2035074" y="4393502"/>
            <a:ext cx="2680955"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6" name="Obdélník 25">
            <a:extLst>
              <a:ext uri="{FF2B5EF4-FFF2-40B4-BE49-F238E27FC236}">
                <a16:creationId xmlns:a16="http://schemas.microsoft.com/office/drawing/2014/main" id="{758413B0-8B63-4675-A68F-45A7A5D44F14}"/>
              </a:ext>
            </a:extLst>
          </p:cNvPr>
          <p:cNvSpPr/>
          <p:nvPr/>
        </p:nvSpPr>
        <p:spPr>
          <a:xfrm>
            <a:off x="4416348" y="5311365"/>
            <a:ext cx="299681" cy="2313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7" name="Obdélník 26">
            <a:extLst>
              <a:ext uri="{FF2B5EF4-FFF2-40B4-BE49-F238E27FC236}">
                <a16:creationId xmlns:a16="http://schemas.microsoft.com/office/drawing/2014/main" id="{0877090D-4A47-4A96-BA43-5425CEA5FDD4}"/>
              </a:ext>
            </a:extLst>
          </p:cNvPr>
          <p:cNvSpPr/>
          <p:nvPr/>
        </p:nvSpPr>
        <p:spPr>
          <a:xfrm>
            <a:off x="788956" y="5212889"/>
            <a:ext cx="2891969" cy="36722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32" name="Obrázek 31">
            <a:extLst>
              <a:ext uri="{FF2B5EF4-FFF2-40B4-BE49-F238E27FC236}">
                <a16:creationId xmlns:a16="http://schemas.microsoft.com/office/drawing/2014/main" id="{867B78D2-C045-4980-A607-5B81F7E6916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39886529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Osoby subjektu</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5" name="Zástupný symbol pro obsah 4">
            <a:extLst>
              <a:ext uri="{FF2B5EF4-FFF2-40B4-BE49-F238E27FC236}">
                <a16:creationId xmlns:a16="http://schemas.microsoft.com/office/drawing/2014/main" id="{7831280C-4D35-4406-9AE9-6CC7D10FB7D1}"/>
              </a:ext>
            </a:extLst>
          </p:cNvPr>
          <p:cNvSpPr>
            <a:spLocks noGrp="1"/>
          </p:cNvSpPr>
          <p:nvPr>
            <p:ph idx="1"/>
          </p:nvPr>
        </p:nvSpPr>
        <p:spPr>
          <a:xfrm>
            <a:off x="838199" y="1825625"/>
            <a:ext cx="11370547" cy="4351338"/>
          </a:xfrm>
        </p:spPr>
        <p:txBody>
          <a:bodyPr/>
          <a:lstStyle/>
          <a:p>
            <a:endParaRPr lang="cs-CZ" dirty="0"/>
          </a:p>
        </p:txBody>
      </p:sp>
      <p:pic>
        <p:nvPicPr>
          <p:cNvPr id="13" name="Picture 2">
            <a:extLst>
              <a:ext uri="{FF2B5EF4-FFF2-40B4-BE49-F238E27FC236}">
                <a16:creationId xmlns:a16="http://schemas.microsoft.com/office/drawing/2014/main" id="{A45C2C7B-725F-45D5-AD32-A63192BF18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6401" y="1196751"/>
            <a:ext cx="9339667" cy="4625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Obdélník 14">
            <a:extLst>
              <a:ext uri="{FF2B5EF4-FFF2-40B4-BE49-F238E27FC236}">
                <a16:creationId xmlns:a16="http://schemas.microsoft.com/office/drawing/2014/main" id="{CD8BC854-CE01-4201-AA80-E6F5B7EB6B8C}"/>
              </a:ext>
            </a:extLst>
          </p:cNvPr>
          <p:cNvSpPr/>
          <p:nvPr/>
        </p:nvSpPr>
        <p:spPr>
          <a:xfrm>
            <a:off x="276401" y="5389171"/>
            <a:ext cx="3384376" cy="3113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bdélník 5">
            <a:extLst>
              <a:ext uri="{FF2B5EF4-FFF2-40B4-BE49-F238E27FC236}">
                <a16:creationId xmlns:a16="http://schemas.microsoft.com/office/drawing/2014/main" id="{287DEEDA-10B2-448E-BA1E-7337FB971B2C}"/>
              </a:ext>
            </a:extLst>
          </p:cNvPr>
          <p:cNvSpPr/>
          <p:nvPr/>
        </p:nvSpPr>
        <p:spPr>
          <a:xfrm>
            <a:off x="4358267" y="5223021"/>
            <a:ext cx="7557331" cy="830997"/>
          </a:xfrm>
          <a:prstGeom prst="rect">
            <a:avLst/>
          </a:prstGeom>
        </p:spPr>
        <p:txBody>
          <a:bodyPr wrap="square">
            <a:spAutoFit/>
          </a:bodyPr>
          <a:lstStyle/>
          <a:p>
            <a:pPr algn="just">
              <a:spcBef>
                <a:spcPts val="0"/>
              </a:spcBef>
              <a:spcAft>
                <a:spcPts val="0"/>
              </a:spcAft>
            </a:pPr>
            <a:r>
              <a:rPr lang="cs-CZ" sz="1600" b="1" dirty="0"/>
              <a:t>Nutno vložit hlavní kontaktní osobu a minimálně jednoho statutárního zástupce (rozlišit zaškrtnutím </a:t>
            </a:r>
            <a:r>
              <a:rPr lang="cs-CZ" sz="1600" b="1" dirty="0" err="1"/>
              <a:t>checkboxu</a:t>
            </a:r>
            <a:r>
              <a:rPr lang="cs-CZ" sz="1600" b="1" dirty="0"/>
              <a:t>).</a:t>
            </a:r>
          </a:p>
          <a:p>
            <a:pPr algn="just">
              <a:spcBef>
                <a:spcPts val="0"/>
              </a:spcBef>
              <a:spcAft>
                <a:spcPts val="0"/>
              </a:spcAft>
            </a:pPr>
            <a:r>
              <a:rPr lang="cs-CZ" sz="1600" b="1" dirty="0"/>
              <a:t>Každá další osoba je vložena pomocí Nový záznam.</a:t>
            </a:r>
          </a:p>
        </p:txBody>
      </p:sp>
      <p:pic>
        <p:nvPicPr>
          <p:cNvPr id="18" name="Obrázek 17">
            <a:extLst>
              <a:ext uri="{FF2B5EF4-FFF2-40B4-BE49-F238E27FC236}">
                <a16:creationId xmlns:a16="http://schemas.microsoft.com/office/drawing/2014/main" id="{1F9A56D8-E9C3-4B51-8561-7BF2CC6C8D0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24578442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700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Účty subjektu, </a:t>
            </a:r>
          </a:p>
          <a:p>
            <a:pPr lvl="0" algn="r"/>
            <a:r>
              <a:rPr lang="cs-CZ" sz="3200" b="1" dirty="0">
                <a:solidFill>
                  <a:schemeClr val="accent1">
                    <a:lumMod val="75000"/>
                  </a:schemeClr>
                </a:solidFill>
              </a:rPr>
              <a:t>účetní období, kategorie intervencí</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6" name="Picture 2">
            <a:extLst>
              <a:ext uri="{FF2B5EF4-FFF2-40B4-BE49-F238E27FC236}">
                <a16:creationId xmlns:a16="http://schemas.microsoft.com/office/drawing/2014/main" id="{BD56AF64-5827-4AAF-99EF-CCEAF35D78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8894" y="1484784"/>
            <a:ext cx="2371725" cy="470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Obdélník 17">
            <a:extLst>
              <a:ext uri="{FF2B5EF4-FFF2-40B4-BE49-F238E27FC236}">
                <a16:creationId xmlns:a16="http://schemas.microsoft.com/office/drawing/2014/main" id="{C8348EE6-ADD7-4AB2-AB01-F92C89B0FEC7}"/>
              </a:ext>
            </a:extLst>
          </p:cNvPr>
          <p:cNvSpPr/>
          <p:nvPr/>
        </p:nvSpPr>
        <p:spPr>
          <a:xfrm>
            <a:off x="467544" y="3137095"/>
            <a:ext cx="1080120" cy="7003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bdélník 19">
            <a:extLst>
              <a:ext uri="{FF2B5EF4-FFF2-40B4-BE49-F238E27FC236}">
                <a16:creationId xmlns:a16="http://schemas.microsoft.com/office/drawing/2014/main" id="{3E7F9072-9192-4C7F-A0B5-2D60FAAFFF23}"/>
              </a:ext>
            </a:extLst>
          </p:cNvPr>
          <p:cNvSpPr/>
          <p:nvPr/>
        </p:nvSpPr>
        <p:spPr>
          <a:xfrm>
            <a:off x="344734" y="5385838"/>
            <a:ext cx="1368152" cy="3113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Zástupný symbol pro obsah 3">
            <a:extLst>
              <a:ext uri="{FF2B5EF4-FFF2-40B4-BE49-F238E27FC236}">
                <a16:creationId xmlns:a16="http://schemas.microsoft.com/office/drawing/2014/main" id="{5DEE385F-0712-439B-A8B5-294C9D26F262}"/>
              </a:ext>
            </a:extLst>
          </p:cNvPr>
          <p:cNvSpPr>
            <a:spLocks noGrp="1"/>
          </p:cNvSpPr>
          <p:nvPr>
            <p:ph idx="1"/>
          </p:nvPr>
        </p:nvSpPr>
        <p:spPr>
          <a:xfrm>
            <a:off x="2716457" y="1675497"/>
            <a:ext cx="9196649" cy="4351338"/>
          </a:xfrm>
        </p:spPr>
        <p:txBody>
          <a:bodyPr/>
          <a:lstStyle/>
          <a:p>
            <a:pPr algn="just">
              <a:lnSpc>
                <a:spcPct val="100000"/>
              </a:lnSpc>
              <a:spcBef>
                <a:spcPts val="0"/>
              </a:spcBef>
              <a:spcAft>
                <a:spcPts val="0"/>
              </a:spcAft>
            </a:pPr>
            <a:r>
              <a:rPr lang="cs-CZ" sz="2000" dirty="0"/>
              <a:t>Záložky Účty subjektu, Účetní období a Kategorie intervencí se v žádosti o finanční podporu nevyplňují, </a:t>
            </a:r>
            <a:r>
              <a:rPr lang="cs-CZ" sz="2000" b="1" dirty="0"/>
              <a:t>jsou </a:t>
            </a:r>
            <a:r>
              <a:rPr lang="cs-CZ" sz="2000" b="1" dirty="0" err="1"/>
              <a:t>NEeditovatelné</a:t>
            </a:r>
            <a:r>
              <a:rPr lang="cs-CZ" sz="2000" b="1" dirty="0"/>
              <a:t>!!!</a:t>
            </a:r>
          </a:p>
          <a:p>
            <a:pPr marL="0" indent="0" algn="just">
              <a:lnSpc>
                <a:spcPct val="100000"/>
              </a:lnSpc>
              <a:spcBef>
                <a:spcPts val="0"/>
              </a:spcBef>
              <a:spcAft>
                <a:spcPts val="0"/>
              </a:spcAft>
              <a:buNone/>
            </a:pPr>
            <a:endParaRPr lang="cs-CZ" sz="2000" dirty="0"/>
          </a:p>
          <a:p>
            <a:pPr algn="just">
              <a:lnSpc>
                <a:spcPct val="100000"/>
              </a:lnSpc>
              <a:spcBef>
                <a:spcPts val="0"/>
              </a:spcBef>
              <a:spcAft>
                <a:spcPts val="0"/>
              </a:spcAft>
            </a:pPr>
            <a:r>
              <a:rPr lang="cs-CZ" sz="2000" dirty="0"/>
              <a:t>Žadatel vyplňuje až před přípravou právního aktu na vyzvání poskytovatele podpory.</a:t>
            </a:r>
          </a:p>
          <a:p>
            <a:pPr algn="just">
              <a:lnSpc>
                <a:spcPct val="100000"/>
              </a:lnSpc>
              <a:spcBef>
                <a:spcPts val="0"/>
              </a:spcBef>
              <a:spcAft>
                <a:spcPts val="0"/>
              </a:spcAft>
            </a:pPr>
            <a:endParaRPr lang="cs-CZ" sz="2000" dirty="0"/>
          </a:p>
          <a:p>
            <a:pPr algn="just">
              <a:lnSpc>
                <a:spcPct val="100000"/>
              </a:lnSpc>
              <a:spcBef>
                <a:spcPts val="0"/>
              </a:spcBef>
              <a:spcAft>
                <a:spcPts val="0"/>
              </a:spcAft>
            </a:pPr>
            <a:r>
              <a:rPr lang="cs-CZ" sz="2000" b="1">
                <a:hlinkClick r:id="rId6"/>
              </a:rPr>
              <a:t>Pokyny k doplnění žádosti o podporu v IS KP14+ před vydáním právního aktu</a:t>
            </a:r>
            <a:br>
              <a:rPr lang="cs-CZ" sz="2000" b="1" dirty="0"/>
            </a:br>
            <a:r>
              <a:rPr lang="cs-CZ" sz="2000" dirty="0"/>
              <a:t>(v aktuálním vydání).</a:t>
            </a:r>
          </a:p>
          <a:p>
            <a:pPr marL="0" indent="0" algn="just">
              <a:lnSpc>
                <a:spcPct val="100000"/>
              </a:lnSpc>
              <a:spcBef>
                <a:spcPts val="0"/>
              </a:spcBef>
              <a:spcAft>
                <a:spcPts val="0"/>
              </a:spcAft>
              <a:buNone/>
            </a:pPr>
            <a:endParaRPr lang="cs-CZ" sz="2000" dirty="0"/>
          </a:p>
          <a:p>
            <a:pPr lvl="1" algn="just">
              <a:lnSpc>
                <a:spcPct val="100000"/>
              </a:lnSpc>
              <a:spcBef>
                <a:spcPts val="0"/>
              </a:spcBef>
              <a:spcAft>
                <a:spcPts val="600"/>
              </a:spcAft>
            </a:pPr>
            <a:r>
              <a:rPr lang="cs-CZ" sz="2000" b="1" dirty="0">
                <a:hlinkClick r:id="rId7"/>
              </a:rPr>
              <a:t>https://www.esfcr.cz/formulare-pro-uzavreni-pravniho-aktu-a-vzory-pravnich-aktu-o-poskytnuti-podpory-na-projekt-opz/-/dokument/798824</a:t>
            </a:r>
            <a:endParaRPr lang="cs-CZ" sz="2000" b="1" dirty="0"/>
          </a:p>
          <a:p>
            <a:pPr marL="0" indent="0" algn="just">
              <a:lnSpc>
                <a:spcPct val="100000"/>
              </a:lnSpc>
              <a:spcBef>
                <a:spcPts val="0"/>
              </a:spcBef>
              <a:spcAft>
                <a:spcPts val="0"/>
              </a:spcAft>
              <a:buNone/>
            </a:pPr>
            <a:endParaRPr lang="cs-CZ" sz="1400" dirty="0"/>
          </a:p>
          <a:p>
            <a:pPr marL="0" indent="0" algn="just">
              <a:lnSpc>
                <a:spcPct val="100000"/>
              </a:lnSpc>
              <a:spcBef>
                <a:spcPts val="0"/>
              </a:spcBef>
              <a:spcAft>
                <a:spcPts val="0"/>
              </a:spcAft>
              <a:buNone/>
            </a:pPr>
            <a:endParaRPr lang="cs-CZ" sz="2000" dirty="0"/>
          </a:p>
          <a:p>
            <a:pPr algn="just">
              <a:lnSpc>
                <a:spcPct val="100000"/>
              </a:lnSpc>
              <a:spcBef>
                <a:spcPts val="0"/>
              </a:spcBef>
              <a:spcAft>
                <a:spcPts val="0"/>
              </a:spcAft>
            </a:pPr>
            <a:endParaRPr lang="cs-CZ" sz="2000" dirty="0"/>
          </a:p>
          <a:p>
            <a:pPr algn="just">
              <a:lnSpc>
                <a:spcPct val="100000"/>
              </a:lnSpc>
              <a:spcBef>
                <a:spcPts val="0"/>
              </a:spcBef>
              <a:spcAft>
                <a:spcPts val="0"/>
              </a:spcAft>
            </a:pPr>
            <a:endParaRPr lang="cs-CZ" sz="2000" dirty="0"/>
          </a:p>
        </p:txBody>
      </p:sp>
      <p:pic>
        <p:nvPicPr>
          <p:cNvPr id="13" name="Obrázek 12">
            <a:extLst>
              <a:ext uri="{FF2B5EF4-FFF2-40B4-BE49-F238E27FC236}">
                <a16:creationId xmlns:a16="http://schemas.microsoft.com/office/drawing/2014/main" id="{68AFFC4A-C7AC-4244-9374-AA652CD968F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8511" y="36993"/>
            <a:ext cx="4341927" cy="900000"/>
          </a:xfrm>
          <a:prstGeom prst="rect">
            <a:avLst/>
          </a:prstGeom>
        </p:spPr>
      </p:pic>
    </p:spTree>
    <p:extLst>
      <p:ext uri="{BB962C8B-B14F-4D97-AF65-F5344CB8AC3E}">
        <p14:creationId xmlns:p14="http://schemas.microsoft.com/office/powerpoint/2010/main" val="313920502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Rozpočet jednotkový</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83EE11FB-4390-4C9C-93EB-B11B0AFB79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47" y="1032833"/>
            <a:ext cx="4893737" cy="4930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Obdélník 23">
            <a:extLst>
              <a:ext uri="{FF2B5EF4-FFF2-40B4-BE49-F238E27FC236}">
                <a16:creationId xmlns:a16="http://schemas.microsoft.com/office/drawing/2014/main" id="{E3958E4F-DBA7-40C5-A226-1D78DEDCB548}"/>
              </a:ext>
            </a:extLst>
          </p:cNvPr>
          <p:cNvSpPr/>
          <p:nvPr/>
        </p:nvSpPr>
        <p:spPr>
          <a:xfrm>
            <a:off x="1567937" y="5822087"/>
            <a:ext cx="1584176"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Zástupný symbol pro obsah 6">
            <a:extLst>
              <a:ext uri="{FF2B5EF4-FFF2-40B4-BE49-F238E27FC236}">
                <a16:creationId xmlns:a16="http://schemas.microsoft.com/office/drawing/2014/main" id="{76EB6F5D-73D8-4F91-B33D-5483B23E4F76}"/>
              </a:ext>
            </a:extLst>
          </p:cNvPr>
          <p:cNvSpPr txBox="1">
            <a:spLocks/>
          </p:cNvSpPr>
          <p:nvPr/>
        </p:nvSpPr>
        <p:spPr>
          <a:xfrm>
            <a:off x="5576643" y="1499696"/>
            <a:ext cx="6320605" cy="43564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1200"/>
              </a:spcAft>
              <a:buFont typeface="Wingdings" panose="05000000000000000000" pitchFamily="2" charset="2"/>
              <a:buChar char=""/>
            </a:pPr>
            <a:r>
              <a:rPr lang="cs-CZ" sz="2000" dirty="0"/>
              <a:t>Přímá editace nákladů.</a:t>
            </a:r>
          </a:p>
          <a:p>
            <a:pPr>
              <a:lnSpc>
                <a:spcPct val="100000"/>
              </a:lnSpc>
              <a:spcBef>
                <a:spcPts val="0"/>
              </a:spcBef>
              <a:spcAft>
                <a:spcPts val="1200"/>
              </a:spcAft>
              <a:buFont typeface="Wingdings" panose="05000000000000000000" pitchFamily="2" charset="2"/>
              <a:buChar char=""/>
            </a:pPr>
            <a:r>
              <a:rPr lang="cs-CZ" sz="2000" b="1" dirty="0"/>
              <a:t>Editovat vše </a:t>
            </a:r>
            <a:r>
              <a:rPr lang="cs-CZ" sz="2000" dirty="0"/>
              <a:t>(tlačítko </a:t>
            </a:r>
            <a:br>
              <a:rPr lang="cs-CZ" sz="2000" dirty="0"/>
            </a:br>
            <a:r>
              <a:rPr lang="cs-CZ" sz="2000" dirty="0"/>
              <a:t>pod rozpočtem) – umožňuje přímé vpisování nákladů do  rozpočtu. </a:t>
            </a:r>
            <a:br>
              <a:rPr lang="cs-CZ" sz="2000" dirty="0"/>
            </a:br>
            <a:r>
              <a:rPr lang="cs-CZ" sz="2000" dirty="0"/>
              <a:t>Po vyplnění celého rozpočtu stačí zmáčknout </a:t>
            </a:r>
            <a:r>
              <a:rPr lang="cs-CZ" sz="2000" b="1" dirty="0"/>
              <a:t>Uložit vše</a:t>
            </a:r>
            <a:r>
              <a:rPr lang="cs-CZ" sz="2000" dirty="0"/>
              <a:t>.</a:t>
            </a:r>
            <a:r>
              <a:rPr lang="cs-CZ" sz="2000" b="1" dirty="0"/>
              <a:t> </a:t>
            </a:r>
          </a:p>
          <a:p>
            <a:pPr>
              <a:lnSpc>
                <a:spcPct val="100000"/>
              </a:lnSpc>
              <a:spcBef>
                <a:spcPts val="0"/>
              </a:spcBef>
              <a:spcAft>
                <a:spcPts val="1200"/>
              </a:spcAft>
              <a:buFont typeface="Wingdings" panose="05000000000000000000" pitchFamily="2" charset="2"/>
              <a:buChar char=""/>
            </a:pPr>
            <a:r>
              <a:rPr lang="cs-CZ" sz="2000" b="1" u="sng" dirty="0"/>
              <a:t>Možno exportovat </a:t>
            </a:r>
            <a:br>
              <a:rPr lang="cs-CZ" sz="2000" b="1" u="sng" dirty="0"/>
            </a:br>
            <a:r>
              <a:rPr lang="cs-CZ" sz="2000" b="1" u="sng" dirty="0"/>
              <a:t>do Excelu!!!</a:t>
            </a:r>
          </a:p>
        </p:txBody>
      </p:sp>
      <p:pic>
        <p:nvPicPr>
          <p:cNvPr id="13" name="Obrázek 12">
            <a:extLst>
              <a:ext uri="{FF2B5EF4-FFF2-40B4-BE49-F238E27FC236}">
                <a16:creationId xmlns:a16="http://schemas.microsoft.com/office/drawing/2014/main" id="{243E9592-8FC0-45C0-B9D4-393D903870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237677893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Rozpočet jednotkový</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Picture 2">
            <a:extLst>
              <a:ext uri="{FF2B5EF4-FFF2-40B4-BE49-F238E27FC236}">
                <a16:creationId xmlns:a16="http://schemas.microsoft.com/office/drawing/2014/main" id="{9EA4B16C-9328-4B98-AC6D-4868916FE8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1327037"/>
            <a:ext cx="7873930" cy="3492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Zástupný symbol pro obsah 5">
            <a:extLst>
              <a:ext uri="{FF2B5EF4-FFF2-40B4-BE49-F238E27FC236}">
                <a16:creationId xmlns:a16="http://schemas.microsoft.com/office/drawing/2014/main" id="{B97ADBB5-6209-4899-9CDE-C5879182EA59}"/>
              </a:ext>
            </a:extLst>
          </p:cNvPr>
          <p:cNvSpPr txBox="1">
            <a:spLocks/>
          </p:cNvSpPr>
          <p:nvPr/>
        </p:nvSpPr>
        <p:spPr>
          <a:xfrm>
            <a:off x="8598090" y="1004284"/>
            <a:ext cx="3193576" cy="5033825"/>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cs-CZ" sz="1800" b="1" dirty="0">
                <a:solidFill>
                  <a:schemeClr val="tx1"/>
                </a:solidFill>
              </a:rPr>
              <a:t>Editace po jednotlivých řádcích.</a:t>
            </a:r>
          </a:p>
          <a:p>
            <a:pPr algn="just"/>
            <a:r>
              <a:rPr lang="cs-CZ" sz="1800" b="1" dirty="0">
                <a:solidFill>
                  <a:schemeClr val="tx1"/>
                </a:solidFill>
              </a:rPr>
              <a:t>Aktivní řádek možno editovat přímo </a:t>
            </a:r>
            <a:r>
              <a:rPr lang="cs-CZ" sz="1800" b="1" u="sng" dirty="0">
                <a:solidFill>
                  <a:schemeClr val="tx1"/>
                </a:solidFill>
              </a:rPr>
              <a:t>pod</a:t>
            </a:r>
            <a:r>
              <a:rPr lang="cs-CZ" sz="1800" b="1" dirty="0">
                <a:solidFill>
                  <a:schemeClr val="tx1"/>
                </a:solidFill>
              </a:rPr>
              <a:t> rozpočtem.</a:t>
            </a:r>
          </a:p>
          <a:p>
            <a:pPr algn="just"/>
            <a:r>
              <a:rPr lang="cs-CZ" sz="1800" b="1" dirty="0">
                <a:solidFill>
                  <a:schemeClr val="tx1"/>
                </a:solidFill>
              </a:rPr>
              <a:t>U položek označených zelenou fajfkou, je možno vytvářet podpoložky – přes tlačítko Nový záznam.</a:t>
            </a:r>
          </a:p>
          <a:p>
            <a:pPr algn="just"/>
            <a:r>
              <a:rPr lang="cs-CZ" sz="1800" b="1" dirty="0">
                <a:solidFill>
                  <a:schemeClr val="tx1"/>
                </a:solidFill>
              </a:rPr>
              <a:t>Každou vyplněnou/založenou položku je potřeba ULOŽIT!!!</a:t>
            </a:r>
          </a:p>
        </p:txBody>
      </p:sp>
      <p:sp>
        <p:nvSpPr>
          <p:cNvPr id="18" name="Obdélník 17">
            <a:extLst>
              <a:ext uri="{FF2B5EF4-FFF2-40B4-BE49-F238E27FC236}">
                <a16:creationId xmlns:a16="http://schemas.microsoft.com/office/drawing/2014/main" id="{9FA5A4D7-E1C7-4E39-A337-E415807634BF}"/>
              </a:ext>
            </a:extLst>
          </p:cNvPr>
          <p:cNvSpPr/>
          <p:nvPr/>
        </p:nvSpPr>
        <p:spPr>
          <a:xfrm>
            <a:off x="514494" y="3789040"/>
            <a:ext cx="7081842" cy="8640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5" name="Obrázek 14">
            <a:extLst>
              <a:ext uri="{FF2B5EF4-FFF2-40B4-BE49-F238E27FC236}">
                <a16:creationId xmlns:a16="http://schemas.microsoft.com/office/drawing/2014/main" id="{700D1777-F0A1-47C3-B56E-BFF2CE2B172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64494261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Přehled zdrojů financování</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877D61C2-F479-4963-AD92-307E06B8C8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902" y="1250853"/>
            <a:ext cx="7344816" cy="373940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Obdélník 19">
            <a:extLst>
              <a:ext uri="{FF2B5EF4-FFF2-40B4-BE49-F238E27FC236}">
                <a16:creationId xmlns:a16="http://schemas.microsoft.com/office/drawing/2014/main" id="{469D2157-87AF-479C-AF17-B291833B6E1C}"/>
              </a:ext>
            </a:extLst>
          </p:cNvPr>
          <p:cNvSpPr/>
          <p:nvPr/>
        </p:nvSpPr>
        <p:spPr>
          <a:xfrm>
            <a:off x="5580112" y="2780928"/>
            <a:ext cx="1224136" cy="5760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a:extLst>
              <a:ext uri="{FF2B5EF4-FFF2-40B4-BE49-F238E27FC236}">
                <a16:creationId xmlns:a16="http://schemas.microsoft.com/office/drawing/2014/main" id="{43498FCA-C53E-413A-B317-7B65B400D654}"/>
              </a:ext>
            </a:extLst>
          </p:cNvPr>
          <p:cNvSpPr/>
          <p:nvPr/>
        </p:nvSpPr>
        <p:spPr>
          <a:xfrm>
            <a:off x="1695034" y="3284984"/>
            <a:ext cx="2444918"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Obdélník 21">
            <a:extLst>
              <a:ext uri="{FF2B5EF4-FFF2-40B4-BE49-F238E27FC236}">
                <a16:creationId xmlns:a16="http://schemas.microsoft.com/office/drawing/2014/main" id="{8216796A-01FB-4B30-8960-37B5AF988412}"/>
              </a:ext>
            </a:extLst>
          </p:cNvPr>
          <p:cNvSpPr/>
          <p:nvPr/>
        </p:nvSpPr>
        <p:spPr>
          <a:xfrm>
            <a:off x="438669" y="3727613"/>
            <a:ext cx="1253011"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3" name="Přímá spojnice se šipkou 22">
            <a:extLst>
              <a:ext uri="{FF2B5EF4-FFF2-40B4-BE49-F238E27FC236}">
                <a16:creationId xmlns:a16="http://schemas.microsoft.com/office/drawing/2014/main" id="{8A6EDE00-81C8-40AF-AC5A-F81449C252AD}"/>
              </a:ext>
            </a:extLst>
          </p:cNvPr>
          <p:cNvCxnSpPr/>
          <p:nvPr/>
        </p:nvCxnSpPr>
        <p:spPr>
          <a:xfrm>
            <a:off x="3851920" y="3727613"/>
            <a:ext cx="1872208" cy="781507"/>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pic>
        <p:nvPicPr>
          <p:cNvPr id="24" name="Picture 3">
            <a:extLst>
              <a:ext uri="{FF2B5EF4-FFF2-40B4-BE49-F238E27FC236}">
                <a16:creationId xmlns:a16="http://schemas.microsoft.com/office/drawing/2014/main" id="{454CD651-AA2C-43B5-824B-45D3EEE319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6136" y="3609671"/>
            <a:ext cx="3206071" cy="237626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Zástupný symbol pro obsah 4">
            <a:extLst>
              <a:ext uri="{FF2B5EF4-FFF2-40B4-BE49-F238E27FC236}">
                <a16:creationId xmlns:a16="http://schemas.microsoft.com/office/drawing/2014/main" id="{375A278E-DED6-49D0-B2BA-B6E6F006E722}"/>
              </a:ext>
            </a:extLst>
          </p:cNvPr>
          <p:cNvSpPr txBox="1">
            <a:spLocks/>
          </p:cNvSpPr>
          <p:nvPr/>
        </p:nvSpPr>
        <p:spPr>
          <a:xfrm>
            <a:off x="7811798" y="1466076"/>
            <a:ext cx="4307631" cy="35211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buFont typeface="Wingdings" panose="05000000000000000000" pitchFamily="2" charset="2"/>
              <a:buChar char=""/>
            </a:pPr>
            <a:r>
              <a:rPr lang="cs-CZ" sz="2000" b="1" dirty="0"/>
              <a:t>Rozpad zdrojů financování pomocí tlačítka Rozpad financí.</a:t>
            </a:r>
          </a:p>
          <a:p>
            <a:pPr algn="just">
              <a:lnSpc>
                <a:spcPct val="100000"/>
              </a:lnSpc>
              <a:spcBef>
                <a:spcPts val="0"/>
              </a:spcBef>
              <a:buFont typeface="Wingdings" panose="05000000000000000000" pitchFamily="2" charset="2"/>
              <a:buChar char=""/>
            </a:pPr>
            <a:r>
              <a:rPr lang="cs-CZ" sz="2000" b="1" dirty="0"/>
              <a:t>Po každé změně rozpočtu nutno provést rozpad financí znovu.</a:t>
            </a:r>
          </a:p>
          <a:p>
            <a:pPr marL="0" indent="0" algn="just">
              <a:lnSpc>
                <a:spcPct val="100000"/>
              </a:lnSpc>
              <a:spcBef>
                <a:spcPts val="0"/>
              </a:spcBef>
              <a:buFont typeface="Arial" panose="020B0604020202020204" pitchFamily="34" charset="0"/>
              <a:buNone/>
            </a:pPr>
            <a:endParaRPr lang="cs-CZ" sz="2000" b="1" dirty="0"/>
          </a:p>
        </p:txBody>
      </p:sp>
      <p:pic>
        <p:nvPicPr>
          <p:cNvPr id="16" name="Obrázek 15">
            <a:extLst>
              <a:ext uri="{FF2B5EF4-FFF2-40B4-BE49-F238E27FC236}">
                <a16:creationId xmlns:a16="http://schemas.microsoft.com/office/drawing/2014/main" id="{0FD28F35-3861-410E-99DC-2F12AA05F6D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42965943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Finanční plán</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6" name="Picture 2">
            <a:extLst>
              <a:ext uri="{FF2B5EF4-FFF2-40B4-BE49-F238E27FC236}">
                <a16:creationId xmlns:a16="http://schemas.microsoft.com/office/drawing/2014/main" id="{3807B784-6EE0-4E36-9597-F2F05B2CDB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1196752"/>
            <a:ext cx="8424936" cy="408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Zástupný symbol pro obsah 4">
            <a:extLst>
              <a:ext uri="{FF2B5EF4-FFF2-40B4-BE49-F238E27FC236}">
                <a16:creationId xmlns:a16="http://schemas.microsoft.com/office/drawing/2014/main" id="{C270EDAA-56A7-4434-9A53-685B17A2D877}"/>
              </a:ext>
            </a:extLst>
          </p:cNvPr>
          <p:cNvSpPr txBox="1">
            <a:spLocks/>
          </p:cNvSpPr>
          <p:nvPr/>
        </p:nvSpPr>
        <p:spPr>
          <a:xfrm>
            <a:off x="7039430" y="3085894"/>
            <a:ext cx="4956954" cy="27361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buFont typeface="Wingdings" panose="05000000000000000000" pitchFamily="2" charset="2"/>
              <a:buChar char=""/>
            </a:pPr>
            <a:r>
              <a:rPr lang="cs-CZ" sz="1800" b="1" dirty="0"/>
              <a:t>Finanční plán se generuje automaticky, ale žadatel ho může ručně upravit.</a:t>
            </a:r>
          </a:p>
          <a:p>
            <a:pPr algn="just">
              <a:lnSpc>
                <a:spcPct val="100000"/>
              </a:lnSpc>
              <a:spcBef>
                <a:spcPts val="0"/>
              </a:spcBef>
              <a:buFont typeface="Wingdings" panose="05000000000000000000" pitchFamily="2" charset="2"/>
              <a:buChar char=""/>
            </a:pPr>
            <a:r>
              <a:rPr lang="cs-CZ" sz="1800" b="1" dirty="0"/>
              <a:t>Automatické generování FP je převzato </a:t>
            </a:r>
            <a:br>
              <a:rPr lang="cs-CZ" sz="1800" b="1" dirty="0"/>
            </a:br>
            <a:r>
              <a:rPr lang="cs-CZ" sz="1800" b="1" dirty="0"/>
              <a:t>z nastavení Výzvy ŘO do výzev MAS.</a:t>
            </a:r>
          </a:p>
          <a:p>
            <a:pPr algn="just">
              <a:lnSpc>
                <a:spcPct val="100000"/>
              </a:lnSpc>
              <a:spcBef>
                <a:spcPts val="0"/>
              </a:spcBef>
              <a:buFont typeface="Wingdings" panose="05000000000000000000" pitchFamily="2" charset="2"/>
              <a:buChar char=""/>
            </a:pPr>
            <a:r>
              <a:rPr lang="cs-CZ" sz="1800" b="1" dirty="0"/>
              <a:t>Kontrola shody částek finančního plánu </a:t>
            </a:r>
            <a:br>
              <a:rPr lang="cs-CZ" sz="1800" b="1" dirty="0"/>
            </a:br>
            <a:r>
              <a:rPr lang="cs-CZ" sz="1800" b="1" dirty="0"/>
              <a:t>a rozpočtu.</a:t>
            </a:r>
          </a:p>
          <a:p>
            <a:pPr algn="just">
              <a:lnSpc>
                <a:spcPct val="100000"/>
              </a:lnSpc>
              <a:spcBef>
                <a:spcPts val="0"/>
              </a:spcBef>
              <a:buFont typeface="Wingdings" panose="05000000000000000000" pitchFamily="2" charset="2"/>
              <a:buChar char=""/>
            </a:pPr>
            <a:endParaRPr lang="cs-CZ" sz="1600" b="1" dirty="0"/>
          </a:p>
        </p:txBody>
      </p:sp>
      <p:sp>
        <p:nvSpPr>
          <p:cNvPr id="13" name="Obdélník 12">
            <a:extLst>
              <a:ext uri="{FF2B5EF4-FFF2-40B4-BE49-F238E27FC236}">
                <a16:creationId xmlns:a16="http://schemas.microsoft.com/office/drawing/2014/main" id="{CCD04585-34A1-49A5-9A1C-9247D02A1EB2}"/>
              </a:ext>
            </a:extLst>
          </p:cNvPr>
          <p:cNvSpPr/>
          <p:nvPr/>
        </p:nvSpPr>
        <p:spPr>
          <a:xfrm>
            <a:off x="4185953" y="4909625"/>
            <a:ext cx="1910047" cy="37017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5" name="Obrázek 14">
            <a:extLst>
              <a:ext uri="{FF2B5EF4-FFF2-40B4-BE49-F238E27FC236}">
                <a16:creationId xmlns:a16="http://schemas.microsoft.com/office/drawing/2014/main" id="{A9F7F49E-A59E-45AE-A842-9E7CA288DA5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88630045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Veřejné zakázky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Picture 5" descr="C:\Users\michaela.sedlackova\Desktop\Printscreeny_IS KP14+\veřejné zakázky_1.PNG">
            <a:extLst>
              <a:ext uri="{FF2B5EF4-FFF2-40B4-BE49-F238E27FC236}">
                <a16:creationId xmlns:a16="http://schemas.microsoft.com/office/drawing/2014/main" id="{A13F05E4-96FE-42D9-82C2-FA2CA6C746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923" y="1196752"/>
            <a:ext cx="8599854" cy="2515437"/>
          </a:xfrm>
          <a:prstGeom prst="rect">
            <a:avLst/>
          </a:prstGeom>
          <a:noFill/>
          <a:extLst>
            <a:ext uri="{909E8E84-426E-40DD-AFC4-6F175D3DCCD1}">
              <a14:hiddenFill xmlns:a14="http://schemas.microsoft.com/office/drawing/2010/main">
                <a:solidFill>
                  <a:srgbClr val="FFFFFF"/>
                </a:solidFill>
              </a14:hiddenFill>
            </a:ext>
          </a:extLst>
        </p:spPr>
      </p:pic>
      <p:sp>
        <p:nvSpPr>
          <p:cNvPr id="15" name="Zástupný symbol pro obsah 4">
            <a:extLst>
              <a:ext uri="{FF2B5EF4-FFF2-40B4-BE49-F238E27FC236}">
                <a16:creationId xmlns:a16="http://schemas.microsoft.com/office/drawing/2014/main" id="{B605B376-55ED-4DDB-96C3-C99F9E90522D}"/>
              </a:ext>
            </a:extLst>
          </p:cNvPr>
          <p:cNvSpPr txBox="1">
            <a:spLocks/>
          </p:cNvSpPr>
          <p:nvPr/>
        </p:nvSpPr>
        <p:spPr>
          <a:xfrm>
            <a:off x="641195" y="3712189"/>
            <a:ext cx="10017706" cy="22692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Font typeface="Wingdings" panose="05000000000000000000" pitchFamily="2" charset="2"/>
              <a:buChar char=""/>
            </a:pPr>
            <a:r>
              <a:rPr lang="cs-CZ" sz="1600" b="1" dirty="0"/>
              <a:t>Záložka Projekt </a:t>
            </a:r>
            <a:br>
              <a:rPr lang="cs-CZ" sz="1600" b="1" dirty="0"/>
            </a:br>
            <a:r>
              <a:rPr lang="cs-CZ" sz="1600" b="1" dirty="0"/>
              <a:t>(sekce Identifikace projektu)</a:t>
            </a:r>
          </a:p>
          <a:p>
            <a:pPr algn="just">
              <a:lnSpc>
                <a:spcPct val="100000"/>
              </a:lnSpc>
              <a:spcBef>
                <a:spcPts val="0"/>
              </a:spcBef>
              <a:buFont typeface="Wingdings" panose="05000000000000000000" pitchFamily="2" charset="2"/>
              <a:buChar char=""/>
            </a:pPr>
            <a:r>
              <a:rPr lang="cs-CZ" sz="1600" b="1" dirty="0"/>
              <a:t>Záložka Veřejné zakázky </a:t>
            </a:r>
          </a:p>
          <a:p>
            <a:pPr>
              <a:lnSpc>
                <a:spcPct val="100000"/>
              </a:lnSpc>
              <a:spcBef>
                <a:spcPts val="0"/>
              </a:spcBef>
              <a:buFont typeface="Wingdings" panose="05000000000000000000" pitchFamily="2" charset="2"/>
              <a:buChar char=""/>
            </a:pPr>
            <a:r>
              <a:rPr lang="cs-CZ" sz="1600" b="1" dirty="0"/>
              <a:t>Zjednodušeně se jedná o zakázky </a:t>
            </a:r>
            <a:br>
              <a:rPr lang="cs-CZ" sz="1600" b="1" dirty="0"/>
            </a:br>
            <a:r>
              <a:rPr lang="cs-CZ" sz="1600" b="1" dirty="0"/>
              <a:t>s předpokládanou hodnotou dosahující či vyšší než 400.000 Kč bez DPH nebo s přepokládanou hodnotou dosahující či vyšší než 500.000 Kč </a:t>
            </a:r>
            <a:br>
              <a:rPr lang="cs-CZ" sz="1600" b="1" dirty="0"/>
            </a:br>
            <a:r>
              <a:rPr lang="cs-CZ" sz="1600" b="1" dirty="0"/>
              <a:t>bez DPH </a:t>
            </a:r>
            <a:r>
              <a:rPr lang="cs-CZ" sz="1400" b="1" dirty="0"/>
              <a:t>v případě, že zadavatel nepatří mezi veřejné </a:t>
            </a:r>
            <a:br>
              <a:rPr lang="cs-CZ" sz="1400" b="1" dirty="0"/>
            </a:br>
            <a:r>
              <a:rPr lang="cs-CZ" sz="1400" b="1" dirty="0"/>
              <a:t>či sektorové zadavatele podle § 2 odst. 2 a 6 zákona č. 137/2006 Sb., o veřejných zakázkách, a zároveň podpora </a:t>
            </a:r>
          </a:p>
          <a:p>
            <a:pPr marL="0" indent="0">
              <a:lnSpc>
                <a:spcPct val="100000"/>
              </a:lnSpc>
              <a:spcBef>
                <a:spcPts val="0"/>
              </a:spcBef>
              <a:buNone/>
            </a:pPr>
            <a:r>
              <a:rPr lang="cs-CZ" sz="1400" b="1" dirty="0"/>
              <a:t>      poskytovaná na tuto zakázku není vyšší než 50 %.</a:t>
            </a:r>
          </a:p>
          <a:p>
            <a:pPr algn="just">
              <a:lnSpc>
                <a:spcPct val="100000"/>
              </a:lnSpc>
              <a:spcBef>
                <a:spcPts val="0"/>
              </a:spcBef>
              <a:buFont typeface="Wingdings" panose="05000000000000000000" pitchFamily="2" charset="2"/>
              <a:buChar char=""/>
            </a:pPr>
            <a:endParaRPr lang="cs-CZ" sz="1800" b="1" dirty="0"/>
          </a:p>
        </p:txBody>
      </p:sp>
      <p:pic>
        <p:nvPicPr>
          <p:cNvPr id="20" name="Picture 4" descr="C:\Users\michaela.sedlackova\Desktop\Printscreeny_IS KP14+\Veřejné zakázky_3.PNG">
            <a:extLst>
              <a:ext uri="{FF2B5EF4-FFF2-40B4-BE49-F238E27FC236}">
                <a16:creationId xmlns:a16="http://schemas.microsoft.com/office/drawing/2014/main" id="{A861E272-825A-4A2E-8CB2-5097C6316AF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69269" y="1802461"/>
            <a:ext cx="2160240" cy="204224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3" descr="C:\Users\michaela.sedlackova\Desktop\Printscreeny_IS KP14+\veřejné zakázky_2.PNG">
            <a:extLst>
              <a:ext uri="{FF2B5EF4-FFF2-40B4-BE49-F238E27FC236}">
                <a16:creationId xmlns:a16="http://schemas.microsoft.com/office/drawing/2014/main" id="{416760C0-52EA-4E64-8D45-CED17205953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90439" y="3714144"/>
            <a:ext cx="2531237" cy="2016224"/>
          </a:xfrm>
          <a:prstGeom prst="rect">
            <a:avLst/>
          </a:prstGeom>
          <a:noFill/>
          <a:extLst>
            <a:ext uri="{909E8E84-426E-40DD-AFC4-6F175D3DCCD1}">
              <a14:hiddenFill xmlns:a14="http://schemas.microsoft.com/office/drawing/2010/main">
                <a:solidFill>
                  <a:srgbClr val="FFFFFF"/>
                </a:solidFill>
              </a14:hiddenFill>
            </a:ext>
          </a:extLst>
        </p:spPr>
      </p:pic>
      <p:pic>
        <p:nvPicPr>
          <p:cNvPr id="16" name="Obrázek 15">
            <a:extLst>
              <a:ext uri="{FF2B5EF4-FFF2-40B4-BE49-F238E27FC236}">
                <a16:creationId xmlns:a16="http://schemas.microsoft.com/office/drawing/2014/main" id="{82EB48CB-3CC0-4F2B-9B7B-52DFB2F73E3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27112949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Veřejné zakázky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graphicFrame>
        <p:nvGraphicFramePr>
          <p:cNvPr id="16" name="Zástupný symbol pro obsah 5">
            <a:extLst>
              <a:ext uri="{FF2B5EF4-FFF2-40B4-BE49-F238E27FC236}">
                <a16:creationId xmlns:a16="http://schemas.microsoft.com/office/drawing/2014/main" id="{2E3E0A37-774A-4AAF-9FD5-98C65A3BAE61}"/>
              </a:ext>
            </a:extLst>
          </p:cNvPr>
          <p:cNvGraphicFramePr>
            <a:graphicFrameLocks noGrp="1"/>
          </p:cNvGraphicFramePr>
          <p:nvPr>
            <p:ph idx="1"/>
            <p:extLst>
              <p:ext uri="{D42A27DB-BD31-4B8C-83A1-F6EECF244321}">
                <p14:modId xmlns:p14="http://schemas.microsoft.com/office/powerpoint/2010/main" val="1229760957"/>
              </p:ext>
            </p:extLst>
          </p:nvPr>
        </p:nvGraphicFramePr>
        <p:xfrm>
          <a:off x="1384232" y="1138423"/>
          <a:ext cx="7881917" cy="4679424"/>
        </p:xfrm>
        <a:graphic>
          <a:graphicData uri="http://schemas.openxmlformats.org/drawingml/2006/table">
            <a:tbl>
              <a:tblPr firstRow="1" bandRow="1">
                <a:tableStyleId>{5C22544A-7EE6-4342-B048-85BDC9FD1C3A}</a:tableStyleId>
              </a:tblPr>
              <a:tblGrid>
                <a:gridCol w="2688167">
                  <a:extLst>
                    <a:ext uri="{9D8B030D-6E8A-4147-A177-3AD203B41FA5}">
                      <a16:colId xmlns:a16="http://schemas.microsoft.com/office/drawing/2014/main" val="20000"/>
                    </a:ext>
                  </a:extLst>
                </a:gridCol>
                <a:gridCol w="2688167">
                  <a:extLst>
                    <a:ext uri="{9D8B030D-6E8A-4147-A177-3AD203B41FA5}">
                      <a16:colId xmlns:a16="http://schemas.microsoft.com/office/drawing/2014/main" val="20001"/>
                    </a:ext>
                  </a:extLst>
                </a:gridCol>
                <a:gridCol w="2505583">
                  <a:extLst>
                    <a:ext uri="{9D8B030D-6E8A-4147-A177-3AD203B41FA5}">
                      <a16:colId xmlns:a16="http://schemas.microsoft.com/office/drawing/2014/main" val="20002"/>
                    </a:ext>
                  </a:extLst>
                </a:gridCol>
              </a:tblGrid>
              <a:tr h="606734">
                <a:tc>
                  <a:txBody>
                    <a:bodyPr/>
                    <a:lstStyle/>
                    <a:p>
                      <a:r>
                        <a:rPr lang="cs-CZ" dirty="0"/>
                        <a:t>Méně než 400/500</a:t>
                      </a:r>
                      <a:r>
                        <a:rPr lang="cs-CZ" baseline="0" dirty="0"/>
                        <a:t> tis. Kč bez DPH</a:t>
                      </a:r>
                      <a:endParaRPr lang="cs-CZ" dirty="0"/>
                    </a:p>
                  </a:txBody>
                  <a:tcPr/>
                </a:tc>
                <a:tc>
                  <a:txBody>
                    <a:bodyPr/>
                    <a:lstStyle/>
                    <a:p>
                      <a:r>
                        <a:rPr lang="cs-CZ" dirty="0"/>
                        <a:t>Od 400/500 tis. Kč do 2mil./6mil. Kč bez DPH</a:t>
                      </a:r>
                    </a:p>
                  </a:txBody>
                  <a:tcPr/>
                </a:tc>
                <a:tc>
                  <a:txBody>
                    <a:bodyPr/>
                    <a:lstStyle/>
                    <a:p>
                      <a:r>
                        <a:rPr lang="cs-CZ" dirty="0"/>
                        <a:t>Od 2 mil./6mil. Kč bez DPH</a:t>
                      </a:r>
                    </a:p>
                  </a:txBody>
                  <a:tcPr/>
                </a:tc>
                <a:extLst>
                  <a:ext uri="{0D108BD9-81ED-4DB2-BD59-A6C34878D82A}">
                    <a16:rowId xmlns:a16="http://schemas.microsoft.com/office/drawing/2014/main" val="10000"/>
                  </a:ext>
                </a:extLst>
              </a:tr>
              <a:tr h="6560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1" dirty="0"/>
                        <a:t>Neprovádí se výběrové řízení</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1" dirty="0"/>
                        <a:t>Výběr dodavatele je vázán na VŘ</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1" dirty="0"/>
                        <a:t>Výběr</a:t>
                      </a:r>
                      <a:r>
                        <a:rPr lang="cs-CZ" b="1" baseline="0" dirty="0"/>
                        <a:t> dodavatele je vázán na VŘ</a:t>
                      </a:r>
                    </a:p>
                  </a:txBody>
                  <a:tcPr/>
                </a:tc>
                <a:extLst>
                  <a:ext uri="{0D108BD9-81ED-4DB2-BD59-A6C34878D82A}">
                    <a16:rowId xmlns:a16="http://schemas.microsoft.com/office/drawing/2014/main" val="10001"/>
                  </a:ext>
                </a:extLst>
              </a:tr>
              <a:tr h="3207023">
                <a:tc>
                  <a:txBody>
                    <a:bodyPr/>
                    <a:lstStyle/>
                    <a:p>
                      <a:pPr marL="285750" indent="-285750" algn="l">
                        <a:buFont typeface="Arial" panose="020B0604020202020204" pitchFamily="34" charset="0"/>
                        <a:buChar char="•"/>
                      </a:pPr>
                      <a:r>
                        <a:rPr lang="cs-CZ" sz="1800" b="0" dirty="0"/>
                        <a:t>Rozhodnutí </a:t>
                      </a:r>
                      <a:br>
                        <a:rPr lang="cs-CZ" sz="1800" b="0" dirty="0"/>
                      </a:br>
                      <a:r>
                        <a:rPr lang="cs-CZ" sz="1800" b="0" dirty="0"/>
                        <a:t>o dodavateli vychází z dříve získaných</a:t>
                      </a:r>
                      <a:r>
                        <a:rPr lang="cs-CZ" sz="1800" b="0" baseline="0" dirty="0"/>
                        <a:t> informací na trhu (resp. cenách) nebo průzkumu trhu</a:t>
                      </a:r>
                    </a:p>
                    <a:p>
                      <a:pPr marL="285750" indent="-285750" algn="l">
                        <a:buFont typeface="Arial" panose="020B0604020202020204" pitchFamily="34" charset="0"/>
                        <a:buChar char="•"/>
                      </a:pPr>
                      <a:r>
                        <a:rPr lang="cs-CZ" sz="1800" b="0" baseline="0" dirty="0"/>
                        <a:t>Doložení účetního dokladu – zřejmý předmět zakázky, množství plnění </a:t>
                      </a:r>
                      <a:br>
                        <a:rPr lang="cs-CZ" sz="1800" b="0" baseline="0" dirty="0"/>
                      </a:br>
                      <a:r>
                        <a:rPr lang="cs-CZ" sz="1800" b="0" baseline="0" dirty="0"/>
                        <a:t>a cena</a:t>
                      </a:r>
                      <a:endParaRPr lang="cs-CZ" sz="1800" b="0" dirty="0"/>
                    </a:p>
                    <a:p>
                      <a:pPr marL="285750" indent="-285750" algn="l">
                        <a:buFont typeface="Arial" panose="020B0604020202020204" pitchFamily="34" charset="0"/>
                        <a:buChar char="•"/>
                      </a:pPr>
                      <a:endParaRPr lang="cs-CZ" sz="1800" dirty="0"/>
                    </a:p>
                  </a:txBody>
                  <a:tcPr/>
                </a:tc>
                <a:tc>
                  <a:txBody>
                    <a:bodyPr/>
                    <a:lstStyle/>
                    <a:p>
                      <a:pPr marL="285750" indent="-285750" algn="l">
                        <a:buFont typeface="Arial" panose="020B0604020202020204" pitchFamily="34" charset="0"/>
                        <a:buChar char="•"/>
                      </a:pPr>
                      <a:r>
                        <a:rPr lang="cs-CZ" sz="1800" b="0" dirty="0"/>
                        <a:t>Povinnost zveřejnit výzvu na esfcr.cz </a:t>
                      </a:r>
                    </a:p>
                    <a:p>
                      <a:pPr marL="285750" indent="-285750" algn="l">
                        <a:buFont typeface="Arial" panose="020B0604020202020204" pitchFamily="34" charset="0"/>
                        <a:buChar char="•"/>
                      </a:pPr>
                      <a:r>
                        <a:rPr lang="cs-CZ" sz="1800" b="0" dirty="0"/>
                        <a:t>Zápis o hodnocení nabídek</a:t>
                      </a:r>
                    </a:p>
                    <a:p>
                      <a:pPr marL="285750" indent="-285750" algn="l">
                        <a:buFont typeface="Arial" panose="020B0604020202020204" pitchFamily="34" charset="0"/>
                        <a:buChar char="•"/>
                      </a:pPr>
                      <a:r>
                        <a:rPr lang="cs-CZ" sz="1800" b="0" dirty="0"/>
                        <a:t>Písemná smlouva </a:t>
                      </a:r>
                      <a:br>
                        <a:rPr lang="cs-CZ" sz="1800" b="0" dirty="0"/>
                      </a:br>
                      <a:r>
                        <a:rPr lang="cs-CZ" sz="1800" b="0" dirty="0"/>
                        <a:t>s dodavatelem (alespoň ve formě písemné potvrzené objednávky</a:t>
                      </a:r>
                      <a:r>
                        <a:rPr lang="cs-CZ" sz="1800" b="0" baseline="0" dirty="0"/>
                        <a:t> dodavatelem)</a:t>
                      </a:r>
                      <a:endParaRPr lang="cs-CZ" sz="1800" b="0" dirty="0"/>
                    </a:p>
                  </a:txBody>
                  <a:tcPr/>
                </a:tc>
                <a:tc>
                  <a:txBody>
                    <a:bodyPr/>
                    <a:lstStyle/>
                    <a:p>
                      <a:pPr marL="0" indent="0" algn="l">
                        <a:buFont typeface="Arial" panose="020B0604020202020204" pitchFamily="34" charset="0"/>
                        <a:buNone/>
                      </a:pPr>
                      <a:r>
                        <a:rPr lang="cs-CZ" sz="1800" b="1" baseline="0" dirty="0"/>
                        <a:t>Dle zákona č.137/2006 Sb., </a:t>
                      </a:r>
                      <a:br>
                        <a:rPr lang="cs-CZ" sz="1800" b="1" baseline="0" dirty="0"/>
                      </a:br>
                      <a:r>
                        <a:rPr lang="cs-CZ" sz="1800" b="1" baseline="0" dirty="0"/>
                        <a:t>o veřejných zakázkách</a:t>
                      </a:r>
                    </a:p>
                    <a:p>
                      <a:pPr marL="285750" indent="-285750" algn="l" defTabSz="914400" rtl="0" eaLnBrk="1" latinLnBrk="0" hangingPunct="1">
                        <a:buFont typeface="Arial" panose="020B0604020202020204" pitchFamily="34" charset="0"/>
                        <a:buChar char="•"/>
                      </a:pPr>
                      <a:r>
                        <a:rPr lang="cs-CZ" sz="1800" b="0" kern="1200" dirty="0">
                          <a:solidFill>
                            <a:schemeClr val="dk1"/>
                          </a:solidFill>
                          <a:latin typeface="+mn-lt"/>
                          <a:ea typeface="+mn-ea"/>
                          <a:cs typeface="+mn-cs"/>
                        </a:rPr>
                        <a:t>Povinnost zveřejnění </a:t>
                      </a:r>
                    </a:p>
                    <a:p>
                      <a:pPr marL="285750" indent="-285750" algn="l" defTabSz="914400" rtl="0" eaLnBrk="1" latinLnBrk="0" hangingPunct="1">
                        <a:buFont typeface="Arial" panose="020B0604020202020204" pitchFamily="34" charset="0"/>
                        <a:buChar char="•"/>
                      </a:pPr>
                      <a:r>
                        <a:rPr lang="cs-CZ" sz="1800" b="0" kern="1200" dirty="0">
                          <a:solidFill>
                            <a:schemeClr val="dk1"/>
                          </a:solidFill>
                          <a:latin typeface="+mn-lt"/>
                          <a:ea typeface="+mn-ea"/>
                          <a:cs typeface="+mn-cs"/>
                        </a:rPr>
                        <a:t>Zápis o posouzení a hodnocení nabídek</a:t>
                      </a:r>
                    </a:p>
                    <a:p>
                      <a:pPr marL="285750" indent="-285750" algn="l" defTabSz="914400" rtl="0" eaLnBrk="1" latinLnBrk="0" hangingPunct="1">
                        <a:buFont typeface="Arial" panose="020B0604020202020204" pitchFamily="34" charset="0"/>
                        <a:buChar char="•"/>
                      </a:pPr>
                      <a:r>
                        <a:rPr lang="cs-CZ" sz="1800" b="0" kern="1200" dirty="0">
                          <a:solidFill>
                            <a:schemeClr val="dk1"/>
                          </a:solidFill>
                          <a:latin typeface="+mn-lt"/>
                          <a:ea typeface="+mn-ea"/>
                          <a:cs typeface="+mn-cs"/>
                        </a:rPr>
                        <a:t>Písemná smlouva </a:t>
                      </a:r>
                      <a:br>
                        <a:rPr lang="cs-CZ" sz="1800" b="0" kern="1200" dirty="0">
                          <a:solidFill>
                            <a:schemeClr val="dk1"/>
                          </a:solidFill>
                          <a:latin typeface="+mn-lt"/>
                          <a:ea typeface="+mn-ea"/>
                          <a:cs typeface="+mn-cs"/>
                        </a:rPr>
                      </a:br>
                      <a:r>
                        <a:rPr lang="cs-CZ" sz="1800" b="0" kern="1200" dirty="0">
                          <a:solidFill>
                            <a:schemeClr val="dk1"/>
                          </a:solidFill>
                          <a:latin typeface="+mn-lt"/>
                          <a:ea typeface="+mn-ea"/>
                          <a:cs typeface="+mn-cs"/>
                        </a:rPr>
                        <a:t>s dodavatelem (nepostačuje objednávka)</a:t>
                      </a:r>
                    </a:p>
                  </a:txBody>
                  <a:tcPr/>
                </a:tc>
                <a:extLst>
                  <a:ext uri="{0D108BD9-81ED-4DB2-BD59-A6C34878D82A}">
                    <a16:rowId xmlns:a16="http://schemas.microsoft.com/office/drawing/2014/main" val="10002"/>
                  </a:ext>
                </a:extLst>
              </a:tr>
            </a:tbl>
          </a:graphicData>
        </a:graphic>
      </p:graphicFrame>
      <p:sp>
        <p:nvSpPr>
          <p:cNvPr id="18" name="TextovéPole 17">
            <a:extLst>
              <a:ext uri="{FF2B5EF4-FFF2-40B4-BE49-F238E27FC236}">
                <a16:creationId xmlns:a16="http://schemas.microsoft.com/office/drawing/2014/main" id="{55352B3D-AC92-4DB9-993E-D01E4BECC0A2}"/>
              </a:ext>
            </a:extLst>
          </p:cNvPr>
          <p:cNvSpPr txBox="1"/>
          <p:nvPr/>
        </p:nvSpPr>
        <p:spPr>
          <a:xfrm>
            <a:off x="2990715" y="5361431"/>
            <a:ext cx="8280920" cy="369332"/>
          </a:xfrm>
          <a:prstGeom prst="rect">
            <a:avLst/>
          </a:prstGeom>
          <a:noFill/>
        </p:spPr>
        <p:txBody>
          <a:bodyPr wrap="square" rtlCol="0">
            <a:spAutoFit/>
          </a:bodyPr>
          <a:lstStyle/>
          <a:p>
            <a:pPr marL="285750" indent="-285750">
              <a:buFont typeface="Arial" panose="020B0604020202020204" pitchFamily="34" charset="0"/>
              <a:buChar char="•"/>
            </a:pPr>
            <a:r>
              <a:rPr lang="cs-CZ" b="1" dirty="0"/>
              <a:t>ÚČELOVÉ DĚLENÍ PŘEDMĚTU VZ JE NEPŘÍPUSTNÉ !!!</a:t>
            </a:r>
          </a:p>
        </p:txBody>
      </p:sp>
      <p:pic>
        <p:nvPicPr>
          <p:cNvPr id="13" name="Obrázek 12">
            <a:extLst>
              <a:ext uri="{FF2B5EF4-FFF2-40B4-BE49-F238E27FC236}">
                <a16:creationId xmlns:a16="http://schemas.microsoft.com/office/drawing/2014/main" id="{5871895D-AB41-44BB-874A-847710B67E7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406427731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Čestné prohlášení</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Picture 2" descr="C:\Users\michaela.sedlackova\Desktop\ČP.PNG">
            <a:extLst>
              <a:ext uri="{FF2B5EF4-FFF2-40B4-BE49-F238E27FC236}">
                <a16:creationId xmlns:a16="http://schemas.microsoft.com/office/drawing/2014/main" id="{D3F25F78-B33D-464E-BAF2-369E4E8351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83" y="1088862"/>
            <a:ext cx="7981810" cy="4767318"/>
          </a:xfrm>
          <a:prstGeom prst="rect">
            <a:avLst/>
          </a:prstGeom>
          <a:noFill/>
          <a:extLst>
            <a:ext uri="{909E8E84-426E-40DD-AFC4-6F175D3DCCD1}">
              <a14:hiddenFill xmlns:a14="http://schemas.microsoft.com/office/drawing/2010/main">
                <a:solidFill>
                  <a:srgbClr val="FFFFFF"/>
                </a:solidFill>
              </a14:hiddenFill>
            </a:ext>
          </a:extLst>
        </p:spPr>
      </p:pic>
      <p:sp>
        <p:nvSpPr>
          <p:cNvPr id="20" name="Zástupný symbol pro obsah 4">
            <a:extLst>
              <a:ext uri="{FF2B5EF4-FFF2-40B4-BE49-F238E27FC236}">
                <a16:creationId xmlns:a16="http://schemas.microsoft.com/office/drawing/2014/main" id="{56EDB2A2-370E-4E5F-9F88-60734EFBF748}"/>
              </a:ext>
            </a:extLst>
          </p:cNvPr>
          <p:cNvSpPr txBox="1">
            <a:spLocks/>
          </p:cNvSpPr>
          <p:nvPr/>
        </p:nvSpPr>
        <p:spPr>
          <a:xfrm>
            <a:off x="8044493" y="2428693"/>
            <a:ext cx="3955249" cy="19745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buFont typeface="Wingdings" panose="05000000000000000000" pitchFamily="2" charset="2"/>
              <a:buChar char=""/>
            </a:pPr>
            <a:r>
              <a:rPr lang="cs-CZ" sz="1700" b="1" dirty="0"/>
              <a:t>Zaškrtnout checkbox u požadovaných čestných prohlášení a každý řádek uložit.</a:t>
            </a:r>
          </a:p>
          <a:p>
            <a:pPr algn="just">
              <a:lnSpc>
                <a:spcPct val="100000"/>
              </a:lnSpc>
              <a:spcBef>
                <a:spcPts val="0"/>
              </a:spcBef>
              <a:buFont typeface="Wingdings" panose="05000000000000000000" pitchFamily="2" charset="2"/>
              <a:buChar char=""/>
            </a:pPr>
            <a:endParaRPr lang="cs-CZ" sz="1700" b="1" dirty="0"/>
          </a:p>
          <a:p>
            <a:pPr algn="just">
              <a:lnSpc>
                <a:spcPct val="100000"/>
              </a:lnSpc>
              <a:spcBef>
                <a:spcPts val="0"/>
              </a:spcBef>
              <a:buFont typeface="Wingdings" panose="05000000000000000000" pitchFamily="2" charset="2"/>
              <a:buChar char=""/>
            </a:pPr>
            <a:r>
              <a:rPr lang="cs-CZ" sz="1700" b="1" dirty="0"/>
              <a:t>Editace se omezuje na vyznačení souhlasu s textem prohlášení, textové pole s obsahem prohlášení nelze editovat.</a:t>
            </a:r>
          </a:p>
          <a:p>
            <a:pPr>
              <a:lnSpc>
                <a:spcPct val="100000"/>
              </a:lnSpc>
              <a:spcBef>
                <a:spcPts val="0"/>
              </a:spcBef>
              <a:buFont typeface="Wingdings" panose="05000000000000000000" pitchFamily="2" charset="2"/>
              <a:buChar char=""/>
            </a:pPr>
            <a:endParaRPr lang="cs-CZ" sz="1800" b="1" dirty="0"/>
          </a:p>
          <a:p>
            <a:pPr>
              <a:lnSpc>
                <a:spcPct val="100000"/>
              </a:lnSpc>
              <a:spcBef>
                <a:spcPts val="0"/>
              </a:spcBef>
              <a:buFont typeface="Wingdings" panose="05000000000000000000" pitchFamily="2" charset="2"/>
              <a:buChar char=""/>
            </a:pPr>
            <a:endParaRPr lang="cs-CZ" sz="2000" b="1" dirty="0"/>
          </a:p>
        </p:txBody>
      </p:sp>
      <p:pic>
        <p:nvPicPr>
          <p:cNvPr id="13" name="Obrázek 12">
            <a:extLst>
              <a:ext uri="{FF2B5EF4-FFF2-40B4-BE49-F238E27FC236}">
                <a16:creationId xmlns:a16="http://schemas.microsoft.com/office/drawing/2014/main" id="{003EEAD3-A2D4-468C-B22C-54DFF84B14B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869692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18512" y="1134913"/>
            <a:ext cx="11923434" cy="4692720"/>
          </a:xfrm>
        </p:spPr>
        <p:txBody>
          <a:bodyPr>
            <a:normAutofit fontScale="25000" lnSpcReduction="20000"/>
          </a:bodyPr>
          <a:lstStyle/>
          <a:p>
            <a:pPr algn="just"/>
            <a:r>
              <a:rPr lang="cs-CZ" sz="8000" dirty="0"/>
              <a:t>Partner se podílí na realizaci věcných aktivit projektu.</a:t>
            </a:r>
          </a:p>
          <a:p>
            <a:pPr algn="just"/>
            <a:r>
              <a:rPr lang="cs-CZ" sz="8000" dirty="0"/>
              <a:t>Právní forma partnera bez finančního příspěvku není omezena. Partner bez finančního příspěvku se podílí na realizaci věcných aktivit projektu (např. formou konzultací, odborné garance) a není mu poskytován žádný finanční příspěvek za účast při realizaci projektu. </a:t>
            </a:r>
          </a:p>
          <a:p>
            <a:pPr algn="just"/>
            <a:r>
              <a:rPr lang="cs-CZ" sz="8000" dirty="0"/>
              <a:t>Partnerem s finančním příspěvkem může být pouze osoba, která nepatří mezi subjekty, které se nemohou výzvy účastnit z důvodů insolvence, pokut, dluhu (viz vymezení v rámci části 4.2 této výzvy). </a:t>
            </a:r>
          </a:p>
          <a:p>
            <a:pPr algn="just"/>
            <a:r>
              <a:rPr lang="cs-CZ" sz="8000" dirty="0"/>
              <a:t>Příspěvkové organizace zřizované organizačními složkami státu mohou být partnery s finančním příspěvkem pouze v projektech, kde je v pozici žadatele/příjemce jejich zřizovatel. Územní  samosprávné celky a jimi zřizované organizace mohou být partnery s finančním příspěvkem pouze v projektech, kde vzájemný vztah příjemce a daného partnera umožňuje poskytování prostředků z rozpočtu příjemce do rozpočtu partnera </a:t>
            </a:r>
            <a:br>
              <a:rPr lang="cs-CZ" sz="8000" dirty="0"/>
            </a:br>
            <a:r>
              <a:rPr lang="cs-CZ" sz="8000" dirty="0"/>
              <a:t>v souladu s platnými právními předpisy, zejména zákonem č. 250/2000 Sb., o rozpočtových pravidlech územních rozpočtů. </a:t>
            </a:r>
          </a:p>
          <a:p>
            <a:pPr algn="just"/>
            <a:r>
              <a:rPr lang="cs-CZ" sz="8000" dirty="0"/>
              <a:t>Partnerem se NEROZUMÍ subjekt, který je v dodavatelském či odběratelském vztahu k příjemci dodavatelském či odběratelském vztahu k příjemci (např. nestátní nezisková organizace, která poskytuje příjemci za úhradu sociální služby, dodavatel materiálu, odběratel výrobků/služeb).</a:t>
            </a:r>
          </a:p>
          <a:p>
            <a:pPr algn="just"/>
            <a:r>
              <a:rPr lang="cs-CZ" sz="8000" dirty="0"/>
              <a:t>Fyzická osoba, která není samostatně výdělečně činná, nemůže být do projektu zapojena jako partner.  </a:t>
            </a:r>
          </a:p>
          <a:p>
            <a:pPr lvl="1" algn="just"/>
            <a:endParaRPr lang="cs-CZ" dirty="0"/>
          </a:p>
          <a:p>
            <a:endParaRPr lang="cs-CZ" sz="4200" dirty="0"/>
          </a:p>
          <a:p>
            <a:pPr algn="just"/>
            <a:endParaRPr lang="cs-CZ" sz="3800" dirty="0"/>
          </a:p>
          <a:p>
            <a:endParaRPr lang="cs-CZ" sz="2400" dirty="0"/>
          </a:p>
          <a:p>
            <a:endParaRPr lang="cs-CZ" sz="2400" dirty="0"/>
          </a:p>
          <a:p>
            <a:endParaRPr lang="cs-CZ" sz="2400" dirty="0"/>
          </a:p>
          <a:p>
            <a:endParaRPr lang="cs-CZ" sz="16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253810"/>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Představení výzvy</a:t>
            </a:r>
          </a:p>
          <a:p>
            <a:pPr algn="r"/>
            <a:r>
              <a:rPr lang="cs-CZ" sz="3200" b="1" dirty="0">
                <a:solidFill>
                  <a:srgbClr val="0070C0"/>
                </a:solidFill>
              </a:rPr>
              <a:t>Vymezení oprávněných partnerů (Partnerství)</a:t>
            </a:r>
            <a:endParaRPr lang="cs-CZ" sz="3200" dirty="0"/>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0A54EF3C-2CE3-41E9-9BCF-3183998111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38831837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Dokumenty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Picture 3">
            <a:extLst>
              <a:ext uri="{FF2B5EF4-FFF2-40B4-BE49-F238E27FC236}">
                <a16:creationId xmlns:a16="http://schemas.microsoft.com/office/drawing/2014/main" id="{344BA1D6-9362-4780-AAED-9C3B7AB70B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7124" y="1190386"/>
            <a:ext cx="8165022" cy="4629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Zástupný symbol pro obsah 4">
            <a:extLst>
              <a:ext uri="{FF2B5EF4-FFF2-40B4-BE49-F238E27FC236}">
                <a16:creationId xmlns:a16="http://schemas.microsoft.com/office/drawing/2014/main" id="{37C1A2DA-897B-4022-BCE8-630BBFB8B98B}"/>
              </a:ext>
            </a:extLst>
          </p:cNvPr>
          <p:cNvSpPr txBox="1">
            <a:spLocks/>
          </p:cNvSpPr>
          <p:nvPr/>
        </p:nvSpPr>
        <p:spPr>
          <a:xfrm>
            <a:off x="8572144" y="2060814"/>
            <a:ext cx="3372732" cy="22366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buFont typeface="Wingdings" panose="05000000000000000000" pitchFamily="2" charset="2"/>
              <a:buChar char=""/>
            </a:pPr>
            <a:r>
              <a:rPr lang="cs-CZ" sz="1700" b="1" dirty="0"/>
              <a:t>Požadované dokumenty jsou uvedeny v textu výzvy MAS/ŘO.</a:t>
            </a:r>
          </a:p>
          <a:p>
            <a:pPr algn="just">
              <a:lnSpc>
                <a:spcPct val="100000"/>
              </a:lnSpc>
              <a:spcBef>
                <a:spcPts val="0"/>
              </a:spcBef>
              <a:buFont typeface="Wingdings" panose="05000000000000000000" pitchFamily="2" charset="2"/>
              <a:buChar char=""/>
            </a:pPr>
            <a:r>
              <a:rPr lang="cs-CZ" sz="1700" b="1" dirty="0"/>
              <a:t>Předdefinovaný </a:t>
            </a:r>
            <a:r>
              <a:rPr lang="cs-CZ" sz="1700" b="1" u="sng" dirty="0"/>
              <a:t>vzor/formulář</a:t>
            </a:r>
            <a:r>
              <a:rPr lang="cs-CZ" sz="1700" b="1" dirty="0"/>
              <a:t> přílohy stáhnete přes tlačítko Stáhnout soubor dokumentu.</a:t>
            </a:r>
          </a:p>
          <a:p>
            <a:pPr algn="just">
              <a:lnSpc>
                <a:spcPct val="100000"/>
              </a:lnSpc>
              <a:spcBef>
                <a:spcPts val="0"/>
              </a:spcBef>
              <a:buFont typeface="Wingdings" panose="05000000000000000000" pitchFamily="2" charset="2"/>
              <a:buChar char=""/>
            </a:pPr>
            <a:r>
              <a:rPr lang="cs-CZ" sz="1700" b="1" dirty="0"/>
              <a:t>Tlačítkem Připojit fyzický soubor připojíte a záznam uložte.</a:t>
            </a:r>
          </a:p>
        </p:txBody>
      </p:sp>
      <p:sp>
        <p:nvSpPr>
          <p:cNvPr id="18" name="Obdélník 17">
            <a:extLst>
              <a:ext uri="{FF2B5EF4-FFF2-40B4-BE49-F238E27FC236}">
                <a16:creationId xmlns:a16="http://schemas.microsoft.com/office/drawing/2014/main" id="{976237E9-21BB-4128-BEAC-81573929CB7A}"/>
              </a:ext>
            </a:extLst>
          </p:cNvPr>
          <p:cNvSpPr/>
          <p:nvPr/>
        </p:nvSpPr>
        <p:spPr>
          <a:xfrm>
            <a:off x="418656" y="5449401"/>
            <a:ext cx="1584176"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a:extLst>
              <a:ext uri="{FF2B5EF4-FFF2-40B4-BE49-F238E27FC236}">
                <a16:creationId xmlns:a16="http://schemas.microsoft.com/office/drawing/2014/main" id="{1F2F406D-937F-4547-B5EA-666EF005DAFD}"/>
              </a:ext>
            </a:extLst>
          </p:cNvPr>
          <p:cNvSpPr/>
          <p:nvPr/>
        </p:nvSpPr>
        <p:spPr>
          <a:xfrm>
            <a:off x="6115636" y="3527584"/>
            <a:ext cx="288032"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Obdélník 21">
            <a:extLst>
              <a:ext uri="{FF2B5EF4-FFF2-40B4-BE49-F238E27FC236}">
                <a16:creationId xmlns:a16="http://schemas.microsoft.com/office/drawing/2014/main" id="{3E3D2A96-4F17-4FC8-B7D4-78949B857F5F}"/>
              </a:ext>
            </a:extLst>
          </p:cNvPr>
          <p:cNvSpPr/>
          <p:nvPr/>
        </p:nvSpPr>
        <p:spPr>
          <a:xfrm>
            <a:off x="2956606" y="5142727"/>
            <a:ext cx="576064"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5" name="Obrázek 14">
            <a:extLst>
              <a:ext uri="{FF2B5EF4-FFF2-40B4-BE49-F238E27FC236}">
                <a16:creationId xmlns:a16="http://schemas.microsoft.com/office/drawing/2014/main" id="{563CD0A6-81ED-454E-B68B-5E851E2F5B8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65080597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Operace se žádostí</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15" name="Zástupný symbol pro obsah 2">
            <a:extLst>
              <a:ext uri="{FF2B5EF4-FFF2-40B4-BE49-F238E27FC236}">
                <a16:creationId xmlns:a16="http://schemas.microsoft.com/office/drawing/2014/main" id="{41F13DC0-C9A4-4C4D-AC6C-D516FE830DDF}"/>
              </a:ext>
            </a:extLst>
          </p:cNvPr>
          <p:cNvSpPr>
            <a:spLocks noGrp="1"/>
          </p:cNvSpPr>
          <p:nvPr>
            <p:ph idx="1"/>
          </p:nvPr>
        </p:nvSpPr>
        <p:spPr>
          <a:xfrm>
            <a:off x="540000" y="1484784"/>
            <a:ext cx="8064000" cy="2403216"/>
          </a:xfrm>
        </p:spPr>
        <p:txBody>
          <a:bodyPr>
            <a:normAutofit fontScale="85000" lnSpcReduction="20000"/>
          </a:bodyPr>
          <a:lstStyle/>
          <a:p>
            <a:r>
              <a:rPr lang="cs-CZ" dirty="0"/>
              <a:t>Horní příkazový řádek obsahuje:</a:t>
            </a:r>
          </a:p>
          <a:p>
            <a:pPr lvl="1"/>
            <a:r>
              <a:rPr lang="cs-CZ" dirty="0">
                <a:solidFill>
                  <a:schemeClr val="accent6"/>
                </a:solidFill>
              </a:rPr>
              <a:t>Přístup k projektu</a:t>
            </a:r>
          </a:p>
          <a:p>
            <a:pPr lvl="1"/>
            <a:r>
              <a:rPr lang="cs-CZ" dirty="0"/>
              <a:t>Plné moci</a:t>
            </a:r>
          </a:p>
          <a:p>
            <a:pPr lvl="1"/>
            <a:r>
              <a:rPr lang="cs-CZ" dirty="0"/>
              <a:t>Kopírovat</a:t>
            </a:r>
          </a:p>
          <a:p>
            <a:pPr lvl="1"/>
            <a:r>
              <a:rPr lang="cs-CZ" dirty="0"/>
              <a:t>Vymazat žádost</a:t>
            </a:r>
          </a:p>
          <a:p>
            <a:pPr lvl="1"/>
            <a:r>
              <a:rPr lang="cs-CZ" dirty="0">
                <a:solidFill>
                  <a:schemeClr val="accent6"/>
                </a:solidFill>
              </a:rPr>
              <a:t>Kontrola</a:t>
            </a:r>
          </a:p>
          <a:p>
            <a:pPr lvl="1"/>
            <a:r>
              <a:rPr lang="cs-CZ" dirty="0">
                <a:solidFill>
                  <a:schemeClr val="accent6"/>
                </a:solidFill>
              </a:rPr>
              <a:t>Finalizace</a:t>
            </a:r>
          </a:p>
          <a:p>
            <a:pPr lvl="1"/>
            <a:r>
              <a:rPr lang="cs-CZ" dirty="0"/>
              <a:t>Tisk</a:t>
            </a:r>
          </a:p>
          <a:p>
            <a:pPr lvl="1"/>
            <a:endParaRPr lang="cs-CZ" dirty="0"/>
          </a:p>
        </p:txBody>
      </p:sp>
      <p:pic>
        <p:nvPicPr>
          <p:cNvPr id="20" name="Picture 2">
            <a:extLst>
              <a:ext uri="{FF2B5EF4-FFF2-40B4-BE49-F238E27FC236}">
                <a16:creationId xmlns:a16="http://schemas.microsoft.com/office/drawing/2014/main" id="{9A7FF774-E315-49FC-8D7F-932B7D14BB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0749" y="4336870"/>
            <a:ext cx="8064500" cy="936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Obrázek 12">
            <a:extLst>
              <a:ext uri="{FF2B5EF4-FFF2-40B4-BE49-F238E27FC236}">
                <a16:creationId xmlns:a16="http://schemas.microsoft.com/office/drawing/2014/main" id="{305DC76A-BBC0-4524-8784-3BCE9AFA566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96683203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Přístup k projektu</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13" name="Zástupný symbol pro obsah 2">
            <a:extLst>
              <a:ext uri="{FF2B5EF4-FFF2-40B4-BE49-F238E27FC236}">
                <a16:creationId xmlns:a16="http://schemas.microsoft.com/office/drawing/2014/main" id="{1F1F6D7F-77BA-4BFF-915A-552AFA7A3951}"/>
              </a:ext>
            </a:extLst>
          </p:cNvPr>
          <p:cNvSpPr>
            <a:spLocks noGrp="1"/>
          </p:cNvSpPr>
          <p:nvPr>
            <p:ph idx="1"/>
          </p:nvPr>
        </p:nvSpPr>
        <p:spPr>
          <a:xfrm>
            <a:off x="595329" y="1268760"/>
            <a:ext cx="11301920" cy="4824056"/>
          </a:xfrm>
        </p:spPr>
        <p:txBody>
          <a:bodyPr/>
          <a:lstStyle/>
          <a:p>
            <a:pPr algn="just"/>
            <a:r>
              <a:rPr lang="cs-CZ" sz="2000" dirty="0"/>
              <a:t>Uživatel, který žádost založil se automaticky stává </a:t>
            </a:r>
            <a:r>
              <a:rPr lang="cs-CZ" sz="2000" u="sng" dirty="0"/>
              <a:t>Správcem přístupů.</a:t>
            </a:r>
          </a:p>
          <a:p>
            <a:pPr marL="0" indent="0" algn="just">
              <a:buNone/>
            </a:pPr>
            <a:endParaRPr lang="cs-CZ" sz="2000" u="sng" dirty="0"/>
          </a:p>
          <a:p>
            <a:pPr marL="0" indent="0" algn="just">
              <a:buNone/>
            </a:pPr>
            <a:endParaRPr lang="cs-CZ" u="sng" dirty="0"/>
          </a:p>
          <a:p>
            <a:pPr algn="just">
              <a:spcBef>
                <a:spcPts val="0"/>
              </a:spcBef>
              <a:spcAft>
                <a:spcPts val="0"/>
              </a:spcAft>
            </a:pPr>
            <a:endParaRPr lang="cs-CZ" dirty="0"/>
          </a:p>
          <a:p>
            <a:pPr algn="just">
              <a:spcBef>
                <a:spcPts val="0"/>
              </a:spcBef>
              <a:spcAft>
                <a:spcPts val="0"/>
              </a:spcAft>
            </a:pPr>
            <a:endParaRPr lang="cs-CZ" sz="1800" dirty="0"/>
          </a:p>
          <a:p>
            <a:pPr algn="just">
              <a:spcBef>
                <a:spcPts val="0"/>
              </a:spcBef>
              <a:spcAft>
                <a:spcPts val="0"/>
              </a:spcAft>
            </a:pPr>
            <a:r>
              <a:rPr lang="cs-CZ" sz="2000" dirty="0"/>
              <a:t>Možno zpřístupnit žádost dalším uživatelům, včetně pracovníků technické podpory </a:t>
            </a:r>
            <a:r>
              <a:rPr lang="cs-CZ" sz="2000" dirty="0">
                <a:hlinkClick r:id="rId5"/>
              </a:rPr>
              <a:t>iskp@mpsv.cz</a:t>
            </a:r>
            <a:r>
              <a:rPr lang="cs-CZ" sz="2000" dirty="0"/>
              <a:t>. </a:t>
            </a:r>
          </a:p>
          <a:p>
            <a:pPr algn="just"/>
            <a:r>
              <a:rPr lang="cs-CZ" sz="2000" u="sng" dirty="0"/>
              <a:t>Nastavit práva uživatelů:</a:t>
            </a:r>
          </a:p>
          <a:p>
            <a:pPr lvl="1" algn="just"/>
            <a:r>
              <a:rPr lang="cs-CZ" sz="2000" dirty="0"/>
              <a:t>Čtenář</a:t>
            </a:r>
          </a:p>
          <a:p>
            <a:pPr lvl="1" algn="just"/>
            <a:r>
              <a:rPr lang="cs-CZ" sz="2000" dirty="0"/>
              <a:t>Editor</a:t>
            </a:r>
          </a:p>
          <a:p>
            <a:pPr lvl="1" algn="just"/>
            <a:r>
              <a:rPr lang="cs-CZ" sz="2000" dirty="0"/>
              <a:t>Signatář</a:t>
            </a:r>
          </a:p>
          <a:p>
            <a:pPr lvl="1" algn="just"/>
            <a:r>
              <a:rPr lang="cs-CZ" sz="2000" dirty="0"/>
              <a:t>Správce přístupů</a:t>
            </a:r>
          </a:p>
          <a:p>
            <a:pPr lvl="1" algn="just"/>
            <a:r>
              <a:rPr lang="cs-CZ" sz="2000" dirty="0"/>
              <a:t>Zástupce správce přístupů</a:t>
            </a:r>
          </a:p>
          <a:p>
            <a:pPr marL="414000" lvl="1" indent="0">
              <a:buNone/>
            </a:pPr>
            <a:endParaRPr lang="cs-CZ" dirty="0"/>
          </a:p>
          <a:p>
            <a:pPr marL="414000" lvl="1" indent="0">
              <a:buNone/>
            </a:pPr>
            <a:endParaRPr lang="cs-CZ" dirty="0"/>
          </a:p>
          <a:p>
            <a:pPr lvl="1"/>
            <a:endParaRPr lang="cs-CZ" dirty="0"/>
          </a:p>
        </p:txBody>
      </p:sp>
      <p:pic>
        <p:nvPicPr>
          <p:cNvPr id="16" name="Picture 2">
            <a:extLst>
              <a:ext uri="{FF2B5EF4-FFF2-40B4-BE49-F238E27FC236}">
                <a16:creationId xmlns:a16="http://schemas.microsoft.com/office/drawing/2014/main" id="{2D3447BE-4215-4DDA-AE00-4C2E705352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8947" y="1646134"/>
            <a:ext cx="7848872" cy="1296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Obdélník 17">
            <a:extLst>
              <a:ext uri="{FF2B5EF4-FFF2-40B4-BE49-F238E27FC236}">
                <a16:creationId xmlns:a16="http://schemas.microsoft.com/office/drawing/2014/main" id="{7B1690B4-BC37-4024-A676-96EB98CFC21E}"/>
              </a:ext>
            </a:extLst>
          </p:cNvPr>
          <p:cNvSpPr/>
          <p:nvPr/>
        </p:nvSpPr>
        <p:spPr>
          <a:xfrm>
            <a:off x="2424095" y="2247248"/>
            <a:ext cx="648072" cy="65964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5" name="Obrázek 14">
            <a:extLst>
              <a:ext uri="{FF2B5EF4-FFF2-40B4-BE49-F238E27FC236}">
                <a16:creationId xmlns:a16="http://schemas.microsoft.com/office/drawing/2014/main" id="{4441526F-0ADB-4CB1-B302-75595439A87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262270402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Přístup k projektu</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Picture 3">
            <a:extLst>
              <a:ext uri="{FF2B5EF4-FFF2-40B4-BE49-F238E27FC236}">
                <a16:creationId xmlns:a16="http://schemas.microsoft.com/office/drawing/2014/main" id="{380C2CD3-4EF6-45DC-A1AD-F5CFF7FA30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942" y="2738379"/>
            <a:ext cx="8294060"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Obdélník 19">
            <a:extLst>
              <a:ext uri="{FF2B5EF4-FFF2-40B4-BE49-F238E27FC236}">
                <a16:creationId xmlns:a16="http://schemas.microsoft.com/office/drawing/2014/main" id="{FAD14A24-F1AB-429A-BE1C-AC6A3A0A6710}"/>
              </a:ext>
            </a:extLst>
          </p:cNvPr>
          <p:cNvSpPr/>
          <p:nvPr/>
        </p:nvSpPr>
        <p:spPr>
          <a:xfrm>
            <a:off x="410354" y="2810390"/>
            <a:ext cx="1368152"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a:extLst>
              <a:ext uri="{FF2B5EF4-FFF2-40B4-BE49-F238E27FC236}">
                <a16:creationId xmlns:a16="http://schemas.microsoft.com/office/drawing/2014/main" id="{8A5D9854-7066-4E6D-AF1A-12FAC20B37F8}"/>
              </a:ext>
            </a:extLst>
          </p:cNvPr>
          <p:cNvSpPr/>
          <p:nvPr/>
        </p:nvSpPr>
        <p:spPr>
          <a:xfrm>
            <a:off x="6607474" y="4518463"/>
            <a:ext cx="1944216"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Zástupný symbol pro obsah 2">
            <a:extLst>
              <a:ext uri="{FF2B5EF4-FFF2-40B4-BE49-F238E27FC236}">
                <a16:creationId xmlns:a16="http://schemas.microsoft.com/office/drawing/2014/main" id="{17C19321-2975-4E84-81D2-DD60A050B348}"/>
              </a:ext>
            </a:extLst>
          </p:cNvPr>
          <p:cNvSpPr>
            <a:spLocks noGrp="1"/>
          </p:cNvSpPr>
          <p:nvPr>
            <p:ph idx="1"/>
          </p:nvPr>
        </p:nvSpPr>
        <p:spPr>
          <a:xfrm>
            <a:off x="539999" y="1484784"/>
            <a:ext cx="11187543" cy="1512168"/>
          </a:xfrm>
        </p:spPr>
        <p:txBody>
          <a:bodyPr>
            <a:normAutofit/>
          </a:bodyPr>
          <a:lstStyle/>
          <a:p>
            <a:pPr algn="just">
              <a:spcBef>
                <a:spcPts val="0"/>
              </a:spcBef>
              <a:spcAft>
                <a:spcPts val="0"/>
              </a:spcAft>
              <a:buFont typeface="Wingdings" panose="05000000000000000000" pitchFamily="2" charset="2"/>
              <a:buChar char=""/>
            </a:pPr>
            <a:r>
              <a:rPr lang="cs-CZ" sz="2400" dirty="0"/>
              <a:t>Přidělení přístupu novému uživateli pomocí tlačítka Nový záznam.</a:t>
            </a:r>
          </a:p>
          <a:p>
            <a:pPr algn="just">
              <a:spcBef>
                <a:spcPts val="0"/>
              </a:spcBef>
              <a:spcAft>
                <a:spcPts val="0"/>
              </a:spcAft>
              <a:buFont typeface="Wingdings" panose="05000000000000000000" pitchFamily="2" charset="2"/>
              <a:buChar char=""/>
            </a:pPr>
            <a:r>
              <a:rPr lang="cs-CZ" sz="2400" dirty="0"/>
              <a:t>Změna práv stávajících uživatelů – Změnit nastavení přístupů.</a:t>
            </a:r>
          </a:p>
        </p:txBody>
      </p:sp>
      <p:pic>
        <p:nvPicPr>
          <p:cNvPr id="13" name="Obrázek 12">
            <a:extLst>
              <a:ext uri="{FF2B5EF4-FFF2-40B4-BE49-F238E27FC236}">
                <a16:creationId xmlns:a16="http://schemas.microsoft.com/office/drawing/2014/main" id="{7AE2DB9E-1E89-4D05-B184-42797334DF6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62024787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Přístup k projektu</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7AE2DB9E-1E89-4D05-B184-42797334DF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
        <p:nvSpPr>
          <p:cNvPr id="4" name="Zástupný symbol pro obsah 3">
            <a:extLst>
              <a:ext uri="{FF2B5EF4-FFF2-40B4-BE49-F238E27FC236}">
                <a16:creationId xmlns:a16="http://schemas.microsoft.com/office/drawing/2014/main" id="{49F81063-C8C5-4E83-AAED-92E390824B26}"/>
              </a:ext>
            </a:extLst>
          </p:cNvPr>
          <p:cNvSpPr>
            <a:spLocks noGrp="1"/>
          </p:cNvSpPr>
          <p:nvPr>
            <p:ph idx="1"/>
          </p:nvPr>
        </p:nvSpPr>
        <p:spPr/>
        <p:txBody>
          <a:bodyPr/>
          <a:lstStyle/>
          <a:p>
            <a:endParaRPr lang="cs-CZ" dirty="0"/>
          </a:p>
        </p:txBody>
      </p:sp>
      <p:pic>
        <p:nvPicPr>
          <p:cNvPr id="16" name="Picture 2">
            <a:extLst>
              <a:ext uri="{FF2B5EF4-FFF2-40B4-BE49-F238E27FC236}">
                <a16:creationId xmlns:a16="http://schemas.microsoft.com/office/drawing/2014/main" id="{B5B0CFF3-FB66-45C5-816F-B3D40ED6FF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0823" y="1916785"/>
            <a:ext cx="6980871"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Zástupný symbol pro obsah 2">
            <a:extLst>
              <a:ext uri="{FF2B5EF4-FFF2-40B4-BE49-F238E27FC236}">
                <a16:creationId xmlns:a16="http://schemas.microsoft.com/office/drawing/2014/main" id="{875E9467-BED8-45EC-BAE1-AC8610AA5DD9}"/>
              </a:ext>
            </a:extLst>
          </p:cNvPr>
          <p:cNvSpPr txBox="1">
            <a:spLocks/>
          </p:cNvSpPr>
          <p:nvPr/>
        </p:nvSpPr>
        <p:spPr>
          <a:xfrm>
            <a:off x="348145" y="1146191"/>
            <a:ext cx="11215497" cy="15841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buFont typeface="Wingdings" panose="05000000000000000000" pitchFamily="2" charset="2"/>
              <a:buChar char=""/>
            </a:pPr>
            <a:r>
              <a:rPr lang="cs-CZ" sz="2200" dirty="0"/>
              <a:t>Pokud má aplikace ISKP14+ umožnit signatáři podepsat žádost, musí mu být přidělena </a:t>
            </a:r>
            <a:r>
              <a:rPr lang="cs-CZ" sz="2200" b="1" dirty="0"/>
              <a:t>Úloha</a:t>
            </a:r>
            <a:r>
              <a:rPr lang="cs-CZ" sz="2200" dirty="0"/>
              <a:t> </a:t>
            </a:r>
            <a:br>
              <a:rPr lang="cs-CZ" sz="2200" dirty="0"/>
            </a:br>
            <a:r>
              <a:rPr lang="cs-CZ" sz="2200" dirty="0"/>
              <a:t>k podpisu. </a:t>
            </a:r>
          </a:p>
        </p:txBody>
      </p:sp>
      <p:sp>
        <p:nvSpPr>
          <p:cNvPr id="23" name="Obdélník 22">
            <a:extLst>
              <a:ext uri="{FF2B5EF4-FFF2-40B4-BE49-F238E27FC236}">
                <a16:creationId xmlns:a16="http://schemas.microsoft.com/office/drawing/2014/main" id="{DF60FD42-85DF-4A43-B827-372C4CD76B55}"/>
              </a:ext>
            </a:extLst>
          </p:cNvPr>
          <p:cNvSpPr/>
          <p:nvPr/>
        </p:nvSpPr>
        <p:spPr>
          <a:xfrm>
            <a:off x="395536" y="2427606"/>
            <a:ext cx="2520280" cy="208151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Obdélník 24">
            <a:extLst>
              <a:ext uri="{FF2B5EF4-FFF2-40B4-BE49-F238E27FC236}">
                <a16:creationId xmlns:a16="http://schemas.microsoft.com/office/drawing/2014/main" id="{A88105E1-047A-479E-9124-B3D7DDBF704D}"/>
              </a:ext>
            </a:extLst>
          </p:cNvPr>
          <p:cNvSpPr/>
          <p:nvPr/>
        </p:nvSpPr>
        <p:spPr>
          <a:xfrm>
            <a:off x="491427" y="4591143"/>
            <a:ext cx="1008112"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6" name="Přímá spojnice se šipkou 25">
            <a:extLst>
              <a:ext uri="{FF2B5EF4-FFF2-40B4-BE49-F238E27FC236}">
                <a16:creationId xmlns:a16="http://schemas.microsoft.com/office/drawing/2014/main" id="{18954F10-A4C5-42D3-A475-29CD1D66F653}"/>
              </a:ext>
            </a:extLst>
          </p:cNvPr>
          <p:cNvCxnSpPr>
            <a:cxnSpLocks/>
          </p:cNvCxnSpPr>
          <p:nvPr/>
        </p:nvCxnSpPr>
        <p:spPr>
          <a:xfrm flipH="1" flipV="1">
            <a:off x="1499539" y="4754881"/>
            <a:ext cx="5264622" cy="364170"/>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sp>
        <p:nvSpPr>
          <p:cNvPr id="27" name="Zástupný symbol pro obsah 2">
            <a:extLst>
              <a:ext uri="{FF2B5EF4-FFF2-40B4-BE49-F238E27FC236}">
                <a16:creationId xmlns:a16="http://schemas.microsoft.com/office/drawing/2014/main" id="{67F71C52-F96E-4E27-914D-05B2EA8F48D2}"/>
              </a:ext>
            </a:extLst>
          </p:cNvPr>
          <p:cNvSpPr txBox="1">
            <a:spLocks/>
          </p:cNvSpPr>
          <p:nvPr/>
        </p:nvSpPr>
        <p:spPr>
          <a:xfrm>
            <a:off x="6764161" y="4946440"/>
            <a:ext cx="4589639" cy="1367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cs-CZ" sz="1800" b="1" dirty="0"/>
              <a:t>Úlohu lze přidat pomocí tlačítka Nový záznam. </a:t>
            </a:r>
          </a:p>
        </p:txBody>
      </p:sp>
    </p:spTree>
    <p:extLst>
      <p:ext uri="{BB962C8B-B14F-4D97-AF65-F5344CB8AC3E}">
        <p14:creationId xmlns:p14="http://schemas.microsoft.com/office/powerpoint/2010/main" val="38201275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Plné moci</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27" name="Picture 2">
            <a:extLst>
              <a:ext uri="{FF2B5EF4-FFF2-40B4-BE49-F238E27FC236}">
                <a16:creationId xmlns:a16="http://schemas.microsoft.com/office/drawing/2014/main" id="{0EECA66B-B2D2-43A7-8DD7-9D74F722B382}"/>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467545" y="1196752"/>
            <a:ext cx="7093316" cy="47585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Obrázek 12">
            <a:extLst>
              <a:ext uri="{FF2B5EF4-FFF2-40B4-BE49-F238E27FC236}">
                <a16:creationId xmlns:a16="http://schemas.microsoft.com/office/drawing/2014/main" id="{F737E14B-2852-46E3-B56C-AC53875842E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291493244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Kontrola</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15" name="Zástupný symbol pro obsah 2">
            <a:extLst>
              <a:ext uri="{FF2B5EF4-FFF2-40B4-BE49-F238E27FC236}">
                <a16:creationId xmlns:a16="http://schemas.microsoft.com/office/drawing/2014/main" id="{E4918FE8-E25C-45F5-9961-2EBD88CE7457}"/>
              </a:ext>
            </a:extLst>
          </p:cNvPr>
          <p:cNvSpPr>
            <a:spLocks noGrp="1"/>
          </p:cNvSpPr>
          <p:nvPr>
            <p:ph idx="1"/>
          </p:nvPr>
        </p:nvSpPr>
        <p:spPr>
          <a:xfrm>
            <a:off x="539552" y="1556792"/>
            <a:ext cx="11246048" cy="5184576"/>
          </a:xfrm>
        </p:spPr>
        <p:txBody>
          <a:bodyPr/>
          <a:lstStyle/>
          <a:p>
            <a:pPr algn="just">
              <a:lnSpc>
                <a:spcPct val="100000"/>
              </a:lnSpc>
            </a:pPr>
            <a:r>
              <a:rPr lang="cs-CZ" sz="2200" dirty="0"/>
              <a:t>Provádíme zpravidla po vyplnění všech záložek (celé žádosti). </a:t>
            </a:r>
          </a:p>
          <a:p>
            <a:pPr algn="just">
              <a:lnSpc>
                <a:spcPct val="100000"/>
              </a:lnSpc>
            </a:pPr>
            <a:r>
              <a:rPr lang="cs-CZ" sz="2200" dirty="0"/>
              <a:t>Můžeme využít i průběžně jako nápovědu jak správně dané pole vyplnit.</a:t>
            </a:r>
          </a:p>
          <a:p>
            <a:pPr algn="just">
              <a:lnSpc>
                <a:spcPct val="100000"/>
              </a:lnSpc>
            </a:pPr>
            <a:r>
              <a:rPr lang="cs-CZ" sz="2200" dirty="0"/>
              <a:t>Všechny červené chybové hlášky nutno odstranit.</a:t>
            </a:r>
          </a:p>
          <a:p>
            <a:endParaRPr lang="cs-CZ" dirty="0"/>
          </a:p>
          <a:p>
            <a:endParaRPr lang="cs-CZ" dirty="0"/>
          </a:p>
          <a:p>
            <a:endParaRPr lang="cs-CZ" dirty="0"/>
          </a:p>
          <a:p>
            <a:endParaRPr lang="cs-CZ" dirty="0"/>
          </a:p>
          <a:p>
            <a:r>
              <a:rPr lang="cs-CZ" sz="2200" dirty="0"/>
              <a:t>Kontrola proběhla v pořádku = možnost finalizovat!</a:t>
            </a:r>
          </a:p>
        </p:txBody>
      </p:sp>
      <p:pic>
        <p:nvPicPr>
          <p:cNvPr id="16" name="Picture 2">
            <a:extLst>
              <a:ext uri="{FF2B5EF4-FFF2-40B4-BE49-F238E27FC236}">
                <a16:creationId xmlns:a16="http://schemas.microsoft.com/office/drawing/2014/main" id="{9A794A55-A7BC-4CA4-A61D-26B3C91F7F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6501" y="2911554"/>
            <a:ext cx="6264696"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Obrázek 12">
            <a:extLst>
              <a:ext uri="{FF2B5EF4-FFF2-40B4-BE49-F238E27FC236}">
                <a16:creationId xmlns:a16="http://schemas.microsoft.com/office/drawing/2014/main" id="{B61D517C-479A-4B0E-9460-01075A6D8C4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91238455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Finalizace</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13" name="Zástupný symbol pro obsah 2">
            <a:extLst>
              <a:ext uri="{FF2B5EF4-FFF2-40B4-BE49-F238E27FC236}">
                <a16:creationId xmlns:a16="http://schemas.microsoft.com/office/drawing/2014/main" id="{5E0F325E-56A8-4145-AD0F-AB402AA25554}"/>
              </a:ext>
            </a:extLst>
          </p:cNvPr>
          <p:cNvSpPr>
            <a:spLocks noGrp="1"/>
          </p:cNvSpPr>
          <p:nvPr>
            <p:ph idx="1"/>
          </p:nvPr>
        </p:nvSpPr>
        <p:spPr>
          <a:xfrm>
            <a:off x="540000" y="1628800"/>
            <a:ext cx="10955314" cy="4680520"/>
          </a:xfrm>
        </p:spPr>
        <p:txBody>
          <a:bodyPr>
            <a:normAutofit/>
          </a:bodyPr>
          <a:lstStyle/>
          <a:p>
            <a:pPr algn="just"/>
            <a:r>
              <a:rPr lang="cs-CZ" sz="2400" dirty="0"/>
              <a:t>Nutno v nastavení přístupů (záložka Přístup k žádosti) uvést/zatrhnout Signatáře.</a:t>
            </a:r>
          </a:p>
          <a:p>
            <a:pPr algn="just"/>
            <a:r>
              <a:rPr lang="cs-CZ" sz="2400" dirty="0"/>
              <a:t>I po finalizaci žádosti o podporu možno provést změny.</a:t>
            </a:r>
          </a:p>
          <a:p>
            <a:pPr algn="just"/>
            <a:r>
              <a:rPr lang="cs-CZ" sz="2400" dirty="0"/>
              <a:t>V PŘÍKAZOVÉM ŘÁDKU se objeví tlačítko STORNO FINALIZACE.</a:t>
            </a:r>
          </a:p>
          <a:p>
            <a:pPr algn="just"/>
            <a:r>
              <a:rPr lang="cs-CZ" sz="2400" dirty="0"/>
              <a:t>Poté opět nutno finalizovat.</a:t>
            </a:r>
          </a:p>
          <a:p>
            <a:pPr algn="just"/>
            <a:r>
              <a:rPr lang="cs-CZ" sz="2400" dirty="0"/>
              <a:t>POZOR!!!</a:t>
            </a:r>
          </a:p>
          <a:p>
            <a:pPr marL="414000" lvl="1" indent="0" algn="just">
              <a:buNone/>
            </a:pPr>
            <a:r>
              <a:rPr lang="cs-CZ" dirty="0"/>
              <a:t>U </a:t>
            </a:r>
            <a:r>
              <a:rPr lang="cs-CZ" dirty="0" err="1"/>
              <a:t>finalizované</a:t>
            </a:r>
            <a:r>
              <a:rPr lang="cs-CZ" dirty="0"/>
              <a:t> žádosti nelze provádět změny v přístupech k projektu. Pokud je nutné změnu provést, musíte zmáčknout Storno finalizace na </a:t>
            </a:r>
            <a:r>
              <a:rPr lang="cs-CZ"/>
              <a:t>horní liště.</a:t>
            </a:r>
            <a:endParaRPr lang="cs-CZ" dirty="0"/>
          </a:p>
        </p:txBody>
      </p:sp>
      <p:pic>
        <p:nvPicPr>
          <p:cNvPr id="18" name="Picture 2">
            <a:extLst>
              <a:ext uri="{FF2B5EF4-FFF2-40B4-BE49-F238E27FC236}">
                <a16:creationId xmlns:a16="http://schemas.microsoft.com/office/drawing/2014/main" id="{D5931E42-FB2C-4AB9-8C13-570CA267BE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6191" y="4562528"/>
            <a:ext cx="1689301" cy="299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Obrázek 14">
            <a:extLst>
              <a:ext uri="{FF2B5EF4-FFF2-40B4-BE49-F238E27FC236}">
                <a16:creationId xmlns:a16="http://schemas.microsoft.com/office/drawing/2014/main" id="{8DA8F9B6-6948-4D26-87C3-8E41D237CE3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209369436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Podpis a podání žádosti</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15" name="Zástupný symbol pro obsah 2">
            <a:extLst>
              <a:ext uri="{FF2B5EF4-FFF2-40B4-BE49-F238E27FC236}">
                <a16:creationId xmlns:a16="http://schemas.microsoft.com/office/drawing/2014/main" id="{BB0350F5-F0E9-4770-A4A1-58744B85C0DD}"/>
              </a:ext>
            </a:extLst>
          </p:cNvPr>
          <p:cNvSpPr>
            <a:spLocks noGrp="1"/>
          </p:cNvSpPr>
          <p:nvPr>
            <p:ph idx="1"/>
          </p:nvPr>
        </p:nvSpPr>
        <p:spPr>
          <a:xfrm>
            <a:off x="1" y="1556792"/>
            <a:ext cx="6444342" cy="2403216"/>
          </a:xfrm>
        </p:spPr>
        <p:txBody>
          <a:bodyPr/>
          <a:lstStyle/>
          <a:p>
            <a:r>
              <a:rPr lang="cs-CZ" sz="1800" b="1" u="sng" dirty="0"/>
              <a:t>PODPIS ŽÁDOSTI</a:t>
            </a:r>
          </a:p>
          <a:p>
            <a:pPr lvl="1">
              <a:lnSpc>
                <a:spcPct val="100000"/>
              </a:lnSpc>
            </a:pPr>
            <a:r>
              <a:rPr lang="cs-CZ" sz="1800" dirty="0"/>
              <a:t>Poslední záložka v levém menu.</a:t>
            </a:r>
          </a:p>
          <a:p>
            <a:pPr lvl="1">
              <a:lnSpc>
                <a:spcPct val="100000"/>
              </a:lnSpc>
            </a:pPr>
            <a:r>
              <a:rPr lang="cs-CZ" sz="1800" b="1" u="sng" dirty="0"/>
              <a:t>Zaktivní se až po úspěšné finalizaci.</a:t>
            </a:r>
          </a:p>
          <a:p>
            <a:pPr lvl="1">
              <a:lnSpc>
                <a:spcPct val="100000"/>
              </a:lnSpc>
            </a:pPr>
            <a:r>
              <a:rPr lang="cs-CZ" sz="1800" dirty="0"/>
              <a:t>Podepisuje jeden či více signatářů (dle volby na záložce Identifikace operace </a:t>
            </a:r>
            <a:r>
              <a:rPr lang="cs-CZ" sz="1800" dirty="0">
                <a:sym typeface="Wingdings" pitchFamily="2" charset="2"/>
              </a:rPr>
              <a:t> pole Způsob jednání</a:t>
            </a:r>
            <a:r>
              <a:rPr lang="cs-CZ" sz="1800" dirty="0"/>
              <a:t>).</a:t>
            </a:r>
          </a:p>
          <a:p>
            <a:pPr lvl="1">
              <a:lnSpc>
                <a:spcPct val="100000"/>
              </a:lnSpc>
            </a:pPr>
            <a:r>
              <a:rPr lang="cs-CZ" sz="1800" dirty="0"/>
              <a:t>Nutný elektronický podpis (osobní kvalifikovaný certifikát).</a:t>
            </a:r>
          </a:p>
          <a:p>
            <a:endParaRPr lang="cs-CZ" sz="1600" dirty="0"/>
          </a:p>
        </p:txBody>
      </p:sp>
      <p:sp>
        <p:nvSpPr>
          <p:cNvPr id="16" name="Zástupný symbol pro obsah 3">
            <a:extLst>
              <a:ext uri="{FF2B5EF4-FFF2-40B4-BE49-F238E27FC236}">
                <a16:creationId xmlns:a16="http://schemas.microsoft.com/office/drawing/2014/main" id="{A9FB8D0A-600E-446D-B2F4-5E684978C68F}"/>
              </a:ext>
            </a:extLst>
          </p:cNvPr>
          <p:cNvSpPr txBox="1">
            <a:spLocks/>
          </p:cNvSpPr>
          <p:nvPr/>
        </p:nvSpPr>
        <p:spPr>
          <a:xfrm>
            <a:off x="0" y="4061084"/>
            <a:ext cx="6270171" cy="1970920"/>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cs-CZ" sz="1800" b="1" u="sng" dirty="0">
                <a:solidFill>
                  <a:schemeClr val="tx1"/>
                </a:solidFill>
              </a:rPr>
              <a:t>PODÁNÍ ŽÁDOSTI</a:t>
            </a:r>
          </a:p>
          <a:p>
            <a:pPr marL="742950" lvl="1" indent="-285750" algn="just">
              <a:buFont typeface="Arial" panose="020B0604020202020204" pitchFamily="34" charset="0"/>
              <a:buChar char="•"/>
            </a:pPr>
            <a:r>
              <a:rPr lang="cs-CZ" dirty="0"/>
              <a:t>Určeno na první záložce Identifikace operace (pole Typ podání) při vyplňování žádosti.</a:t>
            </a:r>
          </a:p>
          <a:p>
            <a:pPr marL="742950" lvl="1" indent="-285750" algn="just">
              <a:buFont typeface="Arial" panose="020B0604020202020204" pitchFamily="34" charset="0"/>
              <a:buChar char="•"/>
            </a:pPr>
            <a:r>
              <a:rPr lang="cs-CZ" dirty="0"/>
              <a:t>Automaticky (nastaveno defaultně) x Ručně. </a:t>
            </a:r>
          </a:p>
          <a:p>
            <a:pPr marL="742950" lvl="1" indent="-285750" algn="just">
              <a:buFont typeface="Arial" panose="020B0604020202020204" pitchFamily="34" charset="0"/>
              <a:buChar char="•"/>
            </a:pPr>
            <a:r>
              <a:rPr lang="cs-CZ" dirty="0"/>
              <a:t>Žádost podána současně s podpisem x Žádost ručně podána.									</a:t>
            </a:r>
          </a:p>
        </p:txBody>
      </p:sp>
      <p:pic>
        <p:nvPicPr>
          <p:cNvPr id="20" name="Picture 3" descr="C:\Users\michaela.sedlackova\Desktop\Podpis žádosti.PNG">
            <a:extLst>
              <a:ext uri="{FF2B5EF4-FFF2-40B4-BE49-F238E27FC236}">
                <a16:creationId xmlns:a16="http://schemas.microsoft.com/office/drawing/2014/main" id="{69F84E0B-7F87-415A-803D-B7288E553F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8285" y="1032832"/>
            <a:ext cx="2868360" cy="5088222"/>
          </a:xfrm>
          <a:prstGeom prst="rect">
            <a:avLst/>
          </a:prstGeom>
          <a:noFill/>
          <a:extLst>
            <a:ext uri="{909E8E84-426E-40DD-AFC4-6F175D3DCCD1}">
              <a14:hiddenFill xmlns:a14="http://schemas.microsoft.com/office/drawing/2010/main">
                <a:solidFill>
                  <a:srgbClr val="FFFFFF"/>
                </a:solidFill>
              </a14:hiddenFill>
            </a:ext>
          </a:extLst>
        </p:spPr>
      </p:pic>
      <p:pic>
        <p:nvPicPr>
          <p:cNvPr id="13" name="Obrázek 12">
            <a:extLst>
              <a:ext uri="{FF2B5EF4-FFF2-40B4-BE49-F238E27FC236}">
                <a16:creationId xmlns:a16="http://schemas.microsoft.com/office/drawing/2014/main" id="{42E20615-AB84-4A47-9AA4-5EB293EEAD1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93553718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Podpis žádosti</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8" name="Picture 2">
            <a:extLst>
              <a:ext uri="{FF2B5EF4-FFF2-40B4-BE49-F238E27FC236}">
                <a16:creationId xmlns:a16="http://schemas.microsoft.com/office/drawing/2014/main" id="{975B4DBE-04E5-405E-9666-D2E29A3D6E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584" y="1484784"/>
            <a:ext cx="7589748"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Obdélník 20">
            <a:extLst>
              <a:ext uri="{FF2B5EF4-FFF2-40B4-BE49-F238E27FC236}">
                <a16:creationId xmlns:a16="http://schemas.microsoft.com/office/drawing/2014/main" id="{2CE8B14F-1F5C-48C2-BBF0-6F0B5C347725}"/>
              </a:ext>
            </a:extLst>
          </p:cNvPr>
          <p:cNvSpPr/>
          <p:nvPr/>
        </p:nvSpPr>
        <p:spPr>
          <a:xfrm>
            <a:off x="981225" y="2617662"/>
            <a:ext cx="216024"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Zástupný symbol pro obsah 3">
            <a:extLst>
              <a:ext uri="{FF2B5EF4-FFF2-40B4-BE49-F238E27FC236}">
                <a16:creationId xmlns:a16="http://schemas.microsoft.com/office/drawing/2014/main" id="{E9917E3D-998A-4265-A572-6FB235FCE39D}"/>
              </a:ext>
            </a:extLst>
          </p:cNvPr>
          <p:cNvSpPr txBox="1">
            <a:spLocks/>
          </p:cNvSpPr>
          <p:nvPr/>
        </p:nvSpPr>
        <p:spPr>
          <a:xfrm>
            <a:off x="683568" y="4437112"/>
            <a:ext cx="8064000" cy="936104"/>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just">
              <a:buFont typeface="Arial" panose="020B0604020202020204" pitchFamily="34" charset="0"/>
              <a:buChar char="•"/>
            </a:pPr>
            <a:r>
              <a:rPr lang="cs-CZ" sz="2200" b="1" dirty="0">
                <a:solidFill>
                  <a:schemeClr val="tx1"/>
                </a:solidFill>
              </a:rPr>
              <a:t>Na záložce Podpis žádosti klikněte na ikonu pečeti.</a:t>
            </a:r>
          </a:p>
          <a:p>
            <a:pPr marL="285750" indent="-285750" algn="just">
              <a:buFont typeface="Arial" panose="020B0604020202020204" pitchFamily="34" charset="0"/>
              <a:buChar char="•"/>
            </a:pPr>
            <a:r>
              <a:rPr lang="cs-CZ" sz="2200" b="1" dirty="0">
                <a:solidFill>
                  <a:schemeClr val="tx1"/>
                </a:solidFill>
              </a:rPr>
              <a:t>Po úspěšném podepsání tiskové verze žádosti se černá ikona pečeti změní na zelenou. </a:t>
            </a:r>
          </a:p>
        </p:txBody>
      </p:sp>
      <p:pic>
        <p:nvPicPr>
          <p:cNvPr id="13" name="Obrázek 12">
            <a:extLst>
              <a:ext uri="{FF2B5EF4-FFF2-40B4-BE49-F238E27FC236}">
                <a16:creationId xmlns:a16="http://schemas.microsoft.com/office/drawing/2014/main" id="{F85E3F70-5332-48B8-A2A1-8CB92464AE8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pic>
        <p:nvPicPr>
          <p:cNvPr id="15" name="Picture 3">
            <a:extLst>
              <a:ext uri="{FF2B5EF4-FFF2-40B4-BE49-F238E27FC236}">
                <a16:creationId xmlns:a16="http://schemas.microsoft.com/office/drawing/2014/main" id="{91847370-F369-43A2-8423-F154A69D7C6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0963" t="9343" r="32212" b="20604"/>
          <a:stretch/>
        </p:blipFill>
        <p:spPr bwMode="auto">
          <a:xfrm>
            <a:off x="3977119" y="5121240"/>
            <a:ext cx="376237" cy="4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8324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fontScale="77500" lnSpcReduction="20000"/>
          </a:bodyPr>
          <a:lstStyle/>
          <a:p>
            <a:pPr marL="0" indent="0">
              <a:buNone/>
            </a:pPr>
            <a:endParaRPr lang="cs-CZ" sz="1900" b="1" dirty="0"/>
          </a:p>
          <a:p>
            <a:pPr marL="0" indent="0" algn="just">
              <a:buNone/>
            </a:pPr>
            <a:r>
              <a:rPr lang="cs-CZ" sz="2400" b="1" dirty="0"/>
              <a:t>V rámci jednoho projektu nelze kombinovat více režimů veřejné podpory!</a:t>
            </a:r>
          </a:p>
          <a:p>
            <a:pPr marL="0" indent="0" algn="just">
              <a:buNone/>
            </a:pPr>
            <a:r>
              <a:rPr lang="cs-CZ" sz="2400" dirty="0"/>
              <a:t>Informace o veřejné podpoře (včetně podpory de minimis) jsou k dispozici v Obecné části pravidel pro žadatele </a:t>
            </a:r>
            <a:br>
              <a:rPr lang="cs-CZ" sz="2400" dirty="0"/>
            </a:br>
            <a:r>
              <a:rPr lang="cs-CZ" sz="2400" dirty="0"/>
              <a:t>a příjemce v rámci Operačního programu Zaměstnanost – dostupné na: </a:t>
            </a:r>
            <a:r>
              <a:rPr lang="cs-CZ" sz="2400" dirty="0">
                <a:hlinkClick r:id="rId4"/>
              </a:rPr>
              <a:t>https://www.esfcr.cz/pravidla-pro-zadatele-a-prijemce-opz/-/dokument/797767</a:t>
            </a:r>
            <a:endParaRPr lang="cs-CZ" sz="2400" b="1" dirty="0"/>
          </a:p>
          <a:p>
            <a:pPr marL="0" indent="0" algn="just">
              <a:buNone/>
            </a:pPr>
            <a:endParaRPr lang="cs-CZ" sz="2400" b="1" dirty="0"/>
          </a:p>
          <a:p>
            <a:pPr algn="just">
              <a:buNone/>
            </a:pPr>
            <a:r>
              <a:rPr lang="cs-CZ" sz="2400" b="1" u="sng" dirty="0"/>
              <a:t>Znaky naplnění  (definice) VP:</a:t>
            </a:r>
            <a:endParaRPr lang="cs-CZ" sz="2400" dirty="0"/>
          </a:p>
          <a:p>
            <a:pPr algn="just"/>
            <a:r>
              <a:rPr lang="cs-CZ" sz="2400" dirty="0"/>
              <a:t>zvýhodnění určitého podnikání nebo odvětví (směřována podniku </a:t>
            </a:r>
            <a:r>
              <a:rPr lang="pl-PL" sz="2400" dirty="0"/>
              <a:t>nebo skupině podniků, které zvýhodňuje na trhu)</a:t>
            </a:r>
            <a:endParaRPr lang="cs-CZ" sz="2400" dirty="0"/>
          </a:p>
          <a:p>
            <a:pPr algn="just"/>
            <a:r>
              <a:rPr lang="cs-CZ" sz="2400" dirty="0"/>
              <a:t>VP je poskytována z veřejných (státních prostředků)</a:t>
            </a:r>
          </a:p>
          <a:p>
            <a:pPr algn="just"/>
            <a:r>
              <a:rPr lang="cs-CZ" sz="2400" dirty="0"/>
              <a:t>ovlivňuje obchod mezi členskými státy EU</a:t>
            </a:r>
          </a:p>
          <a:p>
            <a:pPr algn="just"/>
            <a:r>
              <a:rPr lang="cs-CZ" sz="2400" dirty="0"/>
              <a:t>narušuje nebo hrozí narušením hospodářské soutěže</a:t>
            </a:r>
          </a:p>
          <a:p>
            <a:pPr marL="0" indent="0" algn="just">
              <a:buNone/>
            </a:pPr>
            <a:endParaRPr lang="cs-CZ" sz="2400" dirty="0"/>
          </a:p>
          <a:p>
            <a:pPr algn="just"/>
            <a:r>
              <a:rPr lang="cs-CZ" sz="2400" b="1" dirty="0"/>
              <a:t>o poskytnutí VP rozhoduje ŘO </a:t>
            </a:r>
            <a:endParaRPr lang="cs-CZ" sz="2400" dirty="0"/>
          </a:p>
          <a:p>
            <a:pPr algn="just"/>
            <a:r>
              <a:rPr lang="cs-CZ" sz="2400" dirty="0"/>
              <a:t>k poskytnutí VP dochází vydáním právního aktu ŘO </a:t>
            </a:r>
          </a:p>
          <a:p>
            <a:pPr marL="0" indent="0">
              <a:buNone/>
            </a:pPr>
            <a:endParaRPr lang="cs-CZ" sz="2300" dirty="0"/>
          </a:p>
          <a:p>
            <a:pPr>
              <a:buNone/>
            </a:pPr>
            <a:endParaRPr lang="cs-CZ" sz="2300" dirty="0"/>
          </a:p>
          <a:p>
            <a:endParaRPr lang="cs-CZ" sz="2400" dirty="0"/>
          </a:p>
          <a:p>
            <a:endParaRPr lang="cs-CZ" sz="16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253810"/>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Představení výzvy</a:t>
            </a:r>
          </a:p>
          <a:p>
            <a:pPr algn="r"/>
            <a:r>
              <a:rPr lang="cs-CZ" sz="3200" b="1" dirty="0">
                <a:solidFill>
                  <a:srgbClr val="0070C0"/>
                </a:solidFill>
              </a:rPr>
              <a:t>Veřejná podpora</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4D4F3E1F-FF14-46D1-A099-0FD2370916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365168201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Podpis žádosti</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Picture 2">
            <a:extLst>
              <a:ext uri="{FF2B5EF4-FFF2-40B4-BE49-F238E27FC236}">
                <a16:creationId xmlns:a16="http://schemas.microsoft.com/office/drawing/2014/main" id="{86E902AD-88EC-4D16-A0AA-6C6ABC07D5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3025" y="1268760"/>
            <a:ext cx="6541344" cy="3241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Zástupný symbol pro obsah 3">
            <a:extLst>
              <a:ext uri="{FF2B5EF4-FFF2-40B4-BE49-F238E27FC236}">
                <a16:creationId xmlns:a16="http://schemas.microsoft.com/office/drawing/2014/main" id="{002405BC-A465-4CE3-A0A8-0AF5268F4F00}"/>
              </a:ext>
            </a:extLst>
          </p:cNvPr>
          <p:cNvSpPr txBox="1">
            <a:spLocks/>
          </p:cNvSpPr>
          <p:nvPr/>
        </p:nvSpPr>
        <p:spPr>
          <a:xfrm>
            <a:off x="118510" y="4510488"/>
            <a:ext cx="11372905" cy="1517334"/>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just">
              <a:buFont typeface="Arial" panose="020B0604020202020204" pitchFamily="34" charset="0"/>
              <a:buChar char="•"/>
            </a:pPr>
            <a:r>
              <a:rPr lang="cs-CZ" sz="2100" b="1" dirty="0">
                <a:solidFill>
                  <a:schemeClr val="tx1"/>
                </a:solidFill>
              </a:rPr>
              <a:t>Označíte checkbox Soubory.</a:t>
            </a:r>
          </a:p>
          <a:p>
            <a:pPr marL="285750" indent="-285750" algn="just">
              <a:buFont typeface="Arial" panose="020B0604020202020204" pitchFamily="34" charset="0"/>
              <a:buChar char="•"/>
            </a:pPr>
            <a:r>
              <a:rPr lang="cs-CZ" sz="2100" b="1" dirty="0">
                <a:solidFill>
                  <a:schemeClr val="tx1"/>
                </a:solidFill>
              </a:rPr>
              <a:t>Přes tlačítko Vybrat vložíte soubor s elektronickým podpisem výběrem z adresářů vašeho počítače.</a:t>
            </a:r>
          </a:p>
          <a:p>
            <a:pPr marL="285750" indent="-285750" algn="just">
              <a:buFont typeface="Arial" panose="020B0604020202020204" pitchFamily="34" charset="0"/>
              <a:buChar char="•"/>
            </a:pPr>
            <a:r>
              <a:rPr lang="cs-CZ" sz="2100" b="1" dirty="0">
                <a:solidFill>
                  <a:schemeClr val="tx1"/>
                </a:solidFill>
              </a:rPr>
              <a:t>Vložíte Heslo. </a:t>
            </a:r>
          </a:p>
          <a:p>
            <a:pPr marL="285750" indent="-285750" algn="just">
              <a:buFont typeface="Arial" panose="020B0604020202020204" pitchFamily="34" charset="0"/>
              <a:buChar char="•"/>
            </a:pPr>
            <a:r>
              <a:rPr lang="cs-CZ" sz="2100" b="1" dirty="0">
                <a:solidFill>
                  <a:schemeClr val="tx1"/>
                </a:solidFill>
              </a:rPr>
              <a:t>Stisknete tlačítko Dokončit.</a:t>
            </a:r>
          </a:p>
          <a:p>
            <a:endParaRPr lang="cs-CZ" dirty="0"/>
          </a:p>
        </p:txBody>
      </p:sp>
      <p:pic>
        <p:nvPicPr>
          <p:cNvPr id="16" name="Obrázek 15">
            <a:extLst>
              <a:ext uri="{FF2B5EF4-FFF2-40B4-BE49-F238E27FC236}">
                <a16:creationId xmlns:a16="http://schemas.microsoft.com/office/drawing/2014/main" id="{BC4C45CA-43FF-40C2-B913-1A8AA72BCB7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56962751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Stav žádosti</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6" name="Picture 2">
            <a:extLst>
              <a:ext uri="{FF2B5EF4-FFF2-40B4-BE49-F238E27FC236}">
                <a16:creationId xmlns:a16="http://schemas.microsoft.com/office/drawing/2014/main" id="{AADD3B37-F6A9-41B0-94FB-C6F2A379C6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0734" y="1430778"/>
            <a:ext cx="7265367"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Obdélník 17">
            <a:extLst>
              <a:ext uri="{FF2B5EF4-FFF2-40B4-BE49-F238E27FC236}">
                <a16:creationId xmlns:a16="http://schemas.microsoft.com/office/drawing/2014/main" id="{B97B8193-5EBB-4BFA-BFA5-FFEE7B25B1E8}"/>
              </a:ext>
            </a:extLst>
          </p:cNvPr>
          <p:cNvSpPr/>
          <p:nvPr/>
        </p:nvSpPr>
        <p:spPr>
          <a:xfrm>
            <a:off x="1054261" y="2498723"/>
            <a:ext cx="3518767"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bdélník 19">
            <a:extLst>
              <a:ext uri="{FF2B5EF4-FFF2-40B4-BE49-F238E27FC236}">
                <a16:creationId xmlns:a16="http://schemas.microsoft.com/office/drawing/2014/main" id="{691796AF-FAB5-476D-84A8-D92F7C3CF0E4}"/>
              </a:ext>
            </a:extLst>
          </p:cNvPr>
          <p:cNvSpPr/>
          <p:nvPr/>
        </p:nvSpPr>
        <p:spPr>
          <a:xfrm>
            <a:off x="5322805" y="2138683"/>
            <a:ext cx="2863523"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a:extLst>
              <a:ext uri="{FF2B5EF4-FFF2-40B4-BE49-F238E27FC236}">
                <a16:creationId xmlns:a16="http://schemas.microsoft.com/office/drawing/2014/main" id="{7D88F7AF-24C4-450F-AF73-A14ACCAF3FCE}"/>
              </a:ext>
            </a:extLst>
          </p:cNvPr>
          <p:cNvSpPr/>
          <p:nvPr/>
        </p:nvSpPr>
        <p:spPr>
          <a:xfrm>
            <a:off x="5306008" y="2729301"/>
            <a:ext cx="2880320" cy="82809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Zástupný symbol pro obsah 3">
            <a:extLst>
              <a:ext uri="{FF2B5EF4-FFF2-40B4-BE49-F238E27FC236}">
                <a16:creationId xmlns:a16="http://schemas.microsoft.com/office/drawing/2014/main" id="{2E8BFA99-DEB7-48B7-BBDF-CA456BF5CFC8}"/>
              </a:ext>
            </a:extLst>
          </p:cNvPr>
          <p:cNvSpPr txBox="1">
            <a:spLocks/>
          </p:cNvSpPr>
          <p:nvPr/>
        </p:nvSpPr>
        <p:spPr>
          <a:xfrm>
            <a:off x="507716" y="3926708"/>
            <a:ext cx="11584200" cy="2952295"/>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just">
              <a:buFont typeface="Arial" panose="020B0604020202020204" pitchFamily="34" charset="0"/>
              <a:buChar char="•"/>
            </a:pPr>
            <a:r>
              <a:rPr lang="cs-CZ" sz="2100" b="1" dirty="0">
                <a:solidFill>
                  <a:schemeClr val="tx1"/>
                </a:solidFill>
              </a:rPr>
              <a:t>Datum a čas jednotlivých operací se žádostí od jejího založení až po podání.</a:t>
            </a:r>
          </a:p>
          <a:p>
            <a:pPr marL="285750" indent="-285750" algn="just">
              <a:buFont typeface="Arial" panose="020B0604020202020204" pitchFamily="34" charset="0"/>
              <a:buChar char="•"/>
            </a:pPr>
            <a:r>
              <a:rPr lang="cs-CZ" sz="2100" b="1" dirty="0">
                <a:solidFill>
                  <a:schemeClr val="tx1"/>
                </a:solidFill>
              </a:rPr>
              <a:t>Možno sledovat stav podané žádosti během její administrace v systému ŘO OPZ (CSSF14+).</a:t>
            </a:r>
          </a:p>
          <a:p>
            <a:pPr marL="285750" indent="-285750" algn="just">
              <a:buFont typeface="Arial" panose="020B0604020202020204" pitchFamily="34" charset="0"/>
              <a:buChar char="•"/>
            </a:pPr>
            <a:r>
              <a:rPr lang="cs-CZ" sz="2100" b="1" dirty="0">
                <a:solidFill>
                  <a:schemeClr val="tx1"/>
                </a:solidFill>
              </a:rPr>
              <a:t>Pokud je žádost správně podána, je doplněno registrační číslo projektu.</a:t>
            </a:r>
          </a:p>
          <a:p>
            <a:endParaRPr lang="cs-CZ" dirty="0"/>
          </a:p>
        </p:txBody>
      </p:sp>
      <p:pic>
        <p:nvPicPr>
          <p:cNvPr id="15" name="Obrázek 14">
            <a:extLst>
              <a:ext uri="{FF2B5EF4-FFF2-40B4-BE49-F238E27FC236}">
                <a16:creationId xmlns:a16="http://schemas.microsoft.com/office/drawing/2014/main" id="{26BD8754-EB4F-48CF-B9AC-F272A69D0DC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259490931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858803" y="-47166"/>
            <a:ext cx="6970206" cy="1086160"/>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endParaRPr lang="cs-CZ" sz="36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126BFE4-55E9-42B0-BC95-D410F181BB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
        <p:nvSpPr>
          <p:cNvPr id="5" name="Zástupný symbol pro obsah 4">
            <a:extLst>
              <a:ext uri="{FF2B5EF4-FFF2-40B4-BE49-F238E27FC236}">
                <a16:creationId xmlns:a16="http://schemas.microsoft.com/office/drawing/2014/main" id="{9F404548-0817-4BD3-9A2A-15017B7BDEE4}"/>
              </a:ext>
            </a:extLst>
          </p:cNvPr>
          <p:cNvSpPr>
            <a:spLocks noGrp="1"/>
          </p:cNvSpPr>
          <p:nvPr>
            <p:ph idx="1"/>
          </p:nvPr>
        </p:nvSpPr>
        <p:spPr>
          <a:xfrm>
            <a:off x="7120328" y="1126223"/>
            <a:ext cx="5071671" cy="4695862"/>
          </a:xfrm>
        </p:spPr>
        <p:txBody>
          <a:bodyPr>
            <a:normAutofit/>
          </a:bodyPr>
          <a:lstStyle/>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p:txBody>
      </p:sp>
      <p:sp>
        <p:nvSpPr>
          <p:cNvPr id="2" name="Obdélník 1">
            <a:extLst>
              <a:ext uri="{FF2B5EF4-FFF2-40B4-BE49-F238E27FC236}">
                <a16:creationId xmlns:a16="http://schemas.microsoft.com/office/drawing/2014/main" id="{85BE000C-F6D1-46D6-893D-E7E8EBBD075D}"/>
              </a:ext>
            </a:extLst>
          </p:cNvPr>
          <p:cNvSpPr/>
          <p:nvPr/>
        </p:nvSpPr>
        <p:spPr>
          <a:xfrm>
            <a:off x="3026861" y="2319773"/>
            <a:ext cx="5794408" cy="923330"/>
          </a:xfrm>
          <a:prstGeom prst="rect">
            <a:avLst/>
          </a:prstGeom>
        </p:spPr>
        <p:txBody>
          <a:bodyPr wrap="none">
            <a:spAutoFit/>
          </a:bodyPr>
          <a:lstStyle/>
          <a:p>
            <a:pPr algn="ctr"/>
            <a:r>
              <a:rPr lang="cs-CZ" sz="5400" b="1" spc="-150" dirty="0">
                <a:solidFill>
                  <a:schemeClr val="accent1">
                    <a:lumMod val="75000"/>
                  </a:schemeClr>
                </a:solidFill>
              </a:rPr>
              <a:t>ZPRÁVA O REALIZACI</a:t>
            </a:r>
            <a:endParaRPr lang="cs-CZ" sz="5400" dirty="0"/>
          </a:p>
        </p:txBody>
      </p:sp>
      <p:pic>
        <p:nvPicPr>
          <p:cNvPr id="4" name="Obrázek 3">
            <a:extLst>
              <a:ext uri="{FF2B5EF4-FFF2-40B4-BE49-F238E27FC236}">
                <a16:creationId xmlns:a16="http://schemas.microsoft.com/office/drawing/2014/main" id="{3944B97A-F0AD-43EC-A557-4CF85EE055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86" y="4443874"/>
            <a:ext cx="8559808" cy="1411200"/>
          </a:xfrm>
          <a:prstGeom prst="rect">
            <a:avLst/>
          </a:prstGeom>
        </p:spPr>
      </p:pic>
    </p:spTree>
    <p:extLst>
      <p:ext uri="{BB962C8B-B14F-4D97-AF65-F5344CB8AC3E}">
        <p14:creationId xmlns:p14="http://schemas.microsoft.com/office/powerpoint/2010/main" val="55470450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marL="0" indent="0">
              <a:buNone/>
            </a:pPr>
            <a:endParaRPr lang="cs-CZ" dirty="0"/>
          </a:p>
          <a:p>
            <a:r>
              <a:rPr lang="cs-CZ" sz="2400" dirty="0"/>
              <a:t>Předkládá se prostřednictvím IS KP14+ do 30 dnů po ukončení </a:t>
            </a:r>
            <a:r>
              <a:rPr lang="cs-CZ" sz="2400" b="1" dirty="0"/>
              <a:t>každého </a:t>
            </a:r>
            <a:r>
              <a:rPr lang="cs-CZ" sz="2400" dirty="0"/>
              <a:t>monitorovacího období </a:t>
            </a:r>
          </a:p>
          <a:p>
            <a:endParaRPr lang="cs-CZ" sz="2400" dirty="0"/>
          </a:p>
          <a:p>
            <a:r>
              <a:rPr lang="cs-CZ" sz="2400" dirty="0"/>
              <a:t>Monitorovací období trvá zpravidla 6 měsíců </a:t>
            </a:r>
          </a:p>
          <a:p>
            <a:endParaRPr lang="cs-CZ" sz="2400" dirty="0"/>
          </a:p>
          <a:p>
            <a:r>
              <a:rPr lang="cs-CZ" sz="2400" dirty="0"/>
              <a:t>ŘO OPZ provádí kontrolu Zprávy o realizaci do 40 pracovních dní ode dne jejího předložení </a:t>
            </a:r>
          </a:p>
          <a:p>
            <a:pPr marL="0" lvl="0" indent="0">
              <a:buNone/>
            </a:pPr>
            <a:endParaRPr lang="cs-CZ" sz="20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Zpráva o realizaci</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9B736A6C-5309-4908-B4D6-6CF8B823B0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28483440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858803" y="-47166"/>
            <a:ext cx="6970206" cy="1086160"/>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endParaRPr lang="cs-CZ" sz="36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126BFE4-55E9-42B0-BC95-D410F181BB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
        <p:nvSpPr>
          <p:cNvPr id="5" name="Zástupný symbol pro obsah 4">
            <a:extLst>
              <a:ext uri="{FF2B5EF4-FFF2-40B4-BE49-F238E27FC236}">
                <a16:creationId xmlns:a16="http://schemas.microsoft.com/office/drawing/2014/main" id="{9F404548-0817-4BD3-9A2A-15017B7BDEE4}"/>
              </a:ext>
            </a:extLst>
          </p:cNvPr>
          <p:cNvSpPr>
            <a:spLocks noGrp="1"/>
          </p:cNvSpPr>
          <p:nvPr>
            <p:ph idx="1"/>
          </p:nvPr>
        </p:nvSpPr>
        <p:spPr>
          <a:xfrm>
            <a:off x="7120328" y="1126223"/>
            <a:ext cx="5071671" cy="4695862"/>
          </a:xfrm>
        </p:spPr>
        <p:txBody>
          <a:bodyPr>
            <a:normAutofit/>
          </a:bodyPr>
          <a:lstStyle/>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p:txBody>
      </p:sp>
      <p:sp>
        <p:nvSpPr>
          <p:cNvPr id="2" name="Obdélník 1">
            <a:extLst>
              <a:ext uri="{FF2B5EF4-FFF2-40B4-BE49-F238E27FC236}">
                <a16:creationId xmlns:a16="http://schemas.microsoft.com/office/drawing/2014/main" id="{85BE000C-F6D1-46D6-893D-E7E8EBBD075D}"/>
              </a:ext>
            </a:extLst>
          </p:cNvPr>
          <p:cNvSpPr/>
          <p:nvPr/>
        </p:nvSpPr>
        <p:spPr>
          <a:xfrm>
            <a:off x="3346181" y="2319773"/>
            <a:ext cx="5155771" cy="923330"/>
          </a:xfrm>
          <a:prstGeom prst="rect">
            <a:avLst/>
          </a:prstGeom>
        </p:spPr>
        <p:txBody>
          <a:bodyPr wrap="none">
            <a:spAutoFit/>
          </a:bodyPr>
          <a:lstStyle/>
          <a:p>
            <a:pPr algn="ctr"/>
            <a:r>
              <a:rPr lang="cs-CZ" sz="5400" b="1" spc="-150" dirty="0">
                <a:solidFill>
                  <a:schemeClr val="accent1">
                    <a:lumMod val="75000"/>
                  </a:schemeClr>
                </a:solidFill>
              </a:rPr>
              <a:t>DŮLEŽITÉ ODKAZY</a:t>
            </a:r>
            <a:endParaRPr lang="cs-CZ" sz="5400" dirty="0"/>
          </a:p>
        </p:txBody>
      </p:sp>
      <p:pic>
        <p:nvPicPr>
          <p:cNvPr id="4" name="Obrázek 3">
            <a:extLst>
              <a:ext uri="{FF2B5EF4-FFF2-40B4-BE49-F238E27FC236}">
                <a16:creationId xmlns:a16="http://schemas.microsoft.com/office/drawing/2014/main" id="{3944B97A-F0AD-43EC-A557-4CF85EE055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86" y="4443874"/>
            <a:ext cx="8559808" cy="1411200"/>
          </a:xfrm>
          <a:prstGeom prst="rect">
            <a:avLst/>
          </a:prstGeom>
        </p:spPr>
      </p:pic>
    </p:spTree>
    <p:extLst>
      <p:ext uri="{BB962C8B-B14F-4D97-AF65-F5344CB8AC3E}">
        <p14:creationId xmlns:p14="http://schemas.microsoft.com/office/powerpoint/2010/main" val="268785033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147511"/>
            <a:ext cx="11670189" cy="4564010"/>
          </a:xfrm>
        </p:spPr>
        <p:txBody>
          <a:bodyPr>
            <a:normAutofit fontScale="62500" lnSpcReduction="20000"/>
          </a:bodyPr>
          <a:lstStyle/>
          <a:p>
            <a:pPr marL="0" indent="0">
              <a:buNone/>
            </a:pPr>
            <a:endParaRPr lang="cs-CZ" sz="2000" dirty="0"/>
          </a:p>
          <a:p>
            <a:r>
              <a:rPr lang="cs-CZ" sz="2700" b="1" dirty="0"/>
              <a:t>Obecná část pravidel pro žadatele a příjemce v rámci OPZ:</a:t>
            </a:r>
            <a:r>
              <a:rPr lang="cs-CZ" sz="2700" dirty="0"/>
              <a:t>	</a:t>
            </a:r>
          </a:p>
          <a:p>
            <a:pPr marL="0" indent="0">
              <a:buNone/>
            </a:pPr>
            <a:r>
              <a:rPr lang="cs-CZ" sz="2700" u="sng" dirty="0">
                <a:solidFill>
                  <a:srgbClr val="0070C0"/>
                </a:solidFill>
              </a:rPr>
              <a:t>https://www.esfcr.cz/file/9002/ </a:t>
            </a:r>
          </a:p>
          <a:p>
            <a:pPr marL="0" indent="0">
              <a:buNone/>
            </a:pPr>
            <a:endParaRPr lang="cs-CZ" sz="2700" dirty="0"/>
          </a:p>
          <a:p>
            <a:r>
              <a:rPr lang="cs-CZ" sz="2700" b="1" dirty="0"/>
              <a:t>Specifická část pravidel pro žadatele a příjemce v rámci OPZ:</a:t>
            </a:r>
            <a:r>
              <a:rPr lang="cs-CZ" sz="2700" dirty="0"/>
              <a:t>	</a:t>
            </a:r>
          </a:p>
          <a:p>
            <a:pPr marL="0" indent="0">
              <a:buNone/>
            </a:pPr>
            <a:r>
              <a:rPr lang="cs-CZ" sz="2700" u="sng" dirty="0">
                <a:solidFill>
                  <a:srgbClr val="0070C0"/>
                </a:solidFill>
              </a:rPr>
              <a:t>https://www.esfcr.cz/file/9003/ </a:t>
            </a:r>
          </a:p>
          <a:p>
            <a:pPr marL="0" indent="0">
              <a:buNone/>
            </a:pPr>
            <a:endParaRPr lang="cs-CZ" sz="2700" u="sng" dirty="0">
              <a:solidFill>
                <a:srgbClr val="0070C0"/>
              </a:solidFill>
            </a:endParaRPr>
          </a:p>
          <a:p>
            <a:r>
              <a:rPr lang="cs-CZ" sz="2700" b="1" dirty="0"/>
              <a:t>5. výzva MAS MORAVSKÁ BRÁNA - OPZ - Prorodinná opatření - II.  (vč. příloh):</a:t>
            </a:r>
          </a:p>
          <a:p>
            <a:pPr marL="0" indent="0">
              <a:buNone/>
            </a:pPr>
            <a:r>
              <a:rPr lang="cs-CZ" sz="2700" dirty="0">
                <a:hlinkClick r:id="rId4"/>
              </a:rPr>
              <a:t>http://mas-moravskabrana.cz/dotace/5__vyzva_mas___opz_2019</a:t>
            </a:r>
            <a:endParaRPr lang="cs-CZ" sz="2700" dirty="0"/>
          </a:p>
          <a:p>
            <a:pPr marL="0" indent="0">
              <a:buNone/>
            </a:pPr>
            <a:endParaRPr lang="cs-CZ" sz="2700" u="sng" dirty="0"/>
          </a:p>
          <a:p>
            <a:r>
              <a:rPr lang="cs-CZ" sz="2700" b="1" dirty="0"/>
              <a:t>Pokyny k vyplnění žádostí o podporu v ISKP:</a:t>
            </a:r>
          </a:p>
          <a:p>
            <a:pPr marL="0" indent="0">
              <a:buNone/>
            </a:pPr>
            <a:r>
              <a:rPr lang="cs-CZ" sz="2700" u="sng" dirty="0">
                <a:hlinkClick r:id="rId5"/>
              </a:rPr>
              <a:t>https://www.esfcr.cz/formulare-a-pokyny-potrebne-v-ramci-pripravy-zadosti-o-podporu-opz/-/dokument/797956</a:t>
            </a:r>
            <a:endParaRPr lang="cs-CZ" sz="2700" dirty="0"/>
          </a:p>
          <a:p>
            <a:pPr marL="0" indent="0">
              <a:buNone/>
            </a:pPr>
            <a:endParaRPr lang="cs-CZ" sz="2700" dirty="0">
              <a:solidFill>
                <a:schemeClr val="accent1">
                  <a:lumMod val="75000"/>
                </a:schemeClr>
              </a:solidFill>
            </a:endParaRPr>
          </a:p>
          <a:p>
            <a:r>
              <a:rPr lang="cs-CZ" sz="2700" b="1" dirty="0"/>
              <a:t>Dokumenty MPSV vydané pro potřeby OPZ: </a:t>
            </a:r>
          </a:p>
          <a:p>
            <a:pPr marL="0" indent="0">
              <a:buNone/>
            </a:pPr>
            <a:r>
              <a:rPr lang="cs-CZ" sz="2700" dirty="0">
                <a:hlinkClick r:id="rId6"/>
              </a:rPr>
              <a:t>www.esfcr.cz/dokumenty-opz</a:t>
            </a:r>
            <a:endParaRPr lang="cs-CZ" sz="2700" dirty="0"/>
          </a:p>
          <a:p>
            <a:pPr marL="0" indent="0">
              <a:buNone/>
            </a:pPr>
            <a:endParaRPr lang="cs-CZ" sz="2700" dirty="0">
              <a:solidFill>
                <a:schemeClr val="accent1">
                  <a:lumMod val="75000"/>
                </a:schemeClr>
              </a:solidFill>
            </a:endParaRPr>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Důležité odkazy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F57BD092-DD3D-48DB-86C6-55280C50475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412477309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endParaRPr lang="cs-CZ" sz="4000" b="1" spc="-150" dirty="0"/>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4" name="Zástupný symbol pro obsah 3"/>
          <p:cNvSpPr>
            <a:spLocks noGrp="1"/>
          </p:cNvSpPr>
          <p:nvPr>
            <p:ph idx="1"/>
          </p:nvPr>
        </p:nvSpPr>
        <p:spPr>
          <a:xfrm>
            <a:off x="838200" y="1288604"/>
            <a:ext cx="10515600" cy="4351338"/>
          </a:xfrm>
        </p:spPr>
        <p:txBody>
          <a:bodyPr/>
          <a:lstStyle/>
          <a:p>
            <a:pPr marL="280080" lvl="1" indent="0" algn="ctr">
              <a:buNone/>
            </a:pPr>
            <a:r>
              <a:rPr lang="cs-CZ" sz="2600" b="1" dirty="0">
                <a:solidFill>
                  <a:srgbClr val="0070C0"/>
                </a:solidFill>
                <a:cs typeface="Times New Roman" panose="02020603050405020304" pitchFamily="18" charset="0"/>
              </a:rPr>
              <a:t>Děkuji za pozornost</a:t>
            </a:r>
          </a:p>
          <a:p>
            <a:pPr marL="280080" lvl="1" indent="0" algn="ctr">
              <a:buNone/>
            </a:pPr>
            <a:endParaRPr lang="cs-CZ" sz="2000" b="1" dirty="0">
              <a:cs typeface="Times New Roman" panose="02020603050405020304" pitchFamily="18" charset="0"/>
            </a:endParaRPr>
          </a:p>
          <a:p>
            <a:pPr marL="280080" lvl="1" indent="0" algn="ctr">
              <a:buNone/>
            </a:pPr>
            <a:r>
              <a:rPr lang="cs-CZ" sz="2000" b="1" dirty="0">
                <a:cs typeface="Times New Roman" panose="02020603050405020304" pitchFamily="18" charset="0"/>
              </a:rPr>
              <a:t>Mgr. Jindřich Bluma</a:t>
            </a:r>
          </a:p>
          <a:p>
            <a:pPr marL="280080" lvl="1" indent="0" algn="ctr">
              <a:buNone/>
            </a:pPr>
            <a:r>
              <a:rPr lang="cs-CZ" sz="2000" dirty="0">
                <a:cs typeface="Times New Roman" panose="02020603050405020304" pitchFamily="18" charset="0"/>
              </a:rPr>
              <a:t>manažer MAS MORAVSKÁ BRÁNA, </a:t>
            </a:r>
            <a:r>
              <a:rPr lang="cs-CZ" sz="2000" dirty="0" err="1">
                <a:cs typeface="Times New Roman" panose="02020603050405020304" pitchFamily="18" charset="0"/>
              </a:rPr>
              <a:t>z.s</a:t>
            </a:r>
            <a:r>
              <a:rPr lang="cs-CZ" sz="2000" dirty="0">
                <a:cs typeface="Times New Roman" panose="02020603050405020304" pitchFamily="18" charset="0"/>
              </a:rPr>
              <a:t>.</a:t>
            </a:r>
          </a:p>
          <a:p>
            <a:pPr algn="ctr">
              <a:buNone/>
            </a:pPr>
            <a:endParaRPr lang="cs-CZ" sz="2000" dirty="0">
              <a:cs typeface="Times New Roman" panose="02020603050405020304" pitchFamily="18" charset="0"/>
            </a:endParaRPr>
          </a:p>
          <a:p>
            <a:pPr algn="ctr">
              <a:buNone/>
            </a:pPr>
            <a:r>
              <a:rPr lang="cs-CZ" sz="2000" dirty="0">
                <a:solidFill>
                  <a:srgbClr val="000000"/>
                </a:solidFill>
                <a:cs typeface="Times New Roman" panose="02020603050405020304" pitchFamily="18" charset="0"/>
              </a:rPr>
              <a:t>Telefon: (+420) 723 375 923</a:t>
            </a:r>
          </a:p>
          <a:p>
            <a:pPr algn="ctr">
              <a:buNone/>
            </a:pPr>
            <a:r>
              <a:rPr lang="cs-CZ" sz="2000" dirty="0">
                <a:solidFill>
                  <a:srgbClr val="000000"/>
                </a:solidFill>
                <a:cs typeface="Times New Roman" panose="02020603050405020304" pitchFamily="18" charset="0"/>
              </a:rPr>
              <a:t>E-mail: </a:t>
            </a:r>
            <a:r>
              <a:rPr lang="cs-CZ" sz="2000" dirty="0">
                <a:solidFill>
                  <a:srgbClr val="000000"/>
                </a:solidFill>
                <a:cs typeface="Times New Roman" panose="02020603050405020304" pitchFamily="18" charset="0"/>
                <a:hlinkClick r:id="rId4"/>
              </a:rPr>
              <a:t>jindrich.bluma@mas-moravskabrana.cz</a:t>
            </a:r>
            <a:endParaRPr lang="cs-CZ" sz="2000" dirty="0">
              <a:solidFill>
                <a:srgbClr val="000000"/>
              </a:solidFill>
              <a:cs typeface="Times New Roman" panose="02020603050405020304" pitchFamily="18" charset="0"/>
            </a:endParaRPr>
          </a:p>
          <a:p>
            <a:pPr algn="ctr">
              <a:buNone/>
            </a:pPr>
            <a:r>
              <a:rPr lang="cs-CZ" sz="2000" dirty="0">
                <a:solidFill>
                  <a:srgbClr val="000000"/>
                </a:solidFill>
                <a:cs typeface="Times New Roman" panose="02020603050405020304" pitchFamily="18" charset="0"/>
              </a:rPr>
              <a:t>Web: </a:t>
            </a:r>
            <a:r>
              <a:rPr lang="cs-CZ" sz="2000" dirty="0">
                <a:hlinkClick r:id="rId5"/>
              </a:rPr>
              <a:t>http://mas-moravskabrana.cz</a:t>
            </a:r>
            <a:endParaRPr lang="cs-CZ" sz="2000" dirty="0">
              <a:solidFill>
                <a:srgbClr val="000000"/>
              </a:solidFill>
              <a:cs typeface="Times New Roman" panose="02020603050405020304" pitchFamily="18" charset="0"/>
            </a:endParaRPr>
          </a:p>
          <a:p>
            <a:pPr marL="0" indent="0" algn="ctr">
              <a:buNone/>
            </a:pPr>
            <a:endParaRPr lang="cs-CZ" dirty="0"/>
          </a:p>
        </p:txBody>
      </p:sp>
      <p:pic>
        <p:nvPicPr>
          <p:cNvPr id="13" name="Obrázek 12">
            <a:extLst>
              <a:ext uri="{FF2B5EF4-FFF2-40B4-BE49-F238E27FC236}">
                <a16:creationId xmlns:a16="http://schemas.microsoft.com/office/drawing/2014/main" id="{DC6BEE41-1C87-4093-9EBF-925B3A8BCBF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pic>
        <p:nvPicPr>
          <p:cNvPr id="5" name="Obrázek 4">
            <a:extLst>
              <a:ext uri="{FF2B5EF4-FFF2-40B4-BE49-F238E27FC236}">
                <a16:creationId xmlns:a16="http://schemas.microsoft.com/office/drawing/2014/main" id="{DBAAEFEE-9092-433F-A34C-F263DEB0079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4466734"/>
            <a:ext cx="8559808" cy="1411200"/>
          </a:xfrm>
          <a:prstGeom prst="rect">
            <a:avLst/>
          </a:prstGeom>
        </p:spPr>
      </p:pic>
    </p:spTree>
    <p:extLst>
      <p:ext uri="{BB962C8B-B14F-4D97-AF65-F5344CB8AC3E}">
        <p14:creationId xmlns:p14="http://schemas.microsoft.com/office/powerpoint/2010/main" val="1354205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p:nvSpPr>
          <p:cNvPr id="3" name="Zástupný symbol pro obsah 2"/>
          <p:cNvSpPr>
            <a:spLocks noGrp="1"/>
          </p:cNvSpPr>
          <p:nvPr>
            <p:ph idx="1"/>
          </p:nvPr>
        </p:nvSpPr>
        <p:spPr>
          <a:xfrm>
            <a:off x="227060" y="1263623"/>
            <a:ext cx="11670189" cy="4564010"/>
          </a:xfrm>
        </p:spPr>
        <p:txBody>
          <a:bodyPr>
            <a:normAutofit/>
          </a:bodyPr>
          <a:lstStyle/>
          <a:p>
            <a:pPr marL="0" indent="0" algn="just">
              <a:buNone/>
            </a:pPr>
            <a:endParaRPr lang="cs-CZ" sz="4300" b="1" dirty="0"/>
          </a:p>
          <a:p>
            <a:pPr>
              <a:buNone/>
            </a:pPr>
            <a:endParaRPr lang="cs-CZ" sz="4300" dirty="0"/>
          </a:p>
          <a:p>
            <a:endParaRPr lang="cs-CZ" sz="2400" dirty="0"/>
          </a:p>
          <a:p>
            <a:endParaRPr lang="cs-CZ" sz="16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8363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Představení výzvy</a:t>
            </a:r>
          </a:p>
          <a:p>
            <a:pPr algn="r"/>
            <a:r>
              <a:rPr lang="cs-CZ" sz="3200" b="1" dirty="0">
                <a:solidFill>
                  <a:schemeClr val="accent1">
                    <a:lumMod val="75000"/>
                  </a:schemeClr>
                </a:solidFill>
              </a:rPr>
              <a:t>Podpora de minimis</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20077D7C-9C35-46D9-B94B-E6A6D4B206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
        <p:nvSpPr>
          <p:cNvPr id="10" name="TextovéPole 9">
            <a:extLst>
              <a:ext uri="{FF2B5EF4-FFF2-40B4-BE49-F238E27FC236}">
                <a16:creationId xmlns:a16="http://schemas.microsoft.com/office/drawing/2014/main" id="{8F20DE3A-63F0-4210-9086-57AA692BAFDE}"/>
              </a:ext>
            </a:extLst>
          </p:cNvPr>
          <p:cNvSpPr txBox="1"/>
          <p:nvPr/>
        </p:nvSpPr>
        <p:spPr>
          <a:xfrm>
            <a:off x="118511" y="1428921"/>
            <a:ext cx="11673155" cy="1532727"/>
          </a:xfrm>
          <a:prstGeom prst="rect">
            <a:avLst/>
          </a:prstGeom>
          <a:noFill/>
        </p:spPr>
        <p:txBody>
          <a:bodyPr wrap="square" rtlCol="0">
            <a:spAutoFit/>
          </a:bodyPr>
          <a:lstStyle/>
          <a:p>
            <a:pPr algn="just">
              <a:lnSpc>
                <a:spcPct val="90000"/>
              </a:lnSpc>
            </a:pPr>
            <a:r>
              <a:rPr lang="cs-CZ" sz="2600" b="1" dirty="0"/>
              <a:t>Celková výše podpory de </a:t>
            </a:r>
            <a:r>
              <a:rPr lang="cs-CZ" sz="2600" b="1" dirty="0" err="1"/>
              <a:t>minimis</a:t>
            </a:r>
            <a:r>
              <a:rPr lang="cs-CZ" sz="2600" b="1" dirty="0"/>
              <a:t> </a:t>
            </a:r>
            <a:r>
              <a:rPr lang="cs-CZ" sz="2600" dirty="0"/>
              <a:t>podle nařízení Komise (EU) č. 1407/2013, o použití článků 107 a 108 Smlouvy o fungování Evropské unie na podporu de minimis, </a:t>
            </a:r>
            <a:r>
              <a:rPr lang="cs-CZ" sz="2600" b="1" dirty="0"/>
              <a:t>poskytnuté jednomu podniku </a:t>
            </a:r>
            <a:r>
              <a:rPr lang="cs-CZ" sz="2600" dirty="0"/>
              <a:t>nesmí za libovolná tři po sobě jdoucí jednoletá účetní období překročit částku </a:t>
            </a:r>
            <a:r>
              <a:rPr lang="cs-CZ" sz="2600" b="1" dirty="0"/>
              <a:t>200 000 EUR</a:t>
            </a:r>
            <a:r>
              <a:rPr lang="cs-CZ" sz="2600" dirty="0"/>
              <a:t>. </a:t>
            </a:r>
          </a:p>
        </p:txBody>
      </p:sp>
    </p:spTree>
    <p:extLst>
      <p:ext uri="{BB962C8B-B14F-4D97-AF65-F5344CB8AC3E}">
        <p14:creationId xmlns:p14="http://schemas.microsoft.com/office/powerpoint/2010/main" val="3651682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p:nvSpPr>
          <p:cNvPr id="3" name="Zástupný symbol pro obsah 2"/>
          <p:cNvSpPr>
            <a:spLocks noGrp="1"/>
          </p:cNvSpPr>
          <p:nvPr>
            <p:ph idx="1"/>
          </p:nvPr>
        </p:nvSpPr>
        <p:spPr>
          <a:xfrm>
            <a:off x="227060" y="1263623"/>
            <a:ext cx="11670189" cy="4564010"/>
          </a:xfrm>
        </p:spPr>
        <p:txBody>
          <a:bodyPr>
            <a:normAutofit/>
          </a:bodyPr>
          <a:lstStyle/>
          <a:p>
            <a:pPr marL="0" indent="0" algn="just">
              <a:buNone/>
            </a:pPr>
            <a:endParaRPr lang="cs-CZ" sz="4300" b="1" dirty="0"/>
          </a:p>
          <a:p>
            <a:pPr>
              <a:buNone/>
            </a:pPr>
            <a:endParaRPr lang="cs-CZ" sz="4300" dirty="0"/>
          </a:p>
          <a:p>
            <a:endParaRPr lang="cs-CZ" sz="2400" dirty="0"/>
          </a:p>
          <a:p>
            <a:endParaRPr lang="cs-CZ" sz="16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8363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chemeClr val="accent1">
                    <a:lumMod val="75000"/>
                  </a:schemeClr>
                </a:solidFill>
              </a:rPr>
              <a:t> </a:t>
            </a:r>
            <a:r>
              <a:rPr lang="cs-CZ" sz="3200" b="1" spc="-150" dirty="0">
                <a:solidFill>
                  <a:schemeClr val="accent1">
                    <a:lumMod val="75000"/>
                  </a:schemeClr>
                </a:solidFill>
              </a:rPr>
              <a:t>Představení výzvy</a:t>
            </a:r>
          </a:p>
          <a:p>
            <a:pPr algn="r"/>
            <a:r>
              <a:rPr lang="cs-CZ" sz="3200" b="1" dirty="0">
                <a:solidFill>
                  <a:schemeClr val="accent1">
                    <a:lumMod val="75000"/>
                  </a:schemeClr>
                </a:solidFill>
              </a:rPr>
              <a:t>Příklad veřejné podpory</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20077D7C-9C35-46D9-B94B-E6A6D4B206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graphicFrame>
        <p:nvGraphicFramePr>
          <p:cNvPr id="15" name="Diagram 14">
            <a:extLst>
              <a:ext uri="{FF2B5EF4-FFF2-40B4-BE49-F238E27FC236}">
                <a16:creationId xmlns:a16="http://schemas.microsoft.com/office/drawing/2014/main" id="{63CD608C-DA30-4474-A4D4-51720E2C0657}"/>
              </a:ext>
            </a:extLst>
          </p:cNvPr>
          <p:cNvGraphicFramePr/>
          <p:nvPr>
            <p:extLst>
              <p:ext uri="{D42A27DB-BD31-4B8C-83A1-F6EECF244321}">
                <p14:modId xmlns:p14="http://schemas.microsoft.com/office/powerpoint/2010/main" val="592613266"/>
              </p:ext>
            </p:extLst>
          </p:nvPr>
        </p:nvGraphicFramePr>
        <p:xfrm>
          <a:off x="1255594" y="1110152"/>
          <a:ext cx="8538005" cy="471193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386628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p:nvSpPr>
          <p:cNvPr id="3" name="Zástupný symbol pro obsah 2"/>
          <p:cNvSpPr>
            <a:spLocks noGrp="1"/>
          </p:cNvSpPr>
          <p:nvPr>
            <p:ph idx="1"/>
          </p:nvPr>
        </p:nvSpPr>
        <p:spPr>
          <a:xfrm>
            <a:off x="227060" y="1263623"/>
            <a:ext cx="11670189" cy="4564010"/>
          </a:xfrm>
        </p:spPr>
        <p:txBody>
          <a:bodyPr>
            <a:normAutofit/>
          </a:bodyPr>
          <a:lstStyle/>
          <a:p>
            <a:pPr marL="0" indent="0" algn="just">
              <a:buNone/>
            </a:pPr>
            <a:endParaRPr lang="cs-CZ" sz="4300" b="1" dirty="0"/>
          </a:p>
          <a:p>
            <a:pPr>
              <a:buNone/>
            </a:pPr>
            <a:endParaRPr lang="cs-CZ" sz="4300" dirty="0"/>
          </a:p>
          <a:p>
            <a:endParaRPr lang="cs-CZ" sz="2400" dirty="0"/>
          </a:p>
          <a:p>
            <a:pPr marL="0" indent="0">
              <a:buNone/>
            </a:pPr>
            <a:endParaRPr lang="cs-CZ" sz="1600" dirty="0"/>
          </a:p>
          <a:p>
            <a:pPr marL="0" indent="0">
              <a:buNone/>
            </a:pPr>
            <a:endParaRPr lang="cs-CZ" sz="16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8363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chemeClr val="accent1">
                    <a:lumMod val="75000"/>
                  </a:schemeClr>
                </a:solidFill>
              </a:rPr>
              <a:t> </a:t>
            </a:r>
            <a:r>
              <a:rPr lang="cs-CZ" sz="3200" b="1" spc="-150" dirty="0">
                <a:solidFill>
                  <a:schemeClr val="accent1">
                    <a:lumMod val="75000"/>
                  </a:schemeClr>
                </a:solidFill>
              </a:rPr>
              <a:t>Představení výzvy</a:t>
            </a:r>
          </a:p>
          <a:p>
            <a:pPr algn="r"/>
            <a:r>
              <a:rPr lang="cs-CZ" sz="3200" b="1" dirty="0">
                <a:solidFill>
                  <a:schemeClr val="accent1">
                    <a:lumMod val="75000"/>
                  </a:schemeClr>
                </a:solidFill>
              </a:rPr>
              <a:t>Právní předpisy</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20077D7C-9C35-46D9-B94B-E6A6D4B206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
        <p:nvSpPr>
          <p:cNvPr id="4" name="Obdélník 3">
            <a:extLst>
              <a:ext uri="{FF2B5EF4-FFF2-40B4-BE49-F238E27FC236}">
                <a16:creationId xmlns:a16="http://schemas.microsoft.com/office/drawing/2014/main" id="{80BBE654-5591-4B18-885D-327C6D99C71B}"/>
              </a:ext>
            </a:extLst>
          </p:cNvPr>
          <p:cNvSpPr/>
          <p:nvPr/>
        </p:nvSpPr>
        <p:spPr>
          <a:xfrm>
            <a:off x="294751" y="1782395"/>
            <a:ext cx="11602498" cy="3293209"/>
          </a:xfrm>
          <a:prstGeom prst="rect">
            <a:avLst/>
          </a:prstGeom>
        </p:spPr>
        <p:txBody>
          <a:bodyPr wrap="square">
            <a:spAutoFit/>
          </a:bodyPr>
          <a:lstStyle/>
          <a:p>
            <a:pPr algn="just"/>
            <a:r>
              <a:rPr lang="cs-CZ" sz="2600" dirty="0"/>
              <a:t>• </a:t>
            </a:r>
            <a:r>
              <a:rPr lang="cs-CZ" sz="2600" b="1" dirty="0"/>
              <a:t>Zákon 247/2014 Sb., o poskytování služby péče o dítě v dětské skupině a o změně souvisejících zákonů </a:t>
            </a:r>
          </a:p>
          <a:p>
            <a:endParaRPr lang="cs-CZ" sz="2600" b="1" dirty="0"/>
          </a:p>
          <a:p>
            <a:r>
              <a:rPr lang="cs-CZ" sz="2600" b="1" dirty="0"/>
              <a:t>• Vyhláška 281/2014 Sb., o hygienických požadavcích na prostory a provoz dětské skupiny do 12 dětí</a:t>
            </a:r>
          </a:p>
          <a:p>
            <a:endParaRPr lang="cs-CZ" sz="2600" b="1" dirty="0"/>
          </a:p>
          <a:p>
            <a:r>
              <a:rPr lang="cs-CZ" sz="2600" b="1" dirty="0"/>
              <a:t>• Vyhláška 410/2005 Sb., o hygienických požadavcích na prostory a provoz zařízení a provozoven pro výchovu a vzdělávání dětí a mladistvých </a:t>
            </a:r>
          </a:p>
        </p:txBody>
      </p:sp>
    </p:spTree>
    <p:extLst>
      <p:ext uri="{BB962C8B-B14F-4D97-AF65-F5344CB8AC3E}">
        <p14:creationId xmlns:p14="http://schemas.microsoft.com/office/powerpoint/2010/main" val="31154622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858803" y="-47166"/>
            <a:ext cx="6970206" cy="1086160"/>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endParaRPr lang="cs-CZ" sz="36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126BFE4-55E9-42B0-BC95-D410F181BB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
        <p:nvSpPr>
          <p:cNvPr id="5" name="Zástupný symbol pro obsah 4">
            <a:extLst>
              <a:ext uri="{FF2B5EF4-FFF2-40B4-BE49-F238E27FC236}">
                <a16:creationId xmlns:a16="http://schemas.microsoft.com/office/drawing/2014/main" id="{9F404548-0817-4BD3-9A2A-15017B7BDEE4}"/>
              </a:ext>
            </a:extLst>
          </p:cNvPr>
          <p:cNvSpPr>
            <a:spLocks noGrp="1"/>
          </p:cNvSpPr>
          <p:nvPr>
            <p:ph idx="1"/>
          </p:nvPr>
        </p:nvSpPr>
        <p:spPr>
          <a:xfrm>
            <a:off x="7120328" y="1126223"/>
            <a:ext cx="5071671" cy="4695862"/>
          </a:xfrm>
        </p:spPr>
        <p:txBody>
          <a:bodyPr>
            <a:normAutofit/>
          </a:bodyPr>
          <a:lstStyle/>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p:txBody>
      </p:sp>
      <p:sp>
        <p:nvSpPr>
          <p:cNvPr id="2" name="Obdélník 1">
            <a:extLst>
              <a:ext uri="{FF2B5EF4-FFF2-40B4-BE49-F238E27FC236}">
                <a16:creationId xmlns:a16="http://schemas.microsoft.com/office/drawing/2014/main" id="{85BE000C-F6D1-46D6-893D-E7E8EBBD075D}"/>
              </a:ext>
            </a:extLst>
          </p:cNvPr>
          <p:cNvSpPr/>
          <p:nvPr/>
        </p:nvSpPr>
        <p:spPr>
          <a:xfrm>
            <a:off x="2367325" y="2319773"/>
            <a:ext cx="7113486" cy="923330"/>
          </a:xfrm>
          <a:prstGeom prst="rect">
            <a:avLst/>
          </a:prstGeom>
        </p:spPr>
        <p:txBody>
          <a:bodyPr wrap="none">
            <a:spAutoFit/>
          </a:bodyPr>
          <a:lstStyle/>
          <a:p>
            <a:pPr algn="ctr"/>
            <a:r>
              <a:rPr lang="cs-CZ" sz="5400" b="1" spc="-150" dirty="0">
                <a:solidFill>
                  <a:schemeClr val="accent1">
                    <a:lumMod val="75000"/>
                  </a:schemeClr>
                </a:solidFill>
              </a:rPr>
              <a:t>PODPOROVANÉ AKTIVITY</a:t>
            </a:r>
            <a:endParaRPr lang="cs-CZ" sz="5400" dirty="0"/>
          </a:p>
        </p:txBody>
      </p:sp>
      <p:pic>
        <p:nvPicPr>
          <p:cNvPr id="4" name="Obrázek 3">
            <a:extLst>
              <a:ext uri="{FF2B5EF4-FFF2-40B4-BE49-F238E27FC236}">
                <a16:creationId xmlns:a16="http://schemas.microsoft.com/office/drawing/2014/main" id="{3944B97A-F0AD-43EC-A557-4CF85EE055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86" y="4443874"/>
            <a:ext cx="8559808" cy="1411200"/>
          </a:xfrm>
          <a:prstGeom prst="rect">
            <a:avLst/>
          </a:prstGeom>
        </p:spPr>
      </p:pic>
    </p:spTree>
    <p:extLst>
      <p:ext uri="{BB962C8B-B14F-4D97-AF65-F5344CB8AC3E}">
        <p14:creationId xmlns:p14="http://schemas.microsoft.com/office/powerpoint/2010/main" val="25702312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117163"/>
            <a:ext cx="11670189" cy="4681442"/>
          </a:xfrm>
        </p:spPr>
        <p:txBody>
          <a:bodyPr numCol="1">
            <a:noAutofit/>
          </a:bodyPr>
          <a:lstStyle/>
          <a:p>
            <a:pPr algn="just"/>
            <a:r>
              <a:rPr lang="cs-CZ" sz="1700" dirty="0">
                <a:cs typeface="Times New Roman" panose="02020603050405020304" pitchFamily="18" charset="0"/>
              </a:rPr>
              <a:t>Ve výzvě jsou podporovány pouze aktivity, které mají přímý dopad na cílové skupiny, tj. aktivity zaměřené na přímou práci </a:t>
            </a:r>
            <a:br>
              <a:rPr lang="cs-CZ" sz="1700" dirty="0">
                <a:cs typeface="Times New Roman" panose="02020603050405020304" pitchFamily="18" charset="0"/>
              </a:rPr>
            </a:br>
            <a:r>
              <a:rPr lang="cs-CZ" sz="1700" dirty="0">
                <a:cs typeface="Times New Roman" panose="02020603050405020304" pitchFamily="18" charset="0"/>
              </a:rPr>
              <a:t>s cílovými skupinami.</a:t>
            </a:r>
          </a:p>
          <a:p>
            <a:pPr algn="just"/>
            <a:r>
              <a:rPr lang="cs-CZ" sz="1700" dirty="0"/>
              <a:t>Jednotlivé aktivity lze mezi sebou navzájem kombinovat. Z popisu projektu však musí být zřejmé, které činnosti spadají do dané aktivity a stejně tak musí být náklady na jednotlivé typy aktivit odděleny v rozpočtu projektu. </a:t>
            </a:r>
          </a:p>
          <a:p>
            <a:pPr algn="just"/>
            <a:r>
              <a:rPr lang="cs-CZ" sz="1700" b="1" dirty="0">
                <a:cs typeface="Times New Roman" panose="02020603050405020304" pitchFamily="18" charset="0"/>
              </a:rPr>
              <a:t>Definice jednotlivých aktivit viz příloha výzvy č. 4 Popis podporovaných aktivit</a:t>
            </a:r>
          </a:p>
          <a:p>
            <a:pPr algn="just"/>
            <a:endParaRPr lang="cs-CZ" sz="1700" b="1" dirty="0">
              <a:cs typeface="Times New Roman" panose="02020603050405020304" pitchFamily="18" charset="0"/>
            </a:endParaRPr>
          </a:p>
          <a:p>
            <a:pPr marL="0" indent="0" algn="just">
              <a:buNone/>
            </a:pPr>
            <a:r>
              <a:rPr lang="cs-CZ" sz="1700" b="1" dirty="0">
                <a:cs typeface="Times New Roman" panose="02020603050405020304" pitchFamily="18" charset="0"/>
              </a:rPr>
              <a:t>Výčet podporovaných aktivit:  </a:t>
            </a:r>
          </a:p>
          <a:p>
            <a:pPr marL="0" indent="0" algn="just">
              <a:buNone/>
            </a:pPr>
            <a:r>
              <a:rPr lang="cs-CZ" sz="1700" b="1" dirty="0">
                <a:cs typeface="Times New Roman" panose="02020603050405020304" pitchFamily="18" charset="0"/>
              </a:rPr>
              <a:t>1 Podpora prorodinných opatření obcí a dalších aktérů na místní úrovni   </a:t>
            </a:r>
          </a:p>
          <a:p>
            <a:pPr marL="0" indent="0" algn="just">
              <a:buNone/>
            </a:pPr>
            <a:r>
              <a:rPr lang="cs-CZ" sz="1700" b="1" dirty="0">
                <a:cs typeface="Times New Roman" panose="02020603050405020304" pitchFamily="18" charset="0"/>
              </a:rPr>
              <a:t>1.1 Zařízení péče o děti v době mimo školní vyučování (ranní či dopolední pobyt) </a:t>
            </a:r>
          </a:p>
          <a:p>
            <a:pPr marL="0" indent="0" algn="just">
              <a:buNone/>
            </a:pPr>
            <a:r>
              <a:rPr lang="cs-CZ" sz="1700" b="1" dirty="0">
                <a:cs typeface="Times New Roman" panose="02020603050405020304" pitchFamily="18" charset="0"/>
              </a:rPr>
              <a:t>1.2 Doprovody na kroužky a zájmové aktivity </a:t>
            </a:r>
          </a:p>
          <a:p>
            <a:pPr marL="0" indent="0" algn="just">
              <a:buNone/>
            </a:pPr>
            <a:r>
              <a:rPr lang="cs-CZ" sz="1700" b="1" dirty="0">
                <a:cs typeface="Times New Roman" panose="02020603050405020304" pitchFamily="18" charset="0"/>
              </a:rPr>
              <a:t>1.3 Příměstské tábory </a:t>
            </a:r>
          </a:p>
          <a:p>
            <a:pPr marL="0" indent="0" algn="just">
              <a:buNone/>
            </a:pPr>
            <a:r>
              <a:rPr lang="cs-CZ" sz="1700" b="1" dirty="0">
                <a:cs typeface="Times New Roman" panose="02020603050405020304" pitchFamily="18" charset="0"/>
              </a:rPr>
              <a:t>1.4 Společná doprava dětí do/ze školy či dětské skupiny a/nebo příměstského tábora </a:t>
            </a:r>
          </a:p>
          <a:p>
            <a:pPr marL="0" indent="0" algn="just">
              <a:buNone/>
            </a:pPr>
            <a:r>
              <a:rPr lang="cs-CZ" sz="1700" b="1" dirty="0">
                <a:cs typeface="Times New Roman" panose="02020603050405020304" pitchFamily="18" charset="0"/>
              </a:rPr>
              <a:t>1.5 Dětské skupiny </a:t>
            </a:r>
          </a:p>
          <a:p>
            <a:pPr marL="0" indent="0" algn="just">
              <a:buNone/>
            </a:pPr>
            <a:r>
              <a:rPr lang="cs-CZ" sz="1700" b="1" dirty="0">
                <a:cs typeface="Times New Roman" panose="02020603050405020304" pitchFamily="18" charset="0"/>
              </a:rPr>
              <a:t>1.6 Vzdělávání pečujících osob</a:t>
            </a:r>
            <a:r>
              <a:rPr lang="cs-CZ" sz="1700" b="1" dirty="0"/>
              <a:t> </a:t>
            </a:r>
            <a:endParaRPr lang="cs-CZ" sz="1700" dirty="0"/>
          </a:p>
          <a:p>
            <a:pPr lvl="1"/>
            <a:endParaRPr lang="cs-CZ" sz="1200" b="1" dirty="0"/>
          </a:p>
          <a:p>
            <a:pPr lvl="1"/>
            <a:endParaRPr lang="cs-CZ" sz="1200" b="1" dirty="0"/>
          </a:p>
          <a:p>
            <a:pPr marL="0" lvl="0" indent="0">
              <a:buNone/>
            </a:pPr>
            <a:endParaRPr lang="cs-CZ" sz="14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Podporované aktivity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BFAFDF3E-7867-4143-B44B-3C2435A614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3941602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53643"/>
            <a:ext cx="11670189" cy="2008171"/>
          </a:xfrm>
        </p:spPr>
        <p:txBody>
          <a:bodyPr numCol="1">
            <a:noAutofit/>
          </a:bodyPr>
          <a:lstStyle/>
          <a:p>
            <a:pPr algn="just"/>
            <a:r>
              <a:rPr lang="cs-CZ" sz="2200" dirty="0"/>
              <a:t>Vybudování zařízení a zajištění služeb péče o děti mimo režim vyhlášky č. 74/2005 Sb., o zájmovém vzdělávání </a:t>
            </a:r>
          </a:p>
          <a:p>
            <a:pPr algn="just"/>
            <a:r>
              <a:rPr lang="cs-CZ" sz="2200" dirty="0"/>
              <a:t>Doplnění chybějící kapacity stávajících institucionálních forem (školní družiny, kluby) s dobou provozu odpovídající potřebám rodičů </a:t>
            </a:r>
          </a:p>
          <a:p>
            <a:pPr algn="just"/>
            <a:r>
              <a:rPr lang="cs-CZ" sz="2200" b="1" dirty="0"/>
              <a:t>Cíl: </a:t>
            </a:r>
            <a:r>
              <a:rPr lang="cs-CZ" sz="2200" dirty="0"/>
              <a:t>zajištění péče o děti v době mimo školní vyučování, kdy jsou rodiče v zaměstnání </a:t>
            </a:r>
          </a:p>
          <a:p>
            <a:pPr algn="just"/>
            <a:endParaRPr lang="cs-CZ" sz="2200" dirty="0"/>
          </a:p>
          <a:p>
            <a:pPr algn="just"/>
            <a:endParaRPr lang="cs-CZ" sz="2200" dirty="0"/>
          </a:p>
          <a:p>
            <a:pPr lvl="1"/>
            <a:endParaRPr lang="cs-CZ" sz="1200" b="1" dirty="0"/>
          </a:p>
          <a:p>
            <a:pPr lvl="1"/>
            <a:endParaRPr lang="cs-CZ" sz="1200" b="1" dirty="0"/>
          </a:p>
          <a:p>
            <a:pPr marL="0" lvl="0" indent="0">
              <a:buNone/>
            </a:pPr>
            <a:endParaRPr lang="cs-CZ" sz="14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872251" y="157554"/>
            <a:ext cx="7024998" cy="846731"/>
          </a:xfrm>
          <a:prstGeom prst="rect">
            <a:avLst/>
          </a:prstGeom>
          <a:noFill/>
          <a:scene3d>
            <a:camera prst="orthographicFront"/>
            <a:lightRig rig="threePt" dir="t"/>
          </a:scene3d>
          <a:sp3d prstMaterial="metal"/>
        </p:spPr>
        <p:txBody>
          <a:bodyPr vert="horz" lIns="91440" tIns="45720" rIns="91440" bIns="45720" rtlCol="0" anchor="ctr">
            <a:normAutofit fontScale="6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Podporované aktivity</a:t>
            </a:r>
          </a:p>
          <a:p>
            <a:pPr algn="r"/>
            <a:r>
              <a:rPr lang="cs-CZ" sz="3200" b="1" dirty="0">
                <a:solidFill>
                  <a:schemeClr val="accent1">
                    <a:lumMod val="75000"/>
                  </a:schemeClr>
                </a:solidFill>
                <a:cs typeface="Times New Roman" panose="02020603050405020304" pitchFamily="18" charset="0"/>
              </a:rPr>
              <a:t>1.1 Zařízení péče o děti v době mimo školní vyučování </a:t>
            </a:r>
            <a:br>
              <a:rPr lang="cs-CZ" sz="3200" b="1" dirty="0">
                <a:solidFill>
                  <a:schemeClr val="accent1">
                    <a:lumMod val="75000"/>
                  </a:schemeClr>
                </a:solidFill>
                <a:cs typeface="Times New Roman" panose="02020603050405020304" pitchFamily="18" charset="0"/>
              </a:rPr>
            </a:br>
            <a:r>
              <a:rPr lang="cs-CZ" sz="3200" b="1" dirty="0">
                <a:solidFill>
                  <a:schemeClr val="accent1">
                    <a:lumMod val="75000"/>
                  </a:schemeClr>
                </a:solidFill>
                <a:cs typeface="Times New Roman" panose="02020603050405020304" pitchFamily="18" charset="0"/>
              </a:rPr>
              <a:t>(ranní či dopolední pobyt) </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BFAFDF3E-7867-4143-B44B-3C2435A614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2735206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09478" y="718391"/>
            <a:ext cx="11670189" cy="5090357"/>
          </a:xfrm>
        </p:spPr>
        <p:txBody>
          <a:bodyPr>
            <a:normAutofit/>
          </a:bodyPr>
          <a:lstStyle/>
          <a:p>
            <a:pPr marL="0" indent="0">
              <a:buNone/>
            </a:pPr>
            <a:endParaRPr lang="cs-CZ" sz="1500" dirty="0"/>
          </a:p>
          <a:p>
            <a:pPr marL="457200" indent="-457200">
              <a:buFont typeface="+mj-lt"/>
              <a:buAutoNum type="arabicPeriod"/>
            </a:pPr>
            <a:r>
              <a:rPr lang="cs-CZ" sz="2400" b="1" dirty="0"/>
              <a:t>Představení výzvy </a:t>
            </a:r>
          </a:p>
          <a:p>
            <a:pPr marL="457200" indent="-457200">
              <a:buFont typeface="+mj-lt"/>
              <a:buAutoNum type="arabicPeriod"/>
            </a:pPr>
            <a:r>
              <a:rPr lang="cs-CZ" sz="2400" b="1" dirty="0"/>
              <a:t>Podporované aktivity </a:t>
            </a:r>
          </a:p>
          <a:p>
            <a:pPr marL="457200" indent="-457200">
              <a:buFont typeface="+mj-lt"/>
              <a:buAutoNum type="arabicPeriod"/>
            </a:pPr>
            <a:r>
              <a:rPr lang="cs-CZ" sz="2400" b="1" dirty="0"/>
              <a:t>Indikátory </a:t>
            </a:r>
          </a:p>
          <a:p>
            <a:pPr marL="457200" indent="-457200">
              <a:buFont typeface="+mj-lt"/>
              <a:buAutoNum type="arabicPeriod"/>
            </a:pPr>
            <a:r>
              <a:rPr lang="cs-CZ" sz="2400" b="1" dirty="0"/>
              <a:t>Způsobilost výdajů </a:t>
            </a:r>
          </a:p>
          <a:p>
            <a:pPr marL="457200" indent="-457200">
              <a:buFont typeface="+mj-lt"/>
              <a:buAutoNum type="arabicPeriod"/>
            </a:pPr>
            <a:r>
              <a:rPr lang="pl-PL" sz="2400" b="1" dirty="0"/>
              <a:t>Proces hodnocení a výběru projektů </a:t>
            </a:r>
            <a:endParaRPr lang="cs-CZ" sz="2400" b="1" dirty="0"/>
          </a:p>
          <a:p>
            <a:pPr marL="457200" indent="-457200">
              <a:buFont typeface="+mj-lt"/>
              <a:buAutoNum type="arabicPeriod"/>
            </a:pPr>
            <a:r>
              <a:rPr lang="cs-CZ" sz="2400" b="1" dirty="0"/>
              <a:t>Publicita</a:t>
            </a:r>
          </a:p>
          <a:p>
            <a:pPr marL="457200" indent="-457200">
              <a:buFont typeface="+mj-lt"/>
              <a:buAutoNum type="arabicPeriod"/>
            </a:pPr>
            <a:r>
              <a:rPr lang="cs-CZ" sz="2400" b="1" dirty="0"/>
              <a:t>Příprava žádosti o podporu</a:t>
            </a:r>
          </a:p>
          <a:p>
            <a:pPr marL="457200" indent="-457200">
              <a:buFont typeface="+mj-lt"/>
              <a:buAutoNum type="arabicPeriod"/>
            </a:pPr>
            <a:r>
              <a:rPr lang="cs-CZ" sz="2400" b="1" dirty="0"/>
              <a:t>Podání žádosti – IS KP14+</a:t>
            </a:r>
          </a:p>
          <a:p>
            <a:pPr marL="457200" indent="-457200">
              <a:buFont typeface="+mj-lt"/>
              <a:buAutoNum type="arabicPeriod"/>
            </a:pPr>
            <a:r>
              <a:rPr lang="cs-CZ" sz="2400" b="1" dirty="0"/>
              <a:t>Zpráva o realizaci </a:t>
            </a:r>
          </a:p>
          <a:p>
            <a:pPr marL="457200" indent="-457200">
              <a:buFont typeface="+mj-lt"/>
              <a:buAutoNum type="arabicPeriod"/>
            </a:pPr>
            <a:r>
              <a:rPr lang="cs-CZ" sz="2400" b="1" dirty="0"/>
              <a:t>Důležité odkazy </a:t>
            </a:r>
          </a:p>
          <a:p>
            <a:pPr marL="0" indent="0">
              <a:buNone/>
            </a:pPr>
            <a:endParaRPr lang="cs-CZ" sz="2400" dirty="0"/>
          </a:p>
          <a:p>
            <a:pPr marL="0" indent="0">
              <a:buNone/>
            </a:pPr>
            <a:endParaRPr lang="cs-CZ" sz="2400" dirty="0"/>
          </a:p>
        </p:txBody>
      </p:sp>
      <p:sp>
        <p:nvSpPr>
          <p:cNvPr id="14" name="Obdélník 13"/>
          <p:cNvSpPr/>
          <p:nvPr/>
        </p:nvSpPr>
        <p:spPr>
          <a:xfrm>
            <a:off x="0" y="-103687"/>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6281529" y="2812"/>
            <a:ext cx="5615719"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Program semináře </a:t>
            </a:r>
          </a:p>
        </p:txBody>
      </p:sp>
      <p:cxnSp>
        <p:nvCxnSpPr>
          <p:cNvPr id="19" name="Přímá spojnice 18"/>
          <p:cNvCxnSpPr/>
          <p:nvPr/>
        </p:nvCxnSpPr>
        <p:spPr>
          <a:xfrm>
            <a:off x="0" y="985119"/>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3033067C-5F75-4C50-B336-9AB2F457DE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17276671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18512" y="1146191"/>
            <a:ext cx="11778738" cy="4681442"/>
          </a:xfrm>
        </p:spPr>
        <p:txBody>
          <a:bodyPr numCol="1">
            <a:noAutofit/>
          </a:bodyPr>
          <a:lstStyle/>
          <a:p>
            <a:pPr marL="0" indent="0">
              <a:buNone/>
            </a:pPr>
            <a:r>
              <a:rPr lang="cs-CZ" sz="1900" b="1" dirty="0"/>
              <a:t>Podmínky realizace</a:t>
            </a:r>
            <a:r>
              <a:rPr lang="cs-CZ" sz="1900" dirty="0"/>
              <a:t>:</a:t>
            </a:r>
          </a:p>
          <a:p>
            <a:pPr algn="just"/>
            <a:r>
              <a:rPr lang="cs-CZ" sz="1900" dirty="0"/>
              <a:t>zařízení je určeno pro děti, které jsou žáky </a:t>
            </a:r>
            <a:r>
              <a:rPr lang="cs-CZ" sz="1900" b="1" dirty="0"/>
              <a:t>1. stupně ZŠ </a:t>
            </a:r>
            <a:r>
              <a:rPr lang="cs-CZ" sz="1900" dirty="0"/>
              <a:t>(popř. přípravné třídy ZŠ),</a:t>
            </a:r>
          </a:p>
          <a:p>
            <a:pPr algn="just"/>
            <a:r>
              <a:rPr lang="cs-CZ" sz="1900" b="1" dirty="0"/>
              <a:t>min. kapacita </a:t>
            </a:r>
            <a:r>
              <a:rPr lang="cs-CZ" sz="1900" dirty="0"/>
              <a:t>zřizovaného zařízení </a:t>
            </a:r>
            <a:r>
              <a:rPr lang="cs-CZ" sz="1900" b="1" dirty="0"/>
              <a:t>je</a:t>
            </a:r>
            <a:r>
              <a:rPr lang="cs-CZ" sz="1900" dirty="0"/>
              <a:t> </a:t>
            </a:r>
            <a:r>
              <a:rPr lang="cs-CZ" sz="1900" b="1" dirty="0"/>
              <a:t>5 dětí</a:t>
            </a:r>
            <a:r>
              <a:rPr lang="cs-CZ" sz="1900" dirty="0"/>
              <a:t>, přičemž optimální počet dětí na jednu pečující osobu je nejvýše 15,</a:t>
            </a:r>
          </a:p>
          <a:p>
            <a:pPr algn="just"/>
            <a:r>
              <a:rPr lang="cs-CZ" sz="1900" dirty="0"/>
              <a:t>do rozpočtu projektu je možné zahrnout také </a:t>
            </a:r>
            <a:r>
              <a:rPr lang="cs-CZ" sz="1900" b="1" dirty="0"/>
              <a:t>náklady na doprovody dětí před/po vyučování do/z provozovaného zařízení a náklady na pečující osobu v době pobytu skupiny dětí ve venkovních prostorách</a:t>
            </a:r>
            <a:r>
              <a:rPr lang="cs-CZ" sz="1900" dirty="0"/>
              <a:t> tak, aby se skupinou dětí byly vždy 2 pečující osoby,</a:t>
            </a:r>
          </a:p>
          <a:p>
            <a:pPr algn="just"/>
            <a:r>
              <a:rPr lang="cs-CZ" sz="1900" dirty="0"/>
              <a:t>služby péče o děti mohou být </a:t>
            </a:r>
            <a:r>
              <a:rPr lang="cs-CZ" sz="1900" b="1" dirty="0"/>
              <a:t>poskytovány i v prostorách, ve kterých je provozována družina podle školského zákona, není však možný překryv doby provozu obou zařízení, ta musí být přesně odlišena</a:t>
            </a:r>
            <a:r>
              <a:rPr lang="cs-CZ" sz="1900" dirty="0"/>
              <a:t>, tomu pak bude odpovídat i výše nájemného (náklady na vybavení budou způsobilé pouze proporcionálně ve vztahu k využití pro </a:t>
            </a:r>
            <a:br>
              <a:rPr lang="cs-CZ" sz="1900" dirty="0"/>
            </a:br>
            <a:r>
              <a:rPr lang="cs-CZ" sz="1900" dirty="0"/>
              <a:t>a mimo projekt),</a:t>
            </a:r>
          </a:p>
          <a:p>
            <a:pPr algn="just"/>
            <a:r>
              <a:rPr lang="cs-CZ" sz="1900" b="1" dirty="0"/>
              <a:t>s rodiči dětí musí příjemce v průběhu realizace uzavřít písemnou smlouvu o poskytnutí služby s aktualizací na každé pololetí školního roku (podmínka realizace projektu; není součástí žádosti o podporu)</a:t>
            </a:r>
            <a:r>
              <a:rPr lang="cs-CZ" sz="1900" dirty="0"/>
              <a:t>,</a:t>
            </a:r>
            <a:endParaRPr lang="cs-CZ" sz="1900" b="1" dirty="0"/>
          </a:p>
          <a:p>
            <a:pPr algn="just"/>
            <a:r>
              <a:rPr lang="cs-CZ" sz="1900" b="1" dirty="0"/>
              <a:t>příjemce musí vést denní evidenci </a:t>
            </a:r>
            <a:r>
              <a:rPr lang="cs-CZ" sz="1900" dirty="0"/>
              <a:t>(elektronicky nebo v listinné podobě) </a:t>
            </a:r>
            <a:r>
              <a:rPr lang="cs-CZ" sz="1900" b="1" dirty="0"/>
              <a:t>přítomných dětí </a:t>
            </a:r>
            <a:r>
              <a:rPr lang="cs-CZ" sz="1900" dirty="0"/>
              <a:t>obsahující čas příchodu </a:t>
            </a:r>
            <a:br>
              <a:rPr lang="cs-CZ" sz="1900" dirty="0"/>
            </a:br>
            <a:r>
              <a:rPr lang="cs-CZ" sz="1900" dirty="0"/>
              <a:t>a odchodu dítěte (ověření při kontrole na místě).</a:t>
            </a:r>
          </a:p>
          <a:p>
            <a:pPr algn="just"/>
            <a:endParaRPr lang="cs-CZ" sz="1900" dirty="0"/>
          </a:p>
          <a:p>
            <a:pPr marL="0" indent="-253800">
              <a:spcBef>
                <a:spcPts val="0"/>
              </a:spcBef>
            </a:pPr>
            <a:endParaRPr lang="cs-CZ" sz="2200" dirty="0"/>
          </a:p>
          <a:p>
            <a:pPr marL="0" indent="0" algn="just">
              <a:buNone/>
            </a:pPr>
            <a:endParaRPr lang="cs-CZ" sz="1800" dirty="0"/>
          </a:p>
          <a:p>
            <a:pPr marL="0" lvl="0" indent="0">
              <a:buNone/>
            </a:pPr>
            <a:endParaRPr lang="cs-CZ" sz="14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460439" y="157554"/>
            <a:ext cx="7436810" cy="846731"/>
          </a:xfrm>
          <a:prstGeom prst="rect">
            <a:avLst/>
          </a:prstGeom>
          <a:noFill/>
          <a:scene3d>
            <a:camera prst="orthographicFront"/>
            <a:lightRig rig="threePt" dir="t"/>
          </a:scene3d>
          <a:sp3d prstMaterial="metal"/>
        </p:spPr>
        <p:txBody>
          <a:bodyPr vert="horz" lIns="91440" tIns="45720" rIns="91440" bIns="45720" rtlCol="0" anchor="ctr">
            <a:normAutofit fontScale="250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8400" b="1" spc="-150" dirty="0">
                <a:solidFill>
                  <a:schemeClr val="accent1">
                    <a:lumMod val="75000"/>
                  </a:schemeClr>
                </a:solidFill>
              </a:rPr>
              <a:t> Podporované aktivity</a:t>
            </a:r>
          </a:p>
          <a:p>
            <a:pPr algn="r"/>
            <a:r>
              <a:rPr lang="cs-CZ" sz="8400" b="1" dirty="0">
                <a:solidFill>
                  <a:schemeClr val="accent1">
                    <a:lumMod val="75000"/>
                  </a:schemeClr>
                </a:solidFill>
                <a:cs typeface="Times New Roman" panose="02020603050405020304" pitchFamily="18" charset="0"/>
              </a:rPr>
              <a:t>1.1 Zařízení péče o děti v době mimo školní vyučování </a:t>
            </a:r>
            <a:br>
              <a:rPr lang="cs-CZ" sz="8400" b="1" dirty="0">
                <a:solidFill>
                  <a:schemeClr val="accent1">
                    <a:lumMod val="75000"/>
                  </a:schemeClr>
                </a:solidFill>
                <a:cs typeface="Times New Roman" panose="02020603050405020304" pitchFamily="18" charset="0"/>
              </a:rPr>
            </a:br>
            <a:r>
              <a:rPr lang="cs-CZ" sz="8400" b="1" dirty="0">
                <a:solidFill>
                  <a:schemeClr val="accent1">
                    <a:lumMod val="75000"/>
                  </a:schemeClr>
                </a:solidFill>
                <a:cs typeface="Times New Roman" panose="02020603050405020304" pitchFamily="18" charset="0"/>
              </a:rPr>
              <a:t>(ranní či dopolední pobyt) </a:t>
            </a:r>
          </a:p>
          <a:p>
            <a:pPr algn="r"/>
            <a:r>
              <a:rPr lang="cs-CZ" sz="3200" b="1" spc="-150" dirty="0">
                <a:solidFill>
                  <a:schemeClr val="accent1">
                    <a:lumMod val="75000"/>
                  </a:schemeClr>
                </a:solidFill>
              </a:rPr>
              <a:t>  </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BFAFDF3E-7867-4143-B44B-3C2435A614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1800398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18512" y="1146191"/>
            <a:ext cx="11778738" cy="4681442"/>
          </a:xfrm>
        </p:spPr>
        <p:txBody>
          <a:bodyPr numCol="1">
            <a:noAutofit/>
          </a:bodyPr>
          <a:lstStyle/>
          <a:p>
            <a:pPr marL="0" lvl="0" indent="0">
              <a:buNone/>
            </a:pPr>
            <a:r>
              <a:rPr lang="cs-CZ" sz="2400" b="1" dirty="0"/>
              <a:t>Prostory provozovaného zařízení</a:t>
            </a:r>
          </a:p>
          <a:p>
            <a:r>
              <a:rPr lang="cs-CZ" sz="2200" dirty="0"/>
              <a:t> </a:t>
            </a:r>
            <a:r>
              <a:rPr lang="cs-CZ" sz="2100" dirty="0"/>
              <a:t>Je možno sdílet prostory se školní družinou (podmínka časového i účetního odlišení). Není možný překryv doby provozu obou zařízení. Zařízení musí být přesně odlišena, tomu pak bude odpovídat i výše nájemného (náklady na vybavení budou způsobilé pouze proporcionálně ve vztahu k využití pro a mimo projekt).</a:t>
            </a:r>
          </a:p>
          <a:p>
            <a:pPr lvl="0"/>
            <a:r>
              <a:rPr lang="cs-CZ" sz="2100" dirty="0"/>
              <a:t>V oblasti péče o děti od tří let (tedy i děti na 1. stupni základní školy) platí následující: </a:t>
            </a:r>
          </a:p>
          <a:p>
            <a:pPr lvl="1"/>
            <a:r>
              <a:rPr lang="cs-CZ" sz="2100" dirty="0"/>
              <a:t>volná živnost - vyhláška č. 410/2005 Sb., o hygienických požadavcích na prostory a provoz zařízení </a:t>
            </a:r>
            <a:br>
              <a:rPr lang="cs-CZ" sz="2100" dirty="0"/>
            </a:br>
            <a:r>
              <a:rPr lang="cs-CZ" sz="2100" dirty="0"/>
              <a:t>a provozoven pro výchovu a vzdělávání dětí a mladistvých,</a:t>
            </a:r>
          </a:p>
          <a:p>
            <a:pPr lvl="1"/>
            <a:r>
              <a:rPr lang="cs-CZ" sz="2100" dirty="0"/>
              <a:t>mimo živnost (nikoliv za účelem zisku) - nutno dodržet obecně závazné platné právní předpisy (pouze zákonná opatření se širší působností vymezující pravidla týkající se odpovědnosti za škodu, občanskoprávních a pracovněprávních vztahů, právnických osob, bezpečnosti staveb a požární ochrany).</a:t>
            </a:r>
          </a:p>
          <a:p>
            <a:pPr algn="just"/>
            <a:endParaRPr lang="cs-CZ" sz="1900" dirty="0"/>
          </a:p>
          <a:p>
            <a:pPr marL="0" indent="-253800">
              <a:spcBef>
                <a:spcPts val="0"/>
              </a:spcBef>
            </a:pPr>
            <a:endParaRPr lang="cs-CZ" sz="2200" dirty="0"/>
          </a:p>
          <a:p>
            <a:pPr marL="0" indent="0" algn="just">
              <a:buNone/>
            </a:pPr>
            <a:endParaRPr lang="cs-CZ" sz="1800" dirty="0"/>
          </a:p>
          <a:p>
            <a:pPr marL="0" lvl="0" indent="0">
              <a:buNone/>
            </a:pPr>
            <a:endParaRPr lang="cs-CZ" sz="14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460439" y="157554"/>
            <a:ext cx="7436810" cy="846731"/>
          </a:xfrm>
          <a:prstGeom prst="rect">
            <a:avLst/>
          </a:prstGeom>
          <a:noFill/>
          <a:scene3d>
            <a:camera prst="orthographicFront"/>
            <a:lightRig rig="threePt" dir="t"/>
          </a:scene3d>
          <a:sp3d prstMaterial="metal"/>
        </p:spPr>
        <p:txBody>
          <a:bodyPr vert="horz" lIns="91440" tIns="45720" rIns="91440" bIns="45720" rtlCol="0" anchor="ctr">
            <a:normAutofit fontScale="250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8400" b="1" spc="-150" dirty="0">
                <a:solidFill>
                  <a:schemeClr val="accent1">
                    <a:lumMod val="75000"/>
                  </a:schemeClr>
                </a:solidFill>
              </a:rPr>
              <a:t> Podporované aktivity</a:t>
            </a:r>
          </a:p>
          <a:p>
            <a:pPr algn="r"/>
            <a:r>
              <a:rPr lang="cs-CZ" sz="8400" b="1" dirty="0">
                <a:solidFill>
                  <a:schemeClr val="accent1">
                    <a:lumMod val="75000"/>
                  </a:schemeClr>
                </a:solidFill>
                <a:cs typeface="Times New Roman" panose="02020603050405020304" pitchFamily="18" charset="0"/>
              </a:rPr>
              <a:t>1.1 Zařízení péče o děti v době mimo školní vyučování </a:t>
            </a:r>
            <a:br>
              <a:rPr lang="cs-CZ" sz="8400" b="1" dirty="0">
                <a:solidFill>
                  <a:schemeClr val="accent1">
                    <a:lumMod val="75000"/>
                  </a:schemeClr>
                </a:solidFill>
                <a:cs typeface="Times New Roman" panose="02020603050405020304" pitchFamily="18" charset="0"/>
              </a:rPr>
            </a:br>
            <a:r>
              <a:rPr lang="cs-CZ" sz="8400" b="1" dirty="0">
                <a:solidFill>
                  <a:schemeClr val="accent1">
                    <a:lumMod val="75000"/>
                  </a:schemeClr>
                </a:solidFill>
                <a:cs typeface="Times New Roman" panose="02020603050405020304" pitchFamily="18" charset="0"/>
              </a:rPr>
              <a:t>(ranní či dopolední pobyt) </a:t>
            </a:r>
          </a:p>
          <a:p>
            <a:pPr algn="r"/>
            <a:r>
              <a:rPr lang="cs-CZ" sz="3200" b="1" spc="-150" dirty="0">
                <a:solidFill>
                  <a:schemeClr val="accent1">
                    <a:lumMod val="75000"/>
                  </a:schemeClr>
                </a:solidFill>
              </a:rPr>
              <a:t>  </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BFAFDF3E-7867-4143-B44B-3C2435A614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2712880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18511" y="1143090"/>
            <a:ext cx="12090237" cy="4678998"/>
          </a:xfrm>
        </p:spPr>
        <p:txBody>
          <a:bodyPr numCol="1">
            <a:noAutofit/>
          </a:bodyPr>
          <a:lstStyle/>
          <a:p>
            <a:pPr algn="just">
              <a:spcBef>
                <a:spcPts val="500"/>
              </a:spcBef>
            </a:pPr>
            <a:r>
              <a:rPr lang="cs-CZ" sz="2000" dirty="0"/>
              <a:t>Podpora je určena na zajištění doprovodů dětí na kroužky a zájmové aktivity. </a:t>
            </a:r>
          </a:p>
          <a:p>
            <a:pPr algn="just">
              <a:spcBef>
                <a:spcPts val="500"/>
              </a:spcBef>
            </a:pPr>
            <a:r>
              <a:rPr lang="cs-CZ" sz="2000" dirty="0"/>
              <a:t>Návaznost na další aktivity v prorodinných aktivitách (1.1 Zařízení péče o děti zajišťující péči o děti v době mimo školní vyučování a 1.5 Dětské skupiny) – </a:t>
            </a:r>
            <a:r>
              <a:rPr lang="cs-CZ" sz="2000" b="1" dirty="0"/>
              <a:t>nelze realizovat jako samostatný projekt </a:t>
            </a:r>
          </a:p>
          <a:p>
            <a:pPr marL="0" indent="0" algn="just">
              <a:spcBef>
                <a:spcPts val="500"/>
              </a:spcBef>
              <a:buNone/>
            </a:pPr>
            <a:endParaRPr lang="cs-CZ" sz="2000" b="1" dirty="0"/>
          </a:p>
          <a:p>
            <a:pPr marL="0" indent="0" algn="just">
              <a:spcBef>
                <a:spcPts val="500"/>
              </a:spcBef>
              <a:buNone/>
            </a:pPr>
            <a:r>
              <a:rPr lang="cs-CZ" sz="2000" b="1" dirty="0"/>
              <a:t>Podmínky realizace:</a:t>
            </a:r>
          </a:p>
          <a:p>
            <a:pPr algn="just">
              <a:spcBef>
                <a:spcPts val="500"/>
              </a:spcBef>
            </a:pPr>
            <a:r>
              <a:rPr lang="cs-CZ" sz="2000" dirty="0"/>
              <a:t>týká se rodičů s předškolními a školními dětmi (1. stupeň ZŠ)</a:t>
            </a:r>
          </a:p>
          <a:p>
            <a:pPr algn="just">
              <a:spcBef>
                <a:spcPts val="500"/>
              </a:spcBef>
            </a:pPr>
            <a:r>
              <a:rPr lang="cs-CZ" sz="2000" dirty="0"/>
              <a:t>v rozpočtu projektu mohou být doprovody zahrnuty buď jako služba (kapitola rozpočtu Nákup služeb), anebo může být doprovázející osoba zaměstnána na DPČ/DPP (kapitola rozpočtu Osobní náklady)</a:t>
            </a:r>
          </a:p>
          <a:p>
            <a:pPr algn="just">
              <a:spcBef>
                <a:spcPts val="500"/>
              </a:spcBef>
            </a:pPr>
            <a:r>
              <a:rPr lang="cs-CZ" sz="2000" dirty="0"/>
              <a:t>jedno dítě může využít doprovod (tam a zpět) </a:t>
            </a:r>
            <a:r>
              <a:rPr lang="cs-CZ" sz="2000" b="1" dirty="0"/>
              <a:t>maximálně 3 x týdně</a:t>
            </a:r>
          </a:p>
          <a:p>
            <a:pPr algn="just">
              <a:spcBef>
                <a:spcPts val="500"/>
              </a:spcBef>
            </a:pPr>
            <a:r>
              <a:rPr lang="cs-CZ" sz="2000" b="1" dirty="0"/>
              <a:t>s rodiči dětí musí příjemce uzavřít písemnou smlouvu o poskytování služby  s aktualizací alespoň na každý školní rok </a:t>
            </a:r>
            <a:r>
              <a:rPr lang="cs-CZ" sz="2000" dirty="0"/>
              <a:t>(podmínka realizace projektu; není součástí žádosti o podporu)</a:t>
            </a:r>
          </a:p>
          <a:p>
            <a:pPr algn="just">
              <a:spcBef>
                <a:spcPts val="500"/>
              </a:spcBef>
            </a:pPr>
            <a:r>
              <a:rPr lang="cs-CZ" sz="2000" b="1" dirty="0"/>
              <a:t>příjemce musí vést denní evidenci </a:t>
            </a:r>
            <a:r>
              <a:rPr lang="cs-CZ" sz="2000" dirty="0"/>
              <a:t>(elektronicky nebo v listinné podobě) </a:t>
            </a:r>
            <a:r>
              <a:rPr lang="cs-CZ" sz="2000" b="1" dirty="0"/>
              <a:t>doprovázených dětí, </a:t>
            </a:r>
            <a:r>
              <a:rPr lang="cs-CZ" sz="2000" dirty="0"/>
              <a:t>obsahující čas odchodu dítěte, adresa místa kam je dítě doprovázeno a jméno a příjmení doprovázející osoby (ověření při kontrole na místě) </a:t>
            </a: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189615" y="157554"/>
            <a:ext cx="7707634" cy="846731"/>
          </a:xfrm>
          <a:prstGeom prst="rect">
            <a:avLst/>
          </a:prstGeom>
          <a:noFill/>
          <a:scene3d>
            <a:camera prst="orthographicFront"/>
            <a:lightRig rig="threePt" dir="t"/>
          </a:scene3d>
          <a:sp3d prstMaterial="metal"/>
        </p:spPr>
        <p:txBody>
          <a:bodyPr vert="horz" lIns="91440" tIns="45720" rIns="91440" bIns="45720" rtlCol="0" anchor="ctr">
            <a:no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2400" b="1" spc="-150" dirty="0">
                <a:solidFill>
                  <a:schemeClr val="accent1">
                    <a:lumMod val="75000"/>
                  </a:schemeClr>
                </a:solidFill>
              </a:rPr>
              <a:t> Podporované aktivity</a:t>
            </a:r>
          </a:p>
          <a:p>
            <a:pPr algn="r"/>
            <a:r>
              <a:rPr lang="cs-CZ" sz="2400" b="1" dirty="0">
                <a:solidFill>
                  <a:schemeClr val="accent1">
                    <a:lumMod val="75000"/>
                  </a:schemeClr>
                </a:solidFill>
                <a:cs typeface="Times New Roman" panose="02020603050405020304" pitchFamily="18" charset="0"/>
              </a:rPr>
              <a:t>1.2 Doprovody na kroužky a zájmové aktivity </a:t>
            </a:r>
          </a:p>
          <a:p>
            <a:pPr algn="r"/>
            <a:r>
              <a:rPr lang="cs-CZ" sz="2400" b="1" spc="-150" dirty="0">
                <a:solidFill>
                  <a:schemeClr val="accent1">
                    <a:lumMod val="75000"/>
                  </a:schemeClr>
                </a:solidFill>
              </a:rPr>
              <a:t>  </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BFAFDF3E-7867-4143-B44B-3C2435A614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1132923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18511" y="1143090"/>
            <a:ext cx="12090237" cy="4713090"/>
          </a:xfrm>
        </p:spPr>
        <p:txBody>
          <a:bodyPr numCol="1">
            <a:noAutofit/>
          </a:bodyPr>
          <a:lstStyle/>
          <a:p>
            <a:pPr algn="just">
              <a:spcBef>
                <a:spcPts val="500"/>
              </a:spcBef>
            </a:pPr>
            <a:r>
              <a:rPr lang="cs-CZ" sz="2400" dirty="0"/>
              <a:t>Podpora je určena na zajištění služeb péče o děti v době školních prázdnin. </a:t>
            </a:r>
          </a:p>
          <a:p>
            <a:pPr algn="just">
              <a:spcBef>
                <a:spcPts val="500"/>
              </a:spcBef>
            </a:pPr>
            <a:r>
              <a:rPr lang="cs-CZ" sz="2400" dirty="0"/>
              <a:t>Příměstský tábor může být realizován i jako samostatný projekt. Současně nemůže být souběžně realizován v kombinaci s aktivitou 1.2 Doprovody na kroužky a zájmové aktivity.  </a:t>
            </a:r>
          </a:p>
          <a:p>
            <a:pPr marL="0" indent="0" algn="just">
              <a:spcBef>
                <a:spcPts val="500"/>
              </a:spcBef>
              <a:buNone/>
            </a:pPr>
            <a:endParaRPr lang="cs-CZ" sz="2400" dirty="0"/>
          </a:p>
          <a:p>
            <a:pPr marL="0" indent="0" algn="just">
              <a:spcBef>
                <a:spcPts val="500"/>
              </a:spcBef>
              <a:buNone/>
            </a:pPr>
            <a:r>
              <a:rPr lang="cs-CZ" sz="2400" b="1" dirty="0"/>
              <a:t>Podmínky realizace:</a:t>
            </a:r>
          </a:p>
          <a:p>
            <a:pPr algn="just">
              <a:spcBef>
                <a:spcPts val="500"/>
              </a:spcBef>
            </a:pPr>
            <a:r>
              <a:rPr lang="cs-CZ" sz="2400" dirty="0"/>
              <a:t>doba konání příměstského tábora je omezena pouze na pracovní dny,</a:t>
            </a:r>
          </a:p>
          <a:p>
            <a:pPr algn="just">
              <a:spcBef>
                <a:spcPts val="500"/>
              </a:spcBef>
            </a:pPr>
            <a:r>
              <a:rPr lang="cs-CZ" sz="2400" dirty="0"/>
              <a:t>minimální kapacita příměstského tábora je </a:t>
            </a:r>
            <a:r>
              <a:rPr lang="cs-CZ" sz="2400" b="1" dirty="0"/>
              <a:t>10 dětí,</a:t>
            </a:r>
          </a:p>
          <a:p>
            <a:pPr algn="just">
              <a:spcBef>
                <a:spcPts val="500"/>
              </a:spcBef>
            </a:pPr>
            <a:r>
              <a:rPr lang="cs-CZ" sz="2400" b="1" dirty="0"/>
              <a:t>s rodiči dětí musí příjemce uzavřít písemnou smlouvu o poskytování služby na dobu trvání jednotlivého turnusu, popřípadě více turnusů v daném školním roce </a:t>
            </a:r>
            <a:r>
              <a:rPr lang="cs-CZ" sz="2400" dirty="0"/>
              <a:t>(podmínka realizace projektu; není součástí žádosti o podporu),</a:t>
            </a:r>
          </a:p>
          <a:p>
            <a:pPr algn="just">
              <a:spcBef>
                <a:spcPts val="500"/>
              </a:spcBef>
            </a:pPr>
            <a:r>
              <a:rPr lang="cs-CZ" sz="2400" b="1" dirty="0"/>
              <a:t>příjemce musí vést denní evidenci </a:t>
            </a:r>
            <a:r>
              <a:rPr lang="cs-CZ" sz="2400" dirty="0"/>
              <a:t>(elektronicky nebo v listinné podobě) </a:t>
            </a:r>
            <a:r>
              <a:rPr lang="cs-CZ" sz="2400" b="1" dirty="0"/>
              <a:t>přítomných dětí</a:t>
            </a:r>
            <a:r>
              <a:rPr lang="cs-CZ" sz="2400" dirty="0"/>
              <a:t>, obsahující čas příchodu a odchodu dítěte (ověření při kontrole na místě).</a:t>
            </a: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6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chemeClr val="accent1">
                    <a:lumMod val="75000"/>
                  </a:schemeClr>
                </a:solidFill>
              </a:rPr>
              <a:t> </a:t>
            </a:r>
            <a:r>
              <a:rPr lang="cs-CZ" sz="3800" b="1" spc="-150" dirty="0">
                <a:solidFill>
                  <a:schemeClr val="accent1">
                    <a:lumMod val="75000"/>
                  </a:schemeClr>
                </a:solidFill>
              </a:rPr>
              <a:t>Podporované aktivity</a:t>
            </a:r>
          </a:p>
          <a:p>
            <a:pPr algn="r"/>
            <a:r>
              <a:rPr lang="cs-CZ" sz="3800" b="1" dirty="0">
                <a:solidFill>
                  <a:schemeClr val="accent1">
                    <a:lumMod val="75000"/>
                  </a:schemeClr>
                </a:solidFill>
                <a:cs typeface="Times New Roman" panose="02020603050405020304" pitchFamily="18" charset="0"/>
              </a:rPr>
              <a:t>1.3 Příměstské tábory</a:t>
            </a:r>
          </a:p>
          <a:p>
            <a:pPr algn="r"/>
            <a:r>
              <a:rPr lang="cs-CZ" sz="3200" b="1" spc="-150" dirty="0">
                <a:solidFill>
                  <a:schemeClr val="accent1">
                    <a:lumMod val="75000"/>
                  </a:schemeClr>
                </a:solidFill>
              </a:rPr>
              <a:t>  </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BFAFDF3E-7867-4143-B44B-3C2435A614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6229459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18511" y="1143089"/>
            <a:ext cx="12090237" cy="4713091"/>
          </a:xfrm>
        </p:spPr>
        <p:txBody>
          <a:bodyPr numCol="1">
            <a:noAutofit/>
          </a:bodyPr>
          <a:lstStyle/>
          <a:p>
            <a:pPr algn="just">
              <a:spcBef>
                <a:spcPts val="800"/>
              </a:spcBef>
            </a:pPr>
            <a:r>
              <a:rPr lang="cs-CZ" sz="2200" dirty="0"/>
              <a:t>Podpora je určena na zajištění dopravy dětí do/ze školy, dětské skupiny a/nebo příměstského tábora (týká se dětí předškolního věku a žáků 1. stupně ZŠ).  Společná doprava může být realizována i jako samostatný projekt.  </a:t>
            </a:r>
          </a:p>
          <a:p>
            <a:pPr algn="just">
              <a:spcBef>
                <a:spcPts val="800"/>
              </a:spcBef>
            </a:pPr>
            <a:r>
              <a:rPr lang="cs-CZ" sz="2200" dirty="0"/>
              <a:t>Společná doprava dětí do/ze školy, dětské skupiny a/nebo příměstského tábora může být provozována, pokud platí alespoň jedno z níže uvedených kritérií:</a:t>
            </a:r>
          </a:p>
          <a:p>
            <a:pPr lvl="1" algn="just"/>
            <a:r>
              <a:rPr lang="cs-CZ" sz="2200" dirty="0"/>
              <a:t>neexistuje žádné spojení hromadnou dopravou,</a:t>
            </a:r>
          </a:p>
          <a:p>
            <a:pPr lvl="1" algn="just"/>
            <a:r>
              <a:rPr lang="cs-CZ" sz="2200" dirty="0"/>
              <a:t>neexistuje vhodné spojení hromadnou dopravou ve vhodném čase (dítě by na začátek nebo po konci vyučování/dětské skupiny/příměstského tábora čekalo více než 30 min.),</a:t>
            </a:r>
          </a:p>
          <a:p>
            <a:pPr lvl="1" algn="just"/>
            <a:r>
              <a:rPr lang="cs-CZ" sz="2200" dirty="0"/>
              <a:t>návaznost spojů hromadné dopravy je komplikovaná (přestupy, čekání na jednotlivé spoje, interval mezi jednotlivými spoji je větší než 1 hod.). </a:t>
            </a:r>
          </a:p>
          <a:p>
            <a:pPr algn="just">
              <a:spcBef>
                <a:spcPts val="800"/>
              </a:spcBef>
            </a:pPr>
            <a:r>
              <a:rPr lang="cs-CZ" sz="2200" dirty="0"/>
              <a:t>Žadatel v žádosti o podporu musí vždy odůvodnit potřebnost služby. V případě realizace společné dopravy dětí do/z příměstského tábora je nezbytné místo realizace příměstského tábora přizpůsobit délce obvyklé dojížďky do spádových předškolních a školních zařízení.</a:t>
            </a: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578950" y="157554"/>
            <a:ext cx="7613050" cy="846731"/>
          </a:xfrm>
          <a:prstGeom prst="rect">
            <a:avLst/>
          </a:prstGeom>
          <a:noFill/>
          <a:scene3d>
            <a:camera prst="orthographicFront"/>
            <a:lightRig rig="threePt" dir="t"/>
          </a:scene3d>
          <a:sp3d prstMaterial="metal"/>
        </p:spPr>
        <p:txBody>
          <a:bodyPr vert="horz" lIns="91440" tIns="45720" rIns="91440" bIns="45720" rtlCol="0" anchor="ctr">
            <a:no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2200" b="1" spc="-150" dirty="0">
                <a:solidFill>
                  <a:schemeClr val="accent1">
                    <a:lumMod val="75000"/>
                  </a:schemeClr>
                </a:solidFill>
              </a:rPr>
              <a:t> Podporované aktivity</a:t>
            </a:r>
          </a:p>
          <a:p>
            <a:pPr algn="r"/>
            <a:r>
              <a:rPr lang="cs-CZ" sz="2200" b="1" dirty="0">
                <a:solidFill>
                  <a:schemeClr val="accent1">
                    <a:lumMod val="75000"/>
                  </a:schemeClr>
                </a:solidFill>
                <a:cs typeface="Times New Roman" panose="02020603050405020304" pitchFamily="18" charset="0"/>
              </a:rPr>
              <a:t>1.4 Společná doprava dětí do/ze školy, dětské skupiny a/nebo příměstského tábora</a:t>
            </a:r>
          </a:p>
          <a:p>
            <a:pPr algn="r"/>
            <a:r>
              <a:rPr lang="cs-CZ" sz="1800" b="1" spc="-150" dirty="0">
                <a:solidFill>
                  <a:schemeClr val="accent1">
                    <a:lumMod val="75000"/>
                  </a:schemeClr>
                </a:solidFill>
              </a:rPr>
              <a:t>  </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BFAFDF3E-7867-4143-B44B-3C2435A614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135368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32012" y="1143090"/>
            <a:ext cx="11976736" cy="4678998"/>
          </a:xfrm>
        </p:spPr>
        <p:txBody>
          <a:bodyPr numCol="1">
            <a:noAutofit/>
          </a:bodyPr>
          <a:lstStyle/>
          <a:p>
            <a:pPr marL="0" indent="0">
              <a:spcBef>
                <a:spcPts val="800"/>
              </a:spcBef>
              <a:buNone/>
            </a:pPr>
            <a:r>
              <a:rPr lang="cs-CZ" sz="2000" b="1" dirty="0"/>
              <a:t>Podmínky realizace:</a:t>
            </a:r>
          </a:p>
          <a:p>
            <a:pPr algn="just">
              <a:spcBef>
                <a:spcPts val="800"/>
              </a:spcBef>
            </a:pPr>
            <a:r>
              <a:rPr lang="cs-CZ" sz="2000" dirty="0"/>
              <a:t>týká se rodičů s předškolními a školními dětmi (1. stupeň ZŠ),</a:t>
            </a:r>
          </a:p>
          <a:p>
            <a:pPr algn="just">
              <a:spcBef>
                <a:spcPts val="800"/>
              </a:spcBef>
            </a:pPr>
            <a:r>
              <a:rPr lang="cs-CZ" sz="2000" dirty="0"/>
              <a:t>v rozpočtu projektu může být společná doprava zahrnuta pouze jako služba  (v kapitole rozpočtu Nákup služeb),</a:t>
            </a:r>
          </a:p>
          <a:p>
            <a:pPr algn="just">
              <a:spcBef>
                <a:spcPts val="800"/>
              </a:spcBef>
            </a:pPr>
            <a:r>
              <a:rPr lang="cs-CZ" sz="2000" b="1" dirty="0"/>
              <a:t>není možné využívat vlastního dopravního prostředku příjemce dotace nebo rodiče dítěte,</a:t>
            </a:r>
          </a:p>
          <a:p>
            <a:pPr algn="just">
              <a:spcBef>
                <a:spcPts val="800"/>
              </a:spcBef>
            </a:pPr>
            <a:r>
              <a:rPr lang="cs-CZ" sz="2000" b="1" dirty="0"/>
              <a:t>cena služby vyplývá ze smlouvy s dopravcem </a:t>
            </a:r>
            <a:r>
              <a:rPr lang="cs-CZ" sz="2000" dirty="0"/>
              <a:t>(není vázaná na veřejnou dopravu),</a:t>
            </a:r>
          </a:p>
          <a:p>
            <a:pPr algn="just">
              <a:spcBef>
                <a:spcPts val="800"/>
              </a:spcBef>
            </a:pPr>
            <a:r>
              <a:rPr lang="cs-CZ" sz="2000" b="1" dirty="0"/>
              <a:t>s rodiči dětí musí příjemce uzavřít písemnou smlouvu o poskytování služby  s aktualizací alespoň na každý školní rok </a:t>
            </a:r>
            <a:r>
              <a:rPr lang="cs-CZ" sz="2000" dirty="0"/>
              <a:t>(podmínka realizace projektu; není součástí žádosti o podporu),</a:t>
            </a:r>
          </a:p>
          <a:p>
            <a:pPr algn="just">
              <a:spcBef>
                <a:spcPts val="800"/>
              </a:spcBef>
            </a:pPr>
            <a:r>
              <a:rPr lang="cs-CZ" sz="2000" b="1" dirty="0"/>
              <a:t>příjemce musí vést denní evidenci </a:t>
            </a:r>
            <a:r>
              <a:rPr lang="cs-CZ" sz="2000" dirty="0"/>
              <a:t>(elektronicky nebo v listinné podobě) </a:t>
            </a:r>
            <a:r>
              <a:rPr lang="cs-CZ" sz="2000" b="1" dirty="0"/>
              <a:t>přepravovaných dětí </a:t>
            </a:r>
            <a:r>
              <a:rPr lang="cs-CZ" sz="2000" dirty="0"/>
              <a:t>(ověření při kontrole na místě),</a:t>
            </a:r>
          </a:p>
          <a:p>
            <a:pPr algn="just">
              <a:spcBef>
                <a:spcPts val="800"/>
              </a:spcBef>
            </a:pPr>
            <a:r>
              <a:rPr lang="cs-CZ" sz="2000" b="1" dirty="0"/>
              <a:t>náklady na doprovázející/pečující osoby </a:t>
            </a:r>
            <a:r>
              <a:rPr lang="cs-CZ" sz="2000" dirty="0"/>
              <a:t>během cesty jsou způsobilými náklady projektu vždy v případě doprovázení předškolních dětí, u žáků 1. stupně ZŠ jen pokud příjemce uzná tento doprovod za potřebný </a:t>
            </a:r>
            <a:r>
              <a:rPr lang="cs-CZ" sz="2000" b="1" dirty="0"/>
              <a:t>ve zvlášť odůvodněných případech </a:t>
            </a:r>
            <a:r>
              <a:rPr lang="cs-CZ" sz="2000" dirty="0"/>
              <a:t>(např. vyžaduje-li to zdravotní stav dítěte apod.); ve druhém uvedeném případě musí žadatel odůvodnit potřebnost služby  - </a:t>
            </a:r>
            <a:r>
              <a:rPr lang="cs-CZ" sz="2000" b="1" dirty="0"/>
              <a:t>přepravce musí dodržovat zákonné předpisy (sedačky a poutání dětí pásy).</a:t>
            </a: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578950" y="157554"/>
            <a:ext cx="7613050" cy="846731"/>
          </a:xfrm>
          <a:prstGeom prst="rect">
            <a:avLst/>
          </a:prstGeom>
          <a:noFill/>
          <a:scene3d>
            <a:camera prst="orthographicFront"/>
            <a:lightRig rig="threePt" dir="t"/>
          </a:scene3d>
          <a:sp3d prstMaterial="metal"/>
        </p:spPr>
        <p:txBody>
          <a:bodyPr vert="horz" lIns="91440" tIns="45720" rIns="91440" bIns="45720" rtlCol="0" anchor="ctr">
            <a:no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2200" b="1" spc="-150" dirty="0">
                <a:solidFill>
                  <a:schemeClr val="accent1">
                    <a:lumMod val="75000"/>
                  </a:schemeClr>
                </a:solidFill>
              </a:rPr>
              <a:t> Podporované aktivity</a:t>
            </a:r>
          </a:p>
          <a:p>
            <a:pPr algn="r"/>
            <a:r>
              <a:rPr lang="cs-CZ" sz="2200" b="1" dirty="0">
                <a:solidFill>
                  <a:schemeClr val="accent1">
                    <a:lumMod val="75000"/>
                  </a:schemeClr>
                </a:solidFill>
                <a:cs typeface="Times New Roman" panose="02020603050405020304" pitchFamily="18" charset="0"/>
              </a:rPr>
              <a:t>1.4 Společná doprava dětí do/ze školy, dětské skupiny a/nebo příměstského tábora</a:t>
            </a:r>
          </a:p>
          <a:p>
            <a:pPr algn="r"/>
            <a:r>
              <a:rPr lang="cs-CZ" sz="1800" b="1" spc="-150" dirty="0">
                <a:solidFill>
                  <a:schemeClr val="accent1">
                    <a:lumMod val="75000"/>
                  </a:schemeClr>
                </a:solidFill>
              </a:rPr>
              <a:t>  </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BFAFDF3E-7867-4143-B44B-3C2435A614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17455287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32012" y="1143090"/>
            <a:ext cx="11976736" cy="4716172"/>
          </a:xfrm>
        </p:spPr>
        <p:txBody>
          <a:bodyPr numCol="1">
            <a:noAutofit/>
          </a:bodyPr>
          <a:lstStyle/>
          <a:p>
            <a:pPr>
              <a:spcBef>
                <a:spcPts val="800"/>
              </a:spcBef>
            </a:pPr>
            <a:r>
              <a:rPr lang="cs-CZ" sz="1900" dirty="0"/>
              <a:t>Služba péče o dítě v dětské skupině je poskytována mimo domácnost dítěte v kolektivu dětí, je určena pro děti od 1 roku věku do zahájení povinné školní docházky a je zaměřena na zajištění potřeb dítěte, na výchovu, rozvoj schopností, kulturních a hygienických návyků dítěte. Účelem podpory je umožnit rodičům zapojení do pracovního procesu. </a:t>
            </a:r>
          </a:p>
          <a:p>
            <a:pPr marL="0" indent="0">
              <a:spcBef>
                <a:spcPts val="800"/>
              </a:spcBef>
              <a:buNone/>
            </a:pPr>
            <a:endParaRPr lang="cs-CZ" sz="1900" b="1" dirty="0"/>
          </a:p>
          <a:p>
            <a:pPr marL="0" indent="0">
              <a:spcBef>
                <a:spcPts val="800"/>
              </a:spcBef>
              <a:buNone/>
            </a:pPr>
            <a:r>
              <a:rPr lang="cs-CZ" sz="1900" b="1" dirty="0"/>
              <a:t>Podpora je určena na:  </a:t>
            </a:r>
          </a:p>
          <a:p>
            <a:pPr marL="457200" indent="-457200">
              <a:spcBef>
                <a:spcPts val="800"/>
              </a:spcBef>
              <a:buAutoNum type="alphaLcParenR"/>
            </a:pPr>
            <a:r>
              <a:rPr lang="cs-CZ" sz="1900" dirty="0"/>
              <a:t>provoz dětských skupin dle zákona č. 247/2014 Sb., o poskytování služby péče o děti v dětské skupině za účelem zapojení rodičů do pracovního procesu,</a:t>
            </a:r>
          </a:p>
          <a:p>
            <a:pPr marL="457200" indent="-457200">
              <a:spcBef>
                <a:spcPts val="800"/>
              </a:spcBef>
              <a:buAutoNum type="alphaLcParenR"/>
            </a:pPr>
            <a:r>
              <a:rPr lang="cs-CZ" sz="1900" dirty="0"/>
              <a:t>vybudování/transformaci a provoz dětských skupin dle zákona č. 247/2014 Sb., o poskytování služby péče o děti v dětské skupině za účelem zapojení rodičů do pracovního procesu.</a:t>
            </a:r>
          </a:p>
          <a:p>
            <a:pPr marL="0" indent="0">
              <a:spcBef>
                <a:spcPts val="800"/>
              </a:spcBef>
              <a:buNone/>
            </a:pPr>
            <a:r>
              <a:rPr lang="cs-CZ" sz="1900" b="1" dirty="0"/>
              <a:t>Žádost lze podat pouze na jednu ze zde uvedených variant podporovaných aktivit (a nebo b).</a:t>
            </a:r>
          </a:p>
          <a:p>
            <a:pPr marL="0" indent="0">
              <a:spcBef>
                <a:spcPts val="800"/>
              </a:spcBef>
              <a:buNone/>
            </a:pPr>
            <a:r>
              <a:rPr lang="cs-CZ" sz="1900" b="1" dirty="0"/>
              <a:t>V případě kombinace s dalšími aktivitami nutno rozlišit jednotlivé aktivity na úrovni položek rozpočtu již v Žádosti </a:t>
            </a:r>
            <a:br>
              <a:rPr lang="cs-CZ" sz="1900" b="1" dirty="0"/>
            </a:br>
            <a:r>
              <a:rPr lang="cs-CZ" sz="1900" b="1" dirty="0"/>
              <a:t>o podporu.</a:t>
            </a:r>
          </a:p>
          <a:p>
            <a:pPr marL="0" indent="0">
              <a:spcBef>
                <a:spcPts val="800"/>
              </a:spcBef>
              <a:buNone/>
            </a:pPr>
            <a:r>
              <a:rPr lang="cs-CZ" sz="1900" b="1" dirty="0"/>
              <a:t>Zařízení provozované na základě živnostenského oprávnění se může transformovat na subjekt, který je oprávněn provozovat dětskou skupinu ze zákona č. 247/2017 Sb., o poskytování služby péče o děti v dětské skupině a podat žádost o podporu.</a:t>
            </a:r>
          </a:p>
          <a:p>
            <a:pPr marL="0" indent="0">
              <a:spcBef>
                <a:spcPts val="800"/>
              </a:spcBef>
              <a:buNone/>
            </a:pPr>
            <a:endParaRPr lang="cs-CZ" sz="2000" b="1"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578950" y="157554"/>
            <a:ext cx="7613050" cy="846731"/>
          </a:xfrm>
          <a:prstGeom prst="rect">
            <a:avLst/>
          </a:prstGeom>
          <a:noFill/>
          <a:scene3d>
            <a:camera prst="orthographicFront"/>
            <a:lightRig rig="threePt" dir="t"/>
          </a:scene3d>
          <a:sp3d prstMaterial="metal"/>
        </p:spPr>
        <p:txBody>
          <a:bodyPr vert="horz" lIns="91440" tIns="45720" rIns="91440" bIns="45720" rtlCol="0" anchor="ctr">
            <a:no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1800" b="1" spc="-150" dirty="0">
                <a:solidFill>
                  <a:schemeClr val="accent1">
                    <a:lumMod val="75000"/>
                  </a:schemeClr>
                </a:solidFill>
              </a:rPr>
              <a:t> </a:t>
            </a:r>
            <a:r>
              <a:rPr lang="cs-CZ" sz="2400" b="1" spc="-150" dirty="0">
                <a:solidFill>
                  <a:schemeClr val="accent1">
                    <a:lumMod val="75000"/>
                  </a:schemeClr>
                </a:solidFill>
              </a:rPr>
              <a:t>Podporované aktivity</a:t>
            </a:r>
          </a:p>
          <a:p>
            <a:pPr algn="r"/>
            <a:r>
              <a:rPr lang="cs-CZ" sz="2400" b="1" dirty="0">
                <a:solidFill>
                  <a:schemeClr val="accent1">
                    <a:lumMod val="75000"/>
                  </a:schemeClr>
                </a:solidFill>
                <a:cs typeface="Times New Roman" panose="02020603050405020304" pitchFamily="18" charset="0"/>
              </a:rPr>
              <a:t>1.5 Dětské skupiny</a:t>
            </a:r>
            <a:endParaRPr lang="cs-CZ" sz="24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BFAFDF3E-7867-4143-B44B-3C2435A614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7134757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 y="1102146"/>
            <a:ext cx="12208748" cy="4716172"/>
          </a:xfrm>
        </p:spPr>
        <p:txBody>
          <a:bodyPr numCol="1">
            <a:noAutofit/>
          </a:bodyPr>
          <a:lstStyle/>
          <a:p>
            <a:pPr marL="0" indent="0" algn="just">
              <a:spcBef>
                <a:spcPts val="200"/>
              </a:spcBef>
              <a:buNone/>
            </a:pPr>
            <a:r>
              <a:rPr lang="cs-CZ" sz="1600" b="1" dirty="0"/>
              <a:t>Službu péče o dítě (dětskou skupinu) lze poskytovat v následujících režimech:</a:t>
            </a:r>
          </a:p>
          <a:p>
            <a:pPr marL="0" indent="0" algn="just">
              <a:spcBef>
                <a:spcPts val="200"/>
              </a:spcBef>
              <a:buNone/>
            </a:pPr>
            <a:r>
              <a:rPr lang="cs-CZ" sz="1600" b="1" dirty="0"/>
              <a:t>a) Dětská skupina pro veřejnost  </a:t>
            </a:r>
          </a:p>
          <a:p>
            <a:pPr algn="just">
              <a:spcBef>
                <a:spcPts val="200"/>
              </a:spcBef>
            </a:pPr>
            <a:r>
              <a:rPr lang="cs-CZ" sz="1600" dirty="0"/>
              <a:t>Podpora z OPZ může být využita na dětské skupiny pro veřejnost vymezené dle § 3 odst. 2 zákona č. 247/2014 Sb., o poskytování služby péče </a:t>
            </a:r>
            <a:br>
              <a:rPr lang="cs-CZ" sz="1600" dirty="0"/>
            </a:br>
            <a:r>
              <a:rPr lang="cs-CZ" sz="1600" dirty="0"/>
              <a:t>o dítě v dětské skupině</a:t>
            </a:r>
          </a:p>
          <a:p>
            <a:pPr algn="just">
              <a:spcBef>
                <a:spcPts val="200"/>
              </a:spcBef>
            </a:pPr>
            <a:r>
              <a:rPr lang="cs-CZ" sz="1600" dirty="0"/>
              <a:t>Provozovatel dětské skupiny není povinen být zaměstnavatelem rodiče nebo jiné osoby, které bylo rozhodnutím příslušného orgánu svěřeno dítě do péče nahrazující péči rodičů, pokud je:</a:t>
            </a:r>
          </a:p>
          <a:p>
            <a:pPr lvl="1" algn="just">
              <a:spcBef>
                <a:spcPts val="200"/>
              </a:spcBef>
            </a:pPr>
            <a:r>
              <a:rPr lang="cs-CZ" sz="1600" dirty="0"/>
              <a:t>ústavem, jestliže poskytování služby péče o dítě v dětské skupině je v souladu s jeho zakládací listinou,</a:t>
            </a:r>
          </a:p>
          <a:p>
            <a:pPr lvl="1" algn="just">
              <a:spcBef>
                <a:spcPts val="200"/>
              </a:spcBef>
            </a:pPr>
            <a:r>
              <a:rPr lang="cs-CZ" sz="1600" dirty="0"/>
              <a:t>právnickou osobou registrovanou nebo evidovanou dle zákona č. 3/2002 Sb.,  o svobodě náboženského vyznání a postavení církví </a:t>
            </a:r>
            <a:br>
              <a:rPr lang="cs-CZ" sz="1600" dirty="0"/>
            </a:br>
            <a:r>
              <a:rPr lang="cs-CZ" sz="1600" dirty="0"/>
              <a:t>a náboženských společností (zákon o církvích a náboženských společnostech), pokud poskytování služby péče  o dítě v dětské skupině je </a:t>
            </a:r>
            <a:br>
              <a:rPr lang="cs-CZ" sz="1600" dirty="0"/>
            </a:br>
            <a:r>
              <a:rPr lang="cs-CZ" sz="1600" dirty="0"/>
              <a:t>v souladu s jejím předmětem činnosti,</a:t>
            </a:r>
          </a:p>
          <a:p>
            <a:pPr lvl="1" algn="just">
              <a:spcBef>
                <a:spcPts val="200"/>
              </a:spcBef>
            </a:pPr>
            <a:r>
              <a:rPr lang="cs-CZ" sz="1600" dirty="0"/>
              <a:t>územním samosprávným celkem nebo jím zřizovanou právnickou osobou,</a:t>
            </a:r>
          </a:p>
          <a:p>
            <a:pPr lvl="1" algn="just">
              <a:spcBef>
                <a:spcPts val="200"/>
              </a:spcBef>
            </a:pPr>
            <a:r>
              <a:rPr lang="cs-CZ" sz="1600" dirty="0"/>
              <a:t>obecně prospěšnou společností, jestliže poskytování služby péče o dítě v dětské skupině je v souladu s její zakládací listinou nebo zakládací smlouvou, - nadací nebo nadačním fondem,</a:t>
            </a:r>
          </a:p>
          <a:p>
            <a:pPr lvl="1" algn="just">
              <a:spcBef>
                <a:spcPts val="200"/>
              </a:spcBef>
            </a:pPr>
            <a:r>
              <a:rPr lang="cs-CZ" sz="1600" dirty="0"/>
              <a:t>spolkem, jestliže poskytování služby péče o dítě v dětské skupině je v souladu s jeho stanovami. </a:t>
            </a:r>
          </a:p>
          <a:p>
            <a:pPr marL="0" indent="0" algn="just">
              <a:spcBef>
                <a:spcPts val="200"/>
              </a:spcBef>
              <a:buNone/>
            </a:pPr>
            <a:endParaRPr lang="cs-CZ" sz="1600" b="1" dirty="0"/>
          </a:p>
          <a:p>
            <a:pPr marL="0" indent="0" algn="just">
              <a:spcBef>
                <a:spcPts val="200"/>
              </a:spcBef>
              <a:buNone/>
            </a:pPr>
            <a:r>
              <a:rPr lang="cs-CZ" sz="1600" b="1" dirty="0"/>
              <a:t>b) Podniková dětská skupina  </a:t>
            </a:r>
          </a:p>
          <a:p>
            <a:pPr algn="just">
              <a:spcBef>
                <a:spcPts val="200"/>
              </a:spcBef>
            </a:pPr>
            <a:r>
              <a:rPr lang="cs-CZ" sz="1600" dirty="0"/>
              <a:t>Podpora z OPZ může být využita na podnikové dětské skupiny vymezené dle § 3 odst. 1 zákona č. 247/2014 Sb., o poskytování služby péče </a:t>
            </a:r>
            <a:br>
              <a:rPr lang="cs-CZ" sz="1600" dirty="0"/>
            </a:br>
            <a:r>
              <a:rPr lang="cs-CZ" sz="1600" dirty="0"/>
              <a:t>o dítě v dětské skupině. </a:t>
            </a:r>
          </a:p>
          <a:p>
            <a:pPr algn="just">
              <a:spcBef>
                <a:spcPts val="200"/>
              </a:spcBef>
            </a:pPr>
            <a:r>
              <a:rPr lang="cs-CZ" sz="1600" dirty="0"/>
              <a:t>Provozovatel dětské skupiny je zaměstnavatelem rodiče, nebo dle § 3, odst. 3 cit. zákona provozovatel může poskytovat službu péče o dítě </a:t>
            </a:r>
            <a:br>
              <a:rPr lang="cs-CZ" sz="1600" dirty="0"/>
            </a:br>
            <a:r>
              <a:rPr lang="cs-CZ" sz="1600" dirty="0"/>
              <a:t>v dětské skupině rodiči též na základě dohody se zaměstnavatelem tohoto rodiče, a to za podmínek, za kterých poskytuje službu jinému rodiči.</a:t>
            </a: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578950" y="157554"/>
            <a:ext cx="7613050" cy="846731"/>
          </a:xfrm>
          <a:prstGeom prst="rect">
            <a:avLst/>
          </a:prstGeom>
          <a:noFill/>
          <a:scene3d>
            <a:camera prst="orthographicFront"/>
            <a:lightRig rig="threePt" dir="t"/>
          </a:scene3d>
          <a:sp3d prstMaterial="metal"/>
        </p:spPr>
        <p:txBody>
          <a:bodyPr vert="horz" lIns="91440" tIns="45720" rIns="91440" bIns="45720" rtlCol="0" anchor="ctr">
            <a:no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1800" b="1" spc="-150" dirty="0">
                <a:solidFill>
                  <a:schemeClr val="accent1">
                    <a:lumMod val="75000"/>
                  </a:schemeClr>
                </a:solidFill>
              </a:rPr>
              <a:t> </a:t>
            </a:r>
            <a:r>
              <a:rPr lang="cs-CZ" sz="2400" b="1" spc="-150" dirty="0">
                <a:solidFill>
                  <a:schemeClr val="accent1">
                    <a:lumMod val="75000"/>
                  </a:schemeClr>
                </a:solidFill>
              </a:rPr>
              <a:t>Podporované aktivity</a:t>
            </a:r>
          </a:p>
          <a:p>
            <a:pPr algn="r"/>
            <a:r>
              <a:rPr lang="cs-CZ" sz="2400" b="1" dirty="0">
                <a:solidFill>
                  <a:schemeClr val="accent1">
                    <a:lumMod val="75000"/>
                  </a:schemeClr>
                </a:solidFill>
                <a:cs typeface="Times New Roman" panose="02020603050405020304" pitchFamily="18" charset="0"/>
              </a:rPr>
              <a:t>1.5 Dětské skupiny</a:t>
            </a:r>
            <a:endParaRPr lang="cs-CZ" sz="24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BFAFDF3E-7867-4143-B44B-3C2435A614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15654802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 y="1102146"/>
            <a:ext cx="12208748" cy="4716172"/>
          </a:xfrm>
        </p:spPr>
        <p:txBody>
          <a:bodyPr numCol="1">
            <a:noAutofit/>
          </a:bodyPr>
          <a:lstStyle/>
          <a:p>
            <a:pPr marL="0" indent="0" algn="just">
              <a:spcBef>
                <a:spcPts val="200"/>
              </a:spcBef>
              <a:buNone/>
            </a:pPr>
            <a:r>
              <a:rPr lang="cs-CZ" sz="2400" b="1" dirty="0"/>
              <a:t>Podmínky realizace:</a:t>
            </a:r>
          </a:p>
          <a:p>
            <a:pPr algn="just">
              <a:spcBef>
                <a:spcPts val="200"/>
              </a:spcBef>
            </a:pPr>
            <a:r>
              <a:rPr lang="cs-CZ" sz="2400" b="1" dirty="0"/>
              <a:t>služba je poskytována mimo domácnost dítěte,</a:t>
            </a:r>
          </a:p>
          <a:p>
            <a:pPr algn="just">
              <a:spcBef>
                <a:spcPts val="200"/>
              </a:spcBef>
            </a:pPr>
            <a:r>
              <a:rPr lang="cs-CZ" sz="2400" b="1" dirty="0"/>
              <a:t>podporu mohou získat pouze zařízení péče o děti, které jsou provozována mimo režim školského zákona</a:t>
            </a:r>
            <a:r>
              <a:rPr lang="cs-CZ" sz="2400" dirty="0"/>
              <a:t>,</a:t>
            </a:r>
            <a:endParaRPr lang="cs-CZ" sz="2400" b="1" dirty="0"/>
          </a:p>
          <a:p>
            <a:pPr algn="just">
              <a:spcBef>
                <a:spcPts val="200"/>
              </a:spcBef>
            </a:pPr>
            <a:r>
              <a:rPr lang="cs-CZ" sz="2400" b="1" dirty="0"/>
              <a:t>minimální kapacita </a:t>
            </a:r>
            <a:r>
              <a:rPr lang="cs-CZ" sz="2400" dirty="0"/>
              <a:t>zřizovaného zařízení je </a:t>
            </a:r>
            <a:r>
              <a:rPr lang="cs-CZ" sz="2400" b="1" dirty="0"/>
              <a:t>5 dětí, maximální 24</a:t>
            </a:r>
            <a:r>
              <a:rPr lang="cs-CZ" sz="2400" dirty="0"/>
              <a:t>,</a:t>
            </a:r>
            <a:endParaRPr lang="cs-CZ" sz="2400" b="1" dirty="0"/>
          </a:p>
          <a:p>
            <a:pPr algn="just">
              <a:spcBef>
                <a:spcPts val="200"/>
              </a:spcBef>
            </a:pPr>
            <a:r>
              <a:rPr lang="cs-CZ" sz="2400" b="1" dirty="0"/>
              <a:t>žádost lze ve výzvě podat i před okamžikem zaevidování zařízení jakožto dětské skupiny</a:t>
            </a:r>
            <a:r>
              <a:rPr lang="cs-CZ" sz="2400" dirty="0"/>
              <a:t>,</a:t>
            </a:r>
          </a:p>
          <a:p>
            <a:pPr algn="just">
              <a:spcBef>
                <a:spcPts val="200"/>
              </a:spcBef>
            </a:pPr>
            <a:r>
              <a:rPr lang="cs-CZ" sz="2400" b="1" dirty="0"/>
              <a:t>dětská skupina musí být zaevidována nejpozději v den zahájení provozu dětské skupiny,</a:t>
            </a:r>
          </a:p>
          <a:p>
            <a:pPr algn="just">
              <a:spcBef>
                <a:spcPts val="200"/>
              </a:spcBef>
            </a:pPr>
            <a:r>
              <a:rPr lang="cs-CZ" sz="2400" b="1" dirty="0"/>
              <a:t>s rodiči musí příjemce uzavřít písemnou smlouvu o poskytování služby s aktualizací alespoň na každý školní rok </a:t>
            </a:r>
            <a:r>
              <a:rPr lang="cs-CZ" sz="2400" dirty="0"/>
              <a:t>(podmínka realizace projektu, není součástí žádosti o podporu),</a:t>
            </a:r>
          </a:p>
          <a:p>
            <a:pPr algn="just">
              <a:spcBef>
                <a:spcPts val="200"/>
              </a:spcBef>
            </a:pPr>
            <a:r>
              <a:rPr lang="cs-CZ" sz="2400" b="1" dirty="0"/>
              <a:t>příjemce musí vést denní evidenci </a:t>
            </a:r>
            <a:r>
              <a:rPr lang="cs-CZ" sz="2400" dirty="0"/>
              <a:t>(elektronicky nebo v listinné podobě) </a:t>
            </a:r>
            <a:r>
              <a:rPr lang="cs-CZ" sz="2400" b="1" dirty="0"/>
              <a:t>přítomných dětí, </a:t>
            </a:r>
            <a:r>
              <a:rPr lang="cs-CZ" sz="2400" dirty="0"/>
              <a:t>obsahující čas příchodu a odchodu dítěte (ověření při kontrole na místě)</a:t>
            </a: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578950" y="157554"/>
            <a:ext cx="7613050" cy="846731"/>
          </a:xfrm>
          <a:prstGeom prst="rect">
            <a:avLst/>
          </a:prstGeom>
          <a:noFill/>
          <a:scene3d>
            <a:camera prst="orthographicFront"/>
            <a:lightRig rig="threePt" dir="t"/>
          </a:scene3d>
          <a:sp3d prstMaterial="metal"/>
        </p:spPr>
        <p:txBody>
          <a:bodyPr vert="horz" lIns="91440" tIns="45720" rIns="91440" bIns="45720" rtlCol="0" anchor="ctr">
            <a:no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1800" b="1" spc="-150" dirty="0">
                <a:solidFill>
                  <a:schemeClr val="accent1">
                    <a:lumMod val="75000"/>
                  </a:schemeClr>
                </a:solidFill>
              </a:rPr>
              <a:t> </a:t>
            </a:r>
            <a:r>
              <a:rPr lang="cs-CZ" sz="2400" b="1" spc="-150" dirty="0">
                <a:solidFill>
                  <a:schemeClr val="accent1">
                    <a:lumMod val="75000"/>
                  </a:schemeClr>
                </a:solidFill>
              </a:rPr>
              <a:t>Podporované aktivity</a:t>
            </a:r>
          </a:p>
          <a:p>
            <a:pPr algn="r"/>
            <a:r>
              <a:rPr lang="cs-CZ" sz="2400" b="1" dirty="0">
                <a:solidFill>
                  <a:schemeClr val="accent1">
                    <a:lumMod val="75000"/>
                  </a:schemeClr>
                </a:solidFill>
                <a:cs typeface="Times New Roman" panose="02020603050405020304" pitchFamily="18" charset="0"/>
              </a:rPr>
              <a:t>1.5 Dětské skupiny</a:t>
            </a:r>
            <a:endParaRPr lang="cs-CZ" sz="24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BFAFDF3E-7867-4143-B44B-3C2435A614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20416169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 y="1102146"/>
            <a:ext cx="12208748" cy="4716172"/>
          </a:xfrm>
        </p:spPr>
        <p:txBody>
          <a:bodyPr numCol="1">
            <a:noAutofit/>
          </a:bodyPr>
          <a:lstStyle/>
          <a:p>
            <a:pPr algn="just">
              <a:spcBef>
                <a:spcPts val="200"/>
              </a:spcBef>
            </a:pPr>
            <a:r>
              <a:rPr lang="cs-CZ" sz="2400" dirty="0"/>
              <a:t>Jedná se o další profesní vzdělávání pro pečující osoby zaměřené na zlepšení jejich přístupu na trh práce, včetně výkonu samostatné výdělečné činnosti. </a:t>
            </a:r>
          </a:p>
          <a:p>
            <a:pPr algn="just">
              <a:spcBef>
                <a:spcPts val="200"/>
              </a:spcBef>
            </a:pPr>
            <a:r>
              <a:rPr lang="cs-CZ" sz="2400" dirty="0"/>
              <a:t>Volba profesního vzdělávání musí odpovídat potřebám podporované cílové skupiny a musí mít vazbu na projektem deklarované pracovní uplatnění. </a:t>
            </a:r>
          </a:p>
          <a:p>
            <a:pPr algn="just">
              <a:spcBef>
                <a:spcPts val="200"/>
              </a:spcBef>
            </a:pPr>
            <a:r>
              <a:rPr lang="cs-CZ" sz="2400" dirty="0"/>
              <a:t>Dosažené vzdělání by podpořeným osobám mělo usnadnit jejich uplatnění například </a:t>
            </a:r>
            <a:br>
              <a:rPr lang="cs-CZ" sz="2400" dirty="0"/>
            </a:br>
            <a:r>
              <a:rPr lang="cs-CZ" sz="2400" dirty="0"/>
              <a:t>v dětských skupinách, v dětských klubech, na příměstských táborech nebo jako OSVČ.</a:t>
            </a:r>
          </a:p>
          <a:p>
            <a:pPr>
              <a:spcBef>
                <a:spcPts val="200"/>
              </a:spcBef>
            </a:pPr>
            <a:r>
              <a:rPr lang="cs-CZ" sz="2400" dirty="0"/>
              <a:t>Podmínky dalšího profesního vzdělávání jsou uvedeny u aktivity 3.1 Příprava osob z cílových skupin ke vstupu či návratu na trh práce dostupného na:</a:t>
            </a:r>
            <a:br>
              <a:rPr lang="cs-CZ" sz="2400" b="1" dirty="0"/>
            </a:br>
            <a:r>
              <a:rPr lang="cs-CZ" sz="2400" u="sng" dirty="0">
                <a:hlinkClick r:id="rId5"/>
              </a:rPr>
              <a:t>https://www.esfcr.cz/documents/21802/2524297/P3++Popis+podporovanych+aktivit.pdf/dfb109ff-a98d-4d25-8225-6f148dd65c5c</a:t>
            </a:r>
            <a:endParaRPr lang="cs-CZ" sz="2400" dirty="0"/>
          </a:p>
          <a:p>
            <a:pPr algn="just">
              <a:spcBef>
                <a:spcPts val="200"/>
              </a:spcBef>
            </a:pPr>
            <a:endParaRPr lang="cs-CZ" sz="2400" b="1" dirty="0"/>
          </a:p>
          <a:p>
            <a:pPr marL="0" indent="0" algn="just">
              <a:spcBef>
                <a:spcPts val="200"/>
              </a:spcBef>
              <a:buNone/>
            </a:pPr>
            <a:r>
              <a:rPr lang="cs-CZ" sz="2400" b="1" dirty="0"/>
              <a:t> </a:t>
            </a:r>
            <a:endParaRPr lang="cs-CZ" sz="24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578950" y="157554"/>
            <a:ext cx="7613050" cy="846731"/>
          </a:xfrm>
          <a:prstGeom prst="rect">
            <a:avLst/>
          </a:prstGeom>
          <a:noFill/>
          <a:scene3d>
            <a:camera prst="orthographicFront"/>
            <a:lightRig rig="threePt" dir="t"/>
          </a:scene3d>
          <a:sp3d prstMaterial="metal"/>
        </p:spPr>
        <p:txBody>
          <a:bodyPr vert="horz" lIns="91440" tIns="45720" rIns="91440" bIns="45720" rtlCol="0" anchor="ctr">
            <a:no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2400" b="1" spc="-150" dirty="0">
                <a:solidFill>
                  <a:schemeClr val="accent1">
                    <a:lumMod val="75000"/>
                  </a:schemeClr>
                </a:solidFill>
              </a:rPr>
              <a:t> Podporované aktivity</a:t>
            </a:r>
          </a:p>
          <a:p>
            <a:pPr algn="r"/>
            <a:r>
              <a:rPr lang="cs-CZ" sz="2400" b="1" dirty="0">
                <a:solidFill>
                  <a:schemeClr val="accent1">
                    <a:lumMod val="75000"/>
                  </a:schemeClr>
                </a:solidFill>
                <a:cs typeface="Times New Roman" panose="02020603050405020304" pitchFamily="18" charset="0"/>
              </a:rPr>
              <a:t>1.6 Vzdělávání pečujících osob</a:t>
            </a:r>
            <a:endParaRPr lang="cs-CZ" sz="24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BFAFDF3E-7867-4143-B44B-3C2435A6144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979249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858803" y="-47166"/>
            <a:ext cx="6970206" cy="1086160"/>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endParaRPr lang="cs-CZ" sz="36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126BFE4-55E9-42B0-BC95-D410F181BB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
        <p:nvSpPr>
          <p:cNvPr id="5" name="Zástupný symbol pro obsah 4">
            <a:extLst>
              <a:ext uri="{FF2B5EF4-FFF2-40B4-BE49-F238E27FC236}">
                <a16:creationId xmlns:a16="http://schemas.microsoft.com/office/drawing/2014/main" id="{9F404548-0817-4BD3-9A2A-15017B7BDEE4}"/>
              </a:ext>
            </a:extLst>
          </p:cNvPr>
          <p:cNvSpPr>
            <a:spLocks noGrp="1"/>
          </p:cNvSpPr>
          <p:nvPr>
            <p:ph idx="1"/>
          </p:nvPr>
        </p:nvSpPr>
        <p:spPr>
          <a:xfrm>
            <a:off x="7120328" y="1126223"/>
            <a:ext cx="5071671" cy="4695862"/>
          </a:xfrm>
        </p:spPr>
        <p:txBody>
          <a:bodyPr>
            <a:normAutofit/>
          </a:bodyPr>
          <a:lstStyle/>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p:txBody>
      </p:sp>
      <p:sp>
        <p:nvSpPr>
          <p:cNvPr id="2" name="Obdélník 1">
            <a:extLst>
              <a:ext uri="{FF2B5EF4-FFF2-40B4-BE49-F238E27FC236}">
                <a16:creationId xmlns:a16="http://schemas.microsoft.com/office/drawing/2014/main" id="{85BE000C-F6D1-46D6-893D-E7E8EBBD075D}"/>
              </a:ext>
            </a:extLst>
          </p:cNvPr>
          <p:cNvSpPr/>
          <p:nvPr/>
        </p:nvSpPr>
        <p:spPr>
          <a:xfrm>
            <a:off x="3027629" y="2319773"/>
            <a:ext cx="5792868" cy="923330"/>
          </a:xfrm>
          <a:prstGeom prst="rect">
            <a:avLst/>
          </a:prstGeom>
        </p:spPr>
        <p:txBody>
          <a:bodyPr wrap="none">
            <a:spAutoFit/>
          </a:bodyPr>
          <a:lstStyle/>
          <a:p>
            <a:pPr algn="ctr"/>
            <a:r>
              <a:rPr lang="cs-CZ" sz="5400" b="1" spc="-150" dirty="0">
                <a:solidFill>
                  <a:schemeClr val="accent1">
                    <a:lumMod val="75000"/>
                  </a:schemeClr>
                </a:solidFill>
              </a:rPr>
              <a:t>PŘEDSTAVENÍ VÝZVY</a:t>
            </a:r>
            <a:endParaRPr lang="cs-CZ" sz="5400" dirty="0"/>
          </a:p>
        </p:txBody>
      </p:sp>
      <p:pic>
        <p:nvPicPr>
          <p:cNvPr id="4" name="Obrázek 3">
            <a:extLst>
              <a:ext uri="{FF2B5EF4-FFF2-40B4-BE49-F238E27FC236}">
                <a16:creationId xmlns:a16="http://schemas.microsoft.com/office/drawing/2014/main" id="{3944B97A-F0AD-43EC-A557-4CF85EE055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86" y="4443874"/>
            <a:ext cx="8559808" cy="1411200"/>
          </a:xfrm>
          <a:prstGeom prst="rect">
            <a:avLst/>
          </a:prstGeom>
        </p:spPr>
      </p:pic>
    </p:spTree>
    <p:extLst>
      <p:ext uri="{BB962C8B-B14F-4D97-AF65-F5344CB8AC3E}">
        <p14:creationId xmlns:p14="http://schemas.microsoft.com/office/powerpoint/2010/main" val="23150736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 y="1102146"/>
            <a:ext cx="12208748" cy="4716172"/>
          </a:xfrm>
        </p:spPr>
        <p:txBody>
          <a:bodyPr numCol="1">
            <a:noAutofit/>
          </a:bodyPr>
          <a:lstStyle/>
          <a:p>
            <a:pPr marL="0" indent="0" algn="just">
              <a:spcBef>
                <a:spcPts val="200"/>
              </a:spcBef>
              <a:buNone/>
            </a:pPr>
            <a:r>
              <a:rPr lang="cs-CZ" sz="2000" b="1" dirty="0"/>
              <a:t>Doporučení:</a:t>
            </a:r>
          </a:p>
          <a:p>
            <a:pPr algn="just">
              <a:spcBef>
                <a:spcPts val="200"/>
              </a:spcBef>
            </a:pPr>
            <a:r>
              <a:rPr lang="cs-CZ" sz="2000" b="1" dirty="0"/>
              <a:t>uzavřít pojištění odpovědnosti za škody (zahrnující pobyt v prostorách zařízení i volný pohyb dětí mimo zařízení), výdaj lze hradit z nepřímých nákladů projektu.</a:t>
            </a:r>
          </a:p>
          <a:p>
            <a:pPr marL="0" indent="0" algn="just">
              <a:spcBef>
                <a:spcPts val="200"/>
              </a:spcBef>
              <a:buNone/>
            </a:pPr>
            <a:endParaRPr lang="cs-CZ" sz="2000" b="1" dirty="0"/>
          </a:p>
          <a:p>
            <a:pPr marL="0" indent="0" algn="just">
              <a:spcBef>
                <a:spcPts val="200"/>
              </a:spcBef>
              <a:buNone/>
            </a:pPr>
            <a:r>
              <a:rPr lang="cs-CZ" sz="2000" b="1" dirty="0"/>
              <a:t>Podmínky vykazování některých nákladů:</a:t>
            </a:r>
          </a:p>
          <a:p>
            <a:pPr algn="just">
              <a:spcBef>
                <a:spcPts val="200"/>
              </a:spcBef>
            </a:pPr>
            <a:r>
              <a:rPr lang="cs-CZ" sz="2000" b="1" dirty="0"/>
              <a:t>cílovou skupinou jsou rodiče dětí</a:t>
            </a:r>
            <a:r>
              <a:rPr lang="cs-CZ" sz="2000" dirty="0"/>
              <a:t>; výdaje, které nemají přímý vztah k cílové skupině, nejsou způsobilými náklady projektu (např. stravné dětí, jízdné či případné vstupné), nemohou tedy být součástí rozpočtu projektu,</a:t>
            </a:r>
          </a:p>
          <a:p>
            <a:pPr algn="just">
              <a:spcBef>
                <a:spcPts val="200"/>
              </a:spcBef>
            </a:pPr>
            <a:r>
              <a:rPr lang="cs-CZ" sz="2000" b="1" dirty="0"/>
              <a:t>cestovné pečujících/doprovázejících osob spadá do nepřímých nákladů</a:t>
            </a:r>
          </a:p>
          <a:p>
            <a:pPr algn="just">
              <a:spcBef>
                <a:spcPts val="200"/>
              </a:spcBef>
            </a:pPr>
            <a:r>
              <a:rPr lang="cs-CZ" sz="2000" dirty="0"/>
              <a:t>v případě společné dopravy dětí do/ze školy, dětské skupiny a /nebo příměstského tábora v rámci regionu (příměstské oblasti, venkovské regiony) je nutno využít službu dopravce; položka bude zahrnuta do kapitoly rozpočtu Nákup služeb,</a:t>
            </a:r>
          </a:p>
          <a:p>
            <a:pPr algn="just">
              <a:spcBef>
                <a:spcPts val="200"/>
              </a:spcBef>
            </a:pPr>
            <a:r>
              <a:rPr lang="cs-CZ" sz="2000" dirty="0"/>
              <a:t>případné příspěvky rodičů (ponížené o úhradu výdajů mimo rozpočet projektu, např. stravné dětí) mohou být zahrnuty do spolufinancování ze strany příjemce (pokud by částka vybraných příspěvků přesáhla výši spolufinancování, bude se jednat o příjmy projektu),</a:t>
            </a:r>
          </a:p>
          <a:p>
            <a:pPr algn="just">
              <a:spcBef>
                <a:spcPts val="200"/>
              </a:spcBef>
            </a:pPr>
            <a:r>
              <a:rPr lang="cs-CZ" sz="2000" b="1" dirty="0"/>
              <a:t>výdaje, které nejsou hrazeny z projektu, ale jsou nezbytné pro jeho realizaci (např. stravné dětí) je třeba uvést </a:t>
            </a:r>
            <a:br>
              <a:rPr lang="cs-CZ" sz="2000" b="1" dirty="0"/>
            </a:br>
            <a:r>
              <a:rPr lang="cs-CZ" sz="2000" b="1" dirty="0"/>
              <a:t>v žádosti o podporu. </a:t>
            </a:r>
          </a:p>
          <a:p>
            <a:pPr algn="just">
              <a:spcBef>
                <a:spcPts val="200"/>
              </a:spcBef>
            </a:pPr>
            <a:endParaRPr lang="cs-CZ" sz="2400" b="1" dirty="0"/>
          </a:p>
          <a:p>
            <a:pPr marL="0" indent="0" algn="just">
              <a:spcBef>
                <a:spcPts val="200"/>
              </a:spcBef>
              <a:buNone/>
            </a:pPr>
            <a:r>
              <a:rPr lang="cs-CZ" sz="2400" b="1" dirty="0"/>
              <a:t> </a:t>
            </a:r>
            <a:endParaRPr lang="cs-CZ" sz="24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578950" y="157554"/>
            <a:ext cx="7613050" cy="846731"/>
          </a:xfrm>
          <a:prstGeom prst="rect">
            <a:avLst/>
          </a:prstGeom>
          <a:noFill/>
          <a:scene3d>
            <a:camera prst="orthographicFront"/>
            <a:lightRig rig="threePt" dir="t"/>
          </a:scene3d>
          <a:sp3d prstMaterial="metal"/>
        </p:spPr>
        <p:txBody>
          <a:bodyPr vert="horz" lIns="91440" tIns="45720" rIns="91440" bIns="45720" rtlCol="0" anchor="ctr">
            <a:no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2200" b="1" spc="-150" dirty="0">
                <a:solidFill>
                  <a:schemeClr val="accent1">
                    <a:lumMod val="75000"/>
                  </a:schemeClr>
                </a:solidFill>
              </a:rPr>
              <a:t> Podporované aktivity</a:t>
            </a:r>
          </a:p>
          <a:p>
            <a:pPr algn="r"/>
            <a:r>
              <a:rPr lang="cs-CZ" sz="2200" b="1" dirty="0">
                <a:solidFill>
                  <a:schemeClr val="accent1">
                    <a:lumMod val="75000"/>
                  </a:schemeClr>
                </a:solidFill>
                <a:cs typeface="Times New Roman" panose="02020603050405020304" pitchFamily="18" charset="0"/>
              </a:rPr>
              <a:t>Doporučení a podmínky vykazování některých nákladů </a:t>
            </a:r>
            <a:br>
              <a:rPr lang="cs-CZ" sz="2200" b="1" dirty="0">
                <a:solidFill>
                  <a:schemeClr val="accent1">
                    <a:lumMod val="75000"/>
                  </a:schemeClr>
                </a:solidFill>
                <a:cs typeface="Times New Roman" panose="02020603050405020304" pitchFamily="18" charset="0"/>
              </a:rPr>
            </a:br>
            <a:r>
              <a:rPr lang="cs-CZ" sz="2200" b="1" dirty="0">
                <a:solidFill>
                  <a:schemeClr val="accent1">
                    <a:lumMod val="75000"/>
                  </a:schemeClr>
                </a:solidFill>
                <a:cs typeface="Times New Roman" panose="02020603050405020304" pitchFamily="18" charset="0"/>
              </a:rPr>
              <a:t>v podporovaných aktivitách</a:t>
            </a:r>
            <a:endParaRPr lang="cs-CZ" sz="2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BFAFDF3E-7867-4143-B44B-3C2435A614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14874831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 y="1102146"/>
            <a:ext cx="12208748" cy="4716172"/>
          </a:xfrm>
        </p:spPr>
        <p:txBody>
          <a:bodyPr numCol="1">
            <a:noAutofit/>
          </a:bodyPr>
          <a:lstStyle/>
          <a:p>
            <a:pPr algn="just">
              <a:spcBef>
                <a:spcPts val="200"/>
              </a:spcBef>
            </a:pPr>
            <a:r>
              <a:rPr lang="cs-CZ" sz="1500" b="1" dirty="0"/>
              <a:t>U cílové skupiny rodičů dětí musí být zajištěna vazba na trh práce. Příjemce má pro každé dítě využívající služeb v rámci projektu písemně doloženo, že oba rodiče (resp. jiné osoby pečující o dítě ve společné domácnosti) splňují jedno z následujících kritérií:</a:t>
            </a:r>
          </a:p>
          <a:p>
            <a:pPr lvl="1" algn="just">
              <a:spcBef>
                <a:spcPts val="200"/>
              </a:spcBef>
            </a:pPr>
            <a:r>
              <a:rPr lang="cs-CZ" sz="1500" b="1" dirty="0"/>
              <a:t>jsou zaměstnaní, vykonávají podnikatelskou činnost,</a:t>
            </a:r>
          </a:p>
          <a:p>
            <a:pPr lvl="1" algn="just">
              <a:spcBef>
                <a:spcPts val="200"/>
              </a:spcBef>
            </a:pPr>
            <a:r>
              <a:rPr lang="cs-CZ" sz="1500" b="1" dirty="0"/>
              <a:t>v případě nezaměstnanosti si zaměstnání aktivně hledají, jsou zapojeni v procesu vzdělávání či rekvalifikace.  </a:t>
            </a:r>
          </a:p>
          <a:p>
            <a:pPr marL="0" indent="0" algn="just">
              <a:spcBef>
                <a:spcPts val="200"/>
              </a:spcBef>
              <a:buNone/>
            </a:pPr>
            <a:r>
              <a:rPr lang="cs-CZ" sz="1500" b="1" dirty="0"/>
              <a:t> </a:t>
            </a:r>
          </a:p>
          <a:p>
            <a:pPr algn="just">
              <a:spcBef>
                <a:spcPts val="200"/>
              </a:spcBef>
            </a:pPr>
            <a:r>
              <a:rPr lang="cs-CZ" sz="1500" b="1" dirty="0"/>
              <a:t>Osoby pečující o dítě jsou uvedeny v přihlášce dítěte do zařízení. V případě střídavé péče stačí uvést údaje pro jednu z domácností, kde dítě pobývá. Spolu s přihláškou rodič doloží následující doklady:</a:t>
            </a:r>
          </a:p>
          <a:p>
            <a:pPr lvl="1" algn="just">
              <a:spcBef>
                <a:spcPts val="200"/>
              </a:spcBef>
            </a:pPr>
            <a:r>
              <a:rPr lang="cs-CZ" sz="1500" b="1" dirty="0"/>
              <a:t>zaměstnaný rodič </a:t>
            </a:r>
            <a:r>
              <a:rPr lang="cs-CZ" sz="1500" dirty="0"/>
              <a:t>doloží potvrzení zaměstnavatele o pracovním poměru (pracovní smlouva, DPP, DPČ) s uvedením doby trvání pracovního poměru; OSVČ doloží potvrzení ČSSZ o úhradě odvodů na sociální pojištění, </a:t>
            </a:r>
          </a:p>
          <a:p>
            <a:pPr lvl="1" algn="just">
              <a:spcBef>
                <a:spcPts val="200"/>
              </a:spcBef>
            </a:pPr>
            <a:r>
              <a:rPr lang="cs-CZ" sz="1500" b="1" dirty="0"/>
              <a:t>nezaměstnaný rodič </a:t>
            </a:r>
            <a:r>
              <a:rPr lang="cs-CZ" sz="1500" dirty="0"/>
              <a:t>(případně jiná pečující osoba) doloží potvrzení z ÚP ČR o tom, že je veden v evidenci uchazečů o zaměstnání (popř. potvrzení od pomáhající organizace); osoby v procesu vzdělávání doloží potvrzení o studiu,</a:t>
            </a:r>
          </a:p>
          <a:p>
            <a:pPr lvl="1" algn="just">
              <a:spcBef>
                <a:spcPts val="200"/>
              </a:spcBef>
            </a:pPr>
            <a:r>
              <a:rPr lang="cs-CZ" sz="1500" b="1" dirty="0"/>
              <a:t>osoby absolvující rekvalifikační kurz </a:t>
            </a:r>
            <a:r>
              <a:rPr lang="cs-CZ" sz="1500" dirty="0"/>
              <a:t>doloží potvrzení o účasti na rekvalifikačním kurzu a certifikát/potvrzení o jeho úspěšném ukončení, pokud byl kurz ukončen v době konání projektu  </a:t>
            </a:r>
          </a:p>
          <a:p>
            <a:pPr marL="0" indent="0" algn="just">
              <a:spcBef>
                <a:spcPts val="200"/>
              </a:spcBef>
              <a:buNone/>
            </a:pPr>
            <a:endParaRPr lang="cs-CZ" sz="1500" b="1" dirty="0"/>
          </a:p>
          <a:p>
            <a:pPr marL="0" indent="0" algn="just">
              <a:spcBef>
                <a:spcPts val="200"/>
              </a:spcBef>
              <a:buNone/>
            </a:pPr>
            <a:r>
              <a:rPr lang="cs-CZ" sz="1500" b="1" dirty="0"/>
              <a:t>Podmínky, pro dokládání vazby rodičů na trh práce jsou následující:</a:t>
            </a:r>
          </a:p>
          <a:p>
            <a:pPr algn="just">
              <a:spcBef>
                <a:spcPts val="200"/>
              </a:spcBef>
            </a:pPr>
            <a:r>
              <a:rPr lang="cs-CZ" sz="1500" dirty="0"/>
              <a:t>musí být doložena před přijetím dítěte do zařízení,</a:t>
            </a:r>
          </a:p>
          <a:p>
            <a:pPr algn="just">
              <a:spcBef>
                <a:spcPts val="200"/>
              </a:spcBef>
            </a:pPr>
            <a:r>
              <a:rPr lang="cs-CZ" sz="1500" dirty="0"/>
              <a:t>musí pokrývat celé období docházky dítěte; je nutné upozornit rodiče na povinnost aktualizace v případě změny,</a:t>
            </a:r>
          </a:p>
          <a:p>
            <a:pPr algn="just">
              <a:spcBef>
                <a:spcPts val="200"/>
              </a:spcBef>
            </a:pPr>
            <a:r>
              <a:rPr lang="cs-CZ" sz="1500" dirty="0"/>
              <a:t>potvrzení budou předmětem kontroly na místě, případně mohou být vyžádány při kontrole zprávy o realizaci projektu. </a:t>
            </a:r>
          </a:p>
          <a:p>
            <a:pPr marL="0" indent="0" algn="just">
              <a:spcBef>
                <a:spcPts val="200"/>
              </a:spcBef>
              <a:buNone/>
            </a:pPr>
            <a:endParaRPr lang="cs-CZ" sz="1500" b="1" i="1" dirty="0"/>
          </a:p>
          <a:p>
            <a:pPr algn="just">
              <a:spcBef>
                <a:spcPts val="200"/>
              </a:spcBef>
            </a:pPr>
            <a:r>
              <a:rPr lang="cs-CZ" sz="1500" b="1" i="1" dirty="0"/>
              <a:t>Aktualizovaná potvrzení budou předkládána s každou zprávou o realizaci projektu. V případě OSVČ se aktualizované potvrzení dokládá zpětně vždy </a:t>
            </a:r>
            <a:br>
              <a:rPr lang="cs-CZ" sz="1500" b="1" i="1" dirty="0"/>
            </a:br>
            <a:r>
              <a:rPr lang="cs-CZ" sz="1500" b="1" i="1" dirty="0"/>
              <a:t>s ročním vyúčtováním plateb pojistného. </a:t>
            </a:r>
          </a:p>
          <a:p>
            <a:pPr marL="717550" indent="-271463">
              <a:tabLst>
                <a:tab pos="717550" algn="l"/>
              </a:tabLst>
            </a:pPr>
            <a:endParaRPr lang="cs-CZ" sz="2000" b="1" i="1" dirty="0"/>
          </a:p>
          <a:p>
            <a:pPr marL="0" indent="0" algn="just">
              <a:spcBef>
                <a:spcPts val="200"/>
              </a:spcBef>
              <a:buNone/>
            </a:pPr>
            <a:endParaRPr lang="cs-CZ" sz="1800" dirty="0"/>
          </a:p>
          <a:p>
            <a:pPr marL="0" indent="0" algn="just">
              <a:spcBef>
                <a:spcPts val="200"/>
              </a:spcBef>
              <a:buNone/>
            </a:pPr>
            <a:r>
              <a:rPr lang="cs-CZ" sz="2400" b="1" dirty="0"/>
              <a:t> </a:t>
            </a:r>
            <a:endParaRPr lang="cs-CZ" sz="24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039985" y="157554"/>
            <a:ext cx="8152015" cy="846731"/>
          </a:xfrm>
          <a:prstGeom prst="rect">
            <a:avLst/>
          </a:prstGeom>
          <a:noFill/>
          <a:scene3d>
            <a:camera prst="orthographicFront"/>
            <a:lightRig rig="threePt" dir="t"/>
          </a:scene3d>
          <a:sp3d prstMaterial="metal"/>
        </p:spPr>
        <p:txBody>
          <a:bodyPr vert="horz" lIns="91440" tIns="45720" rIns="91440" bIns="45720" rtlCol="0" anchor="ctr">
            <a:no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2000" b="1" spc="-150" dirty="0">
                <a:solidFill>
                  <a:schemeClr val="accent1">
                    <a:lumMod val="75000"/>
                  </a:schemeClr>
                </a:solidFill>
              </a:rPr>
              <a:t> Podporované aktivity</a:t>
            </a:r>
          </a:p>
          <a:p>
            <a:pPr algn="r"/>
            <a:r>
              <a:rPr lang="cs-CZ" sz="2000" b="1" dirty="0">
                <a:solidFill>
                  <a:schemeClr val="accent1">
                    <a:lumMod val="75000"/>
                  </a:schemeClr>
                </a:solidFill>
              </a:rPr>
              <a:t>Podmínky vymezující cílovou skupinu rodičů využívajících služeb péče o děti</a:t>
            </a:r>
            <a:endParaRPr lang="cs-CZ" sz="20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BFAFDF3E-7867-4143-B44B-3C2435A614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7110578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 y="1102146"/>
            <a:ext cx="12208748" cy="4716172"/>
          </a:xfrm>
        </p:spPr>
        <p:txBody>
          <a:bodyPr numCol="1">
            <a:noAutofit/>
          </a:bodyPr>
          <a:lstStyle/>
          <a:p>
            <a:pPr algn="just">
              <a:spcBef>
                <a:spcPts val="200"/>
              </a:spcBef>
            </a:pPr>
            <a:r>
              <a:rPr lang="cs-CZ" sz="2400" b="1" dirty="0"/>
              <a:t>zařízení péče o děti zajišťující péči o děti v domě mimo školní vyučování (ranní či odpolední pobyt), doprovodů na kroužky a zájmové aktivity, společné dopravy dětí do/ze školy, dětské skupiny a/nebo příměstského tábora - musí být uzavřeny/aktualizovány alespoň na každý školní rok, </a:t>
            </a:r>
          </a:p>
          <a:p>
            <a:pPr algn="just">
              <a:spcBef>
                <a:spcPts val="200"/>
              </a:spcBef>
            </a:pPr>
            <a:endParaRPr lang="cs-CZ" sz="2400" b="1" dirty="0"/>
          </a:p>
          <a:p>
            <a:pPr algn="just">
              <a:spcBef>
                <a:spcPts val="200"/>
              </a:spcBef>
            </a:pPr>
            <a:r>
              <a:rPr lang="cs-CZ" sz="2400" b="1" dirty="0"/>
              <a:t>příměstské tábory – musí být uzavřeny/aktualizovány na každý turnus, popř. turnusy pokud jsou organizovány ve stejném školním roce. </a:t>
            </a:r>
            <a:endParaRPr lang="cs-CZ" sz="2400" b="1" i="1" dirty="0"/>
          </a:p>
          <a:p>
            <a:pPr marL="0" indent="0" algn="just">
              <a:spcBef>
                <a:spcPts val="200"/>
              </a:spcBef>
              <a:buNone/>
            </a:pPr>
            <a:endParaRPr lang="cs-CZ" sz="1800" dirty="0"/>
          </a:p>
          <a:p>
            <a:pPr marL="0" indent="0" algn="just">
              <a:spcBef>
                <a:spcPts val="200"/>
              </a:spcBef>
              <a:buNone/>
            </a:pPr>
            <a:r>
              <a:rPr lang="cs-CZ" sz="2400" b="1" dirty="0"/>
              <a:t> </a:t>
            </a:r>
            <a:endParaRPr lang="cs-CZ" sz="24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2626823" y="157554"/>
            <a:ext cx="9565178" cy="846731"/>
          </a:xfrm>
          <a:prstGeom prst="rect">
            <a:avLst/>
          </a:prstGeom>
          <a:noFill/>
          <a:scene3d>
            <a:camera prst="orthographicFront"/>
            <a:lightRig rig="threePt" dir="t"/>
          </a:scene3d>
          <a:sp3d prstMaterial="metal"/>
        </p:spPr>
        <p:txBody>
          <a:bodyPr vert="horz" lIns="91440" tIns="45720" rIns="91440" bIns="45720" rtlCol="0" anchor="ctr">
            <a:no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2300" b="1" spc="-150" dirty="0">
                <a:solidFill>
                  <a:schemeClr val="accent1">
                    <a:lumMod val="75000"/>
                  </a:schemeClr>
                </a:solidFill>
              </a:rPr>
              <a:t> Podporované aktivity</a:t>
            </a:r>
          </a:p>
          <a:p>
            <a:pPr algn="r"/>
            <a:r>
              <a:rPr lang="cs-CZ" sz="2300" b="1" dirty="0">
                <a:solidFill>
                  <a:schemeClr val="accent1">
                    <a:lumMod val="75000"/>
                  </a:schemeClr>
                </a:solidFill>
              </a:rPr>
              <a:t>Podmínky pro aktualizaci písemných smluv o poskytování služby </a:t>
            </a:r>
            <a:endParaRPr lang="cs-CZ" sz="23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BFAFDF3E-7867-4143-B44B-3C2435A614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29736762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0" y="1060704"/>
            <a:ext cx="12078929" cy="4766929"/>
          </a:xfrm>
        </p:spPr>
        <p:txBody>
          <a:bodyPr>
            <a:normAutofit/>
          </a:bodyPr>
          <a:lstStyle/>
          <a:p>
            <a:r>
              <a:rPr lang="cs-CZ" sz="2200" dirty="0"/>
              <a:t>Písemná smlouva s rodiči dětí o poskytování služby (včetně pravidelných aktualizací)</a:t>
            </a:r>
          </a:p>
          <a:p>
            <a:r>
              <a:rPr lang="cs-CZ" sz="2200" dirty="0"/>
              <a:t>Evidence přítomnosti dětí </a:t>
            </a:r>
          </a:p>
          <a:p>
            <a:r>
              <a:rPr lang="cs-CZ" sz="2200" dirty="0"/>
              <a:t>Doklady o vazbě rodičů (osob pečujících o děti ve společné domácnosti) na trh práce </a:t>
            </a:r>
          </a:p>
          <a:p>
            <a:pPr lvl="1"/>
            <a:r>
              <a:rPr lang="cs-CZ" sz="2200" dirty="0"/>
              <a:t>Frekvence dokládání – před přijetím dítěte do zařízení a aktualizace s každou monitorovací zprávou </a:t>
            </a:r>
          </a:p>
          <a:p>
            <a:r>
              <a:rPr lang="cs-CZ" sz="2200" dirty="0"/>
              <a:t>!! Výdaje, které nebudou součástí projektu (např. stravné dětí), ale jsou nezbytné pro realizaci projektu je potřeba přesně definovat v projektové žádosti !! </a:t>
            </a:r>
          </a:p>
          <a:p>
            <a:pPr marL="0" indent="0" algn="just">
              <a:buNone/>
            </a:pPr>
            <a:r>
              <a:rPr lang="cs-CZ" sz="2200" b="1" dirty="0"/>
              <a:t>Sledované indikátory se vyplňují dle uvedených pokynů:</a:t>
            </a:r>
          </a:p>
          <a:p>
            <a:pPr algn="just"/>
            <a:r>
              <a:rPr lang="cs-CZ" sz="2200" dirty="0">
                <a:hlinkClick r:id="rId4"/>
              </a:rPr>
              <a:t>https://www.esfcr.cz/documents/21802/798871/Pokyny+pro+evidenci+rozsahu+a+typu+podpory+jednotliv%C3%BDm+podpo%C5%99en%C3%BDm+osob%C3%A1m/47844036-98d0-4c08-befa-ba98b55480bb</a:t>
            </a:r>
            <a:r>
              <a:rPr lang="cs-CZ" sz="2200" dirty="0"/>
              <a:t> </a:t>
            </a:r>
          </a:p>
          <a:p>
            <a:pPr marL="0" indent="0" algn="just">
              <a:buNone/>
            </a:pPr>
            <a:endParaRPr lang="cs-CZ" sz="2000" b="1" dirty="0">
              <a:latin typeface="Times New Roman" panose="02020603050405020304" pitchFamily="18" charset="0"/>
              <a:cs typeface="Times New Roman" panose="02020603050405020304" pitchFamily="18" charset="0"/>
            </a:endParaRPr>
          </a:p>
          <a:p>
            <a:pPr algn="just">
              <a:buNone/>
            </a:pPr>
            <a:endParaRPr lang="cs-CZ" sz="2000" dirty="0">
              <a:latin typeface="Times New Roman" panose="02020603050405020304" pitchFamily="18" charset="0"/>
              <a:cs typeface="Times New Roman" panose="02020603050405020304" pitchFamily="18" charset="0"/>
            </a:endParaRPr>
          </a:p>
          <a:p>
            <a:pPr marL="0" lvl="0" indent="0">
              <a:buNone/>
            </a:pPr>
            <a:endParaRPr lang="cs-CZ" sz="20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Podporované aktivity</a:t>
            </a:r>
          </a:p>
          <a:p>
            <a:pPr algn="r"/>
            <a:r>
              <a:rPr lang="cs-CZ" sz="3200" b="1" spc="-150" dirty="0">
                <a:solidFill>
                  <a:schemeClr val="accent1">
                    <a:lumMod val="75000"/>
                  </a:schemeClr>
                </a:solidFill>
              </a:rPr>
              <a:t>Povinná dokumentace pro aktivity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Obrázek 14">
            <a:extLst>
              <a:ext uri="{FF2B5EF4-FFF2-40B4-BE49-F238E27FC236}">
                <a16:creationId xmlns:a16="http://schemas.microsoft.com/office/drawing/2014/main" id="{465E969A-8685-4485-A322-58F4093CE90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33474803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 y="1102146"/>
            <a:ext cx="12208748" cy="4716172"/>
          </a:xfrm>
        </p:spPr>
        <p:txBody>
          <a:bodyPr numCol="1">
            <a:noAutofit/>
          </a:bodyPr>
          <a:lstStyle/>
          <a:p>
            <a:pPr marL="0" indent="0" algn="just">
              <a:lnSpc>
                <a:spcPct val="150000"/>
              </a:lnSpc>
              <a:buNone/>
            </a:pPr>
            <a:r>
              <a:rPr lang="cs-CZ" sz="2200" b="1" dirty="0"/>
              <a:t>Podpořené osoby:</a:t>
            </a:r>
          </a:p>
          <a:p>
            <a:pPr algn="just">
              <a:spcBef>
                <a:spcPts val="500"/>
              </a:spcBef>
            </a:pPr>
            <a:r>
              <a:rPr lang="cs-CZ" sz="2200" dirty="0"/>
              <a:t>do indikátorů je možno započítat vždy jen jednoho z rodičů (příp. osob pečujících o dítě ve společné domácnosti),</a:t>
            </a:r>
          </a:p>
          <a:p>
            <a:pPr algn="just">
              <a:spcBef>
                <a:spcPts val="500"/>
              </a:spcBef>
            </a:pPr>
            <a:r>
              <a:rPr lang="cs-CZ" sz="2200" dirty="0"/>
              <a:t>pokud je v zařízení více sourozenců nebo dítě využívá více služeb – podpořenou osobou je stále jen jeden z rodičů,</a:t>
            </a:r>
          </a:p>
          <a:p>
            <a:pPr algn="just">
              <a:spcBef>
                <a:spcPts val="500"/>
              </a:spcBef>
            </a:pPr>
            <a:r>
              <a:rPr lang="cs-CZ" sz="2200" dirty="0"/>
              <a:t>pokud je dítě ve střídavé péči, započte se do podpořených osob jedna osoba z každé domácnosti, tj. dítě může navštěvovat dvě různá zařízení.</a:t>
            </a:r>
          </a:p>
          <a:p>
            <a:pPr algn="just">
              <a:spcBef>
                <a:spcPts val="500"/>
              </a:spcBef>
            </a:pPr>
            <a:r>
              <a:rPr lang="cs-CZ" sz="2200" dirty="0"/>
              <a:t>matka na rodičovské dovolené – nutná vazba na trh práce (pracovní smlouva)</a:t>
            </a:r>
          </a:p>
          <a:p>
            <a:pPr marL="0" indent="0" algn="just">
              <a:lnSpc>
                <a:spcPct val="150000"/>
              </a:lnSpc>
              <a:buNone/>
            </a:pPr>
            <a:r>
              <a:rPr lang="cs-CZ" sz="2200" b="1" i="1" dirty="0"/>
              <a:t>Doporučení</a:t>
            </a:r>
            <a:r>
              <a:rPr lang="cs-CZ" sz="2200" dirty="0"/>
              <a:t>: zařadit do indikátorů toho z rodičů, který je v nevýhodnější pozici vzhledem k trhu práce.</a:t>
            </a:r>
          </a:p>
          <a:p>
            <a:pPr marL="0" indent="0" algn="just">
              <a:spcBef>
                <a:spcPts val="200"/>
              </a:spcBef>
              <a:buNone/>
            </a:pPr>
            <a:endParaRPr lang="cs-CZ" sz="1800" dirty="0"/>
          </a:p>
          <a:p>
            <a:pPr marL="0" indent="0" algn="just">
              <a:spcBef>
                <a:spcPts val="200"/>
              </a:spcBef>
              <a:buNone/>
            </a:pPr>
            <a:r>
              <a:rPr lang="cs-CZ" sz="2400" b="1" dirty="0"/>
              <a:t> </a:t>
            </a:r>
            <a:endParaRPr lang="cs-CZ" sz="24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460439" y="157554"/>
            <a:ext cx="7731561" cy="846731"/>
          </a:xfrm>
          <a:prstGeom prst="rect">
            <a:avLst/>
          </a:prstGeom>
          <a:noFill/>
          <a:scene3d>
            <a:camera prst="orthographicFront"/>
            <a:lightRig rig="threePt" dir="t"/>
          </a:scene3d>
          <a:sp3d prstMaterial="metal"/>
        </p:spPr>
        <p:txBody>
          <a:bodyPr vert="horz" lIns="91440" tIns="45720" rIns="91440" bIns="45720" rtlCol="0" anchor="ctr">
            <a:no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2400" b="1" spc="-150" dirty="0">
                <a:solidFill>
                  <a:schemeClr val="accent1">
                    <a:lumMod val="75000"/>
                  </a:schemeClr>
                </a:solidFill>
              </a:rPr>
              <a:t> Podporované aktivity</a:t>
            </a:r>
          </a:p>
          <a:p>
            <a:pPr algn="r"/>
            <a:r>
              <a:rPr lang="cs-CZ" sz="2400" b="1" spc="-150" dirty="0">
                <a:solidFill>
                  <a:schemeClr val="accent1">
                    <a:lumMod val="75000"/>
                  </a:schemeClr>
                </a:solidFill>
              </a:rPr>
              <a:t>Podpořené osoby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BFAFDF3E-7867-4143-B44B-3C2435A614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9799759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668253" y="157554"/>
            <a:ext cx="7228996" cy="846731"/>
          </a:xfrm>
          <a:prstGeom prst="rect">
            <a:avLst/>
          </a:prstGeom>
          <a:noFill/>
          <a:scene3d>
            <a:camera prst="orthographicFront"/>
            <a:lightRig rig="threePt" dir="t"/>
          </a:scene3d>
          <a:sp3d prstMaterial="metal"/>
        </p:spPr>
        <p:txBody>
          <a:bodyPr vert="horz" lIns="91440" tIns="45720" rIns="91440" bIns="45720" rtlCol="0" anchor="ctr">
            <a:no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000" b="1" spc="-150" dirty="0">
                <a:solidFill>
                  <a:schemeClr val="accent1">
                    <a:lumMod val="75000"/>
                  </a:schemeClr>
                </a:solidFill>
              </a:rPr>
              <a:t>Nepodporované aktivity  ve výzvě (pro  celou  výzvu)</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4" name="Zástupný symbol pro obsah 3">
            <a:extLst>
              <a:ext uri="{FF2B5EF4-FFF2-40B4-BE49-F238E27FC236}">
                <a16:creationId xmlns:a16="http://schemas.microsoft.com/office/drawing/2014/main" id="{6C648328-FA37-409E-A34E-C82EEA19D3A5}"/>
              </a:ext>
            </a:extLst>
          </p:cNvPr>
          <p:cNvSpPr>
            <a:spLocks noGrp="1"/>
          </p:cNvSpPr>
          <p:nvPr>
            <p:ph idx="1"/>
          </p:nvPr>
        </p:nvSpPr>
        <p:spPr>
          <a:xfrm>
            <a:off x="140677" y="1123266"/>
            <a:ext cx="12051323" cy="5053697"/>
          </a:xfrm>
        </p:spPr>
        <p:txBody>
          <a:bodyPr>
            <a:normAutofit/>
          </a:bodyPr>
          <a:lstStyle/>
          <a:p>
            <a:pPr marL="0" indent="0" algn="just">
              <a:buNone/>
            </a:pPr>
            <a:r>
              <a:rPr lang="cs-CZ" sz="2200" b="1" dirty="0"/>
              <a:t>V této výzvě nebudou podporovány následující aktivity:  </a:t>
            </a:r>
          </a:p>
          <a:p>
            <a:pPr algn="just"/>
            <a:r>
              <a:rPr lang="cs-CZ" sz="2200" dirty="0"/>
              <a:t>volnočasové aktivity,</a:t>
            </a:r>
          </a:p>
          <a:p>
            <a:pPr algn="just"/>
            <a:r>
              <a:rPr lang="cs-CZ" sz="2200" dirty="0"/>
              <a:t>PC/jazykové kurzy jako samostatný projekt,</a:t>
            </a:r>
          </a:p>
          <a:p>
            <a:pPr algn="just"/>
            <a:r>
              <a:rPr lang="cs-CZ" sz="2200" dirty="0"/>
              <a:t>osvětová činnost/kampaně jako samostatný projekt,</a:t>
            </a:r>
          </a:p>
          <a:p>
            <a:pPr algn="just"/>
            <a:r>
              <a:rPr lang="cs-CZ" sz="2200" dirty="0"/>
              <a:t>tvorba komplexních vzdělávacích programů včetně e-learningových kurzů,</a:t>
            </a:r>
          </a:p>
          <a:p>
            <a:pPr algn="just"/>
            <a:r>
              <a:rPr lang="cs-CZ" sz="2200" dirty="0"/>
              <a:t>lesní školky (mimo zákon o dětských skupinách kvůli nesplnění hygienických předpisů),</a:t>
            </a:r>
          </a:p>
          <a:p>
            <a:pPr algn="just"/>
            <a:r>
              <a:rPr lang="cs-CZ" sz="2200" dirty="0"/>
              <a:t>provoz mateřských a rodinných center,</a:t>
            </a:r>
          </a:p>
          <a:p>
            <a:pPr algn="just"/>
            <a:r>
              <a:rPr lang="cs-CZ" sz="2200" dirty="0"/>
              <a:t>vzdělávání členů realizačního týmu s výjimkou:  </a:t>
            </a:r>
          </a:p>
          <a:p>
            <a:pPr lvl="1" algn="just"/>
            <a:r>
              <a:rPr lang="cs-CZ" sz="2200" dirty="0"/>
              <a:t>vzdělávání realizačního týmu - pečujících osob.</a:t>
            </a:r>
          </a:p>
          <a:p>
            <a:pPr marL="0" indent="0" algn="just">
              <a:buNone/>
            </a:pPr>
            <a:r>
              <a:rPr lang="cs-CZ" sz="2200" b="1" dirty="0"/>
              <a:t>    Potřebnost vzdělávacích aktivit zdůvodní žadatel v projektové žádosti. </a:t>
            </a:r>
          </a:p>
          <a:p>
            <a:pPr marL="0" lvl="0" indent="0">
              <a:buNone/>
            </a:pPr>
            <a:endParaRPr lang="cs-CZ" sz="2300" b="1" dirty="0"/>
          </a:p>
          <a:p>
            <a:pPr lvl="0"/>
            <a:endParaRPr lang="cs-CZ" sz="1600" dirty="0"/>
          </a:p>
          <a:p>
            <a:pPr lvl="0"/>
            <a:endParaRPr lang="cs-CZ" dirty="0"/>
          </a:p>
          <a:p>
            <a:pPr lvl="0"/>
            <a:endParaRPr lang="cs-CZ" dirty="0"/>
          </a:p>
          <a:p>
            <a:endParaRPr lang="cs-CZ" dirty="0"/>
          </a:p>
        </p:txBody>
      </p:sp>
      <p:pic>
        <p:nvPicPr>
          <p:cNvPr id="13" name="Obrázek 12">
            <a:extLst>
              <a:ext uri="{FF2B5EF4-FFF2-40B4-BE49-F238E27FC236}">
                <a16:creationId xmlns:a16="http://schemas.microsoft.com/office/drawing/2014/main" id="{773DA23E-EAD1-4F01-9A09-E0CF0CFD91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23291886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858803" y="-47166"/>
            <a:ext cx="6970206" cy="1086160"/>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endParaRPr lang="cs-CZ" sz="36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126BFE4-55E9-42B0-BC95-D410F181BB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
        <p:nvSpPr>
          <p:cNvPr id="5" name="Zástupný symbol pro obsah 4">
            <a:extLst>
              <a:ext uri="{FF2B5EF4-FFF2-40B4-BE49-F238E27FC236}">
                <a16:creationId xmlns:a16="http://schemas.microsoft.com/office/drawing/2014/main" id="{9F404548-0817-4BD3-9A2A-15017B7BDEE4}"/>
              </a:ext>
            </a:extLst>
          </p:cNvPr>
          <p:cNvSpPr>
            <a:spLocks noGrp="1"/>
          </p:cNvSpPr>
          <p:nvPr>
            <p:ph idx="1"/>
          </p:nvPr>
        </p:nvSpPr>
        <p:spPr>
          <a:xfrm>
            <a:off x="7120328" y="1126223"/>
            <a:ext cx="5071671" cy="4695862"/>
          </a:xfrm>
        </p:spPr>
        <p:txBody>
          <a:bodyPr>
            <a:normAutofit/>
          </a:bodyPr>
          <a:lstStyle/>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p:txBody>
      </p:sp>
      <p:sp>
        <p:nvSpPr>
          <p:cNvPr id="2" name="Obdélník 1">
            <a:extLst>
              <a:ext uri="{FF2B5EF4-FFF2-40B4-BE49-F238E27FC236}">
                <a16:creationId xmlns:a16="http://schemas.microsoft.com/office/drawing/2014/main" id="{85BE000C-F6D1-46D6-893D-E7E8EBBD075D}"/>
              </a:ext>
            </a:extLst>
          </p:cNvPr>
          <p:cNvSpPr/>
          <p:nvPr/>
        </p:nvSpPr>
        <p:spPr>
          <a:xfrm>
            <a:off x="4160894" y="2319773"/>
            <a:ext cx="3526350" cy="923330"/>
          </a:xfrm>
          <a:prstGeom prst="rect">
            <a:avLst/>
          </a:prstGeom>
        </p:spPr>
        <p:txBody>
          <a:bodyPr wrap="none">
            <a:spAutoFit/>
          </a:bodyPr>
          <a:lstStyle/>
          <a:p>
            <a:pPr algn="ctr"/>
            <a:r>
              <a:rPr lang="cs-CZ" sz="5400" b="1" spc="-150" dirty="0">
                <a:solidFill>
                  <a:schemeClr val="accent1">
                    <a:lumMod val="75000"/>
                  </a:schemeClr>
                </a:solidFill>
              </a:rPr>
              <a:t>INDIKÁTORY</a:t>
            </a:r>
            <a:endParaRPr lang="cs-CZ" sz="5400" dirty="0"/>
          </a:p>
        </p:txBody>
      </p:sp>
      <p:pic>
        <p:nvPicPr>
          <p:cNvPr id="4" name="Obrázek 3">
            <a:extLst>
              <a:ext uri="{FF2B5EF4-FFF2-40B4-BE49-F238E27FC236}">
                <a16:creationId xmlns:a16="http://schemas.microsoft.com/office/drawing/2014/main" id="{3944B97A-F0AD-43EC-A557-4CF85EE055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86" y="4443874"/>
            <a:ext cx="8559808" cy="1411200"/>
          </a:xfrm>
          <a:prstGeom prst="rect">
            <a:avLst/>
          </a:prstGeom>
        </p:spPr>
      </p:pic>
    </p:spTree>
    <p:extLst>
      <p:ext uri="{BB962C8B-B14F-4D97-AF65-F5344CB8AC3E}">
        <p14:creationId xmlns:p14="http://schemas.microsoft.com/office/powerpoint/2010/main" val="12108054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marL="0" indent="0">
              <a:buNone/>
            </a:pPr>
            <a:endParaRPr lang="cs-CZ" sz="2000" dirty="0"/>
          </a:p>
          <a:p>
            <a:pPr marL="0" indent="0" algn="just">
              <a:buNone/>
            </a:pPr>
            <a:r>
              <a:rPr lang="cs-CZ" sz="2000" dirty="0"/>
              <a:t>= nástroje pro měření dosažených efektů projektových aktivit </a:t>
            </a:r>
          </a:p>
          <a:p>
            <a:pPr marL="0" indent="0" algn="just">
              <a:buNone/>
            </a:pPr>
            <a:endParaRPr lang="cs-CZ" sz="2000" dirty="0"/>
          </a:p>
          <a:p>
            <a:pPr algn="just"/>
            <a:r>
              <a:rPr lang="cs-CZ" sz="2000" dirty="0"/>
              <a:t>Indikátory výstupů </a:t>
            </a:r>
          </a:p>
          <a:p>
            <a:pPr algn="just"/>
            <a:r>
              <a:rPr lang="cs-CZ" sz="2000" dirty="0"/>
              <a:t>Indikátory výsledků </a:t>
            </a:r>
          </a:p>
          <a:p>
            <a:pPr algn="just"/>
            <a:endParaRPr lang="cs-CZ" sz="2000" dirty="0"/>
          </a:p>
          <a:p>
            <a:pPr marL="0" indent="0" algn="just">
              <a:buNone/>
            </a:pPr>
            <a:r>
              <a:rPr lang="cs-CZ" sz="2000" b="1" dirty="0"/>
              <a:t>Pravidla volby závazných indikátorů </a:t>
            </a:r>
            <a:endParaRPr lang="cs-CZ" sz="2000" dirty="0"/>
          </a:p>
          <a:p>
            <a:pPr algn="just"/>
            <a:endParaRPr lang="cs-CZ" sz="2000" dirty="0"/>
          </a:p>
          <a:p>
            <a:pPr algn="just"/>
            <a:r>
              <a:rPr lang="cs-CZ" sz="2000" dirty="0"/>
              <a:t>Žadatel volí pouze ty indikátory z výzvy, které jsou relevantní pro jeho projekt </a:t>
            </a:r>
          </a:p>
          <a:p>
            <a:pPr algn="just"/>
            <a:r>
              <a:rPr lang="cs-CZ" sz="2000" dirty="0"/>
              <a:t>Ve zprávách o realizaci projektu se uvádějí kumulativně – souhrnně za období od počátku projektu do konce příslušného monitorovacího období </a:t>
            </a:r>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Indikátory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2094ED22-A2B5-40F1-9467-CEC7CF33211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34968384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algn="just"/>
            <a:r>
              <a:rPr lang="cs-CZ" sz="2200" dirty="0"/>
              <a:t>Povinnost stanovit v žádosti cílové hodnoty indikátorů </a:t>
            </a:r>
          </a:p>
          <a:p>
            <a:pPr lvl="1" algn="just"/>
            <a:r>
              <a:rPr lang="cs-CZ" sz="1800" dirty="0"/>
              <a:t>Včetně popisu způsobu stanovení této hodnoty </a:t>
            </a:r>
          </a:p>
          <a:p>
            <a:pPr algn="just"/>
            <a:r>
              <a:rPr lang="cs-CZ" sz="2200" dirty="0"/>
              <a:t>Nastavení je závazné </a:t>
            </a:r>
          </a:p>
          <a:p>
            <a:pPr lvl="1" algn="just"/>
            <a:r>
              <a:rPr lang="cs-CZ" sz="1800" dirty="0"/>
              <a:t>Úprava – podstatnou změnou </a:t>
            </a:r>
          </a:p>
          <a:p>
            <a:pPr lvl="1" algn="just"/>
            <a:r>
              <a:rPr lang="cs-CZ" sz="1800" dirty="0"/>
              <a:t>Při nesplnění (indikátorů povinných k naplnění) - sankce </a:t>
            </a:r>
          </a:p>
          <a:p>
            <a:pPr algn="just"/>
            <a:r>
              <a:rPr lang="cs-CZ" sz="2200" dirty="0"/>
              <a:t>Průběžné sledování jejich naplnění </a:t>
            </a:r>
          </a:p>
          <a:p>
            <a:pPr lvl="1" algn="just"/>
            <a:r>
              <a:rPr lang="pl-PL" sz="1800" dirty="0"/>
              <a:t>Ve zprávách o realizaci projektu </a:t>
            </a:r>
          </a:p>
          <a:p>
            <a:pPr algn="just"/>
            <a:r>
              <a:rPr lang="cs-CZ" sz="2200" dirty="0"/>
              <a:t>Prokazatelnost vykazovaných hodnot </a:t>
            </a:r>
          </a:p>
          <a:p>
            <a:pPr lvl="1" algn="just"/>
            <a:r>
              <a:rPr lang="cs-CZ" sz="1800" dirty="0"/>
              <a:t>Záznamy o každém klientovi, prezenční listiny atd. ověřitelné případnou kontrolou, monitorovací listy </a:t>
            </a:r>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301938"/>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Indikátory</a:t>
            </a:r>
          </a:p>
          <a:p>
            <a:pPr algn="r"/>
            <a:r>
              <a:rPr lang="cs-CZ" sz="3200" b="1" dirty="0">
                <a:solidFill>
                  <a:schemeClr val="accent1">
                    <a:lumMod val="75000"/>
                  </a:schemeClr>
                </a:solidFill>
              </a:rPr>
              <a:t>Povinnosti související s indikátory </a:t>
            </a:r>
            <a:endParaRPr lang="cs-CZ" sz="3200" dirty="0">
              <a:solidFill>
                <a:schemeClr val="accent1">
                  <a:lumMod val="75000"/>
                </a:schemeClr>
              </a:solidFill>
            </a:endParaRP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61A62FDD-25AE-4788-9EA0-D9115137D8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35773706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fontScale="77500" lnSpcReduction="20000"/>
          </a:bodyPr>
          <a:lstStyle/>
          <a:p>
            <a:pPr marL="0" lvl="0" indent="0">
              <a:buNone/>
            </a:pPr>
            <a:r>
              <a:rPr lang="cs-CZ" sz="2000" b="1" dirty="0"/>
              <a:t>Sankce při nesplnění závazků týkajících se indikátorů (povinných k naplnění)</a:t>
            </a:r>
          </a:p>
          <a:p>
            <a:pPr marL="0" lvl="0" indent="0">
              <a:buNone/>
            </a:pPr>
            <a:endParaRPr lang="cs-CZ" sz="2000" dirty="0"/>
          </a:p>
          <a:p>
            <a:pPr marL="0" lvl="0" indent="0">
              <a:buNone/>
            </a:pPr>
            <a:r>
              <a:rPr lang="cs-CZ" sz="2000" b="1" dirty="0"/>
              <a:t>Celková míra naplnění indikátorů výstupů</a:t>
            </a:r>
          </a:p>
          <a:p>
            <a:pPr marL="0" lvl="0" indent="0">
              <a:buNone/>
            </a:pPr>
            <a:r>
              <a:rPr lang="cs-CZ" sz="2000" b="1" dirty="0"/>
              <a:t> vzhledem k závazkům dle právního aktu:		                      </a:t>
            </a:r>
            <a:r>
              <a:rPr lang="cs-CZ" sz="2000" dirty="0"/>
              <a:t>Sankce:</a:t>
            </a:r>
          </a:p>
          <a:p>
            <a:pPr marL="0" lvl="0" indent="0">
              <a:buNone/>
            </a:pPr>
            <a:endParaRPr lang="cs-CZ" sz="2000" dirty="0"/>
          </a:p>
          <a:p>
            <a:r>
              <a:rPr lang="cs-CZ" sz="2000" dirty="0"/>
              <a:t>Méně než 85 % a zároveň alespoň 70 %			     15 %</a:t>
            </a:r>
          </a:p>
          <a:p>
            <a:r>
              <a:rPr lang="cs-CZ" sz="2000" dirty="0"/>
              <a:t>Méně než 70 % a zároveň alespoň 55 %			     20 %</a:t>
            </a:r>
          </a:p>
          <a:p>
            <a:r>
              <a:rPr lang="cs-CZ" sz="2000" dirty="0"/>
              <a:t>Méně než 55 % a zároveň alespoň 40 %			     30 %</a:t>
            </a:r>
          </a:p>
          <a:p>
            <a:r>
              <a:rPr lang="cs-CZ" sz="2000" dirty="0"/>
              <a:t>Méně než 40 %					     50 %</a:t>
            </a:r>
          </a:p>
          <a:p>
            <a:endParaRPr lang="cs-CZ" sz="2000" dirty="0"/>
          </a:p>
          <a:p>
            <a:pPr marL="0" indent="0">
              <a:buNone/>
            </a:pPr>
            <a:r>
              <a:rPr lang="cs-CZ" sz="2000" b="1" dirty="0"/>
              <a:t>Celková míra naplnění indikátorů výsledků </a:t>
            </a:r>
          </a:p>
          <a:p>
            <a:pPr marL="0" indent="0">
              <a:buNone/>
            </a:pPr>
            <a:r>
              <a:rPr lang="cs-CZ" sz="2000" b="1" dirty="0"/>
              <a:t>vzhledem k závazkům dle právního aktu:                                               </a:t>
            </a:r>
            <a:r>
              <a:rPr lang="cs-CZ" sz="2000" dirty="0"/>
              <a:t>Sankce:</a:t>
            </a:r>
            <a:r>
              <a:rPr lang="cs-CZ" sz="2000" b="1" dirty="0"/>
              <a:t> </a:t>
            </a:r>
          </a:p>
          <a:p>
            <a:endParaRPr lang="cs-CZ" sz="2000" dirty="0"/>
          </a:p>
          <a:p>
            <a:r>
              <a:rPr lang="cs-CZ" sz="2000" dirty="0"/>
              <a:t>Méně než 75 % a zároveň alespoň 50 %			     10 %</a:t>
            </a:r>
          </a:p>
          <a:p>
            <a:r>
              <a:rPr lang="cs-CZ" sz="2000" dirty="0"/>
              <a:t>Méně než 50 % 					     20 %</a:t>
            </a: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3982453" y="157554"/>
            <a:ext cx="8091036" cy="846731"/>
          </a:xfrm>
          <a:prstGeom prst="rect">
            <a:avLst/>
          </a:prstGeom>
          <a:noFill/>
          <a:scene3d>
            <a:camera prst="orthographicFront"/>
            <a:lightRig rig="threePt" dir="t"/>
          </a:scene3d>
          <a:sp3d prstMaterial="metal"/>
        </p:spPr>
        <p:txBody>
          <a:bodyPr vert="horz" lIns="91440" tIns="45720" rIns="91440" bIns="45720" rtlCol="0" anchor="ctr">
            <a:normAutofit fontScale="850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700" b="1" spc="-150" dirty="0">
                <a:solidFill>
                  <a:srgbClr val="0070C0"/>
                </a:solidFill>
              </a:rPr>
              <a:t>Indikátory</a:t>
            </a:r>
          </a:p>
          <a:p>
            <a:pPr algn="r"/>
            <a:r>
              <a:rPr lang="cs-CZ" sz="3700" b="1" dirty="0">
                <a:solidFill>
                  <a:srgbClr val="0070C0"/>
                </a:solidFill>
              </a:rPr>
              <a:t>Sankce</a:t>
            </a:r>
          </a:p>
          <a:p>
            <a:pPr algn="r"/>
            <a:endParaRPr lang="cs-CZ" sz="3200" b="1" spc="-150" dirty="0">
              <a:solidFill>
                <a:srgbClr val="0070C0"/>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23B75348-115E-430B-B86A-7AD1D17FB5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4274154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50371"/>
            <a:ext cx="11670189" cy="4361766"/>
          </a:xfrm>
        </p:spPr>
        <p:txBody>
          <a:bodyPr>
            <a:normAutofit fontScale="92500" lnSpcReduction="20000"/>
          </a:bodyPr>
          <a:lstStyle/>
          <a:p>
            <a:pPr marL="0" indent="0">
              <a:buNone/>
            </a:pPr>
            <a:endParaRPr lang="cs-CZ" dirty="0"/>
          </a:p>
          <a:p>
            <a:pPr algn="just"/>
            <a:r>
              <a:rPr lang="cs-CZ" sz="2600" dirty="0"/>
              <a:t>Číslo výzvy MAS: </a:t>
            </a:r>
            <a:r>
              <a:rPr lang="cs-CZ" sz="2600" b="1" dirty="0"/>
              <a:t>955/03_16_047/CLLD_15_01_032</a:t>
            </a:r>
          </a:p>
          <a:p>
            <a:pPr algn="just"/>
            <a:r>
              <a:rPr lang="cs-CZ" sz="2600" dirty="0"/>
              <a:t>Prioritní osa 2 Sociální začleňování a boj s chudobou</a:t>
            </a:r>
          </a:p>
          <a:p>
            <a:pPr algn="just"/>
            <a:r>
              <a:rPr lang="cs-CZ" sz="2600" dirty="0"/>
              <a:t>Investiční priorita 2.3 Strategie komunitně vedeného místního rozvoje</a:t>
            </a:r>
          </a:p>
          <a:p>
            <a:pPr algn="just"/>
            <a:r>
              <a:rPr lang="cs-CZ" sz="2600" dirty="0"/>
              <a:t>Specifický cíl 2.3.1 Zvýšit zapojení lokálních aktérů do řešení problémů nezaměstnanosti</a:t>
            </a:r>
            <a:br>
              <a:rPr lang="cs-CZ" sz="2600" dirty="0"/>
            </a:br>
            <a:r>
              <a:rPr lang="cs-CZ" sz="2600" dirty="0"/>
              <a:t> a sociálního začleňování ve venkovských oblastech</a:t>
            </a:r>
          </a:p>
          <a:p>
            <a:endParaRPr lang="cs-CZ" sz="2600" dirty="0"/>
          </a:p>
          <a:p>
            <a:r>
              <a:rPr lang="cs-CZ" sz="2600" dirty="0"/>
              <a:t>Vyhlášení výzvy:  				03. 06. 2019</a:t>
            </a:r>
          </a:p>
          <a:p>
            <a:r>
              <a:rPr lang="cs-CZ" sz="2600" dirty="0"/>
              <a:t>Zpřístupnění žádosti o podporu:		03. 06. 2019, 4:00 hodin</a:t>
            </a:r>
          </a:p>
          <a:p>
            <a:r>
              <a:rPr lang="cs-CZ" sz="2600" dirty="0"/>
              <a:t>Zahájení příjmu žádostí o podporu:		03. 06. 2019, 4:00 hodin</a:t>
            </a:r>
          </a:p>
          <a:p>
            <a:r>
              <a:rPr lang="cs-CZ" sz="2600" dirty="0"/>
              <a:t>Ukončení příjmu žádost o podporu:	</a:t>
            </a:r>
            <a:r>
              <a:rPr lang="cs-CZ" sz="2600" b="1" dirty="0"/>
              <a:t>11. 07. 2019, 12:00 hodin</a:t>
            </a:r>
          </a:p>
          <a:p>
            <a:pPr marL="0" indent="0">
              <a:buNone/>
            </a:pPr>
            <a:endParaRPr lang="cs-CZ" sz="2400" dirty="0"/>
          </a:p>
          <a:p>
            <a:pPr marL="0" indent="0">
              <a:buNone/>
            </a:pPr>
            <a:endParaRPr lang="cs-CZ" sz="2400" dirty="0"/>
          </a:p>
        </p:txBody>
      </p:sp>
      <p:sp>
        <p:nvSpPr>
          <p:cNvPr id="14" name="Obdélník 13"/>
          <p:cNvSpPr/>
          <p:nvPr/>
        </p:nvSpPr>
        <p:spPr>
          <a:xfrm>
            <a:off x="0" y="-224546"/>
            <a:ext cx="12192000" cy="12277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8744995" y="179158"/>
            <a:ext cx="3249789" cy="984294"/>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Představení výzvy</a:t>
            </a:r>
          </a:p>
          <a:p>
            <a:pPr algn="r"/>
            <a:r>
              <a:rPr lang="cs-CZ" sz="3200" b="1" dirty="0">
                <a:solidFill>
                  <a:srgbClr val="0070C0"/>
                </a:solidFill>
              </a:rPr>
              <a:t>Základní informace</a:t>
            </a:r>
          </a:p>
          <a:p>
            <a:pPr algn="r"/>
            <a:endParaRPr lang="cs-CZ" sz="3200" b="1" spc="-150" dirty="0">
              <a:solidFill>
                <a:schemeClr val="accent1">
                  <a:lumMod val="75000"/>
                </a:schemeClr>
              </a:solidFill>
            </a:endParaRPr>
          </a:p>
        </p:txBody>
      </p:sp>
      <p:cxnSp>
        <p:nvCxnSpPr>
          <p:cNvPr id="19" name="Přímá spojnice 18"/>
          <p:cNvCxnSpPr/>
          <p:nvPr/>
        </p:nvCxnSpPr>
        <p:spPr>
          <a:xfrm>
            <a:off x="0" y="1008647"/>
            <a:ext cx="12192000" cy="0"/>
          </a:xfrm>
          <a:prstGeom prst="line">
            <a:avLst/>
          </a:prstGeom>
          <a:ln/>
        </p:spPr>
        <p:style>
          <a:lnRef idx="2">
            <a:schemeClr val="accent1"/>
          </a:lnRef>
          <a:fillRef idx="0">
            <a:schemeClr val="accent1"/>
          </a:fillRef>
          <a:effectRef idx="1">
            <a:schemeClr val="accent1"/>
          </a:effectRef>
          <a:fontRef idx="minor">
            <a:schemeClr val="tx1"/>
          </a:fontRef>
        </p:style>
      </p:cxnSp>
      <p:pic>
        <p:nvPicPr>
          <p:cNvPr id="13" name="Obrázek 12">
            <a:extLst>
              <a:ext uri="{FF2B5EF4-FFF2-40B4-BE49-F238E27FC236}">
                <a16:creationId xmlns:a16="http://schemas.microsoft.com/office/drawing/2014/main" id="{40E267A6-10A4-434F-A843-4F1DDAD469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741"/>
            <a:ext cx="4341928" cy="900000"/>
          </a:xfrm>
          <a:prstGeom prst="rect">
            <a:avLst/>
          </a:prstGeom>
        </p:spPr>
      </p:pic>
    </p:spTree>
    <p:extLst>
      <p:ext uri="{BB962C8B-B14F-4D97-AF65-F5344CB8AC3E}">
        <p14:creationId xmlns:p14="http://schemas.microsoft.com/office/powerpoint/2010/main" val="34625305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09426"/>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Indikátory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4" name="Rectangle 1">
            <a:extLst>
              <a:ext uri="{FF2B5EF4-FFF2-40B4-BE49-F238E27FC236}">
                <a16:creationId xmlns:a16="http://schemas.microsoft.com/office/drawing/2014/main" id="{DB56CF4C-C179-40C7-AEBC-3C667817399B}"/>
              </a:ext>
            </a:extLst>
          </p:cNvPr>
          <p:cNvSpPr>
            <a:spLocks noChangeArrowheads="1"/>
          </p:cNvSpPr>
          <p:nvPr/>
        </p:nvSpPr>
        <p:spPr bwMode="auto">
          <a:xfrm flipV="1">
            <a:off x="622230" y="2292151"/>
            <a:ext cx="1223248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cs-CZ" altLang="cs-CZ" sz="1800" b="0" i="0" u="none" strike="noStrike" cap="none" normalizeH="0" baseline="0">
                <a:ln>
                  <a:noFill/>
                </a:ln>
                <a:solidFill>
                  <a:schemeClr val="tx1"/>
                </a:solidFill>
                <a:effectLst/>
                <a:latin typeface="Arial" panose="020B0604020202020204" pitchFamily="34" charset="0"/>
              </a:rPr>
            </a:br>
            <a:endParaRPr kumimoji="0" lang="cs-CZ" altLang="cs-CZ" sz="1800" b="0" i="0" u="none" strike="noStrike" cap="none" normalizeH="0" baseline="0">
              <a:ln>
                <a:noFill/>
              </a:ln>
              <a:solidFill>
                <a:schemeClr val="tx1"/>
              </a:solidFill>
              <a:effectLst/>
              <a:latin typeface="Arial" panose="020B0604020202020204" pitchFamily="34" charset="0"/>
            </a:endParaRPr>
          </a:p>
        </p:txBody>
      </p:sp>
      <p:pic>
        <p:nvPicPr>
          <p:cNvPr id="13" name="Obrázek 12">
            <a:extLst>
              <a:ext uri="{FF2B5EF4-FFF2-40B4-BE49-F238E27FC236}">
                <a16:creationId xmlns:a16="http://schemas.microsoft.com/office/drawing/2014/main" id="{BD1016A7-DA56-4A00-9D53-D9CB3D06FB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
        <p:nvSpPr>
          <p:cNvPr id="7" name="Zástupný symbol pro obsah 6">
            <a:extLst>
              <a:ext uri="{FF2B5EF4-FFF2-40B4-BE49-F238E27FC236}">
                <a16:creationId xmlns:a16="http://schemas.microsoft.com/office/drawing/2014/main" id="{F5FF8384-763F-4E3A-9511-BFB113CA5B54}"/>
              </a:ext>
            </a:extLst>
          </p:cNvPr>
          <p:cNvSpPr>
            <a:spLocks noGrp="1"/>
          </p:cNvSpPr>
          <p:nvPr>
            <p:ph idx="1"/>
          </p:nvPr>
        </p:nvSpPr>
        <p:spPr/>
        <p:txBody>
          <a:bodyPr/>
          <a:lstStyle/>
          <a:p>
            <a:endParaRPr lang="cs-CZ"/>
          </a:p>
        </p:txBody>
      </p:sp>
      <p:pic>
        <p:nvPicPr>
          <p:cNvPr id="15" name="Zástupný symbol pro obsah 5">
            <a:extLst>
              <a:ext uri="{FF2B5EF4-FFF2-40B4-BE49-F238E27FC236}">
                <a16:creationId xmlns:a16="http://schemas.microsoft.com/office/drawing/2014/main" id="{4D856CC5-14AF-41E6-AA1A-34A9EEEE0308}"/>
              </a:ext>
            </a:extLst>
          </p:cNvPr>
          <p:cNvPicPr>
            <a:picLocks noChangeAspect="1"/>
          </p:cNvPicPr>
          <p:nvPr/>
        </p:nvPicPr>
        <p:blipFill rotWithShape="1">
          <a:blip r:embed="rId6"/>
          <a:srcRect l="17910" t="3326" r="61167" b="33535"/>
          <a:stretch/>
        </p:blipFill>
        <p:spPr>
          <a:xfrm>
            <a:off x="677343" y="1116269"/>
            <a:ext cx="7234731" cy="4752000"/>
          </a:xfrm>
          <a:prstGeom prst="rect">
            <a:avLst/>
          </a:prstGeom>
        </p:spPr>
      </p:pic>
    </p:spTree>
    <p:extLst>
      <p:ext uri="{BB962C8B-B14F-4D97-AF65-F5344CB8AC3E}">
        <p14:creationId xmlns:p14="http://schemas.microsoft.com/office/powerpoint/2010/main" val="11721482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09426"/>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Indikátory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4" name="Rectangle 1">
            <a:extLst>
              <a:ext uri="{FF2B5EF4-FFF2-40B4-BE49-F238E27FC236}">
                <a16:creationId xmlns:a16="http://schemas.microsoft.com/office/drawing/2014/main" id="{DB56CF4C-C179-40C7-AEBC-3C667817399B}"/>
              </a:ext>
            </a:extLst>
          </p:cNvPr>
          <p:cNvSpPr>
            <a:spLocks noChangeArrowheads="1"/>
          </p:cNvSpPr>
          <p:nvPr/>
        </p:nvSpPr>
        <p:spPr bwMode="auto">
          <a:xfrm flipV="1">
            <a:off x="622230" y="2292151"/>
            <a:ext cx="1223248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cs-CZ" altLang="cs-CZ" sz="1800" b="0" i="0" u="none" strike="noStrike" cap="none" normalizeH="0" baseline="0">
                <a:ln>
                  <a:noFill/>
                </a:ln>
                <a:solidFill>
                  <a:schemeClr val="tx1"/>
                </a:solidFill>
                <a:effectLst/>
                <a:latin typeface="Arial" panose="020B0604020202020204" pitchFamily="34" charset="0"/>
              </a:rPr>
            </a:br>
            <a:endParaRPr kumimoji="0" lang="cs-CZ" altLang="cs-CZ" sz="1800" b="0" i="0" u="none" strike="noStrike" cap="none" normalizeH="0" baseline="0">
              <a:ln>
                <a:noFill/>
              </a:ln>
              <a:solidFill>
                <a:schemeClr val="tx1"/>
              </a:solidFill>
              <a:effectLst/>
              <a:latin typeface="Arial" panose="020B0604020202020204" pitchFamily="34" charset="0"/>
            </a:endParaRPr>
          </a:p>
        </p:txBody>
      </p:sp>
      <p:pic>
        <p:nvPicPr>
          <p:cNvPr id="13" name="Obrázek 12">
            <a:extLst>
              <a:ext uri="{FF2B5EF4-FFF2-40B4-BE49-F238E27FC236}">
                <a16:creationId xmlns:a16="http://schemas.microsoft.com/office/drawing/2014/main" id="{BD1016A7-DA56-4A00-9D53-D9CB3D06FB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
        <p:nvSpPr>
          <p:cNvPr id="20" name="Zástupný symbol pro obsah 2">
            <a:extLst>
              <a:ext uri="{FF2B5EF4-FFF2-40B4-BE49-F238E27FC236}">
                <a16:creationId xmlns:a16="http://schemas.microsoft.com/office/drawing/2014/main" id="{03520093-172D-48AB-97BF-63C9154B854A}"/>
              </a:ext>
            </a:extLst>
          </p:cNvPr>
          <p:cNvSpPr>
            <a:spLocks noGrp="1"/>
          </p:cNvSpPr>
          <p:nvPr>
            <p:ph idx="1"/>
          </p:nvPr>
        </p:nvSpPr>
        <p:spPr>
          <a:xfrm>
            <a:off x="119063" y="1146175"/>
            <a:ext cx="11777662" cy="4564063"/>
          </a:xfrm>
        </p:spPr>
        <p:txBody>
          <a:bodyPr>
            <a:normAutofit fontScale="85000" lnSpcReduction="10000"/>
          </a:bodyPr>
          <a:lstStyle/>
          <a:p>
            <a:pPr marL="0" indent="0" algn="just">
              <a:buNone/>
            </a:pPr>
            <a:r>
              <a:rPr lang="cs-CZ" sz="1600" b="1" u="sng" cap="all" dirty="0"/>
              <a:t>Indikátory povinné k naplnění</a:t>
            </a:r>
          </a:p>
          <a:p>
            <a:pPr>
              <a:lnSpc>
                <a:spcPct val="115000"/>
              </a:lnSpc>
              <a:spcAft>
                <a:spcPts val="600"/>
              </a:spcAft>
            </a:pPr>
            <a:r>
              <a:rPr lang="cs-CZ" sz="1800" dirty="0"/>
              <a:t>Žadatel má povinnost </a:t>
            </a:r>
            <a:r>
              <a:rPr lang="cs-CZ" sz="1800" b="1" dirty="0"/>
              <a:t>stanovit nenulovou cílovou hodnotu</a:t>
            </a:r>
            <a:r>
              <a:rPr lang="cs-CZ" sz="1800" dirty="0"/>
              <a:t> pro všechny relevantní indikátory (jakožto závazek), minimálně buď pro indikátor </a:t>
            </a:r>
            <a:br>
              <a:rPr lang="cs-CZ" sz="1800" dirty="0"/>
            </a:br>
            <a:r>
              <a:rPr lang="cs-CZ" sz="1800" dirty="0"/>
              <a:t>60000 – Celkový počet účastníků nebo 50001 – Kapacita podporovaných zařízení péče o děti nebo vzdělávacích zařízení.</a:t>
            </a:r>
          </a:p>
          <a:p>
            <a:pPr algn="just">
              <a:lnSpc>
                <a:spcPct val="100000"/>
              </a:lnSpc>
              <a:spcBef>
                <a:spcPts val="0"/>
              </a:spcBef>
            </a:pPr>
            <a:r>
              <a:rPr lang="cs-CZ" sz="1800" dirty="0"/>
              <a:t>Žadatel v žádosti uvede </a:t>
            </a:r>
            <a:r>
              <a:rPr lang="cs-CZ" sz="1800" b="1" dirty="0"/>
              <a:t>způsob stanovení cílové hodnoty</a:t>
            </a:r>
            <a:r>
              <a:rPr lang="cs-CZ" sz="1800" dirty="0"/>
              <a:t>, jak bude naplňování indikátoru sledovat a dokládat.  </a:t>
            </a:r>
          </a:p>
          <a:p>
            <a:pPr algn="just">
              <a:lnSpc>
                <a:spcPct val="100000"/>
              </a:lnSpc>
              <a:spcBef>
                <a:spcPts val="0"/>
              </a:spcBef>
            </a:pPr>
            <a:r>
              <a:rPr lang="cs-CZ" sz="1800" dirty="0"/>
              <a:t>Při stanovení cílových hodnot </a:t>
            </a:r>
            <a:r>
              <a:rPr lang="cs-CZ" sz="1800" b="1" dirty="0"/>
              <a:t>žadatel vychází z plánovaných aktivit</a:t>
            </a:r>
            <a:r>
              <a:rPr lang="cs-CZ" sz="1800" dirty="0"/>
              <a:t>, </a:t>
            </a:r>
            <a:r>
              <a:rPr lang="cs-CZ" sz="1800" b="1" dirty="0"/>
              <a:t>zaměření projektu a jeho rozpočtu</a:t>
            </a:r>
            <a:r>
              <a:rPr lang="cs-CZ" sz="1800" dirty="0"/>
              <a:t>, nelze je libovolně měnit.</a:t>
            </a:r>
          </a:p>
          <a:p>
            <a:pPr algn="just">
              <a:lnSpc>
                <a:spcPct val="100000"/>
              </a:lnSpc>
              <a:spcBef>
                <a:spcPts val="0"/>
              </a:spcBef>
            </a:pPr>
            <a:r>
              <a:rPr lang="cs-CZ" sz="1800" dirty="0"/>
              <a:t>Jsou součástí právního aktu, </a:t>
            </a:r>
            <a:r>
              <a:rPr lang="cs-CZ" sz="1800" b="1" dirty="0"/>
              <a:t>na jejich neplnění jsou navázány sankce</a:t>
            </a:r>
            <a:r>
              <a:rPr lang="cs-CZ" sz="1800" dirty="0"/>
              <a:t> (výše sankcí viz Obecná část pravidel pro žadatele a příjemce, kap. 18.1.1).</a:t>
            </a:r>
          </a:p>
          <a:p>
            <a:pPr algn="just">
              <a:lnSpc>
                <a:spcPct val="100000"/>
              </a:lnSpc>
              <a:spcBef>
                <a:spcPts val="0"/>
              </a:spcBef>
            </a:pPr>
            <a:r>
              <a:rPr lang="cs-CZ" sz="1800" dirty="0"/>
              <a:t>Indikátor není relevantní – cílová hodnota 0.</a:t>
            </a:r>
          </a:p>
          <a:p>
            <a:pPr algn="just">
              <a:lnSpc>
                <a:spcPct val="100000"/>
              </a:lnSpc>
              <a:spcBef>
                <a:spcPts val="0"/>
              </a:spcBef>
            </a:pPr>
            <a:r>
              <a:rPr lang="cs-CZ" sz="1800" dirty="0"/>
              <a:t>Výchozí hodnota indikátorů povinných k naplnění – vždy 0.</a:t>
            </a:r>
          </a:p>
          <a:p>
            <a:pPr lvl="1" algn="just">
              <a:lnSpc>
                <a:spcPct val="100000"/>
              </a:lnSpc>
              <a:spcBef>
                <a:spcPts val="0"/>
              </a:spcBef>
            </a:pPr>
            <a:endParaRPr lang="cs-CZ" sz="1400" dirty="0"/>
          </a:p>
          <a:p>
            <a:pPr marL="0" indent="0" algn="just">
              <a:buNone/>
            </a:pPr>
            <a:r>
              <a:rPr lang="cs-CZ" sz="1600" b="1" u="sng" cap="all" dirty="0"/>
              <a:t>Indikátory povinné k vykazování</a:t>
            </a:r>
          </a:p>
          <a:p>
            <a:pPr algn="just">
              <a:lnSpc>
                <a:spcPct val="100000"/>
              </a:lnSpc>
              <a:spcBef>
                <a:spcPts val="0"/>
              </a:spcBef>
            </a:pPr>
            <a:r>
              <a:rPr lang="cs-CZ" sz="1800" dirty="0"/>
              <a:t>Žadatel má povinnost </a:t>
            </a:r>
            <a:r>
              <a:rPr lang="cs-CZ" sz="1800" b="1" dirty="0"/>
              <a:t>sledovat dosažené cílové hodnoty</a:t>
            </a:r>
            <a:r>
              <a:rPr lang="cs-CZ" sz="1800" dirty="0"/>
              <a:t> u všech relevantních indikátorů.</a:t>
            </a:r>
          </a:p>
          <a:p>
            <a:pPr algn="just">
              <a:lnSpc>
                <a:spcPct val="100000"/>
              </a:lnSpc>
              <a:spcBef>
                <a:spcPts val="0"/>
              </a:spcBef>
            </a:pPr>
            <a:r>
              <a:rPr lang="cs-CZ" sz="1800" dirty="0"/>
              <a:t>Na neplnění indikátorů povinných k vykazování </a:t>
            </a:r>
            <a:r>
              <a:rPr lang="cs-CZ" sz="1800" b="1" dirty="0"/>
              <a:t>nebude navázána sankce</a:t>
            </a:r>
            <a:r>
              <a:rPr lang="cs-CZ" sz="1800" dirty="0"/>
              <a:t> v právním aktu.</a:t>
            </a:r>
          </a:p>
          <a:p>
            <a:pPr algn="just">
              <a:lnSpc>
                <a:spcPct val="100000"/>
              </a:lnSpc>
              <a:spcBef>
                <a:spcPts val="0"/>
              </a:spcBef>
            </a:pPr>
            <a:r>
              <a:rPr lang="cs-CZ" sz="1800" dirty="0"/>
              <a:t>Pokud je indikátor nerelevantní  – cílová hodnota 0.</a:t>
            </a:r>
          </a:p>
          <a:p>
            <a:pPr algn="just">
              <a:lnSpc>
                <a:spcPct val="100000"/>
              </a:lnSpc>
              <a:spcBef>
                <a:spcPts val="0"/>
              </a:spcBef>
            </a:pPr>
            <a:r>
              <a:rPr lang="cs-CZ" sz="1800" dirty="0"/>
              <a:t>U indikátorů, které se </a:t>
            </a:r>
            <a:r>
              <a:rPr lang="cs-CZ" sz="1800" b="1" dirty="0"/>
              <a:t>týkají účastníků</a:t>
            </a:r>
            <a:r>
              <a:rPr lang="cs-CZ" sz="1800" dirty="0"/>
              <a:t>, žadatel uvede </a:t>
            </a:r>
            <a:r>
              <a:rPr lang="cs-CZ" sz="1800" u="sng" dirty="0"/>
              <a:t>vždy</a:t>
            </a:r>
            <a:r>
              <a:rPr lang="cs-CZ" sz="1800" dirty="0"/>
              <a:t> cílovou hodnotu 0 (hodnoty se načítají z monitorovacího listu podpořené osoby skrze IS ESF2014+). </a:t>
            </a:r>
          </a:p>
          <a:p>
            <a:pPr algn="just">
              <a:lnSpc>
                <a:spcPct val="100000"/>
              </a:lnSpc>
              <a:spcBef>
                <a:spcPts val="0"/>
              </a:spcBef>
            </a:pPr>
            <a:r>
              <a:rPr lang="cs-CZ" sz="1800" dirty="0"/>
              <a:t>U indikátorů, které se </a:t>
            </a:r>
            <a:r>
              <a:rPr lang="cs-CZ" sz="1800" b="1" dirty="0"/>
              <a:t>netýkají účastníků</a:t>
            </a:r>
            <a:r>
              <a:rPr lang="cs-CZ" sz="1800" dirty="0"/>
              <a:t>, </a:t>
            </a:r>
            <a:r>
              <a:rPr lang="cs-CZ" sz="1800" u="sng" dirty="0"/>
              <a:t>může</a:t>
            </a:r>
            <a:r>
              <a:rPr lang="cs-CZ" sz="1800" dirty="0"/>
              <a:t> žadatel uvést cílovou hodnotu 0 (hodnoty vykazuje příjemce prostřednictvím zpráv o realizaci projektu v ISKP14+).</a:t>
            </a:r>
          </a:p>
          <a:p>
            <a:pPr algn="just">
              <a:lnSpc>
                <a:spcPct val="100000"/>
              </a:lnSpc>
              <a:spcBef>
                <a:spcPts val="0"/>
              </a:spcBef>
            </a:pPr>
            <a:r>
              <a:rPr lang="cs-CZ" sz="1800" dirty="0"/>
              <a:t>U všech projektů </a:t>
            </a:r>
            <a:r>
              <a:rPr lang="cs-CZ" sz="1800" b="1" dirty="0"/>
              <a:t>je doporučováno</a:t>
            </a:r>
            <a:r>
              <a:rPr lang="cs-CZ" sz="1800" dirty="0"/>
              <a:t>, aby byla stanovena cílová hodnota (sledována dosažená cílová hodnota) pro </a:t>
            </a:r>
            <a:r>
              <a:rPr lang="cs-CZ" sz="1800" b="1" dirty="0"/>
              <a:t>minimálně jeden výsledkový indikátor</a:t>
            </a:r>
            <a:r>
              <a:rPr lang="cs-CZ" sz="1800" dirty="0"/>
              <a:t>.</a:t>
            </a:r>
          </a:p>
          <a:p>
            <a:pPr algn="just">
              <a:lnSpc>
                <a:spcPct val="100000"/>
              </a:lnSpc>
              <a:spcBef>
                <a:spcPts val="0"/>
              </a:spcBef>
            </a:pPr>
            <a:r>
              <a:rPr lang="cs-CZ" sz="1800" dirty="0"/>
              <a:t>Výchozí hodnota indikátorů povinných k vykazování – vždy 0.</a:t>
            </a:r>
          </a:p>
          <a:p>
            <a:endParaRPr lang="cs-CZ" sz="1600" b="1" u="sng" cap="all" dirty="0"/>
          </a:p>
        </p:txBody>
      </p:sp>
    </p:spTree>
    <p:extLst>
      <p:ext uri="{BB962C8B-B14F-4D97-AF65-F5344CB8AC3E}">
        <p14:creationId xmlns:p14="http://schemas.microsoft.com/office/powerpoint/2010/main" val="39552950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r>
              <a:rPr lang="cs-CZ" sz="2000" dirty="0"/>
              <a:t>Hodnoty, které jsou chápány jako závazek žadatele, kterého má dosáhnout díky realizaci projektu (jsou na ně vázány sankce)</a:t>
            </a:r>
            <a:endParaRPr lang="cs-CZ" dirty="0"/>
          </a:p>
          <a:p>
            <a:pPr mar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573719" y="62902"/>
            <a:ext cx="7491977" cy="1097800"/>
          </a:xfrm>
          <a:prstGeom prst="rect">
            <a:avLst/>
          </a:prstGeom>
          <a:noFill/>
          <a:scene3d>
            <a:camera prst="orthographicFront"/>
            <a:lightRig rig="threePt" dir="t"/>
          </a:scene3d>
          <a:sp3d prstMaterial="metal"/>
        </p:spPr>
        <p:txBody>
          <a:bodyPr vert="horz" lIns="91440" tIns="45720" rIns="91440" bIns="45720" rtlCol="0" anchor="ctr">
            <a:no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2400" b="1" spc="-150" dirty="0">
                <a:solidFill>
                  <a:schemeClr val="accent1">
                    <a:lumMod val="75000"/>
                  </a:schemeClr>
                </a:solidFill>
              </a:rPr>
              <a:t>Indikátory</a:t>
            </a:r>
          </a:p>
          <a:p>
            <a:pPr algn="r"/>
            <a:r>
              <a:rPr lang="cs-CZ" sz="2400" b="1" dirty="0">
                <a:solidFill>
                  <a:schemeClr val="accent1">
                    <a:lumMod val="75000"/>
                  </a:schemeClr>
                </a:solidFill>
              </a:rPr>
              <a:t>Indikátory se závazkem (Indikátory povinné k naplnění)</a:t>
            </a:r>
          </a:p>
          <a:p>
            <a:pPr algn="r"/>
            <a:endParaRPr lang="cs-CZ" sz="26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4" name="Rectangle 1">
            <a:extLst>
              <a:ext uri="{FF2B5EF4-FFF2-40B4-BE49-F238E27FC236}">
                <a16:creationId xmlns:a16="http://schemas.microsoft.com/office/drawing/2014/main" id="{DB56CF4C-C179-40C7-AEBC-3C667817399B}"/>
              </a:ext>
            </a:extLst>
          </p:cNvPr>
          <p:cNvSpPr>
            <a:spLocks noChangeArrowheads="1"/>
          </p:cNvSpPr>
          <p:nvPr/>
        </p:nvSpPr>
        <p:spPr bwMode="auto">
          <a:xfrm flipV="1">
            <a:off x="622230" y="2292151"/>
            <a:ext cx="1223248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cs-CZ" altLang="cs-CZ" sz="1800" b="0" i="0" u="none" strike="noStrike" cap="none" normalizeH="0" baseline="0">
                <a:ln>
                  <a:noFill/>
                </a:ln>
                <a:solidFill>
                  <a:schemeClr val="tx1"/>
                </a:solidFill>
                <a:effectLst/>
                <a:latin typeface="Arial" panose="020B0604020202020204" pitchFamily="34" charset="0"/>
              </a:rPr>
            </a:br>
            <a:endParaRPr kumimoji="0" lang="cs-CZ" altLang="cs-CZ" sz="1800" b="0" i="0" u="none" strike="noStrike" cap="none" normalizeH="0" baseline="0">
              <a:ln>
                <a:noFill/>
              </a:ln>
              <a:solidFill>
                <a:schemeClr val="tx1"/>
              </a:solidFill>
              <a:effectLst/>
              <a:latin typeface="Arial" panose="020B0604020202020204" pitchFamily="34" charset="0"/>
            </a:endParaRPr>
          </a:p>
        </p:txBody>
      </p:sp>
      <p:sp>
        <p:nvSpPr>
          <p:cNvPr id="13" name="TextovéPole 12"/>
          <p:cNvSpPr txBox="1"/>
          <p:nvPr/>
        </p:nvSpPr>
        <p:spPr>
          <a:xfrm>
            <a:off x="118511" y="4230533"/>
            <a:ext cx="12002211" cy="1600438"/>
          </a:xfrm>
          <a:prstGeom prst="rect">
            <a:avLst/>
          </a:prstGeom>
          <a:noFill/>
        </p:spPr>
        <p:txBody>
          <a:bodyPr wrap="square" rtlCol="0">
            <a:spAutoFit/>
          </a:bodyPr>
          <a:lstStyle/>
          <a:p>
            <a:pPr algn="just"/>
            <a:endParaRPr lang="cs-CZ" sz="2000" b="1" dirty="0"/>
          </a:p>
          <a:p>
            <a:pPr algn="just"/>
            <a:r>
              <a:rPr lang="cs-CZ" sz="1900" b="1" dirty="0"/>
              <a:t>60000 </a:t>
            </a:r>
            <a:r>
              <a:rPr lang="cs-CZ" sz="1900" dirty="0"/>
              <a:t>– v rámci prorodinných opatření se vykazuje u tohoto indikátoru podpořený rodič, který se díky umístění dítěte do projektu mohl zapojit na trhu práce (povinnost splnění vyšší než bagatelní podpory = </a:t>
            </a:r>
            <a:r>
              <a:rPr lang="pl-PL" sz="2000" dirty="0"/>
              <a:t>více jak 40 hodin za celou délku realizace projektu).</a:t>
            </a:r>
            <a:endParaRPr lang="cs-CZ" sz="1900" dirty="0"/>
          </a:p>
          <a:p>
            <a:pPr algn="just"/>
            <a:r>
              <a:rPr lang="cs-CZ" sz="1900" b="1" dirty="0"/>
              <a:t>50001 </a:t>
            </a:r>
            <a:r>
              <a:rPr lang="cs-CZ" sz="1900" dirty="0"/>
              <a:t>– relevantní u dětských skupin, příměstských táborů, zařízení péče o děti v době mimo škol. vyučování.</a:t>
            </a:r>
          </a:p>
        </p:txBody>
      </p:sp>
      <p:pic>
        <p:nvPicPr>
          <p:cNvPr id="15" name="Obrázek 14">
            <a:extLst>
              <a:ext uri="{FF2B5EF4-FFF2-40B4-BE49-F238E27FC236}">
                <a16:creationId xmlns:a16="http://schemas.microsoft.com/office/drawing/2014/main" id="{F50E8B1D-1A56-4070-9FCA-EE12C6711A9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graphicFrame>
        <p:nvGraphicFramePr>
          <p:cNvPr id="16" name="Tabulka 15">
            <a:extLst>
              <a:ext uri="{FF2B5EF4-FFF2-40B4-BE49-F238E27FC236}">
                <a16:creationId xmlns:a16="http://schemas.microsoft.com/office/drawing/2014/main" id="{E7A0EC95-9648-4A2C-BB18-FD19CE44706F}"/>
              </a:ext>
            </a:extLst>
          </p:cNvPr>
          <p:cNvGraphicFramePr>
            <a:graphicFrameLocks noGrp="1"/>
          </p:cNvGraphicFramePr>
          <p:nvPr>
            <p:extLst>
              <p:ext uri="{D42A27DB-BD31-4B8C-83A1-F6EECF244321}">
                <p14:modId xmlns:p14="http://schemas.microsoft.com/office/powerpoint/2010/main" val="1121639321"/>
              </p:ext>
            </p:extLst>
          </p:nvPr>
        </p:nvGraphicFramePr>
        <p:xfrm>
          <a:off x="294751" y="1901333"/>
          <a:ext cx="10550521" cy="2497539"/>
        </p:xfrm>
        <a:graphic>
          <a:graphicData uri="http://schemas.openxmlformats.org/drawingml/2006/table">
            <a:tbl>
              <a:tblPr firstRow="1" firstCol="1" bandRow="1">
                <a:tableStyleId>{5C22544A-7EE6-4342-B048-85BDC9FD1C3A}</a:tableStyleId>
              </a:tblPr>
              <a:tblGrid>
                <a:gridCol w="1447531">
                  <a:extLst>
                    <a:ext uri="{9D8B030D-6E8A-4147-A177-3AD203B41FA5}">
                      <a16:colId xmlns:a16="http://schemas.microsoft.com/office/drawing/2014/main" val="1446175023"/>
                    </a:ext>
                  </a:extLst>
                </a:gridCol>
                <a:gridCol w="4794157">
                  <a:extLst>
                    <a:ext uri="{9D8B030D-6E8A-4147-A177-3AD203B41FA5}">
                      <a16:colId xmlns:a16="http://schemas.microsoft.com/office/drawing/2014/main" val="3821172054"/>
                    </a:ext>
                  </a:extLst>
                </a:gridCol>
                <a:gridCol w="2150196">
                  <a:extLst>
                    <a:ext uri="{9D8B030D-6E8A-4147-A177-3AD203B41FA5}">
                      <a16:colId xmlns:a16="http://schemas.microsoft.com/office/drawing/2014/main" val="2012785149"/>
                    </a:ext>
                  </a:extLst>
                </a:gridCol>
                <a:gridCol w="2158637">
                  <a:extLst>
                    <a:ext uri="{9D8B030D-6E8A-4147-A177-3AD203B41FA5}">
                      <a16:colId xmlns:a16="http://schemas.microsoft.com/office/drawing/2014/main" val="1931427574"/>
                    </a:ext>
                  </a:extLst>
                </a:gridCol>
              </a:tblGrid>
              <a:tr h="832513">
                <a:tc>
                  <a:txBody>
                    <a:bodyPr/>
                    <a:lstStyle/>
                    <a:p>
                      <a:pPr algn="just">
                        <a:lnSpc>
                          <a:spcPct val="115000"/>
                        </a:lnSpc>
                        <a:spcAft>
                          <a:spcPts val="600"/>
                        </a:spcAft>
                      </a:pPr>
                      <a:r>
                        <a:rPr lang="cs-CZ" sz="2000" dirty="0">
                          <a:effectLst/>
                        </a:rPr>
                        <a:t>Kód</a:t>
                      </a:r>
                      <a:endParaRPr lang="cs-CZ" sz="20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pPr>
                      <a:r>
                        <a:rPr lang="cs-CZ" sz="2000" dirty="0">
                          <a:effectLst/>
                        </a:rPr>
                        <a:t>Název indikátoru </a:t>
                      </a:r>
                      <a:endParaRPr lang="cs-CZ" sz="20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pPr>
                      <a:r>
                        <a:rPr lang="cs-CZ" sz="2000">
                          <a:effectLst/>
                        </a:rPr>
                        <a:t>Měrná jednotka </a:t>
                      </a:r>
                      <a:endParaRPr lang="cs-CZ" sz="20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pPr>
                      <a:r>
                        <a:rPr lang="cs-CZ" sz="2000">
                          <a:effectLst/>
                        </a:rPr>
                        <a:t>Typ indikátoru </a:t>
                      </a:r>
                      <a:endParaRPr lang="cs-CZ" sz="20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62277156"/>
                  </a:ext>
                </a:extLst>
              </a:tr>
              <a:tr h="832513">
                <a:tc>
                  <a:txBody>
                    <a:bodyPr/>
                    <a:lstStyle/>
                    <a:p>
                      <a:pPr algn="l">
                        <a:lnSpc>
                          <a:spcPct val="115000"/>
                        </a:lnSpc>
                        <a:spcAft>
                          <a:spcPts val="600"/>
                        </a:spcAft>
                      </a:pPr>
                      <a:r>
                        <a:rPr lang="cs-CZ" sz="2000">
                          <a:effectLst/>
                        </a:rPr>
                        <a:t>60000 </a:t>
                      </a:r>
                      <a:endParaRPr lang="cs-CZ" sz="20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l">
                        <a:lnSpc>
                          <a:spcPct val="115000"/>
                        </a:lnSpc>
                        <a:spcAft>
                          <a:spcPts val="600"/>
                        </a:spcAft>
                      </a:pPr>
                      <a:r>
                        <a:rPr lang="cs-CZ" sz="2000">
                          <a:effectLst/>
                        </a:rPr>
                        <a:t>Celkový počet účastníků </a:t>
                      </a:r>
                      <a:endParaRPr lang="cs-CZ" sz="20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l">
                        <a:lnSpc>
                          <a:spcPct val="115000"/>
                        </a:lnSpc>
                        <a:spcAft>
                          <a:spcPts val="600"/>
                        </a:spcAft>
                      </a:pPr>
                      <a:r>
                        <a:rPr lang="cs-CZ" sz="2000">
                          <a:effectLst/>
                        </a:rPr>
                        <a:t>Osoby</a:t>
                      </a:r>
                      <a:endParaRPr lang="cs-CZ" sz="20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l">
                        <a:lnSpc>
                          <a:spcPct val="115000"/>
                        </a:lnSpc>
                        <a:spcAft>
                          <a:spcPts val="600"/>
                        </a:spcAft>
                      </a:pPr>
                      <a:r>
                        <a:rPr lang="cs-CZ" sz="2000">
                          <a:effectLst/>
                        </a:rPr>
                        <a:t>Výstup </a:t>
                      </a:r>
                      <a:endParaRPr lang="cs-CZ" sz="20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8490206"/>
                  </a:ext>
                </a:extLst>
              </a:tr>
              <a:tr h="832513">
                <a:tc>
                  <a:txBody>
                    <a:bodyPr/>
                    <a:lstStyle/>
                    <a:p>
                      <a:pPr algn="l">
                        <a:lnSpc>
                          <a:spcPct val="115000"/>
                        </a:lnSpc>
                        <a:spcAft>
                          <a:spcPts val="600"/>
                        </a:spcAft>
                      </a:pPr>
                      <a:r>
                        <a:rPr lang="cs-CZ" sz="2000">
                          <a:effectLst/>
                        </a:rPr>
                        <a:t>50001 </a:t>
                      </a:r>
                      <a:endParaRPr lang="cs-CZ" sz="20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l">
                        <a:lnSpc>
                          <a:spcPct val="115000"/>
                        </a:lnSpc>
                        <a:spcAft>
                          <a:spcPts val="600"/>
                        </a:spcAft>
                      </a:pPr>
                      <a:r>
                        <a:rPr lang="cs-CZ" sz="2000" dirty="0">
                          <a:effectLst/>
                        </a:rPr>
                        <a:t>Kapacita podporovaných zařízení péče o děti nebo vzdělávacích zařízení </a:t>
                      </a:r>
                      <a:endParaRPr lang="cs-CZ" sz="20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cs-CZ" sz="2000">
                          <a:effectLst/>
                        </a:rPr>
                        <a:t>Osoby </a:t>
                      </a:r>
                      <a:endParaRPr lang="cs-CZ" sz="2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l">
                        <a:lnSpc>
                          <a:spcPct val="115000"/>
                        </a:lnSpc>
                        <a:spcAft>
                          <a:spcPts val="1100"/>
                        </a:spcAft>
                      </a:pPr>
                      <a:r>
                        <a:rPr lang="cs-CZ" sz="2000" dirty="0">
                          <a:effectLst/>
                        </a:rPr>
                        <a:t>Výstup </a:t>
                      </a:r>
                      <a:endParaRPr lang="cs-CZ" sz="20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35928425"/>
                  </a:ext>
                </a:extLst>
              </a:tr>
            </a:tbl>
          </a:graphicData>
        </a:graphic>
      </p:graphicFrame>
    </p:spTree>
    <p:extLst>
      <p:ext uri="{BB962C8B-B14F-4D97-AF65-F5344CB8AC3E}">
        <p14:creationId xmlns:p14="http://schemas.microsoft.com/office/powerpoint/2010/main" val="11721482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18512" y="1136634"/>
            <a:ext cx="11778738" cy="4690999"/>
          </a:xfrm>
        </p:spPr>
        <p:txBody>
          <a:bodyPr>
            <a:normAutofit/>
          </a:bodyPr>
          <a:lstStyle/>
          <a:p>
            <a:pPr algn="just">
              <a:spcBef>
                <a:spcPts val="1800"/>
              </a:spcBef>
            </a:pPr>
            <a:r>
              <a:rPr lang="cs-CZ" sz="1700" dirty="0"/>
              <a:t>Hodnoty, které nepředstavují závazek žadatele, ale které je nutné sledovat (Žadatel má povinnost vyplnit cílovou hodnotu indikátorů, u nerelevantních je možno uvést hodnotu 0.)</a:t>
            </a:r>
          </a:p>
          <a:p>
            <a:pPr marL="0" indent="0">
              <a:buNone/>
            </a:pPr>
            <a:endParaRPr lang="cs-CZ" sz="2000" dirty="0"/>
          </a:p>
          <a:p>
            <a:pPr marL="0" indent="0">
              <a:buNone/>
            </a:pPr>
            <a:endParaRPr lang="cs-CZ" sz="2000" dirty="0"/>
          </a:p>
          <a:p>
            <a:pPr mar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633880" y="289903"/>
            <a:ext cx="7491977" cy="846731"/>
          </a:xfrm>
          <a:prstGeom prst="rect">
            <a:avLst/>
          </a:prstGeom>
          <a:noFill/>
          <a:scene3d>
            <a:camera prst="orthographicFront"/>
            <a:lightRig rig="threePt" dir="t"/>
          </a:scene3d>
          <a:sp3d prstMaterial="metal"/>
        </p:spPr>
        <p:txBody>
          <a:bodyPr vert="horz" lIns="91440" tIns="45720" rIns="91440" bIns="45720" rtlCol="0" anchor="ctr">
            <a:normAutofit fontScale="850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100" b="1" spc="-150" dirty="0">
                <a:solidFill>
                  <a:schemeClr val="accent1">
                    <a:lumMod val="75000"/>
                  </a:schemeClr>
                </a:solidFill>
              </a:rPr>
              <a:t>Indikátory</a:t>
            </a:r>
          </a:p>
          <a:p>
            <a:pPr algn="r"/>
            <a:r>
              <a:rPr lang="cs-CZ" sz="3100" b="1" dirty="0">
                <a:solidFill>
                  <a:schemeClr val="accent1">
                    <a:lumMod val="75000"/>
                  </a:schemeClr>
                </a:solidFill>
              </a:rPr>
              <a:t>Indikátory bez závazku (Indikátory povinné k vykazování)</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graphicFrame>
        <p:nvGraphicFramePr>
          <p:cNvPr id="2" name="Tabulka 1">
            <a:extLst>
              <a:ext uri="{FF2B5EF4-FFF2-40B4-BE49-F238E27FC236}">
                <a16:creationId xmlns:a16="http://schemas.microsoft.com/office/drawing/2014/main" id="{77C0EB26-B2AE-475F-A750-76FAEB95BF61}"/>
              </a:ext>
            </a:extLst>
          </p:cNvPr>
          <p:cNvGraphicFramePr>
            <a:graphicFrameLocks noGrp="1"/>
          </p:cNvGraphicFramePr>
          <p:nvPr>
            <p:extLst>
              <p:ext uri="{D42A27DB-BD31-4B8C-83A1-F6EECF244321}">
                <p14:modId xmlns:p14="http://schemas.microsoft.com/office/powerpoint/2010/main" val="1132627938"/>
              </p:ext>
            </p:extLst>
          </p:nvPr>
        </p:nvGraphicFramePr>
        <p:xfrm>
          <a:off x="134113" y="1662570"/>
          <a:ext cx="11935969" cy="3101314"/>
        </p:xfrm>
        <a:graphic>
          <a:graphicData uri="http://schemas.openxmlformats.org/drawingml/2006/table">
            <a:tbl>
              <a:tblPr firstRow="1" firstCol="1" bandRow="1">
                <a:tableStyleId>{5C22544A-7EE6-4342-B048-85BDC9FD1C3A}</a:tableStyleId>
              </a:tblPr>
              <a:tblGrid>
                <a:gridCol w="852476">
                  <a:extLst>
                    <a:ext uri="{9D8B030D-6E8A-4147-A177-3AD203B41FA5}">
                      <a16:colId xmlns:a16="http://schemas.microsoft.com/office/drawing/2014/main" val="3809556495"/>
                    </a:ext>
                  </a:extLst>
                </a:gridCol>
                <a:gridCol w="7988969">
                  <a:extLst>
                    <a:ext uri="{9D8B030D-6E8A-4147-A177-3AD203B41FA5}">
                      <a16:colId xmlns:a16="http://schemas.microsoft.com/office/drawing/2014/main" val="3024378957"/>
                    </a:ext>
                  </a:extLst>
                </a:gridCol>
                <a:gridCol w="1648326">
                  <a:extLst>
                    <a:ext uri="{9D8B030D-6E8A-4147-A177-3AD203B41FA5}">
                      <a16:colId xmlns:a16="http://schemas.microsoft.com/office/drawing/2014/main" val="3119954520"/>
                    </a:ext>
                  </a:extLst>
                </a:gridCol>
                <a:gridCol w="1446198">
                  <a:extLst>
                    <a:ext uri="{9D8B030D-6E8A-4147-A177-3AD203B41FA5}">
                      <a16:colId xmlns:a16="http://schemas.microsoft.com/office/drawing/2014/main" val="260499710"/>
                    </a:ext>
                  </a:extLst>
                </a:gridCol>
              </a:tblGrid>
              <a:tr h="520461">
                <a:tc>
                  <a:txBody>
                    <a:bodyPr/>
                    <a:lstStyle/>
                    <a:p>
                      <a:pPr algn="l">
                        <a:lnSpc>
                          <a:spcPct val="115000"/>
                        </a:lnSpc>
                        <a:spcAft>
                          <a:spcPts val="600"/>
                        </a:spcAft>
                      </a:pPr>
                      <a:r>
                        <a:rPr lang="cs-CZ" sz="1800" dirty="0">
                          <a:effectLst/>
                        </a:rPr>
                        <a:t>  Kód</a:t>
                      </a:r>
                      <a:endParaRPr lang="cs-CZ"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algn="l">
                        <a:lnSpc>
                          <a:spcPct val="115000"/>
                        </a:lnSpc>
                        <a:spcAft>
                          <a:spcPts val="600"/>
                        </a:spcAft>
                      </a:pPr>
                      <a:r>
                        <a:rPr lang="cs-CZ" sz="1800" dirty="0">
                          <a:effectLst/>
                        </a:rPr>
                        <a:t>  Název indikátoru </a:t>
                      </a:r>
                      <a:endParaRPr lang="cs-CZ"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algn="l">
                        <a:lnSpc>
                          <a:spcPct val="115000"/>
                        </a:lnSpc>
                        <a:spcAft>
                          <a:spcPts val="600"/>
                        </a:spcAft>
                      </a:pPr>
                      <a:r>
                        <a:rPr lang="cs-CZ" sz="1800" dirty="0">
                          <a:effectLst/>
                        </a:rPr>
                        <a:t> Měrná jednotka </a:t>
                      </a:r>
                      <a:endParaRPr lang="cs-CZ"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algn="l">
                        <a:lnSpc>
                          <a:spcPct val="115000"/>
                        </a:lnSpc>
                        <a:spcAft>
                          <a:spcPts val="600"/>
                        </a:spcAft>
                      </a:pPr>
                      <a:r>
                        <a:rPr lang="cs-CZ" sz="1800" dirty="0">
                          <a:effectLst/>
                        </a:rPr>
                        <a:t> Typ indikátoru </a:t>
                      </a:r>
                      <a:endParaRPr lang="cs-CZ"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591811865"/>
                  </a:ext>
                </a:extLst>
              </a:tr>
              <a:tr h="100177">
                <a:tc>
                  <a:txBody>
                    <a:bodyPr/>
                    <a:lstStyle/>
                    <a:p>
                      <a:pPr marL="36195" marR="36195" algn="l">
                        <a:lnSpc>
                          <a:spcPct val="115000"/>
                        </a:lnSpc>
                        <a:spcBef>
                          <a:spcPts val="300"/>
                        </a:spcBef>
                        <a:spcAft>
                          <a:spcPts val="300"/>
                        </a:spcAft>
                      </a:pPr>
                      <a:r>
                        <a:rPr lang="cs-CZ" sz="1700" dirty="0">
                          <a:effectLst/>
                        </a:rPr>
                        <a:t>80500</a:t>
                      </a:r>
                      <a:endParaRPr lang="cs-CZ" sz="1700" dirty="0">
                        <a:solidFill>
                          <a:srgbClr val="080808"/>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6195" marR="36195">
                        <a:lnSpc>
                          <a:spcPct val="115000"/>
                        </a:lnSpc>
                        <a:spcBef>
                          <a:spcPts val="300"/>
                        </a:spcBef>
                        <a:spcAft>
                          <a:spcPts val="300"/>
                        </a:spcAft>
                      </a:pPr>
                      <a:r>
                        <a:rPr lang="cs-CZ" sz="1700" dirty="0">
                          <a:effectLst/>
                        </a:rPr>
                        <a:t>Počet napsaných a zveřejněných analytických a strategických dokumentů (vč. evaluačních) </a:t>
                      </a:r>
                      <a:endParaRPr lang="cs-CZ" sz="1700" dirty="0">
                        <a:solidFill>
                          <a:srgbClr val="080808"/>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6195" marR="36195">
                        <a:lnSpc>
                          <a:spcPct val="115000"/>
                        </a:lnSpc>
                        <a:spcBef>
                          <a:spcPts val="300"/>
                        </a:spcBef>
                        <a:spcAft>
                          <a:spcPts val="300"/>
                        </a:spcAft>
                      </a:pPr>
                      <a:r>
                        <a:rPr lang="cs-CZ" sz="1700">
                          <a:effectLst/>
                        </a:rPr>
                        <a:t>Dokumenty</a:t>
                      </a:r>
                      <a:endParaRPr lang="cs-CZ" sz="1700">
                        <a:solidFill>
                          <a:srgbClr val="080808"/>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6195" marR="36195">
                        <a:lnSpc>
                          <a:spcPct val="115000"/>
                        </a:lnSpc>
                        <a:spcBef>
                          <a:spcPts val="300"/>
                        </a:spcBef>
                        <a:spcAft>
                          <a:spcPts val="300"/>
                        </a:spcAft>
                      </a:pPr>
                      <a:r>
                        <a:rPr lang="cs-CZ" sz="1700" dirty="0">
                          <a:effectLst/>
                        </a:rPr>
                        <a:t>Výstup</a:t>
                      </a:r>
                      <a:endParaRPr lang="cs-CZ" sz="1700" dirty="0">
                        <a:solidFill>
                          <a:srgbClr val="080808"/>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08117918"/>
                  </a:ext>
                </a:extLst>
              </a:tr>
              <a:tr h="384303">
                <a:tc>
                  <a:txBody>
                    <a:bodyPr/>
                    <a:lstStyle/>
                    <a:p>
                      <a:pPr marL="36195" marR="36195" algn="l">
                        <a:lnSpc>
                          <a:spcPct val="115000"/>
                        </a:lnSpc>
                        <a:spcBef>
                          <a:spcPts val="300"/>
                        </a:spcBef>
                        <a:spcAft>
                          <a:spcPts val="300"/>
                        </a:spcAft>
                      </a:pPr>
                      <a:r>
                        <a:rPr lang="cs-CZ" sz="1700" dirty="0">
                          <a:effectLst/>
                        </a:rPr>
                        <a:t>50110</a:t>
                      </a:r>
                      <a:endParaRPr lang="cs-CZ" sz="1700" dirty="0">
                        <a:solidFill>
                          <a:srgbClr val="080808"/>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6195" marR="36195">
                        <a:lnSpc>
                          <a:spcPct val="115000"/>
                        </a:lnSpc>
                        <a:spcBef>
                          <a:spcPts val="300"/>
                        </a:spcBef>
                        <a:spcAft>
                          <a:spcPts val="300"/>
                        </a:spcAft>
                      </a:pPr>
                      <a:r>
                        <a:rPr lang="cs-CZ" sz="1700" dirty="0">
                          <a:effectLst/>
                        </a:rPr>
                        <a:t>Počet osob využívajících zařízení péče o děti předškolního věku</a:t>
                      </a:r>
                      <a:endParaRPr lang="cs-CZ" sz="1700" dirty="0">
                        <a:solidFill>
                          <a:srgbClr val="080808"/>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6195" marR="36195">
                        <a:lnSpc>
                          <a:spcPct val="115000"/>
                        </a:lnSpc>
                        <a:spcBef>
                          <a:spcPts val="300"/>
                        </a:spcBef>
                        <a:spcAft>
                          <a:spcPts val="300"/>
                        </a:spcAft>
                      </a:pPr>
                      <a:r>
                        <a:rPr lang="cs-CZ" sz="1700">
                          <a:effectLst/>
                        </a:rPr>
                        <a:t>Osoby</a:t>
                      </a:r>
                      <a:endParaRPr lang="cs-CZ" sz="1700">
                        <a:solidFill>
                          <a:srgbClr val="080808"/>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6195" marR="36195">
                        <a:lnSpc>
                          <a:spcPct val="115000"/>
                        </a:lnSpc>
                        <a:spcBef>
                          <a:spcPts val="300"/>
                        </a:spcBef>
                        <a:spcAft>
                          <a:spcPts val="300"/>
                        </a:spcAft>
                      </a:pPr>
                      <a:r>
                        <a:rPr lang="cs-CZ" sz="1700">
                          <a:effectLst/>
                        </a:rPr>
                        <a:t>Výsledek</a:t>
                      </a:r>
                      <a:endParaRPr lang="cs-CZ" sz="1700">
                        <a:solidFill>
                          <a:srgbClr val="080808"/>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831867899"/>
                  </a:ext>
                </a:extLst>
              </a:tr>
              <a:tr h="302493">
                <a:tc>
                  <a:txBody>
                    <a:bodyPr/>
                    <a:lstStyle/>
                    <a:p>
                      <a:pPr marL="36195" marR="36195" algn="l">
                        <a:lnSpc>
                          <a:spcPct val="115000"/>
                        </a:lnSpc>
                        <a:spcBef>
                          <a:spcPts val="300"/>
                        </a:spcBef>
                        <a:spcAft>
                          <a:spcPts val="300"/>
                        </a:spcAft>
                      </a:pPr>
                      <a:r>
                        <a:rPr lang="cs-CZ" sz="1700">
                          <a:effectLst/>
                        </a:rPr>
                        <a:t>50120</a:t>
                      </a:r>
                      <a:endParaRPr lang="cs-CZ" sz="1700">
                        <a:solidFill>
                          <a:srgbClr val="080808"/>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6195" marR="36195">
                        <a:lnSpc>
                          <a:spcPct val="115000"/>
                        </a:lnSpc>
                        <a:spcBef>
                          <a:spcPts val="300"/>
                        </a:spcBef>
                        <a:spcAft>
                          <a:spcPts val="300"/>
                        </a:spcAft>
                      </a:pPr>
                      <a:r>
                        <a:rPr lang="cs-CZ" sz="1700" dirty="0">
                          <a:effectLst/>
                        </a:rPr>
                        <a:t>Počet osob využívajících zařízení péče o děti ve věku do 3 let</a:t>
                      </a:r>
                      <a:endParaRPr lang="cs-CZ" sz="1700" dirty="0">
                        <a:solidFill>
                          <a:srgbClr val="080808"/>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6195" marR="36195">
                        <a:lnSpc>
                          <a:spcPct val="115000"/>
                        </a:lnSpc>
                        <a:spcBef>
                          <a:spcPts val="300"/>
                        </a:spcBef>
                        <a:spcAft>
                          <a:spcPts val="300"/>
                        </a:spcAft>
                      </a:pPr>
                      <a:r>
                        <a:rPr lang="cs-CZ" sz="1700" dirty="0">
                          <a:effectLst/>
                        </a:rPr>
                        <a:t>Osoby</a:t>
                      </a:r>
                      <a:endParaRPr lang="cs-CZ" sz="1700" dirty="0">
                        <a:solidFill>
                          <a:srgbClr val="080808"/>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6195" marR="36195">
                        <a:lnSpc>
                          <a:spcPct val="115000"/>
                        </a:lnSpc>
                        <a:spcBef>
                          <a:spcPts val="300"/>
                        </a:spcBef>
                        <a:spcAft>
                          <a:spcPts val="300"/>
                        </a:spcAft>
                      </a:pPr>
                      <a:r>
                        <a:rPr lang="cs-CZ" sz="1700">
                          <a:effectLst/>
                        </a:rPr>
                        <a:t>Výsledek</a:t>
                      </a:r>
                      <a:endParaRPr lang="cs-CZ" sz="1700">
                        <a:solidFill>
                          <a:srgbClr val="080808"/>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830954833"/>
                  </a:ext>
                </a:extLst>
              </a:tr>
              <a:tr h="0">
                <a:tc>
                  <a:txBody>
                    <a:bodyPr/>
                    <a:lstStyle/>
                    <a:p>
                      <a:pPr marL="36195" marR="36195" algn="l">
                        <a:lnSpc>
                          <a:spcPct val="115000"/>
                        </a:lnSpc>
                        <a:spcBef>
                          <a:spcPts val="300"/>
                        </a:spcBef>
                        <a:spcAft>
                          <a:spcPts val="300"/>
                        </a:spcAft>
                      </a:pPr>
                      <a:r>
                        <a:rPr lang="cs-CZ" sz="1700" dirty="0">
                          <a:effectLst/>
                        </a:rPr>
                        <a:t>50130</a:t>
                      </a:r>
                    </a:p>
                  </a:txBody>
                  <a:tcPr marL="0" marR="0" marT="0" marB="0"/>
                </a:tc>
                <a:tc>
                  <a:txBody>
                    <a:bodyPr/>
                    <a:lstStyle/>
                    <a:p>
                      <a:pPr marL="36195" marR="36195">
                        <a:lnSpc>
                          <a:spcPct val="115000"/>
                        </a:lnSpc>
                        <a:spcBef>
                          <a:spcPts val="300"/>
                        </a:spcBef>
                        <a:spcAft>
                          <a:spcPts val="300"/>
                        </a:spcAft>
                      </a:pPr>
                      <a:r>
                        <a:rPr lang="cs-CZ" sz="1700" dirty="0">
                          <a:effectLst/>
                        </a:rPr>
                        <a:t>Počet osob pracujících v rámci flexibilních forem práce</a:t>
                      </a:r>
                      <a:endParaRPr lang="cs-CZ" sz="1700" dirty="0">
                        <a:solidFill>
                          <a:srgbClr val="080808"/>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6195" marR="36195">
                        <a:lnSpc>
                          <a:spcPct val="115000"/>
                        </a:lnSpc>
                        <a:spcBef>
                          <a:spcPts val="300"/>
                        </a:spcBef>
                        <a:spcAft>
                          <a:spcPts val="300"/>
                        </a:spcAft>
                      </a:pPr>
                      <a:r>
                        <a:rPr lang="cs-CZ" sz="1700" dirty="0">
                          <a:effectLst/>
                        </a:rPr>
                        <a:t>Osoby</a:t>
                      </a:r>
                      <a:endParaRPr lang="cs-CZ" sz="1700" dirty="0">
                        <a:solidFill>
                          <a:srgbClr val="080808"/>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36195" marR="36195">
                        <a:lnSpc>
                          <a:spcPct val="115000"/>
                        </a:lnSpc>
                        <a:spcBef>
                          <a:spcPts val="300"/>
                        </a:spcBef>
                        <a:spcAft>
                          <a:spcPts val="300"/>
                        </a:spcAft>
                      </a:pPr>
                      <a:r>
                        <a:rPr lang="cs-CZ" sz="1700" dirty="0">
                          <a:effectLst/>
                        </a:rPr>
                        <a:t>Výsledek</a:t>
                      </a:r>
                      <a:endParaRPr lang="cs-CZ" sz="1700" dirty="0">
                        <a:solidFill>
                          <a:srgbClr val="080808"/>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0004"/>
                  </a:ext>
                </a:extLst>
              </a:tr>
              <a:tr h="302493">
                <a:tc>
                  <a:txBody>
                    <a:bodyPr/>
                    <a:lstStyle/>
                    <a:p>
                      <a:pPr algn="l">
                        <a:lnSpc>
                          <a:spcPct val="115000"/>
                        </a:lnSpc>
                        <a:spcAft>
                          <a:spcPts val="600"/>
                        </a:spcAft>
                      </a:pPr>
                      <a:r>
                        <a:rPr lang="cs-CZ" sz="1700" b="1" dirty="0">
                          <a:effectLst/>
                        </a:rPr>
                        <a:t>62500</a:t>
                      </a:r>
                      <a:endParaRPr lang="cs-CZ" sz="1700" b="1" dirty="0">
                        <a:effectLst/>
                        <a:latin typeface="Calibri"/>
                        <a:ea typeface="Calibri"/>
                        <a:cs typeface="Times New Roman"/>
                      </a:endParaRPr>
                    </a:p>
                  </a:txBody>
                  <a:tcPr marL="68580" marR="68580" marT="0" marB="0" anchor="ctr"/>
                </a:tc>
                <a:tc>
                  <a:txBody>
                    <a:bodyPr/>
                    <a:lstStyle/>
                    <a:p>
                      <a:pPr algn="l">
                        <a:lnSpc>
                          <a:spcPct val="115000"/>
                        </a:lnSpc>
                        <a:spcAft>
                          <a:spcPts val="600"/>
                        </a:spcAft>
                      </a:pPr>
                      <a:r>
                        <a:rPr lang="cs-CZ" sz="1700" dirty="0">
                          <a:effectLst/>
                        </a:rPr>
                        <a:t> Účastníci v procesu vzdělávání/odborné přípravy po ukončení své účasti</a:t>
                      </a:r>
                      <a:endParaRPr lang="cs-CZ" sz="1700" dirty="0">
                        <a:effectLst/>
                        <a:latin typeface="Calibri"/>
                        <a:ea typeface="Calibri"/>
                        <a:cs typeface="Times New Roman"/>
                      </a:endParaRPr>
                    </a:p>
                  </a:txBody>
                  <a:tcPr marL="68580" marR="68580" marT="0" marB="0" anchor="ctr"/>
                </a:tc>
                <a:tc>
                  <a:txBody>
                    <a:bodyPr/>
                    <a:lstStyle/>
                    <a:p>
                      <a:pPr algn="l">
                        <a:lnSpc>
                          <a:spcPct val="115000"/>
                        </a:lnSpc>
                        <a:spcAft>
                          <a:spcPts val="600"/>
                        </a:spcAft>
                      </a:pPr>
                      <a:r>
                        <a:rPr lang="cs-CZ" sz="1700" dirty="0">
                          <a:effectLst/>
                        </a:rPr>
                        <a:t>Osoby </a:t>
                      </a:r>
                      <a:endParaRPr lang="cs-CZ" sz="1700" dirty="0">
                        <a:effectLst/>
                        <a:latin typeface="Calibri"/>
                        <a:ea typeface="Calibri"/>
                        <a:cs typeface="Times New Roman"/>
                      </a:endParaRPr>
                    </a:p>
                  </a:txBody>
                  <a:tcPr marL="68580" marR="68580" marT="0" marB="0" anchor="ctr"/>
                </a:tc>
                <a:tc>
                  <a:txBody>
                    <a:bodyPr/>
                    <a:lstStyle/>
                    <a:p>
                      <a:pPr algn="l">
                        <a:lnSpc>
                          <a:spcPct val="115000"/>
                        </a:lnSpc>
                        <a:spcAft>
                          <a:spcPts val="600"/>
                        </a:spcAft>
                      </a:pPr>
                      <a:r>
                        <a:rPr lang="cs-CZ" sz="1700" dirty="0">
                          <a:effectLst/>
                        </a:rPr>
                        <a:t>Výsledek </a:t>
                      </a:r>
                      <a:endParaRPr lang="cs-CZ" sz="1700" dirty="0">
                        <a:effectLst/>
                        <a:latin typeface="Calibri"/>
                        <a:ea typeface="Calibri"/>
                        <a:cs typeface="Times New Roman"/>
                      </a:endParaRPr>
                    </a:p>
                  </a:txBody>
                  <a:tcPr marL="68580" marR="68580" marT="0" marB="0" anchor="ctr"/>
                </a:tc>
                <a:extLst>
                  <a:ext uri="{0D108BD9-81ED-4DB2-BD59-A6C34878D82A}">
                    <a16:rowId xmlns:a16="http://schemas.microsoft.com/office/drawing/2014/main" val="2368784738"/>
                  </a:ext>
                </a:extLst>
              </a:tr>
              <a:tr h="408345">
                <a:tc>
                  <a:txBody>
                    <a:bodyPr/>
                    <a:lstStyle/>
                    <a:p>
                      <a:pPr algn="l">
                        <a:lnSpc>
                          <a:spcPct val="115000"/>
                        </a:lnSpc>
                        <a:spcAft>
                          <a:spcPts val="600"/>
                        </a:spcAft>
                      </a:pPr>
                      <a:r>
                        <a:rPr lang="cs-CZ" sz="1700" b="1" dirty="0">
                          <a:effectLst/>
                          <a:latin typeface="Calibri"/>
                          <a:ea typeface="Calibri"/>
                          <a:cs typeface="Times New Roman"/>
                        </a:rPr>
                        <a:t>62600</a:t>
                      </a:r>
                    </a:p>
                  </a:txBody>
                  <a:tcPr marL="68580" marR="68580" marT="0" marB="0" anchor="ctr"/>
                </a:tc>
                <a:tc>
                  <a:txBody>
                    <a:bodyPr/>
                    <a:lstStyle/>
                    <a:p>
                      <a:pPr algn="l">
                        <a:lnSpc>
                          <a:spcPct val="115000"/>
                        </a:lnSpc>
                        <a:spcAft>
                          <a:spcPts val="600"/>
                        </a:spcAft>
                      </a:pPr>
                      <a:r>
                        <a:rPr lang="cs-CZ" sz="1700" dirty="0">
                          <a:effectLst/>
                          <a:latin typeface="Calibri"/>
                          <a:ea typeface="Calibri"/>
                          <a:cs typeface="Times New Roman"/>
                        </a:rPr>
                        <a:t> Účastníci,</a:t>
                      </a:r>
                      <a:r>
                        <a:rPr lang="cs-CZ" sz="1700" baseline="0" dirty="0">
                          <a:effectLst/>
                          <a:latin typeface="Calibri"/>
                          <a:ea typeface="Calibri"/>
                          <a:cs typeface="Times New Roman"/>
                        </a:rPr>
                        <a:t> kteří získali kvalifikaci po ukončení své účasti</a:t>
                      </a:r>
                      <a:endParaRPr lang="cs-CZ" sz="1700" dirty="0">
                        <a:effectLst/>
                        <a:latin typeface="Calibri"/>
                        <a:ea typeface="Calibri"/>
                        <a:cs typeface="Times New Roman"/>
                      </a:endParaRPr>
                    </a:p>
                  </a:txBody>
                  <a:tcPr marL="68580" marR="68580" marT="0" marB="0" anchor="ctr"/>
                </a:tc>
                <a:tc>
                  <a:txBody>
                    <a:bodyPr/>
                    <a:lstStyle/>
                    <a:p>
                      <a:pPr algn="l">
                        <a:lnSpc>
                          <a:spcPct val="115000"/>
                        </a:lnSpc>
                        <a:spcAft>
                          <a:spcPts val="600"/>
                        </a:spcAft>
                      </a:pPr>
                      <a:r>
                        <a:rPr lang="cs-CZ" sz="1700" dirty="0">
                          <a:effectLst/>
                          <a:latin typeface="Calibri"/>
                          <a:ea typeface="Calibri"/>
                          <a:cs typeface="Times New Roman"/>
                        </a:rPr>
                        <a:t>Osoby</a:t>
                      </a:r>
                    </a:p>
                  </a:txBody>
                  <a:tcPr marL="68580" marR="68580" marT="0" marB="0" anchor="ctr"/>
                </a:tc>
                <a:tc>
                  <a:txBody>
                    <a:bodyPr/>
                    <a:lstStyle/>
                    <a:p>
                      <a:pPr algn="l">
                        <a:lnSpc>
                          <a:spcPct val="115000"/>
                        </a:lnSpc>
                        <a:spcAft>
                          <a:spcPts val="600"/>
                        </a:spcAft>
                      </a:pPr>
                      <a:r>
                        <a:rPr lang="cs-CZ" sz="1700" dirty="0">
                          <a:effectLst/>
                        </a:rPr>
                        <a:t>Výsledek </a:t>
                      </a:r>
                      <a:endParaRPr lang="cs-CZ" sz="1700" dirty="0">
                        <a:effectLst/>
                        <a:latin typeface="Calibri"/>
                        <a:ea typeface="Calibri"/>
                        <a:cs typeface="Times New Roman"/>
                      </a:endParaRPr>
                    </a:p>
                  </a:txBody>
                  <a:tcPr marL="68580" marR="68580" marT="0" marB="0" anchor="ctr"/>
                </a:tc>
                <a:extLst>
                  <a:ext uri="{0D108BD9-81ED-4DB2-BD59-A6C34878D82A}">
                    <a16:rowId xmlns:a16="http://schemas.microsoft.com/office/drawing/2014/main" val="413138780"/>
                  </a:ext>
                </a:extLst>
              </a:tr>
              <a:tr h="623910">
                <a:tc>
                  <a:txBody>
                    <a:bodyPr/>
                    <a:lstStyle/>
                    <a:p>
                      <a:pPr marL="36195" marR="36195" algn="l">
                        <a:lnSpc>
                          <a:spcPct val="115000"/>
                        </a:lnSpc>
                        <a:spcBef>
                          <a:spcPts val="300"/>
                        </a:spcBef>
                        <a:spcAft>
                          <a:spcPts val="300"/>
                        </a:spcAft>
                      </a:pPr>
                      <a:r>
                        <a:rPr lang="cs-CZ" sz="1700" dirty="0">
                          <a:effectLst/>
                          <a:latin typeface="Calibri" panose="020F0502020204030204" pitchFamily="34" charset="0"/>
                          <a:ea typeface="Calibri" panose="020F0502020204030204" pitchFamily="34" charset="0"/>
                          <a:cs typeface="Arial" panose="020B0604020202020204" pitchFamily="34" charset="0"/>
                        </a:rPr>
                        <a:t>62800</a:t>
                      </a:r>
                      <a:endParaRPr lang="cs-CZ"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6195" marR="36195">
                        <a:lnSpc>
                          <a:spcPct val="115000"/>
                        </a:lnSpc>
                        <a:spcBef>
                          <a:spcPts val="300"/>
                        </a:spcBef>
                        <a:spcAft>
                          <a:spcPts val="300"/>
                        </a:spcAft>
                      </a:pPr>
                      <a:r>
                        <a:rPr lang="cs-CZ" sz="1700" dirty="0">
                          <a:effectLst/>
                          <a:latin typeface="Calibri" panose="020F0502020204030204" pitchFamily="34" charset="0"/>
                          <a:ea typeface="Calibri" panose="020F0502020204030204" pitchFamily="34" charset="0"/>
                          <a:cs typeface="Arial" panose="020B0604020202020204" pitchFamily="34" charset="0"/>
                        </a:rPr>
                        <a:t> Znevýhodnění účastníci, kteří po ukončení své účasti hledají zaměstnání, jsou v procesu    vzdělávání/odborné přípravy, rozšiřují si kvalifikaci nebo jsou zaměstnaní, a to i OSVČ</a:t>
                      </a:r>
                      <a:endParaRPr lang="cs-CZ"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6195" marR="36195">
                        <a:lnSpc>
                          <a:spcPct val="115000"/>
                        </a:lnSpc>
                        <a:spcBef>
                          <a:spcPts val="300"/>
                        </a:spcBef>
                        <a:spcAft>
                          <a:spcPts val="300"/>
                        </a:spcAft>
                      </a:pPr>
                      <a:r>
                        <a:rPr lang="cs-CZ" sz="1700" dirty="0">
                          <a:effectLst/>
                          <a:latin typeface="Calibri" panose="020F0502020204030204" pitchFamily="34" charset="0"/>
                          <a:ea typeface="Calibri" panose="020F0502020204030204" pitchFamily="34" charset="0"/>
                          <a:cs typeface="Arial" panose="020B0604020202020204" pitchFamily="34" charset="0"/>
                        </a:rPr>
                        <a:t> Osoby</a:t>
                      </a:r>
                      <a:endParaRPr lang="cs-CZ"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6195" marR="36195">
                        <a:lnSpc>
                          <a:spcPct val="115000"/>
                        </a:lnSpc>
                        <a:spcBef>
                          <a:spcPts val="300"/>
                        </a:spcBef>
                        <a:spcAft>
                          <a:spcPts val="300"/>
                        </a:spcAft>
                      </a:pPr>
                      <a:r>
                        <a:rPr lang="cs-CZ" sz="1700" dirty="0">
                          <a:effectLst/>
                          <a:latin typeface="Calibri" panose="020F0502020204030204" pitchFamily="34" charset="0"/>
                          <a:ea typeface="Calibri" panose="020F0502020204030204" pitchFamily="34" charset="0"/>
                          <a:cs typeface="Arial" panose="020B0604020202020204" pitchFamily="34" charset="0"/>
                        </a:rPr>
                        <a:t> Výsledek</a:t>
                      </a:r>
                      <a:endParaRPr lang="cs-CZ"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220941260"/>
                  </a:ext>
                </a:extLst>
              </a:tr>
            </a:tbl>
          </a:graphicData>
        </a:graphic>
      </p:graphicFrame>
      <p:pic>
        <p:nvPicPr>
          <p:cNvPr id="13" name="Obrázek 12">
            <a:extLst>
              <a:ext uri="{FF2B5EF4-FFF2-40B4-BE49-F238E27FC236}">
                <a16:creationId xmlns:a16="http://schemas.microsoft.com/office/drawing/2014/main" id="{26CE35DA-4890-4E8A-A11A-58069789FAA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
        <p:nvSpPr>
          <p:cNvPr id="4" name="TextovéPole 3">
            <a:extLst>
              <a:ext uri="{FF2B5EF4-FFF2-40B4-BE49-F238E27FC236}">
                <a16:creationId xmlns:a16="http://schemas.microsoft.com/office/drawing/2014/main" id="{C8E1973A-2C94-410C-89C0-FB9024EA2576}"/>
              </a:ext>
            </a:extLst>
          </p:cNvPr>
          <p:cNvSpPr txBox="1"/>
          <p:nvPr/>
        </p:nvSpPr>
        <p:spPr>
          <a:xfrm>
            <a:off x="118511" y="4487120"/>
            <a:ext cx="11935969" cy="3139321"/>
          </a:xfrm>
          <a:prstGeom prst="rect">
            <a:avLst/>
          </a:prstGeom>
          <a:noFill/>
        </p:spPr>
        <p:txBody>
          <a:bodyPr wrap="square" rtlCol="0">
            <a:spAutoFit/>
          </a:bodyPr>
          <a:lstStyle/>
          <a:p>
            <a:endParaRPr lang="cs-CZ" dirty="0"/>
          </a:p>
          <a:p>
            <a:pPr algn="just"/>
            <a:r>
              <a:rPr lang="cs-CZ" sz="1700" dirty="0"/>
              <a:t>U indikátorů </a:t>
            </a:r>
            <a:r>
              <a:rPr lang="cs-CZ" sz="1700" b="1" dirty="0"/>
              <a:t>62500, </a:t>
            </a:r>
            <a:r>
              <a:rPr lang="cs-CZ" sz="1700" b="1" dirty="0">
                <a:ea typeface="Calibri"/>
                <a:cs typeface="Times New Roman"/>
              </a:rPr>
              <a:t>62600 a 62800 </a:t>
            </a:r>
            <a:r>
              <a:rPr lang="cs-CZ" sz="1700" dirty="0">
                <a:ea typeface="Calibri"/>
                <a:cs typeface="Times New Roman"/>
              </a:rPr>
              <a:t>se vyplňuje při podání žádosti o podporu (dále jen </a:t>
            </a:r>
            <a:r>
              <a:rPr lang="cs-CZ" sz="1700" dirty="0" err="1">
                <a:ea typeface="Calibri"/>
                <a:cs typeface="Times New Roman"/>
              </a:rPr>
              <a:t>ŽoP</a:t>
            </a:r>
            <a:r>
              <a:rPr lang="cs-CZ" sz="1700" dirty="0">
                <a:ea typeface="Calibri"/>
                <a:cs typeface="Times New Roman"/>
              </a:rPr>
              <a:t>) cílová hodnota </a:t>
            </a:r>
            <a:r>
              <a:rPr lang="cs-CZ" sz="1700" b="1" dirty="0">
                <a:ea typeface="Calibri"/>
                <a:cs typeface="Times New Roman"/>
              </a:rPr>
              <a:t>0</a:t>
            </a:r>
            <a:r>
              <a:rPr lang="cs-CZ" sz="1700" dirty="0">
                <a:ea typeface="Calibri"/>
                <a:cs typeface="Times New Roman"/>
              </a:rPr>
              <a:t> – jedná se o tzv. indikátory sledované automatikou (cílové hodnoty budou vykazovány v průběhu realizace projektu - </a:t>
            </a:r>
            <a:r>
              <a:rPr lang="cs-CZ" sz="1700" dirty="0"/>
              <a:t>hodnoty se načítají automaticky </a:t>
            </a:r>
            <a:br>
              <a:rPr lang="cs-CZ" sz="1700" dirty="0"/>
            </a:br>
            <a:r>
              <a:rPr lang="cs-CZ" sz="1700" dirty="0"/>
              <a:t>z IS ESF2014+ do Zprávy o realizaci projektu (</a:t>
            </a:r>
            <a:r>
              <a:rPr lang="cs-CZ" sz="1700" dirty="0" err="1"/>
              <a:t>ZoR</a:t>
            </a:r>
            <a:r>
              <a:rPr lang="cs-CZ" sz="1700" dirty="0"/>
              <a:t>).</a:t>
            </a:r>
          </a:p>
          <a:p>
            <a:pPr algn="just"/>
            <a:r>
              <a:rPr lang="cs-CZ" sz="1700" b="1" dirty="0"/>
              <a:t>50110 </a:t>
            </a:r>
            <a:r>
              <a:rPr lang="cs-CZ" sz="1700" dirty="0"/>
              <a:t>a </a:t>
            </a:r>
            <a:r>
              <a:rPr lang="cs-CZ" sz="1700" b="1" dirty="0"/>
              <a:t>50120 </a:t>
            </a:r>
            <a:r>
              <a:rPr lang="cs-CZ" sz="1700" dirty="0"/>
              <a:t>– relevantní v případě aktivit na podporu </a:t>
            </a:r>
            <a:r>
              <a:rPr lang="cs-CZ" sz="1700"/>
              <a:t>dětských skupin.</a:t>
            </a:r>
            <a:endParaRPr lang="cs-CZ" sz="1700" dirty="0"/>
          </a:p>
          <a:p>
            <a:pPr algn="just"/>
            <a:r>
              <a:rPr lang="cs-CZ" dirty="0"/>
              <a:t> </a:t>
            </a:r>
            <a:endParaRPr lang="cs-CZ" b="1" dirty="0">
              <a:ea typeface="Calibri"/>
              <a:cs typeface="Times New Roman"/>
            </a:endParaRPr>
          </a:p>
          <a:p>
            <a:endParaRPr lang="cs-CZ" b="1" dirty="0">
              <a:ea typeface="Calibri"/>
              <a:cs typeface="Times New Roman"/>
            </a:endParaRPr>
          </a:p>
          <a:p>
            <a:endParaRPr lang="cs-CZ" b="1" dirty="0">
              <a:ea typeface="Calibri"/>
              <a:cs typeface="Times New Roman"/>
            </a:endParaRPr>
          </a:p>
          <a:p>
            <a:endParaRPr lang="cs-CZ" b="1" dirty="0">
              <a:ea typeface="Calibri"/>
              <a:cs typeface="Times New Roman"/>
            </a:endParaRPr>
          </a:p>
          <a:p>
            <a:r>
              <a:rPr lang="cs-CZ" b="1" dirty="0"/>
              <a:t>  </a:t>
            </a:r>
            <a:endParaRPr lang="cs-CZ" b="1" dirty="0">
              <a:ea typeface="Calibri"/>
              <a:cs typeface="Times New Roman"/>
            </a:endParaRPr>
          </a:p>
          <a:p>
            <a:endParaRPr lang="cs-CZ" dirty="0"/>
          </a:p>
        </p:txBody>
      </p:sp>
    </p:spTree>
    <p:extLst>
      <p:ext uri="{BB962C8B-B14F-4D97-AF65-F5344CB8AC3E}">
        <p14:creationId xmlns:p14="http://schemas.microsoft.com/office/powerpoint/2010/main" val="27016758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858803" y="-47166"/>
            <a:ext cx="6970206" cy="1086160"/>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endParaRPr lang="cs-CZ" sz="36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126BFE4-55E9-42B0-BC95-D410F181BB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
        <p:nvSpPr>
          <p:cNvPr id="5" name="Zástupný symbol pro obsah 4">
            <a:extLst>
              <a:ext uri="{FF2B5EF4-FFF2-40B4-BE49-F238E27FC236}">
                <a16:creationId xmlns:a16="http://schemas.microsoft.com/office/drawing/2014/main" id="{9F404548-0817-4BD3-9A2A-15017B7BDEE4}"/>
              </a:ext>
            </a:extLst>
          </p:cNvPr>
          <p:cNvSpPr>
            <a:spLocks noGrp="1"/>
          </p:cNvSpPr>
          <p:nvPr>
            <p:ph idx="1"/>
          </p:nvPr>
        </p:nvSpPr>
        <p:spPr>
          <a:xfrm>
            <a:off x="7120328" y="1126223"/>
            <a:ext cx="5071671" cy="4695862"/>
          </a:xfrm>
        </p:spPr>
        <p:txBody>
          <a:bodyPr>
            <a:normAutofit/>
          </a:bodyPr>
          <a:lstStyle/>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p:txBody>
      </p:sp>
      <p:sp>
        <p:nvSpPr>
          <p:cNvPr id="2" name="Obdélník 1">
            <a:extLst>
              <a:ext uri="{FF2B5EF4-FFF2-40B4-BE49-F238E27FC236}">
                <a16:creationId xmlns:a16="http://schemas.microsoft.com/office/drawing/2014/main" id="{85BE000C-F6D1-46D6-893D-E7E8EBBD075D}"/>
              </a:ext>
            </a:extLst>
          </p:cNvPr>
          <p:cNvSpPr/>
          <p:nvPr/>
        </p:nvSpPr>
        <p:spPr>
          <a:xfrm>
            <a:off x="2810881" y="2319773"/>
            <a:ext cx="6226384" cy="923330"/>
          </a:xfrm>
          <a:prstGeom prst="rect">
            <a:avLst/>
          </a:prstGeom>
        </p:spPr>
        <p:txBody>
          <a:bodyPr wrap="none">
            <a:spAutoFit/>
          </a:bodyPr>
          <a:lstStyle/>
          <a:p>
            <a:pPr algn="ctr"/>
            <a:r>
              <a:rPr lang="cs-CZ" sz="5400" b="1" spc="-150" dirty="0">
                <a:solidFill>
                  <a:schemeClr val="accent1">
                    <a:lumMod val="75000"/>
                  </a:schemeClr>
                </a:solidFill>
              </a:rPr>
              <a:t>ZPŮSOBILOST VÝDAJŮ</a:t>
            </a:r>
            <a:endParaRPr lang="cs-CZ" sz="5400" dirty="0"/>
          </a:p>
        </p:txBody>
      </p:sp>
      <p:pic>
        <p:nvPicPr>
          <p:cNvPr id="4" name="Obrázek 3">
            <a:extLst>
              <a:ext uri="{FF2B5EF4-FFF2-40B4-BE49-F238E27FC236}">
                <a16:creationId xmlns:a16="http://schemas.microsoft.com/office/drawing/2014/main" id="{3944B97A-F0AD-43EC-A557-4CF85EE055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86" y="4443874"/>
            <a:ext cx="8559808" cy="1411200"/>
          </a:xfrm>
          <a:prstGeom prst="rect">
            <a:avLst/>
          </a:prstGeom>
        </p:spPr>
      </p:pic>
    </p:spTree>
    <p:extLst>
      <p:ext uri="{BB962C8B-B14F-4D97-AF65-F5344CB8AC3E}">
        <p14:creationId xmlns:p14="http://schemas.microsoft.com/office/powerpoint/2010/main" val="32882134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fontScale="92500" lnSpcReduction="20000"/>
          </a:bodyPr>
          <a:lstStyle/>
          <a:p>
            <a:pPr marL="0" indent="0">
              <a:lnSpc>
                <a:spcPct val="150000"/>
              </a:lnSpc>
              <a:spcBef>
                <a:spcPts val="0"/>
              </a:spcBef>
              <a:spcAft>
                <a:spcPts val="0"/>
              </a:spcAft>
              <a:buNone/>
            </a:pPr>
            <a:r>
              <a:rPr lang="cs-CZ" sz="2000" b="1" dirty="0"/>
              <a:t>Způsobilý výdaj: </a:t>
            </a:r>
          </a:p>
          <a:p>
            <a:pPr marL="432000" lvl="1" indent="-432000" algn="just">
              <a:lnSpc>
                <a:spcPct val="150000"/>
              </a:lnSpc>
              <a:spcBef>
                <a:spcPts val="0"/>
              </a:spcBef>
              <a:buSzPct val="100000"/>
            </a:pPr>
            <a:r>
              <a:rPr lang="cs-CZ" dirty="0"/>
              <a:t>je v souladu s právními předpisy (zejména legislativou EU a ČR) </a:t>
            </a:r>
          </a:p>
          <a:p>
            <a:pPr marL="432000" lvl="1" indent="-432000" algn="just">
              <a:lnSpc>
                <a:spcPct val="150000"/>
              </a:lnSpc>
              <a:spcBef>
                <a:spcPts val="0"/>
              </a:spcBef>
              <a:buSzPct val="100000"/>
            </a:pPr>
            <a:r>
              <a:rPr lang="pl-PL" dirty="0"/>
              <a:t>je v souladu s pravidly programu a s podmínkami poskytnutí podpory </a:t>
            </a:r>
          </a:p>
          <a:p>
            <a:pPr marL="432000" lvl="1" indent="-432000" algn="just">
              <a:lnSpc>
                <a:spcPct val="150000"/>
              </a:lnSpc>
              <a:spcBef>
                <a:spcPts val="0"/>
              </a:spcBef>
              <a:buSzPct val="100000"/>
            </a:pPr>
            <a:r>
              <a:rPr lang="cs-CZ" dirty="0"/>
              <a:t>je přiměřený (viz kapitola 6.1 Specifické části pravidel pro žadatele a příjemce)</a:t>
            </a:r>
          </a:p>
          <a:p>
            <a:pPr marL="432000" lvl="1" indent="-432000" algn="just">
              <a:lnSpc>
                <a:spcPct val="150000"/>
              </a:lnSpc>
              <a:spcBef>
                <a:spcPts val="0"/>
              </a:spcBef>
              <a:buSzPct val="100000"/>
            </a:pPr>
            <a:r>
              <a:rPr lang="cs-CZ" dirty="0"/>
              <a:t>vznikl v době realizace projektu a byl uhrazen nejpozději do okamžiku ukončení administrace závěrečné zprávy o realizaci projektu</a:t>
            </a:r>
          </a:p>
          <a:p>
            <a:pPr marL="432000" lvl="1" indent="-432000" algn="just">
              <a:lnSpc>
                <a:spcPct val="150000"/>
              </a:lnSpc>
              <a:spcBef>
                <a:spcPts val="0"/>
              </a:spcBef>
              <a:buSzPct val="100000"/>
            </a:pPr>
            <a:r>
              <a:rPr lang="cs-CZ" dirty="0"/>
              <a:t>váže se na aktivity projektu, které jsou územně způsobilé (tj. splňuje podmínky územní způsobilosti)</a:t>
            </a:r>
          </a:p>
          <a:p>
            <a:pPr marL="432000" lvl="1" indent="-432000" algn="just">
              <a:lnSpc>
                <a:spcPct val="150000"/>
              </a:lnSpc>
              <a:spcBef>
                <a:spcPts val="0"/>
              </a:spcBef>
              <a:buSzPct val="100000"/>
            </a:pPr>
            <a:r>
              <a:rPr lang="cs-CZ" dirty="0"/>
              <a:t>je řádně identifikovatelný, prokazatelný a doložitelný</a:t>
            </a:r>
          </a:p>
          <a:p>
            <a:pPr marL="432000" lvl="1" indent="-432000" algn="just">
              <a:lnSpc>
                <a:spcPct val="150000"/>
              </a:lnSpc>
              <a:spcBef>
                <a:spcPts val="0"/>
              </a:spcBef>
              <a:buSzPct val="100000"/>
            </a:pPr>
            <a:r>
              <a:rPr lang="cs-CZ" dirty="0"/>
              <a:t>je nezbytný pro dosažení cílů projektu</a:t>
            </a: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Způsobilost výdajů</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EFCEE461-6B23-4EC3-B197-6BED8F41DAB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12461785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134913"/>
            <a:ext cx="11670189" cy="4692720"/>
          </a:xfrm>
        </p:spPr>
        <p:txBody>
          <a:bodyPr>
            <a:normAutofit fontScale="92500" lnSpcReduction="20000"/>
          </a:bodyPr>
          <a:lstStyle/>
          <a:p>
            <a:pPr marL="0" indent="0">
              <a:buNone/>
            </a:pPr>
            <a:r>
              <a:rPr lang="cs-CZ" sz="2000" b="1" dirty="0"/>
              <a:t>Věcná způsobilost </a:t>
            </a:r>
            <a:endParaRPr lang="cs-CZ" sz="2000" dirty="0"/>
          </a:p>
          <a:p>
            <a:pPr algn="just"/>
            <a:r>
              <a:rPr lang="cs-CZ" sz="2000" dirty="0"/>
              <a:t>Informace ke způsobilým výdajům jsou k dispozici v kapitole 6 Specifické části pravidel pro žadatele a příjemce </a:t>
            </a:r>
            <a:br>
              <a:rPr lang="cs-CZ" sz="2000" dirty="0"/>
            </a:br>
            <a:r>
              <a:rPr lang="cs-CZ" sz="2000" dirty="0"/>
              <a:t>v rámci OPZ </a:t>
            </a:r>
          </a:p>
          <a:p>
            <a:pPr algn="just"/>
            <a:r>
              <a:rPr lang="cs-CZ" sz="1900" dirty="0"/>
              <a:t>Způsobilé výdaje – osobní náklady, cestovné,  nákup zařízení a vybavení a spotřebního materiálu, </a:t>
            </a:r>
            <a:r>
              <a:rPr lang="cs-CZ" sz="2000" dirty="0"/>
              <a:t>n</a:t>
            </a:r>
            <a:r>
              <a:rPr lang="cs-CZ" altLang="cs-CZ" sz="2000" dirty="0"/>
              <a:t>ájem či leasing zařízení a vybavení, budov</a:t>
            </a:r>
            <a:r>
              <a:rPr lang="cs-CZ" altLang="cs-CZ" sz="1900" dirty="0"/>
              <a:t>, </a:t>
            </a:r>
            <a:r>
              <a:rPr lang="cs-CZ" sz="1900" dirty="0"/>
              <a:t>odpisy, drobné stavební úpravy, nákup </a:t>
            </a:r>
            <a:r>
              <a:rPr lang="cs-CZ" sz="1900"/>
              <a:t>služeb, d</a:t>
            </a:r>
            <a:r>
              <a:rPr lang="cs-CZ" altLang="cs-CZ" sz="1900"/>
              <a:t>aň </a:t>
            </a:r>
            <a:r>
              <a:rPr lang="cs-CZ" altLang="cs-CZ" sz="1900" dirty="0"/>
              <a:t>z přidané hodnoty, finanční výdaje, správní a jiné poplatky, věcné příspěvky</a:t>
            </a:r>
          </a:p>
          <a:p>
            <a:pPr algn="just"/>
            <a:r>
              <a:rPr lang="cs-CZ" sz="2000" dirty="0"/>
              <a:t>Pokud příjemce čerpá na zaměstnance příspěvek na podporu zaměstnávání osob se zdravotním postižením dle § 78 zákona č. 435/2004 Sb., o zaměstnanosti, ve znění pozdějších předpisů, nebo jiný příspěvek poskytovaný Úřadem práce ČR, jehož výše se stanoví na základě skutečně vynaložených prostředků na osobní náklady zaměstnanců, nemůže současně čerpat podporu v rámci předkládaného projektu na úhradu osobních nákladů zaměstnanců, na které žadatel pobírá tento příspěvek.</a:t>
            </a:r>
            <a:endParaRPr lang="cs-CZ" altLang="cs-CZ" sz="1900" dirty="0"/>
          </a:p>
          <a:p>
            <a:pPr algn="just"/>
            <a:endParaRPr lang="cs-CZ" sz="2000" b="1" dirty="0"/>
          </a:p>
          <a:p>
            <a:pPr marL="0" indent="0" algn="just">
              <a:buNone/>
            </a:pPr>
            <a:r>
              <a:rPr lang="cs-CZ" sz="2000" b="1" dirty="0"/>
              <a:t>Časová způsobilost </a:t>
            </a:r>
            <a:endParaRPr lang="cs-CZ" sz="2000" dirty="0"/>
          </a:p>
          <a:p>
            <a:pPr algn="just"/>
            <a:r>
              <a:rPr lang="cs-CZ" sz="2000" dirty="0"/>
              <a:t>Náklady vzniklé v době realizace projektu </a:t>
            </a:r>
          </a:p>
          <a:p>
            <a:pPr algn="just"/>
            <a:r>
              <a:rPr lang="cs-CZ" sz="2000" dirty="0"/>
              <a:t>Datum zahájení realizace projektu nesmí předcházet datu vyhlášení výzvy MAS</a:t>
            </a:r>
          </a:p>
          <a:p>
            <a:pPr algn="just"/>
            <a:r>
              <a:rPr lang="cs-CZ" sz="2000" dirty="0"/>
              <a:t>Omezení v režimu podpory </a:t>
            </a:r>
            <a:r>
              <a:rPr lang="cs-CZ" sz="2000" b="1" dirty="0"/>
              <a:t>blokové výjimky</a:t>
            </a:r>
          </a:p>
          <a:p>
            <a:pPr algn="just"/>
            <a:r>
              <a:rPr lang="cs-CZ" sz="2000" dirty="0"/>
              <a:t>Nejzazší termín ukončení realizace projektu: </a:t>
            </a:r>
            <a:r>
              <a:rPr lang="cs-CZ" sz="2000" b="1" dirty="0"/>
              <a:t>31. 12. 2022</a:t>
            </a:r>
            <a:r>
              <a:rPr lang="cs-CZ" sz="2000" dirty="0"/>
              <a:t> </a:t>
            </a:r>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Způsobilost výdajů</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8E022723-FE2D-41B1-BBA8-9D395FA71E4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2461785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Věcná způsobilost výdajů </a:t>
            </a:r>
          </a:p>
          <a:p>
            <a:pPr algn="r"/>
            <a:r>
              <a:rPr lang="cs-CZ" sz="3200" b="1" spc="-150" dirty="0">
                <a:solidFill>
                  <a:schemeClr val="accent1">
                    <a:lumMod val="75000"/>
                  </a:schemeClr>
                </a:solidFill>
              </a:rPr>
              <a:t>Reálné vykazování a dokladování výdajů</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C6B9E6E9-5F9D-41A2-8D0B-D0CD35A4D7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
        <p:nvSpPr>
          <p:cNvPr id="5" name="Zástupný symbol pro obsah 4">
            <a:extLst>
              <a:ext uri="{FF2B5EF4-FFF2-40B4-BE49-F238E27FC236}">
                <a16:creationId xmlns:a16="http://schemas.microsoft.com/office/drawing/2014/main" id="{AC141E16-6C78-4013-8D3A-75758538EEF9}"/>
              </a:ext>
            </a:extLst>
          </p:cNvPr>
          <p:cNvSpPr>
            <a:spLocks noGrp="1"/>
          </p:cNvSpPr>
          <p:nvPr>
            <p:ph idx="1"/>
          </p:nvPr>
        </p:nvSpPr>
        <p:spPr>
          <a:xfrm>
            <a:off x="118511" y="1155049"/>
            <a:ext cx="11101032" cy="4351338"/>
          </a:xfrm>
        </p:spPr>
        <p:txBody>
          <a:bodyPr>
            <a:normAutofit fontScale="40000" lnSpcReduction="20000"/>
          </a:bodyPr>
          <a:lstStyle/>
          <a:p>
            <a:pPr>
              <a:buNone/>
            </a:pPr>
            <a:r>
              <a:rPr lang="cs-CZ" sz="5000" b="1" dirty="0"/>
              <a:t>Reálné vykazování výdajů</a:t>
            </a:r>
          </a:p>
          <a:p>
            <a:pPr algn="just"/>
            <a:r>
              <a:rPr lang="cs-CZ" sz="5000" dirty="0"/>
              <a:t>Režim financování projektu metodou skutečně vzniklých výdajů: </a:t>
            </a:r>
          </a:p>
          <a:p>
            <a:pPr lvl="1" algn="just"/>
            <a:r>
              <a:rPr lang="cs-CZ" sz="5000" dirty="0"/>
              <a:t>stanovení způsobilosti na základě vykázání skutečně vzniklých a uhrazených výdajů; </a:t>
            </a:r>
          </a:p>
          <a:p>
            <a:pPr lvl="1" algn="just"/>
            <a:r>
              <a:rPr lang="cs-CZ" sz="5000" dirty="0"/>
              <a:t>způsobilé výdaje na základě doložení účetního, daňového či jiného dokladu. </a:t>
            </a:r>
          </a:p>
          <a:p>
            <a:pPr algn="just"/>
            <a:r>
              <a:rPr lang="cs-CZ" sz="5000" dirty="0"/>
              <a:t>časová způsobilost – datum vzniku nákladu musí spadat do období realizace projektu. </a:t>
            </a:r>
          </a:p>
          <a:p>
            <a:pPr algn="just"/>
            <a:r>
              <a:rPr lang="cs-CZ" sz="5000" dirty="0"/>
              <a:t>úhrada výdaje – vždy je třeba mít doklad o úhradě výdaje. </a:t>
            </a:r>
          </a:p>
          <a:p>
            <a:pPr algn="just"/>
            <a:endParaRPr lang="cs-CZ" sz="5000" dirty="0"/>
          </a:p>
          <a:p>
            <a:pPr marL="0" indent="0" algn="just">
              <a:buNone/>
            </a:pPr>
            <a:r>
              <a:rPr lang="cs-CZ" sz="5000" b="1" dirty="0"/>
              <a:t>Dokladování výdajů</a:t>
            </a:r>
          </a:p>
          <a:p>
            <a:pPr algn="just"/>
            <a:r>
              <a:rPr lang="cs-CZ" sz="5000" dirty="0"/>
              <a:t>Vše co spadá do PN musí být příjemce schopen doložit. </a:t>
            </a:r>
          </a:p>
          <a:p>
            <a:pPr algn="just"/>
            <a:r>
              <a:rPr lang="cs-CZ" sz="5000" dirty="0"/>
              <a:t>Originály dokladů musí být označeny registračním číslem projektu. </a:t>
            </a:r>
          </a:p>
          <a:p>
            <a:pPr algn="just"/>
            <a:r>
              <a:rPr lang="cs-CZ" sz="5000" dirty="0"/>
              <a:t>Do IS KP2014+ je třeba naskenovat všechny doklady, z nichž je nárokována částka přesahující 10 000 Kč, a s nimi také doklady o zaplacení</a:t>
            </a:r>
          </a:p>
          <a:p>
            <a:pPr marL="0" indent="0" algn="just">
              <a:buNone/>
            </a:pPr>
            <a:endParaRPr lang="cs-CZ" sz="2400" b="1" dirty="0"/>
          </a:p>
          <a:p>
            <a:pPr marL="0" indent="0">
              <a:buNone/>
            </a:pPr>
            <a:endParaRPr lang="cs-CZ" dirty="0"/>
          </a:p>
        </p:txBody>
      </p:sp>
    </p:spTree>
    <p:extLst>
      <p:ext uri="{BB962C8B-B14F-4D97-AF65-F5344CB8AC3E}">
        <p14:creationId xmlns:p14="http://schemas.microsoft.com/office/powerpoint/2010/main" val="3434501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fontScale="62500" lnSpcReduction="20000"/>
          </a:bodyPr>
          <a:lstStyle/>
          <a:p>
            <a:pPr marL="0" lvl="1" indent="0" algn="ctr">
              <a:lnSpc>
                <a:spcPct val="100000"/>
              </a:lnSpc>
              <a:spcBef>
                <a:spcPts val="0"/>
              </a:spcBef>
              <a:spcAft>
                <a:spcPts val="0"/>
              </a:spcAft>
              <a:buSzPct val="100000"/>
              <a:buNone/>
            </a:pPr>
            <a:endParaRPr lang="cs-CZ" b="1" dirty="0"/>
          </a:p>
          <a:p>
            <a:pPr marL="0" indent="0" algn="just">
              <a:lnSpc>
                <a:spcPct val="100000"/>
              </a:lnSpc>
              <a:spcBef>
                <a:spcPts val="0"/>
              </a:spcBef>
              <a:spcAft>
                <a:spcPts val="0"/>
              </a:spcAft>
              <a:buNone/>
              <a:defRPr/>
            </a:pPr>
            <a:r>
              <a:rPr lang="cs-CZ" altLang="cs-CZ" sz="2900" b="1" dirty="0"/>
              <a:t>1. Celkové způsobilé výdaje</a:t>
            </a:r>
          </a:p>
          <a:p>
            <a:pPr lvl="1" algn="just">
              <a:lnSpc>
                <a:spcPct val="100000"/>
              </a:lnSpc>
              <a:spcBef>
                <a:spcPts val="0"/>
              </a:spcBef>
              <a:spcAft>
                <a:spcPts val="0"/>
              </a:spcAft>
              <a:defRPr/>
            </a:pPr>
            <a:r>
              <a:rPr lang="cs-CZ" altLang="cs-CZ" sz="2900" b="1" dirty="0"/>
              <a:t>1.1 Přímé náklady = náklady, které mají přímou vazbu na cílovou skupinu </a:t>
            </a:r>
            <a:r>
              <a:rPr lang="cs-CZ" altLang="cs-CZ" sz="2900" dirty="0"/>
              <a:t>		</a:t>
            </a:r>
          </a:p>
          <a:p>
            <a:pPr lvl="2" algn="just">
              <a:lnSpc>
                <a:spcPct val="80000"/>
              </a:lnSpc>
              <a:buFont typeface="Wingdings" pitchFamily="2" charset="2"/>
              <a:buChar char="Ø"/>
              <a:defRPr/>
            </a:pPr>
            <a:r>
              <a:rPr lang="cs-CZ" altLang="cs-CZ" sz="2900" dirty="0"/>
              <a:t>1.1.1  Osobní náklady  </a:t>
            </a:r>
          </a:p>
          <a:p>
            <a:pPr lvl="2" algn="just">
              <a:lnSpc>
                <a:spcPct val="80000"/>
              </a:lnSpc>
              <a:buFont typeface="Wingdings" pitchFamily="2" charset="2"/>
              <a:buChar char="Ø"/>
              <a:defRPr/>
            </a:pPr>
            <a:r>
              <a:rPr lang="cs-CZ" altLang="cs-CZ" sz="2900" dirty="0"/>
              <a:t>1.1.2  Cestovné</a:t>
            </a:r>
          </a:p>
          <a:p>
            <a:pPr lvl="2" algn="just">
              <a:lnSpc>
                <a:spcPct val="80000"/>
              </a:lnSpc>
              <a:buFont typeface="Wingdings" pitchFamily="2" charset="2"/>
              <a:buChar char="Ø"/>
              <a:defRPr/>
            </a:pPr>
            <a:r>
              <a:rPr lang="cs-CZ" altLang="cs-CZ" sz="2900" dirty="0"/>
              <a:t>1.1.3  Nákup zařízení a vybavení a spotřebního materiálu</a:t>
            </a:r>
          </a:p>
          <a:p>
            <a:pPr lvl="2" algn="just">
              <a:lnSpc>
                <a:spcPct val="80000"/>
              </a:lnSpc>
              <a:buFont typeface="Wingdings" pitchFamily="2" charset="2"/>
              <a:buChar char="Ø"/>
              <a:defRPr/>
            </a:pPr>
            <a:r>
              <a:rPr lang="cs-CZ" altLang="cs-CZ" sz="2900" dirty="0"/>
              <a:t>1.1.4  Nájem či leasing zařízení a vybavení, budov</a:t>
            </a:r>
          </a:p>
          <a:p>
            <a:pPr lvl="2" algn="just">
              <a:lnSpc>
                <a:spcPct val="80000"/>
              </a:lnSpc>
              <a:buFont typeface="Wingdings" pitchFamily="2" charset="2"/>
              <a:buChar char="Ø"/>
              <a:defRPr/>
            </a:pPr>
            <a:r>
              <a:rPr lang="cs-CZ" altLang="cs-CZ" sz="2900" dirty="0"/>
              <a:t>1.1.5  Odpisy</a:t>
            </a:r>
          </a:p>
          <a:p>
            <a:pPr lvl="2" algn="just">
              <a:lnSpc>
                <a:spcPct val="80000"/>
              </a:lnSpc>
              <a:buFont typeface="Wingdings" pitchFamily="2" charset="2"/>
              <a:buChar char="Ø"/>
              <a:defRPr/>
            </a:pPr>
            <a:r>
              <a:rPr lang="cs-CZ" altLang="cs-CZ" sz="2900" dirty="0"/>
              <a:t>1.1.6  Drobné stavební úpravy (do 40 tis. Kč)</a:t>
            </a:r>
          </a:p>
          <a:p>
            <a:pPr lvl="2" algn="just">
              <a:lnSpc>
                <a:spcPct val="80000"/>
              </a:lnSpc>
              <a:buFont typeface="Wingdings" pitchFamily="2" charset="2"/>
              <a:buChar char="Ø"/>
              <a:defRPr/>
            </a:pPr>
            <a:r>
              <a:rPr lang="cs-CZ" altLang="cs-CZ" sz="2900" dirty="0"/>
              <a:t>1.1.7  Nákup služeb</a:t>
            </a:r>
          </a:p>
          <a:p>
            <a:pPr lvl="2" algn="just">
              <a:lnSpc>
                <a:spcPct val="80000"/>
              </a:lnSpc>
              <a:buFont typeface="Wingdings" pitchFamily="2" charset="2"/>
              <a:buChar char="Ø"/>
              <a:defRPr/>
            </a:pPr>
            <a:r>
              <a:rPr lang="cs-CZ" altLang="cs-CZ" sz="2900" dirty="0"/>
              <a:t>1.1.8  Přímá podpora CS – pro tuto výzvu není relevantní</a:t>
            </a:r>
          </a:p>
          <a:p>
            <a:pPr marL="914400" lvl="2" indent="0" algn="just">
              <a:lnSpc>
                <a:spcPct val="80000"/>
              </a:lnSpc>
              <a:buNone/>
              <a:defRPr/>
            </a:pPr>
            <a:endParaRPr lang="cs-CZ" altLang="cs-CZ" sz="2900" dirty="0"/>
          </a:p>
          <a:p>
            <a:pPr lvl="1" algn="just">
              <a:lnSpc>
                <a:spcPct val="100000"/>
              </a:lnSpc>
              <a:spcBef>
                <a:spcPts val="0"/>
              </a:spcBef>
              <a:spcAft>
                <a:spcPts val="0"/>
              </a:spcAft>
              <a:defRPr/>
            </a:pPr>
            <a:r>
              <a:rPr lang="cs-CZ" sz="2900" b="1" dirty="0"/>
              <a:t>1.2 Nepřímé náklady = náklady, které nemají přímou vazbu na cílovou skupinu</a:t>
            </a:r>
          </a:p>
          <a:p>
            <a:pPr lvl="1" algn="just">
              <a:lnSpc>
                <a:spcPct val="100000"/>
              </a:lnSpc>
              <a:spcBef>
                <a:spcPts val="0"/>
              </a:spcBef>
              <a:spcAft>
                <a:spcPts val="0"/>
              </a:spcAft>
              <a:defRPr/>
            </a:pPr>
            <a:endParaRPr lang="cs-CZ" sz="2900" b="1" dirty="0"/>
          </a:p>
          <a:p>
            <a:pPr algn="just">
              <a:lnSpc>
                <a:spcPct val="80000"/>
              </a:lnSpc>
              <a:defRPr/>
            </a:pPr>
            <a:r>
              <a:rPr lang="cs-CZ" sz="2900" b="1" dirty="0"/>
              <a:t>Do celkových způsobilých výdajů se řadí i d</a:t>
            </a:r>
            <a:r>
              <a:rPr lang="cs-CZ" altLang="cs-CZ" sz="2900" b="1" dirty="0"/>
              <a:t>aň z přidané hodnoty, finanční výdaje, správní a jiné poplatky a věcné příspěvky (v prezentaci uvedeny jako Další způsobilé výdaje).</a:t>
            </a:r>
          </a:p>
          <a:p>
            <a:pPr lvl="1" algn="just">
              <a:lnSpc>
                <a:spcPct val="100000"/>
              </a:lnSpc>
              <a:spcBef>
                <a:spcPts val="0"/>
              </a:spcBef>
              <a:defRPr/>
            </a:pPr>
            <a:endParaRPr lang="cs-CZ" sz="2900" b="1" dirty="0"/>
          </a:p>
          <a:p>
            <a:pPr algn="just">
              <a:lnSpc>
                <a:spcPct val="100000"/>
              </a:lnSpc>
              <a:spcBef>
                <a:spcPts val="0"/>
              </a:spcBef>
              <a:spcAft>
                <a:spcPts val="0"/>
              </a:spcAft>
              <a:defRPr/>
            </a:pPr>
            <a:endParaRPr lang="cs-CZ" sz="2900" b="1" dirty="0"/>
          </a:p>
          <a:p>
            <a:pPr marL="0" indent="0" algn="just">
              <a:lnSpc>
                <a:spcPct val="100000"/>
              </a:lnSpc>
              <a:spcBef>
                <a:spcPts val="0"/>
              </a:spcBef>
              <a:spcAft>
                <a:spcPts val="0"/>
              </a:spcAft>
              <a:buNone/>
            </a:pPr>
            <a:r>
              <a:rPr lang="cs-CZ" sz="2900" b="1" dirty="0"/>
              <a:t>2. Celkové nezpůsobilé výdaje (pro potřeby OPZ se v žádosti o podporu nevyplňují)</a:t>
            </a:r>
          </a:p>
          <a:p>
            <a:pPr>
              <a:lnSpc>
                <a:spcPct val="100000"/>
              </a:lnSpc>
              <a:spcBef>
                <a:spcPts val="0"/>
              </a:spcBef>
              <a:spcAft>
                <a:spcPts val="0"/>
              </a:spcAft>
              <a:defRPr/>
            </a:pPr>
            <a:endParaRPr lang="cs-CZ" sz="2400" b="1"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Kategorie způsobilých výdajů OPZ</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85932E5B-1E79-494E-9BF0-597D6A561B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2461785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852645" cy="4564010"/>
          </a:xfrm>
        </p:spPr>
        <p:txBody>
          <a:bodyPr>
            <a:normAutofit/>
          </a:bodyPr>
          <a:lstStyle/>
          <a:p>
            <a:pPr marL="342900" lvl="1" indent="-342900" algn="just">
              <a:lnSpc>
                <a:spcPts val="2880"/>
              </a:lnSpc>
              <a:spcBef>
                <a:spcPts val="600"/>
              </a:spcBef>
              <a:spcAft>
                <a:spcPts val="600"/>
              </a:spcAft>
              <a:buSzPct val="100000"/>
              <a:defRPr/>
            </a:pPr>
            <a:r>
              <a:rPr lang="cs-CZ" b="1" dirty="0"/>
              <a:t>Hrubá mzda/plat nebo odměna + odvody na SP a ZP</a:t>
            </a:r>
            <a:endParaRPr lang="cs-CZ" altLang="cs-CZ" dirty="0"/>
          </a:p>
          <a:p>
            <a:pPr marL="889200" lvl="2" indent="-432000" algn="just">
              <a:lnSpc>
                <a:spcPct val="100000"/>
              </a:lnSpc>
              <a:spcBef>
                <a:spcPts val="0"/>
              </a:spcBef>
              <a:buSzPct val="100000"/>
              <a:defRPr/>
            </a:pPr>
            <a:r>
              <a:rPr lang="cs-CZ" altLang="cs-CZ" sz="2400" dirty="0"/>
              <a:t>mzdy a platy pracovníků zaměstnaní výhradně pro projekt</a:t>
            </a:r>
          </a:p>
          <a:p>
            <a:pPr marL="889200" lvl="2" indent="-432000" algn="just">
              <a:lnSpc>
                <a:spcPct val="100000"/>
              </a:lnSpc>
              <a:spcBef>
                <a:spcPts val="0"/>
              </a:spcBef>
              <a:buSzPct val="100000"/>
              <a:defRPr/>
            </a:pPr>
            <a:r>
              <a:rPr lang="cs-CZ" altLang="cs-CZ" sz="2400" dirty="0"/>
              <a:t>příslušná část mezd nebo platů zaměstnanců, kteří se na realizaci projektu podílejí pouze částí svého úvazku</a:t>
            </a:r>
          </a:p>
          <a:p>
            <a:pPr marL="889200" lvl="2" indent="-432000" algn="just">
              <a:lnSpc>
                <a:spcPct val="100000"/>
              </a:lnSpc>
              <a:spcBef>
                <a:spcPts val="0"/>
              </a:spcBef>
              <a:buSzPct val="100000"/>
              <a:defRPr/>
            </a:pPr>
            <a:r>
              <a:rPr lang="cs-CZ" altLang="cs-CZ" sz="2400" dirty="0"/>
              <a:t>ostatní osobní náklady na zaměstnance, kteří jsou zaměstnáni na DPČ nebo DPP</a:t>
            </a:r>
          </a:p>
          <a:p>
            <a:pPr marL="889200" lvl="2" indent="-432000" algn="just">
              <a:lnSpc>
                <a:spcPct val="100000"/>
              </a:lnSpc>
              <a:spcBef>
                <a:spcPts val="0"/>
              </a:spcBef>
              <a:buSzPct val="100000"/>
              <a:defRPr/>
            </a:pPr>
            <a:r>
              <a:rPr lang="cs-CZ" altLang="cs-CZ" sz="2400" dirty="0"/>
              <a:t>výdaje na odměny</a:t>
            </a:r>
          </a:p>
          <a:p>
            <a:pPr marL="889200" lvl="2" indent="-432000" algn="just">
              <a:lnSpc>
                <a:spcPct val="100000"/>
              </a:lnSpc>
              <a:spcBef>
                <a:spcPts val="0"/>
              </a:spcBef>
              <a:buSzPct val="100000"/>
              <a:defRPr/>
            </a:pPr>
            <a:r>
              <a:rPr lang="cs-CZ" altLang="cs-CZ" sz="2400" b="1" dirty="0"/>
              <a:t>nesmí přesáhnout obvyklou výši v daném místě, čase a oboru! </a:t>
            </a:r>
          </a:p>
          <a:p>
            <a:pPr marL="889200" lvl="2" indent="-432000" algn="just">
              <a:lnSpc>
                <a:spcPct val="100000"/>
              </a:lnSpc>
              <a:spcBef>
                <a:spcPts val="0"/>
              </a:spcBef>
              <a:buSzPct val="100000"/>
              <a:defRPr/>
            </a:pPr>
            <a:r>
              <a:rPr lang="cs-CZ" altLang="cs-CZ" sz="2400" dirty="0"/>
              <a:t>Pro porovnání osobních výdajů lze využít Informační systém o průměrném výdělku (ISPV) dostupný  na </a:t>
            </a:r>
            <a:r>
              <a:rPr lang="cs-CZ" altLang="cs-CZ" sz="2400" b="1" dirty="0">
                <a:hlinkClick r:id="rId4"/>
              </a:rPr>
              <a:t>www.mpsv.cz/ISPV.php</a:t>
            </a:r>
            <a:endParaRPr lang="cs-CZ" altLang="cs-CZ" sz="2400" b="1" dirty="0"/>
          </a:p>
          <a:p>
            <a:pPr marL="889200" lvl="2" indent="-432000" algn="just">
              <a:lnSpc>
                <a:spcPct val="100000"/>
              </a:lnSpc>
              <a:spcBef>
                <a:spcPts val="0"/>
              </a:spcBef>
              <a:buSzPct val="100000"/>
              <a:defRPr/>
            </a:pPr>
            <a:r>
              <a:rPr lang="cs-CZ" altLang="cs-CZ" sz="2400" dirty="0"/>
              <a:t>ŘO zveřejňuje </a:t>
            </a:r>
            <a:r>
              <a:rPr lang="cs-CZ" altLang="cs-CZ" sz="2400" b="1" dirty="0"/>
              <a:t>přehled obvyklých výší mezd a platů</a:t>
            </a:r>
            <a:r>
              <a:rPr lang="cs-CZ" altLang="cs-CZ" sz="2400" dirty="0"/>
              <a:t> pro nejčastější pozice v rámci projektů podpořených z OPZ na portálu </a:t>
            </a:r>
            <a:r>
              <a:rPr lang="cs-CZ" altLang="cs-CZ" sz="2400" b="1" dirty="0"/>
              <a:t>www.</a:t>
            </a:r>
            <a:r>
              <a:rPr lang="cs-CZ" altLang="cs-CZ" sz="2400" b="1" dirty="0" err="1"/>
              <a:t>esfcr.cz</a:t>
            </a:r>
            <a:endParaRPr lang="cs-CZ" altLang="cs-CZ" sz="2400"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 </a:t>
            </a:r>
          </a:p>
          <a:p>
            <a:pPr algn="r"/>
            <a:r>
              <a:rPr lang="cs-CZ" sz="3200" b="1" spc="-150" dirty="0">
                <a:solidFill>
                  <a:schemeClr val="accent1">
                    <a:lumMod val="75000"/>
                  </a:schemeClr>
                </a:solidFill>
              </a:rPr>
              <a:t>1.1.1 Osobní náklady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C7A8A318-FA02-46E5-805F-619C85E975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246178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139751"/>
            <a:ext cx="11767725" cy="4516934"/>
          </a:xfrm>
        </p:spPr>
        <p:txBody>
          <a:bodyPr>
            <a:normAutofit fontScale="25000" lnSpcReduction="20000"/>
          </a:bodyPr>
          <a:lstStyle/>
          <a:p>
            <a:pPr marL="0" indent="0">
              <a:buNone/>
            </a:pPr>
            <a:endParaRPr lang="cs-CZ" sz="12000" dirty="0"/>
          </a:p>
          <a:p>
            <a:pPr algn="just"/>
            <a:r>
              <a:rPr lang="cs-CZ" sz="12000" dirty="0"/>
              <a:t>Cílem je pomoc rodičům v péči o děti, aby se současně mohli věnovat </a:t>
            </a:r>
            <a:br>
              <a:rPr lang="cs-CZ" sz="12000" dirty="0"/>
            </a:br>
            <a:r>
              <a:rPr lang="cs-CZ" sz="12000" dirty="0"/>
              <a:t>i svému zaměstnání. </a:t>
            </a:r>
          </a:p>
          <a:p>
            <a:pPr algn="just"/>
            <a:r>
              <a:rPr lang="cs-CZ" sz="12000" dirty="0"/>
              <a:t>Výzva je zaměřena na podporu zařízení, která doplní chybějící kapacitu stávajících institucionálních forem zařízení na území MAS MORAVSKÁ BRÁNA typu školních družin a klubů, s možností podpory příměstských táborů v době školních prázdnin a dále na podporu dětských skupin pro podniky i pro veřejnost. </a:t>
            </a:r>
            <a:endParaRPr lang="cs-CZ" sz="10500" dirty="0"/>
          </a:p>
          <a:p>
            <a:pPr marL="0" indent="0" algn="just">
              <a:buNone/>
            </a:pPr>
            <a:endParaRPr lang="cs-CZ" sz="10500" dirty="0"/>
          </a:p>
          <a:p>
            <a:pPr algn="just"/>
            <a:endParaRPr lang="cs-CZ" sz="6800" dirty="0"/>
          </a:p>
          <a:p>
            <a:pPr marL="0" indent="0">
              <a:buNone/>
            </a:pPr>
            <a:r>
              <a:rPr lang="cs-CZ" sz="6000" dirty="0"/>
              <a:t> </a:t>
            </a:r>
          </a:p>
          <a:p>
            <a:pPr marL="0" indent="0">
              <a:buNone/>
            </a:pPr>
            <a:endParaRPr lang="cs-CZ" sz="2400" dirty="0"/>
          </a:p>
        </p:txBody>
      </p:sp>
      <p:sp>
        <p:nvSpPr>
          <p:cNvPr id="14" name="Obdélník 13"/>
          <p:cNvSpPr/>
          <p:nvPr/>
        </p:nvSpPr>
        <p:spPr>
          <a:xfrm>
            <a:off x="0" y="-224546"/>
            <a:ext cx="12192000" cy="124818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5024579" y="283997"/>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6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5500" b="1" spc="-150" dirty="0">
                <a:solidFill>
                  <a:schemeClr val="accent1">
                    <a:lumMod val="75000"/>
                  </a:schemeClr>
                </a:solidFill>
              </a:rPr>
              <a:t>Představení výzvy</a:t>
            </a:r>
          </a:p>
          <a:p>
            <a:pPr algn="r"/>
            <a:r>
              <a:rPr lang="cs-CZ" sz="5500" b="1" dirty="0">
                <a:solidFill>
                  <a:srgbClr val="0070C0"/>
                </a:solidFill>
              </a:rPr>
              <a:t>Cíl a zaměření výzvy</a:t>
            </a:r>
          </a:p>
          <a:p>
            <a:pPr algn="r"/>
            <a:endParaRPr lang="cs-CZ" sz="3200" b="1" spc="-150" dirty="0">
              <a:solidFill>
                <a:schemeClr val="accent1">
                  <a:lumMod val="75000"/>
                </a:schemeClr>
              </a:solidFill>
            </a:endParaRPr>
          </a:p>
          <a:p>
            <a:pPr algn="r"/>
            <a:endParaRPr lang="cs-CZ" sz="3200" b="1" spc="-150" dirty="0">
              <a:solidFill>
                <a:schemeClr val="accent1">
                  <a:lumMod val="75000"/>
                </a:schemeClr>
              </a:solidFill>
            </a:endParaRPr>
          </a:p>
        </p:txBody>
      </p:sp>
      <p:cxnSp>
        <p:nvCxnSpPr>
          <p:cNvPr id="19" name="Přímá spojnice 18"/>
          <p:cNvCxnSpPr/>
          <p:nvPr/>
        </p:nvCxnSpPr>
        <p:spPr>
          <a:xfrm>
            <a:off x="0" y="1023638"/>
            <a:ext cx="12192000" cy="0"/>
          </a:xfrm>
          <a:prstGeom prst="line">
            <a:avLst/>
          </a:prstGeom>
          <a:ln/>
        </p:spPr>
        <p:style>
          <a:lnRef idx="2">
            <a:schemeClr val="accent1"/>
          </a:lnRef>
          <a:fillRef idx="0">
            <a:schemeClr val="accent1"/>
          </a:fillRef>
          <a:effectRef idx="1">
            <a:schemeClr val="accent1"/>
          </a:effectRef>
          <a:fontRef idx="minor">
            <a:schemeClr val="tx1"/>
          </a:fontRef>
        </p:style>
      </p:cxnSp>
      <p:pic>
        <p:nvPicPr>
          <p:cNvPr id="10" name="Obrázek 9">
            <a:extLst>
              <a:ext uri="{FF2B5EF4-FFF2-40B4-BE49-F238E27FC236}">
                <a16:creationId xmlns:a16="http://schemas.microsoft.com/office/drawing/2014/main" id="{E1AD2EF2-A9DA-48C6-85B8-19935A9E84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8151"/>
            <a:ext cx="4341928" cy="900000"/>
          </a:xfrm>
          <a:prstGeom prst="rect">
            <a:avLst/>
          </a:prstGeom>
        </p:spPr>
      </p:pic>
    </p:spTree>
    <p:extLst>
      <p:ext uri="{BB962C8B-B14F-4D97-AF65-F5344CB8AC3E}">
        <p14:creationId xmlns:p14="http://schemas.microsoft.com/office/powerpoint/2010/main" val="34625305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18512" y="1263623"/>
            <a:ext cx="11778738" cy="4564010"/>
          </a:xfrm>
        </p:spPr>
        <p:txBody>
          <a:bodyPr>
            <a:normAutofit/>
          </a:bodyPr>
          <a:lstStyle/>
          <a:p>
            <a:pPr marL="432000" lvl="1" indent="-432000" algn="just">
              <a:lnSpc>
                <a:spcPct val="100000"/>
              </a:lnSpc>
              <a:spcBef>
                <a:spcPts val="600"/>
              </a:spcBef>
              <a:spcAft>
                <a:spcPts val="0"/>
              </a:spcAft>
              <a:buSzPct val="100000"/>
              <a:buFont typeface="Wingdings" panose="05000000000000000000" pitchFamily="2" charset="2"/>
              <a:buChar char=""/>
              <a:defRPr/>
            </a:pPr>
            <a:r>
              <a:rPr lang="cs-CZ" b="1" dirty="0"/>
              <a:t>Pracovní smlouva (PS), dohoda o provedení činnosti (DPČ), dohoda o provedení práce (DPP) </a:t>
            </a:r>
            <a:r>
              <a:rPr lang="cs-CZ" dirty="0"/>
              <a:t>musí být uzavřeny v souladu se zákoníkem práce</a:t>
            </a:r>
          </a:p>
          <a:p>
            <a:pPr marL="432000" lvl="1" indent="-432000" algn="just">
              <a:lnSpc>
                <a:spcPct val="100000"/>
              </a:lnSpc>
              <a:spcBef>
                <a:spcPts val="600"/>
              </a:spcBef>
              <a:spcAft>
                <a:spcPts val="0"/>
              </a:spcAft>
              <a:buSzPct val="100000"/>
              <a:buFont typeface="Wingdings" panose="05000000000000000000" pitchFamily="2" charset="2"/>
              <a:buChar char=""/>
              <a:defRPr/>
            </a:pPr>
            <a:r>
              <a:rPr lang="cs-CZ" altLang="cs-CZ" b="1" dirty="0"/>
              <a:t>Mzdové náklady</a:t>
            </a:r>
            <a:r>
              <a:rPr lang="cs-CZ" altLang="cs-CZ" dirty="0"/>
              <a:t> = </a:t>
            </a:r>
            <a:r>
              <a:rPr lang="cs-CZ" dirty="0"/>
              <a:t>hrubá mzda / plat nebo odměna (DPČ, DPP, OSVČ) + odvody zaměstnavatele na SP a ZP a další poplatky spojené se zaměstnancem hrazené zaměstnavatelem povinně na základě právních předpisů</a:t>
            </a:r>
          </a:p>
          <a:p>
            <a:pPr marL="432000" lvl="1" indent="-432000" algn="just">
              <a:lnSpc>
                <a:spcPct val="100000"/>
              </a:lnSpc>
              <a:spcBef>
                <a:spcPts val="600"/>
              </a:spcBef>
              <a:spcAft>
                <a:spcPts val="0"/>
              </a:spcAft>
              <a:buSzPct val="100000"/>
              <a:buFont typeface="Wingdings" panose="05000000000000000000" pitchFamily="2" charset="2"/>
              <a:buChar char=""/>
              <a:defRPr/>
            </a:pPr>
            <a:r>
              <a:rPr lang="cs-CZ" b="1" dirty="0"/>
              <a:t>Náhrady</a:t>
            </a:r>
            <a:r>
              <a:rPr lang="cs-CZ" dirty="0"/>
              <a:t> </a:t>
            </a:r>
          </a:p>
          <a:p>
            <a:pPr marL="0" lvl="1" indent="0" algn="just">
              <a:lnSpc>
                <a:spcPct val="100000"/>
              </a:lnSpc>
              <a:spcBef>
                <a:spcPts val="600"/>
              </a:spcBef>
              <a:spcAft>
                <a:spcPts val="0"/>
              </a:spcAft>
              <a:buSzPct val="100000"/>
              <a:buFontTx/>
              <a:buChar char="-"/>
              <a:defRPr/>
            </a:pPr>
            <a:r>
              <a:rPr lang="cs-CZ" b="1" dirty="0"/>
              <a:t> za dovolenou </a:t>
            </a:r>
            <a:r>
              <a:rPr lang="cs-CZ" dirty="0"/>
              <a:t>(4, 5 nebo 8 týdnů dovolené dle typu zaměstnavatele, viz § 213 zákona č. 262/2006 Sb., zákoník práce) - způsobilé pouze v rozsahu, v jakém odpovídají zapojení zaměstnance do realizace projektu</a:t>
            </a:r>
          </a:p>
          <a:p>
            <a:pPr marL="0" lvl="1" indent="0" algn="just">
              <a:lnSpc>
                <a:spcPct val="100000"/>
              </a:lnSpc>
              <a:spcBef>
                <a:spcPts val="600"/>
              </a:spcBef>
              <a:spcAft>
                <a:spcPts val="0"/>
              </a:spcAft>
              <a:buSzPct val="100000"/>
              <a:buNone/>
              <a:defRPr/>
            </a:pPr>
            <a:r>
              <a:rPr lang="cs-CZ" b="1" dirty="0"/>
              <a:t>- v případě překážek v práci </a:t>
            </a:r>
            <a:r>
              <a:rPr lang="cs-CZ" dirty="0"/>
              <a:t>(v souladu se zákoníkem práce)</a:t>
            </a:r>
          </a:p>
          <a:p>
            <a:pPr marL="0" lvl="1" indent="0" algn="just">
              <a:lnSpc>
                <a:spcPct val="100000"/>
              </a:lnSpc>
              <a:spcBef>
                <a:spcPts val="600"/>
              </a:spcBef>
              <a:spcAft>
                <a:spcPts val="0"/>
              </a:spcAft>
              <a:buSzPct val="100000"/>
              <a:buNone/>
              <a:defRPr/>
            </a:pPr>
            <a:r>
              <a:rPr lang="cs-CZ" b="1" dirty="0"/>
              <a:t>- za dny dočasné pracovní neschopnosti nebo karantény </a:t>
            </a:r>
            <a:r>
              <a:rPr lang="cs-CZ" dirty="0"/>
              <a:t>(jejich poměrná část)</a:t>
            </a:r>
            <a:endParaRPr lang="cs-CZ" b="1"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33803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1.1.1 Osobní náklady</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B1C4D6CD-5FE1-4D6A-8A98-E3EE4B4B54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2461785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18512" y="1263623"/>
            <a:ext cx="11778738" cy="4564010"/>
          </a:xfrm>
        </p:spPr>
        <p:txBody>
          <a:bodyPr>
            <a:normAutofit/>
          </a:bodyPr>
          <a:lstStyle/>
          <a:p>
            <a:pPr marL="432000" lvl="1" indent="-432000">
              <a:lnSpc>
                <a:spcPts val="2880"/>
              </a:lnSpc>
              <a:spcBef>
                <a:spcPts val="600"/>
              </a:spcBef>
              <a:spcAft>
                <a:spcPts val="600"/>
              </a:spcAft>
              <a:buSzPct val="100000"/>
            </a:pPr>
            <a:r>
              <a:rPr lang="cs-CZ" b="1" dirty="0"/>
              <a:t>Ostatní osobní náklady (dovolená, odměny, odstupné)</a:t>
            </a:r>
          </a:p>
          <a:p>
            <a:pPr lvl="1" algn="just"/>
            <a:r>
              <a:rPr lang="cs-CZ" dirty="0"/>
              <a:t>prostředky na případné odvody z DPP </a:t>
            </a:r>
          </a:p>
          <a:p>
            <a:pPr lvl="1" algn="just"/>
            <a:r>
              <a:rPr lang="cs-CZ" dirty="0"/>
              <a:t>prostředky na vyplácení odměn (Odměny jsou způsobilým výdajem za podmínky, že jsou odměnou za splnění mimořádného nebo zvlášť významného úkolu. Součet poskytnutých odměn člena realizačního týmu v daném kalendářním roce však nesmí překročit 25 % jeho mzdy nebo platu za rok), </a:t>
            </a:r>
          </a:p>
          <a:p>
            <a:pPr lvl="1" algn="just"/>
            <a:r>
              <a:rPr lang="cs-CZ" dirty="0"/>
              <a:t>prostředky na úhradu výdajů, které překračují jednotkovou cenu rozpočtu z důvodu čerpání dovolené (průměr pro výpočet dovolené může být vyšší a to ovlivní celkovou výši náhrady)</a:t>
            </a:r>
          </a:p>
          <a:p>
            <a:pPr lvl="1" algn="just"/>
            <a:r>
              <a:rPr lang="cs-CZ" dirty="0"/>
              <a:t>při převodu z DPP na DPČ je třeba počítat s odvody na soc. a zdravotní pojištění ve výši 34 % z odměny z dohody </a:t>
            </a:r>
          </a:p>
          <a:p>
            <a:pPr marL="0" lvl="1" indent="0" algn="just">
              <a:lnSpc>
                <a:spcPct val="100000"/>
              </a:lnSpc>
              <a:spcBef>
                <a:spcPts val="600"/>
              </a:spcBef>
              <a:spcAft>
                <a:spcPts val="0"/>
              </a:spcAft>
              <a:buSzPct val="100000"/>
              <a:buNone/>
              <a:defRPr/>
            </a:pPr>
            <a:endParaRPr lang="cs-CZ" b="1"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33803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1.1.1 Osobní náklady</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B1C4D6CD-5FE1-4D6A-8A98-E3EE4B4B54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1483550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18512" y="1263623"/>
            <a:ext cx="11778738" cy="4564010"/>
          </a:xfrm>
        </p:spPr>
        <p:txBody>
          <a:bodyPr>
            <a:normAutofit/>
          </a:bodyPr>
          <a:lstStyle/>
          <a:p>
            <a:pPr marL="0" indent="0">
              <a:buNone/>
            </a:pPr>
            <a:r>
              <a:rPr lang="cs-CZ" b="1" dirty="0"/>
              <a:t>Stanovení výše hodinové sazby</a:t>
            </a:r>
            <a:endParaRPr lang="cs-CZ" dirty="0"/>
          </a:p>
          <a:p>
            <a:pPr algn="just"/>
            <a:r>
              <a:rPr lang="cs-CZ" dirty="0"/>
              <a:t>Při stanovení výše hodinové sazby za práci pro projekt u osob, které vykonávají stejnou či obdobnou práci i mimo realizaci projektu, je příjemce povinen brát </a:t>
            </a:r>
            <a:br>
              <a:rPr lang="cs-CZ" dirty="0"/>
            </a:br>
            <a:r>
              <a:rPr lang="cs-CZ" dirty="0"/>
              <a:t>v úvahu výši sazeb těchto zaměstnanců za činnosti mimo projekt. </a:t>
            </a:r>
          </a:p>
          <a:p>
            <a:pPr algn="just"/>
            <a:r>
              <a:rPr lang="cs-CZ" dirty="0"/>
              <a:t>Pokud zaměstnanec zajišťuje v projektu stejnou či obdobnou činnost, jakou vykonává mimo projekt, pak se výše sazby za práci pro projekt a za stejnou či obdobnou práci bez vazby na projekt nemohou lišit. </a:t>
            </a:r>
          </a:p>
          <a:p>
            <a:pPr algn="just"/>
            <a:r>
              <a:rPr lang="cs-CZ" dirty="0"/>
              <a:t>Vyšší hodinová sazba za práci pro projekt může být stanovena pouze </a:t>
            </a:r>
            <a:br>
              <a:rPr lang="cs-CZ" dirty="0"/>
            </a:br>
            <a:r>
              <a:rPr lang="cs-CZ" dirty="0"/>
              <a:t>v odůvodněných případech a s ohledem na charakter vykonávané činnosti </a:t>
            </a:r>
            <a:br>
              <a:rPr lang="cs-CZ" dirty="0"/>
            </a:br>
            <a:r>
              <a:rPr lang="cs-CZ" dirty="0"/>
              <a:t>s projektem nesouvisející. </a:t>
            </a:r>
          </a:p>
          <a:p>
            <a:pPr marL="0" lvl="1" indent="0" algn="just">
              <a:lnSpc>
                <a:spcPct val="100000"/>
              </a:lnSpc>
              <a:spcBef>
                <a:spcPts val="600"/>
              </a:spcBef>
              <a:spcAft>
                <a:spcPts val="0"/>
              </a:spcAft>
              <a:buSzPct val="100000"/>
              <a:buNone/>
              <a:defRPr/>
            </a:pPr>
            <a:endParaRPr lang="cs-CZ" b="1"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33803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1.1.1 Osobní náklady</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B1C4D6CD-5FE1-4D6A-8A98-E3EE4B4B54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91200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0" y="1263623"/>
            <a:ext cx="12070080" cy="4564010"/>
          </a:xfrm>
        </p:spPr>
        <p:txBody>
          <a:bodyPr>
            <a:normAutofit fontScale="70000" lnSpcReduction="20000"/>
          </a:bodyPr>
          <a:lstStyle/>
          <a:p>
            <a:pPr marL="432000" lvl="1" indent="-432000" algn="just">
              <a:lnSpc>
                <a:spcPct val="100000"/>
              </a:lnSpc>
              <a:spcBef>
                <a:spcPts val="0"/>
              </a:spcBef>
              <a:buSzPct val="100000"/>
              <a:buFont typeface="Wingdings" panose="05000000000000000000" pitchFamily="2" charset="2"/>
              <a:buChar char=""/>
              <a:defRPr/>
            </a:pPr>
            <a:r>
              <a:rPr lang="cs-CZ" dirty="0"/>
              <a:t>Pracovní úvazky zaměstnance se nesmí překrývat a není možné, aby byl za stejnou práci placen vícekrát (překrytí pracovních poměrů u nahrazení 1 zaměstnance druhým je způsobilé max. po dobu 2 měsíců).</a:t>
            </a:r>
          </a:p>
          <a:p>
            <a:pPr marL="432000" lvl="1" indent="-432000" algn="just">
              <a:lnSpc>
                <a:spcPct val="100000"/>
              </a:lnSpc>
              <a:spcBef>
                <a:spcPts val="0"/>
              </a:spcBef>
              <a:spcAft>
                <a:spcPts val="0"/>
              </a:spcAft>
              <a:buSzPct val="100000"/>
              <a:buFont typeface="Wingdings" panose="05000000000000000000" pitchFamily="2" charset="2"/>
              <a:buChar char=""/>
              <a:defRPr/>
            </a:pPr>
            <a:endParaRPr lang="cs-CZ" b="1" dirty="0"/>
          </a:p>
          <a:p>
            <a:pPr marL="432000" lvl="1" indent="-432000" algn="just">
              <a:lnSpc>
                <a:spcPct val="100000"/>
              </a:lnSpc>
              <a:spcBef>
                <a:spcPts val="0"/>
              </a:spcBef>
              <a:spcAft>
                <a:spcPts val="0"/>
              </a:spcAft>
              <a:buSzPct val="100000"/>
              <a:buFont typeface="Wingdings" panose="05000000000000000000" pitchFamily="2" charset="2"/>
              <a:buChar char=""/>
              <a:defRPr/>
            </a:pPr>
            <a:r>
              <a:rPr lang="cs-CZ" b="1" dirty="0">
                <a:solidFill>
                  <a:srgbClr val="FF0000"/>
                </a:solidFill>
              </a:rPr>
              <a:t>Výše úvazku = maximálně 1,0 </a:t>
            </a:r>
            <a:r>
              <a:rPr lang="cs-CZ" dirty="0">
                <a:solidFill>
                  <a:srgbClr val="FF0000"/>
                </a:solidFill>
              </a:rPr>
              <a:t>(součet veškerých úvazků zaměstnance u všech subjektů zapojených do projektu – příjemce </a:t>
            </a:r>
            <a:br>
              <a:rPr lang="cs-CZ" dirty="0">
                <a:solidFill>
                  <a:srgbClr val="FF0000"/>
                </a:solidFill>
              </a:rPr>
            </a:br>
            <a:r>
              <a:rPr lang="cs-CZ" dirty="0">
                <a:solidFill>
                  <a:srgbClr val="FF0000"/>
                </a:solidFill>
              </a:rPr>
              <a:t>a partneři), a to po celou dobu zapojení daného pracovníka do realizace projektu</a:t>
            </a:r>
            <a:endParaRPr lang="cs-CZ" b="1" dirty="0">
              <a:solidFill>
                <a:srgbClr val="FF0000"/>
              </a:solidFill>
            </a:endParaRPr>
          </a:p>
          <a:p>
            <a:pPr marL="432000" lvl="1" indent="-432000" algn="just">
              <a:lnSpc>
                <a:spcPct val="100000"/>
              </a:lnSpc>
              <a:spcBef>
                <a:spcPts val="0"/>
              </a:spcBef>
              <a:spcAft>
                <a:spcPts val="0"/>
              </a:spcAft>
              <a:buSzPct val="100000"/>
              <a:buFont typeface="Wingdings" panose="05000000000000000000" pitchFamily="2" charset="2"/>
              <a:buChar char=""/>
              <a:defRPr/>
            </a:pPr>
            <a:endParaRPr lang="cs-CZ" dirty="0"/>
          </a:p>
          <a:p>
            <a:pPr marL="432000" lvl="1" indent="-432000" algn="just">
              <a:lnSpc>
                <a:spcPct val="100000"/>
              </a:lnSpc>
              <a:spcBef>
                <a:spcPts val="0"/>
              </a:spcBef>
              <a:spcAft>
                <a:spcPts val="0"/>
              </a:spcAft>
              <a:buSzPct val="100000"/>
              <a:buFont typeface="Wingdings" panose="05000000000000000000" pitchFamily="2" charset="2"/>
              <a:buChar char=""/>
              <a:defRPr/>
            </a:pPr>
            <a:r>
              <a:rPr lang="cs-CZ" altLang="cs-CZ" b="1" dirty="0"/>
              <a:t>Realizační tým projektu (RT) = </a:t>
            </a:r>
            <a:r>
              <a:rPr lang="cs-CZ" altLang="cs-CZ" dirty="0"/>
              <a:t>zařazení mezi přímé/nepřímé náklady projektu dle pracovní náplně v projektu, dle vazby na </a:t>
            </a:r>
            <a:br>
              <a:rPr lang="cs-CZ" altLang="cs-CZ" dirty="0"/>
            </a:br>
            <a:r>
              <a:rPr lang="cs-CZ" altLang="cs-CZ" dirty="0"/>
              <a:t>CS – přímá x nepřímá vazba</a:t>
            </a:r>
          </a:p>
          <a:p>
            <a:pPr marL="432000" lvl="1" indent="-432000" algn="just">
              <a:lnSpc>
                <a:spcPct val="100000"/>
              </a:lnSpc>
              <a:spcBef>
                <a:spcPts val="0"/>
              </a:spcBef>
              <a:spcAft>
                <a:spcPts val="0"/>
              </a:spcAft>
              <a:buSzPct val="100000"/>
              <a:buFont typeface="Wingdings" panose="05000000000000000000" pitchFamily="2" charset="2"/>
              <a:buChar char=""/>
              <a:defRPr/>
            </a:pPr>
            <a:endParaRPr lang="cs-CZ" altLang="cs-CZ" dirty="0"/>
          </a:p>
          <a:p>
            <a:pPr marL="432000" lvl="1" indent="-432000" algn="just">
              <a:lnSpc>
                <a:spcPct val="100000"/>
              </a:lnSpc>
              <a:spcBef>
                <a:spcPts val="0"/>
              </a:spcBef>
              <a:spcAft>
                <a:spcPts val="0"/>
              </a:spcAft>
              <a:buSzPct val="100000"/>
              <a:buFont typeface="Wingdings" panose="05000000000000000000" pitchFamily="2" charset="2"/>
              <a:buChar char=""/>
              <a:defRPr/>
            </a:pPr>
            <a:r>
              <a:rPr lang="cs-CZ" altLang="cs-CZ" b="1" dirty="0"/>
              <a:t>PŘÍMÉ NÁKLADY: </a:t>
            </a:r>
            <a:r>
              <a:rPr lang="cs-CZ" altLang="cs-CZ" dirty="0"/>
              <a:t>pouze přímá práce s CS nebo zajištění výstupu, který je určen k přímému využití CS</a:t>
            </a:r>
          </a:p>
          <a:p>
            <a:pPr marL="432000" lvl="1" indent="-432000" algn="just">
              <a:lnSpc>
                <a:spcPct val="100000"/>
              </a:lnSpc>
              <a:spcBef>
                <a:spcPts val="0"/>
              </a:spcBef>
              <a:spcAft>
                <a:spcPts val="0"/>
              </a:spcAft>
              <a:buSzPct val="100000"/>
              <a:buFont typeface="Wingdings" panose="05000000000000000000" pitchFamily="2" charset="2"/>
              <a:buChar char=""/>
              <a:defRPr/>
            </a:pPr>
            <a:endParaRPr lang="cs-CZ" altLang="cs-CZ" dirty="0"/>
          </a:p>
          <a:p>
            <a:pPr marL="432000" lvl="1" indent="-432000" algn="just">
              <a:lnSpc>
                <a:spcPct val="100000"/>
              </a:lnSpc>
              <a:spcBef>
                <a:spcPts val="0"/>
              </a:spcBef>
              <a:spcAft>
                <a:spcPts val="0"/>
              </a:spcAft>
              <a:buSzPct val="100000"/>
              <a:buFont typeface="Wingdings" panose="05000000000000000000" pitchFamily="2" charset="2"/>
              <a:buChar char=""/>
              <a:defRPr/>
            </a:pPr>
            <a:r>
              <a:rPr lang="cs-CZ" altLang="cs-CZ" b="1" dirty="0"/>
              <a:t>NEPŘÍMÉ NÁKLADY: </a:t>
            </a:r>
            <a:r>
              <a:rPr lang="cs-CZ" altLang="cs-CZ" dirty="0"/>
              <a:t>projektový/finanční manažer a ostatní pozice (administrativní, podpůrné), které nepracují přímo s CS</a:t>
            </a:r>
          </a:p>
          <a:p>
            <a:pPr marL="432000" lvl="1" indent="-432000" algn="just">
              <a:lnSpc>
                <a:spcPct val="100000"/>
              </a:lnSpc>
              <a:spcBef>
                <a:spcPts val="0"/>
              </a:spcBef>
              <a:spcAft>
                <a:spcPts val="0"/>
              </a:spcAft>
              <a:buSzPct val="100000"/>
              <a:buFont typeface="Wingdings" panose="05000000000000000000" pitchFamily="2" charset="2"/>
              <a:buChar char=""/>
              <a:defRPr/>
            </a:pPr>
            <a:endParaRPr lang="cs-CZ" dirty="0"/>
          </a:p>
          <a:p>
            <a:pPr marL="432000" lvl="1" indent="-432000" algn="just">
              <a:lnSpc>
                <a:spcPct val="100000"/>
              </a:lnSpc>
              <a:spcBef>
                <a:spcPts val="0"/>
              </a:spcBef>
              <a:spcAft>
                <a:spcPts val="0"/>
              </a:spcAft>
              <a:buSzPct val="100000"/>
              <a:buFont typeface="Wingdings" panose="05000000000000000000" pitchFamily="2" charset="2"/>
              <a:buChar char=""/>
              <a:defRPr/>
            </a:pPr>
            <a:r>
              <a:rPr lang="cs-CZ" sz="2600" b="1" dirty="0"/>
              <a:t>Pozice projektového manažera a koordinátora projektu spadají do NN. Ačkoli pracují přímo s cílovou skupinou rodičů, </a:t>
            </a:r>
            <a:br>
              <a:rPr lang="cs-CZ" sz="2600" b="1" dirty="0"/>
            </a:br>
            <a:r>
              <a:rPr lang="cs-CZ" sz="2600" b="1" dirty="0"/>
              <a:t>v případě této výzvy má jejich práce administrativní charakter, vztah s cílovou skupinou je formální, obě pozice tedy spadají do nepřímých nákladů (jádro projektových aktivit spočívá v samotné péči o děti). </a:t>
            </a:r>
          </a:p>
          <a:p>
            <a:pPr marL="432000" lvl="1" indent="-432000" algn="just">
              <a:lnSpc>
                <a:spcPct val="100000"/>
              </a:lnSpc>
              <a:spcBef>
                <a:spcPts val="0"/>
              </a:spcBef>
              <a:spcAft>
                <a:spcPts val="0"/>
              </a:spcAft>
              <a:buSzPct val="100000"/>
              <a:buFont typeface="Wingdings" panose="05000000000000000000" pitchFamily="2" charset="2"/>
              <a:buChar char=""/>
              <a:defRPr/>
            </a:pPr>
            <a:r>
              <a:rPr lang="cs-CZ" sz="2600" b="1" dirty="0"/>
              <a:t>Pozice pečujících osob a doprovodů (při společné dopravě a na kroužky) spadají do přímých nákladů.</a:t>
            </a:r>
            <a:endParaRPr lang="cs-CZ" altLang="cs-CZ" sz="2600" b="1"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50646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1.1.1 Osobní náklady</a:t>
            </a:r>
          </a:p>
          <a:p>
            <a:pPr algn="r"/>
            <a:endParaRPr lang="cs-CZ" sz="3200" b="1" spc="-150" dirty="0">
              <a:solidFill>
                <a:schemeClr val="accent1">
                  <a:lumMod val="75000"/>
                </a:schemeClr>
              </a:solidFill>
            </a:endParaRP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29BAEFED-69CA-435E-900A-DC75135CB6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2461785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algn="just"/>
            <a:r>
              <a:rPr lang="cs-CZ" sz="2200" dirty="0"/>
              <a:t>Jako přílohu je třeba nahrát kopie výpisů z BÚ, případně VPD. </a:t>
            </a:r>
          </a:p>
          <a:p>
            <a:pPr algn="just"/>
            <a:r>
              <a:rPr lang="cs-CZ" sz="2200" dirty="0"/>
              <a:t>Pracovní výkazy </a:t>
            </a:r>
          </a:p>
          <a:p>
            <a:pPr lvl="1" algn="just"/>
            <a:r>
              <a:rPr lang="cs-CZ" sz="2200" dirty="0"/>
              <a:t>podepsán pracovníkem a nadřízeným pracovníkem; </a:t>
            </a:r>
          </a:p>
          <a:p>
            <a:pPr lvl="1" algn="just"/>
            <a:r>
              <a:rPr lang="cs-CZ" sz="2200" dirty="0" err="1"/>
              <a:t>sken</a:t>
            </a:r>
            <a:r>
              <a:rPr lang="cs-CZ" sz="2200" dirty="0"/>
              <a:t> pracovního výkazu nahrát do systému. </a:t>
            </a:r>
          </a:p>
          <a:p>
            <a:pPr algn="just"/>
            <a:r>
              <a:rPr lang="cs-CZ" sz="2200" dirty="0"/>
              <a:t>Nutnost předkládat pracovní výkazy </a:t>
            </a:r>
          </a:p>
          <a:p>
            <a:pPr lvl="1" algn="just"/>
            <a:r>
              <a:rPr lang="cs-CZ" sz="2200" dirty="0"/>
              <a:t>pracovník vykonává činnost pro projekt i mimo projekt; </a:t>
            </a:r>
          </a:p>
          <a:p>
            <a:pPr lvl="1" algn="just"/>
            <a:r>
              <a:rPr lang="cs-CZ" sz="2200" dirty="0"/>
              <a:t>pracovník vykonává činnosti, které spadají do přímých i nepřímých nákladů. </a:t>
            </a:r>
          </a:p>
          <a:p>
            <a:pPr algn="just"/>
            <a:r>
              <a:rPr lang="cs-CZ" sz="2200" dirty="0"/>
              <a:t>Výkazy se zpracovávají za jednotlivé měsíce </a:t>
            </a:r>
          </a:p>
          <a:p>
            <a:pPr lvl="1" algn="just">
              <a:spcAft>
                <a:spcPts val="1000"/>
              </a:spcAft>
            </a:pPr>
            <a:r>
              <a:rPr lang="pl-PL" sz="2200" dirty="0"/>
              <a:t>ne po dnech, ale po skupinách činností. </a:t>
            </a:r>
          </a:p>
          <a:p>
            <a:r>
              <a:rPr lang="cs-CZ" sz="2200" b="1" dirty="0">
                <a:solidFill>
                  <a:srgbClr val="0070C0"/>
                </a:solidFill>
                <a:hlinkClick r:id="rId4"/>
              </a:rPr>
              <a:t>https://www.esfcr.cz/pracovni-vykaz-opz </a:t>
            </a:r>
            <a:endParaRPr lang="cs-CZ" sz="2200" b="1" dirty="0">
              <a:solidFill>
                <a:srgbClr val="0070C0"/>
              </a:solidFill>
            </a:endParaRPr>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30193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1.1.1 Osobní náklady</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29BAEFED-69CA-435E-900A-DC75135CB65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20334267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146191"/>
            <a:ext cx="11805283" cy="4681442"/>
          </a:xfrm>
        </p:spPr>
        <p:txBody>
          <a:bodyPr>
            <a:normAutofit fontScale="62500" lnSpcReduction="20000"/>
          </a:bodyPr>
          <a:lstStyle/>
          <a:p>
            <a:pPr algn="just"/>
            <a:r>
              <a:rPr lang="cs-CZ" sz="2600" dirty="0"/>
              <a:t>Výdaje (cestovní náhrady) spojené s pracovními cestami zaměstnanců příjemce a zaměstnanců partnerů s finančním příspěvkem.</a:t>
            </a:r>
            <a:endParaRPr lang="cs-CZ" sz="2600" b="1" dirty="0"/>
          </a:p>
          <a:p>
            <a:pPr algn="just">
              <a:lnSpc>
                <a:spcPct val="100000"/>
              </a:lnSpc>
              <a:spcBef>
                <a:spcPts val="0"/>
              </a:spcBef>
            </a:pPr>
            <a:r>
              <a:rPr lang="cs-CZ" altLang="cs-CZ" sz="2600" b="1" dirty="0"/>
              <a:t>Cestovní náhrady = </a:t>
            </a:r>
            <a:r>
              <a:rPr lang="cs-CZ" altLang="cs-CZ" sz="2600" dirty="0"/>
              <a:t>náhrady za jízdní výdaje, výdaje za ubytování, za stravné a za nutné vedlejší výdaje</a:t>
            </a:r>
          </a:p>
          <a:p>
            <a:pPr algn="just">
              <a:lnSpc>
                <a:spcPct val="100000"/>
              </a:lnSpc>
              <a:spcBef>
                <a:spcPts val="0"/>
              </a:spcBef>
            </a:pPr>
            <a:r>
              <a:rPr lang="cs-CZ" altLang="cs-CZ" sz="2600" b="1" dirty="0"/>
              <a:t>Cestovní náhrady spojené s pracovními cestami (tuzemské i zahraniční) realizačního týmu jsou hrazeny z nepřímých nákladů.</a:t>
            </a:r>
          </a:p>
          <a:p>
            <a:pPr algn="just">
              <a:lnSpc>
                <a:spcPct val="100000"/>
              </a:lnSpc>
              <a:spcBef>
                <a:spcPts val="0"/>
              </a:spcBef>
            </a:pPr>
            <a:endParaRPr lang="cs-CZ" altLang="cs-CZ" sz="2600" dirty="0"/>
          </a:p>
          <a:p>
            <a:pPr algn="just"/>
            <a:r>
              <a:rPr lang="cs-CZ" sz="2600" b="1" dirty="0"/>
              <a:t>Způsobilé druhy cestovních náhrad:</a:t>
            </a:r>
          </a:p>
          <a:p>
            <a:pPr lvl="1" algn="just"/>
            <a:r>
              <a:rPr lang="cs-CZ" sz="2600" b="1" dirty="0"/>
              <a:t>Jízdní výdaje </a:t>
            </a:r>
            <a:r>
              <a:rPr lang="cs-CZ" sz="2600" dirty="0"/>
              <a:t>– použití soukromého vozidla, veřejná doprava, místenky, taxi, MHD</a:t>
            </a:r>
          </a:p>
          <a:p>
            <a:pPr lvl="1" algn="just"/>
            <a:r>
              <a:rPr lang="cs-CZ" sz="2600" b="1" dirty="0"/>
              <a:t>Ubytování </a:t>
            </a:r>
            <a:r>
              <a:rPr lang="cs-CZ" sz="2600" dirty="0"/>
              <a:t>– výdaje musí odpovídat cenám v místě obvyklým</a:t>
            </a:r>
          </a:p>
          <a:p>
            <a:pPr lvl="1" algn="just"/>
            <a:r>
              <a:rPr lang="cs-CZ" sz="2600" b="1" dirty="0"/>
              <a:t>Stravné</a:t>
            </a:r>
            <a:r>
              <a:rPr lang="cs-CZ" sz="2600" dirty="0"/>
              <a:t> – přísluší zaměstnanci v závislosti na době trvání pracovní cesty</a:t>
            </a:r>
          </a:p>
          <a:p>
            <a:pPr lvl="1" algn="just"/>
            <a:r>
              <a:rPr lang="cs-CZ" sz="2600" b="1" dirty="0"/>
              <a:t>Nutné vedlejší výdaje </a:t>
            </a:r>
            <a:r>
              <a:rPr lang="cs-CZ" sz="2600" dirty="0"/>
              <a:t>– výdaje související s cestou. Např. cestovní pojištění, poplatky za použití telefonu, parkovné, dálniční poplatek, vstupenky na veletrh atd.</a:t>
            </a:r>
          </a:p>
          <a:p>
            <a:pPr lvl="1" algn="just"/>
            <a:endParaRPr lang="cs-CZ" sz="2600" dirty="0"/>
          </a:p>
          <a:p>
            <a:pPr algn="just">
              <a:lnSpc>
                <a:spcPct val="100000"/>
              </a:lnSpc>
              <a:spcBef>
                <a:spcPts val="0"/>
              </a:spcBef>
              <a:spcAft>
                <a:spcPts val="0"/>
              </a:spcAft>
            </a:pPr>
            <a:r>
              <a:rPr lang="cs-CZ" altLang="cs-CZ" sz="2600" b="1" dirty="0"/>
              <a:t>Pro zaměstnance českých subjektů při zahraničních cestách (PN) </a:t>
            </a:r>
            <a:r>
              <a:rPr lang="cs-CZ" altLang="cs-CZ" sz="2600" dirty="0"/>
              <a:t>– dle vyhlášky MPSV a MF, cestovné po ČR NN, kapesné v cizí měně je způsobilým výdajem až do 40 % stravného</a:t>
            </a:r>
          </a:p>
          <a:p>
            <a:pPr marL="0" indent="0" algn="just">
              <a:lnSpc>
                <a:spcPct val="100000"/>
              </a:lnSpc>
              <a:spcBef>
                <a:spcPts val="0"/>
              </a:spcBef>
              <a:spcAft>
                <a:spcPts val="0"/>
              </a:spcAft>
              <a:buNone/>
            </a:pPr>
            <a:endParaRPr lang="cs-CZ" altLang="cs-CZ" sz="2600" dirty="0"/>
          </a:p>
          <a:p>
            <a:pPr algn="just">
              <a:lnSpc>
                <a:spcPct val="100000"/>
              </a:lnSpc>
              <a:spcBef>
                <a:spcPts val="0"/>
              </a:spcBef>
              <a:spcAft>
                <a:spcPts val="0"/>
              </a:spcAft>
            </a:pPr>
            <a:r>
              <a:rPr lang="cs-CZ" altLang="cs-CZ" sz="2600" b="1" dirty="0"/>
              <a:t>Pro zahraniční experty při pracovní cestě do ČR (PN) </a:t>
            </a:r>
            <a:r>
              <a:rPr lang="cs-CZ" altLang="cs-CZ" sz="2600" dirty="0"/>
              <a:t>– tzv. „per </a:t>
            </a:r>
            <a:r>
              <a:rPr lang="cs-CZ" altLang="cs-CZ" sz="2600" dirty="0" err="1"/>
              <a:t>diems</a:t>
            </a:r>
            <a:r>
              <a:rPr lang="cs-CZ" altLang="cs-CZ" sz="2600" dirty="0"/>
              <a:t>“ ve výši 230 EUR (</a:t>
            </a:r>
            <a:r>
              <a:rPr lang="cs-CZ" sz="2600" dirty="0"/>
              <a:t>http://ec.europa.eu/</a:t>
            </a:r>
            <a:r>
              <a:rPr lang="cs-CZ" sz="2600" dirty="0" err="1"/>
              <a:t>europeaid</a:t>
            </a:r>
            <a:r>
              <a:rPr lang="cs-CZ" sz="2600" dirty="0"/>
              <a:t>/</a:t>
            </a:r>
            <a:r>
              <a:rPr lang="cs-CZ" sz="2600" dirty="0" err="1"/>
              <a:t>perdiem_en</a:t>
            </a:r>
            <a:r>
              <a:rPr lang="cs-CZ" sz="2600" dirty="0"/>
              <a:t>)</a:t>
            </a:r>
            <a:r>
              <a:rPr lang="cs-CZ" altLang="cs-CZ" sz="2600" dirty="0"/>
              <a:t> nebo paušál 75 EUR, zahrnují </a:t>
            </a:r>
            <a:r>
              <a:rPr lang="cs-CZ" sz="2600" dirty="0"/>
              <a:t>náklady na ubytování, stravné, a cestovné v ČR a výdaj za dopravu experta do ČR a zpět</a:t>
            </a:r>
          </a:p>
          <a:p>
            <a:pPr algn="just">
              <a:lnSpc>
                <a:spcPct val="100000"/>
              </a:lnSpc>
              <a:spcBef>
                <a:spcPts val="0"/>
              </a:spcBef>
              <a:spcAft>
                <a:spcPts val="0"/>
              </a:spcAft>
            </a:pPr>
            <a:endParaRPr lang="cs-CZ" sz="2600" dirty="0"/>
          </a:p>
          <a:p>
            <a:r>
              <a:rPr lang="cs-CZ" sz="3200" b="1" dirty="0"/>
              <a:t>cestovné a jízdné členů realizačního týmu ani dětí není způsobilým přímým výdajem </a:t>
            </a:r>
          </a:p>
          <a:p>
            <a:r>
              <a:rPr lang="cs-CZ" sz="3200" b="1" dirty="0"/>
              <a:t>cestovné pečujících osob spadá do nepřímých nákladů projektu </a:t>
            </a:r>
          </a:p>
          <a:p>
            <a:r>
              <a:rPr lang="cs-CZ" sz="3200" b="1" dirty="0"/>
              <a:t>cestovné dětí nemůže být součástí projektového rozpočtu</a:t>
            </a:r>
          </a:p>
          <a:p>
            <a:pPr algn="just">
              <a:lnSpc>
                <a:spcPct val="100000"/>
              </a:lnSpc>
              <a:spcBef>
                <a:spcPts val="0"/>
              </a:spcBef>
              <a:spcAft>
                <a:spcPts val="0"/>
              </a:spcAft>
            </a:pPr>
            <a:endParaRPr lang="cs-CZ" sz="2200" dirty="0"/>
          </a:p>
          <a:p>
            <a:pPr>
              <a:lnSpc>
                <a:spcPct val="80000"/>
              </a:lnSpc>
              <a:spcBef>
                <a:spcPts val="0"/>
              </a:spcBef>
              <a:spcAft>
                <a:spcPts val="0"/>
              </a:spcAft>
              <a:buFont typeface="Wingdings" panose="05000000000000000000" pitchFamily="2" charset="2"/>
              <a:buChar char="ü"/>
              <a:defRPr/>
            </a:pPr>
            <a:endParaRPr lang="cs-CZ" altLang="cs-CZ" sz="900" dirty="0"/>
          </a:p>
          <a:p>
            <a:pPr marL="0" indent="0">
              <a:lnSpc>
                <a:spcPct val="80000"/>
              </a:lnSpc>
              <a:spcBef>
                <a:spcPts val="0"/>
              </a:spcBef>
              <a:spcAft>
                <a:spcPts val="0"/>
              </a:spcAft>
              <a:buNone/>
              <a:defRPr/>
            </a:pPr>
            <a:endParaRPr lang="cs-CZ" altLang="cs-CZ" sz="900" dirty="0"/>
          </a:p>
          <a:p>
            <a:pPr marL="0" indent="0">
              <a:buNone/>
              <a:defRPr/>
            </a:pPr>
            <a:endParaRPr lang="cs-CZ" sz="900" b="1" dirty="0"/>
          </a:p>
          <a:p>
            <a:pPr>
              <a:lnSpc>
                <a:spcPct val="80000"/>
              </a:lnSpc>
              <a:defRPr/>
            </a:pPr>
            <a:endParaRPr lang="cs-CZ" altLang="cs-CZ" sz="900" dirty="0"/>
          </a:p>
          <a:p>
            <a:pPr>
              <a:lnSpc>
                <a:spcPct val="80000"/>
              </a:lnSpc>
            </a:pPr>
            <a:endParaRPr lang="cs-CZ" altLang="cs-CZ" dirty="0"/>
          </a:p>
          <a:p>
            <a:pPr lvl="1" algn="just"/>
            <a:endParaRPr lang="cs-CZ" sz="1800" dirty="0"/>
          </a:p>
          <a:p>
            <a:pPr marL="0" indent="0" algn="just">
              <a:lnSpc>
                <a:spcPct val="100000"/>
              </a:lnSpc>
              <a:spcBef>
                <a:spcPts val="0"/>
              </a:spcBef>
              <a:spcAft>
                <a:spcPts val="0"/>
              </a:spcAft>
              <a:buNone/>
            </a:pPr>
            <a:endParaRPr lang="cs-CZ" altLang="cs-CZ" sz="2000" b="1" dirty="0"/>
          </a:p>
          <a:p>
            <a:pPr>
              <a:lnSpc>
                <a:spcPct val="80000"/>
              </a:lnSpc>
            </a:pPr>
            <a:endParaRPr lang="cs-CZ" altLang="cs-CZ"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81618"/>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1.1.2 Cestovné</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F3A8969E-F324-40A3-BE62-54F3690F54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2461785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0" y="1182733"/>
            <a:ext cx="12175253" cy="4762356"/>
          </a:xfrm>
        </p:spPr>
        <p:txBody>
          <a:bodyPr>
            <a:normAutofit fontScale="25000" lnSpcReduction="20000"/>
          </a:bodyPr>
          <a:lstStyle/>
          <a:p>
            <a:pPr algn="just">
              <a:defRPr/>
            </a:pPr>
            <a:r>
              <a:rPr lang="cs-CZ" sz="7200" dirty="0"/>
              <a:t>Způsobilé jsou výdaje spojené s nákupem nového nebo použitého vybavení/zařízení hmotné povahy a také výdaje na nehmotný majetek.</a:t>
            </a:r>
          </a:p>
          <a:p>
            <a:pPr algn="just">
              <a:defRPr/>
            </a:pPr>
            <a:r>
              <a:rPr lang="cs-CZ" sz="7200" dirty="0"/>
              <a:t>Pokud jsou pořízené položky využívány i k jiným účelům, které přímo nesouvisí s cíli projektu, způsobilá je pouze poměrná část těchto výdajů.</a:t>
            </a:r>
          </a:p>
          <a:p>
            <a:pPr algn="just">
              <a:defRPr/>
            </a:pPr>
            <a:r>
              <a:rPr lang="cs-CZ" sz="7200" dirty="0"/>
              <a:t>Vybavení a zařízení, resp. dlouhodobý (hmotný i nehmotný) majetek zakoupený i částečně z prostředků OPZ není příjemce nebo partner oprávněn v době realizace projektu prodat či darovat (netýká se spotřebního materiálu, tj. materiálu či drobných předmětů, které nemají charakter zařízení nebo vybavení, nebo jsou určeny k jednorázové nebo postupné spotřebě a jejich životnost nepřesahuje dobu 1 roku). </a:t>
            </a:r>
          </a:p>
          <a:p>
            <a:pPr algn="just"/>
            <a:r>
              <a:rPr lang="cs-CZ" sz="7200" b="1" dirty="0"/>
              <a:t>Podmínky pro nákup použitého zařízení:</a:t>
            </a:r>
          </a:p>
          <a:p>
            <a:pPr lvl="1" algn="just"/>
            <a:r>
              <a:rPr lang="cs-CZ" sz="7200" dirty="0"/>
              <a:t>použité zboží nebylo v průběhu uplynulých 5 let získáno prostřednictvím podpory z veřejných rozpočtů </a:t>
            </a:r>
            <a:r>
              <a:rPr lang="pl-PL" sz="7200" dirty="0"/>
              <a:t>(zejména státní dotace, podpory ze zdrojů EU)</a:t>
            </a:r>
            <a:r>
              <a:rPr lang="cs-CZ" sz="7200" dirty="0"/>
              <a:t>;</a:t>
            </a:r>
          </a:p>
          <a:p>
            <a:pPr lvl="1" algn="just"/>
            <a:r>
              <a:rPr lang="cs-CZ" sz="7200" dirty="0"/>
              <a:t>kupní cena nepřesáhla jeho tržní cenu a byla nižší než cena obdobného, avšak nového zboží.</a:t>
            </a:r>
          </a:p>
          <a:p>
            <a:pPr lvl="1" algn="just"/>
            <a:endParaRPr lang="cs-CZ" sz="7200" b="1" dirty="0"/>
          </a:p>
          <a:p>
            <a:pPr algn="just">
              <a:defRPr/>
            </a:pPr>
            <a:r>
              <a:rPr lang="cs-CZ" altLang="cs-CZ" sz="7200" b="1" dirty="0"/>
              <a:t>Investiční výdaje =</a:t>
            </a:r>
            <a:r>
              <a:rPr lang="cs-CZ" altLang="cs-CZ" sz="7200" dirty="0"/>
              <a:t> odpisovaný hmotný majetek (pořizovací hodnota vyšší než 40 tis. Kč) a nehmotný majetek (pořizovací cena vyšší než 60 tis. Kč)</a:t>
            </a:r>
          </a:p>
          <a:p>
            <a:pPr algn="just">
              <a:defRPr/>
            </a:pPr>
            <a:r>
              <a:rPr lang="cs-CZ" altLang="cs-CZ" sz="7200" b="1" dirty="0"/>
              <a:t>Neinvestiční výdaje = </a:t>
            </a:r>
            <a:r>
              <a:rPr lang="cs-CZ" altLang="cs-CZ" sz="7200" dirty="0"/>
              <a:t>neodpisovaný hmotný (pořizovací hodnota nižší než 40 tis. Kč) a nehmotný majetek (pořizovací cena nižší než 60 tis. Kč)</a:t>
            </a:r>
          </a:p>
          <a:p>
            <a:pPr algn="just">
              <a:defRPr/>
            </a:pPr>
            <a:r>
              <a:rPr lang="cs-CZ" sz="7200" b="1" dirty="0"/>
              <a:t>Nákup zařízení a vybavení - výdaje hospodárné a potřebné pro projekt. Nutné zdůvodnění a popis v klíčových aktivitách projektu.</a:t>
            </a:r>
          </a:p>
          <a:p>
            <a:pPr algn="just">
              <a:lnSpc>
                <a:spcPct val="80000"/>
              </a:lnSpc>
              <a:defRPr/>
            </a:pPr>
            <a:endParaRPr lang="cs-CZ" sz="4800" dirty="0"/>
          </a:p>
          <a:p>
            <a:pPr algn="just">
              <a:lnSpc>
                <a:spcPct val="80000"/>
              </a:lnSpc>
              <a:spcBef>
                <a:spcPts val="0"/>
              </a:spcBef>
              <a:spcAft>
                <a:spcPts val="0"/>
              </a:spcAft>
              <a:buFont typeface="Wingdings" panose="05000000000000000000" pitchFamily="2" charset="2"/>
              <a:buChar char="ü"/>
              <a:defRPr/>
            </a:pPr>
            <a:endParaRPr lang="cs-CZ" altLang="cs-CZ" sz="2100" dirty="0"/>
          </a:p>
          <a:p>
            <a:pPr marL="0" indent="0">
              <a:lnSpc>
                <a:spcPct val="80000"/>
              </a:lnSpc>
              <a:spcBef>
                <a:spcPts val="0"/>
              </a:spcBef>
              <a:spcAft>
                <a:spcPts val="0"/>
              </a:spcAft>
              <a:buNone/>
              <a:defRPr/>
            </a:pPr>
            <a:endParaRPr lang="cs-CZ" altLang="cs-CZ" sz="2100" dirty="0"/>
          </a:p>
          <a:p>
            <a:pPr marL="0" indent="0">
              <a:buNone/>
              <a:defRPr/>
            </a:pPr>
            <a:endParaRPr lang="cs-CZ" sz="1200" b="1" dirty="0"/>
          </a:p>
          <a:p>
            <a:pPr>
              <a:lnSpc>
                <a:spcPct val="80000"/>
              </a:lnSpc>
              <a:defRPr/>
            </a:pPr>
            <a:endParaRPr lang="cs-CZ" altLang="cs-CZ" sz="1200" dirty="0"/>
          </a:p>
          <a:p>
            <a:pPr>
              <a:lnSpc>
                <a:spcPct val="80000"/>
              </a:lnSpc>
            </a:pPr>
            <a:endParaRPr lang="cs-CZ" altLang="cs-CZ" dirty="0"/>
          </a:p>
          <a:p>
            <a:pPr>
              <a:lnSpc>
                <a:spcPct val="80000"/>
              </a:lnSpc>
            </a:pPr>
            <a:endParaRPr lang="cs-CZ" altLang="cs-CZ"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1.1.3 Nákup zařízení a vybavení</a:t>
            </a:r>
          </a:p>
        </p:txBody>
      </p:sp>
      <p:cxnSp>
        <p:nvCxnSpPr>
          <p:cNvPr id="19" name="Přímá spojnice 18"/>
          <p:cNvCxnSpPr/>
          <p:nvPr/>
        </p:nvCxnSpPr>
        <p:spPr>
          <a:xfrm>
            <a:off x="16747" y="1032832"/>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DC34B19C-0377-4AD4-B674-2BABE21A6A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2461785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0" y="1182733"/>
            <a:ext cx="12175253" cy="4762356"/>
          </a:xfrm>
        </p:spPr>
        <p:txBody>
          <a:bodyPr>
            <a:normAutofit fontScale="40000" lnSpcReduction="20000"/>
          </a:bodyPr>
          <a:lstStyle/>
          <a:p>
            <a:pPr algn="just">
              <a:defRPr/>
            </a:pPr>
            <a:r>
              <a:rPr lang="cs-CZ" sz="4800" b="1" dirty="0"/>
              <a:t>Způsobilým výdajem projektu je vybavení samotného zařízení, které je pracovištěm pečujících osob (nábytek, hračky, hry, výtvarné či sportovní potřeby, vybavení pro příměstské tábory apod.). Pozor na kancelářské potřeby, které spadají do nepřímých nákladů. Výtvarné a sportovní potřeby přepočítat na 1 dítě.</a:t>
            </a:r>
            <a:endParaRPr lang="cs-CZ" altLang="cs-CZ" sz="4800" b="1" dirty="0"/>
          </a:p>
          <a:p>
            <a:pPr algn="just">
              <a:defRPr/>
            </a:pPr>
            <a:r>
              <a:rPr lang="cs-CZ" altLang="cs-CZ" sz="4800" b="1" dirty="0"/>
              <a:t>Zařízení a vybavení pro členy RT</a:t>
            </a:r>
            <a:r>
              <a:rPr lang="cs-CZ" altLang="cs-CZ" sz="4800" dirty="0"/>
              <a:t>, kteří přímo pracují s CS nebo zajišťují výstup k přímému využití CS</a:t>
            </a:r>
          </a:p>
          <a:p>
            <a:pPr algn="just">
              <a:defRPr/>
            </a:pPr>
            <a:r>
              <a:rPr lang="cs-CZ" altLang="cs-CZ" sz="4800" b="1" dirty="0"/>
              <a:t>Nákup vybavení pro RT</a:t>
            </a:r>
            <a:r>
              <a:rPr lang="cs-CZ" altLang="cs-CZ" sz="4800" dirty="0"/>
              <a:t>, např.  nákup výpočetní techniky - pro pracovníky RT lze pořídit pouze takový počet  kusů zařízení a vybavení, který odpovídá výši úvazku členů RT = 1 ks na 1 úvazek; pokud je úvazek nižší, lze uplatnit pouze část pořizovací ceny, vztahující se k danému úvazku (0,5 úvazek = 0,5 ceny výpočetní techniky), úvazky jednotlivých členů RT je možné sčítat.</a:t>
            </a:r>
          </a:p>
          <a:p>
            <a:pPr algn="just">
              <a:defRPr/>
            </a:pPr>
            <a:r>
              <a:rPr lang="cs-CZ" sz="4800" b="1" dirty="0"/>
              <a:t>Z přímých nákladů nelze pořizovat vybavení pro projektového manažera či koordinátora projektu.</a:t>
            </a:r>
            <a:endParaRPr lang="cs-CZ" altLang="cs-CZ" sz="4800" b="1" dirty="0"/>
          </a:p>
          <a:p>
            <a:pPr algn="just">
              <a:defRPr/>
            </a:pPr>
            <a:r>
              <a:rPr lang="cs-CZ" sz="4800" dirty="0"/>
              <a:t>Nově zařazen do této skupiny výdajů i </a:t>
            </a:r>
            <a:r>
              <a:rPr lang="cs-CZ" sz="4800" b="1" dirty="0"/>
              <a:t>nábytek</a:t>
            </a:r>
            <a:r>
              <a:rPr lang="cs-CZ" sz="4800" dirty="0"/>
              <a:t> (rozdíl oproti OP LZZ)</a:t>
            </a:r>
          </a:p>
          <a:p>
            <a:pPr algn="just">
              <a:defRPr/>
            </a:pPr>
            <a:r>
              <a:rPr lang="cs-CZ" sz="4800" dirty="0"/>
              <a:t>Pokud jakýkoliv nákup zařízení a vybavení patří na základě vymezení nepřímých nákladů (dle kapitoly 6.4.16) mezi nepřímé náklady, nelze tyto výdaje řadit mezi přímé způsobilé  náklady</a:t>
            </a:r>
          </a:p>
          <a:p>
            <a:pPr algn="just">
              <a:defRPr/>
            </a:pPr>
            <a:r>
              <a:rPr lang="cs-CZ" sz="4800" b="1" dirty="0"/>
              <a:t>dle </a:t>
            </a:r>
            <a:r>
              <a:rPr lang="cs-CZ" sz="4800" b="1" u="sng" dirty="0"/>
              <a:t>„Tabulky obvyklých cen, mezd a platů</a:t>
            </a:r>
            <a:r>
              <a:rPr lang="cs-CZ" sz="4800" b="1" dirty="0"/>
              <a:t>“ </a:t>
            </a:r>
            <a:r>
              <a:rPr lang="cs-CZ" sz="4800" dirty="0"/>
              <a:t>(</a:t>
            </a:r>
            <a:r>
              <a:rPr lang="cs-CZ" sz="4800" dirty="0">
                <a:hlinkClick r:id="rId4"/>
              </a:rPr>
              <a:t>https://www.esfcr.cz/obvykle-ceny-a-mzdy-platy-</a:t>
            </a:r>
            <a:r>
              <a:rPr lang="cs-CZ" sz="4800" dirty="0" err="1">
                <a:hlinkClick r:id="rId4"/>
              </a:rPr>
              <a:t>opz</a:t>
            </a:r>
            <a:r>
              <a:rPr lang="cs-CZ" sz="4800" dirty="0">
                <a:hlinkClick r:id="rId4"/>
              </a:rPr>
              <a:t>/-/dokument/799359</a:t>
            </a:r>
            <a:r>
              <a:rPr lang="cs-CZ" sz="4800" dirty="0"/>
              <a:t>) </a:t>
            </a:r>
          </a:p>
          <a:p>
            <a:pPr algn="just">
              <a:lnSpc>
                <a:spcPct val="80000"/>
              </a:lnSpc>
              <a:defRPr/>
            </a:pPr>
            <a:endParaRPr lang="cs-CZ" sz="4800" dirty="0"/>
          </a:p>
          <a:p>
            <a:pPr algn="just">
              <a:lnSpc>
                <a:spcPct val="80000"/>
              </a:lnSpc>
              <a:spcBef>
                <a:spcPts val="0"/>
              </a:spcBef>
              <a:spcAft>
                <a:spcPts val="0"/>
              </a:spcAft>
              <a:buFont typeface="Wingdings" panose="05000000000000000000" pitchFamily="2" charset="2"/>
              <a:buChar char="ü"/>
              <a:defRPr/>
            </a:pPr>
            <a:endParaRPr lang="cs-CZ" altLang="cs-CZ" sz="2100" dirty="0"/>
          </a:p>
          <a:p>
            <a:pPr marL="0" indent="0">
              <a:lnSpc>
                <a:spcPct val="80000"/>
              </a:lnSpc>
              <a:spcBef>
                <a:spcPts val="0"/>
              </a:spcBef>
              <a:spcAft>
                <a:spcPts val="0"/>
              </a:spcAft>
              <a:buNone/>
              <a:defRPr/>
            </a:pPr>
            <a:endParaRPr lang="cs-CZ" altLang="cs-CZ" sz="2100" dirty="0"/>
          </a:p>
          <a:p>
            <a:pPr marL="0" indent="0">
              <a:buNone/>
              <a:defRPr/>
            </a:pPr>
            <a:endParaRPr lang="cs-CZ" sz="1200" b="1" dirty="0"/>
          </a:p>
          <a:p>
            <a:pPr>
              <a:lnSpc>
                <a:spcPct val="80000"/>
              </a:lnSpc>
              <a:defRPr/>
            </a:pPr>
            <a:endParaRPr lang="cs-CZ" altLang="cs-CZ" sz="1200" dirty="0"/>
          </a:p>
          <a:p>
            <a:pPr>
              <a:lnSpc>
                <a:spcPct val="80000"/>
              </a:lnSpc>
            </a:pPr>
            <a:endParaRPr lang="cs-CZ" altLang="cs-CZ" dirty="0"/>
          </a:p>
          <a:p>
            <a:pPr>
              <a:lnSpc>
                <a:spcPct val="80000"/>
              </a:lnSpc>
            </a:pPr>
            <a:endParaRPr lang="cs-CZ" altLang="cs-CZ"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1.1.3 Nákup zařízení a vybavení</a:t>
            </a:r>
          </a:p>
        </p:txBody>
      </p:sp>
      <p:cxnSp>
        <p:nvCxnSpPr>
          <p:cNvPr id="19" name="Přímá spojnice 18"/>
          <p:cNvCxnSpPr/>
          <p:nvPr/>
        </p:nvCxnSpPr>
        <p:spPr>
          <a:xfrm>
            <a:off x="16747" y="1032832"/>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DC34B19C-0377-4AD4-B674-2BABE21A6A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2853900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marL="0" indent="0" algn="just">
              <a:buNone/>
              <a:defRPr/>
            </a:pPr>
            <a:r>
              <a:rPr lang="cs-CZ" sz="2400" b="1" dirty="0"/>
              <a:t>1.1.4 Nájem či leasing zařízení a vybavení, budov</a:t>
            </a:r>
          </a:p>
          <a:p>
            <a:pPr lvl="1" algn="just">
              <a:lnSpc>
                <a:spcPct val="100000"/>
              </a:lnSpc>
              <a:spcBef>
                <a:spcPts val="0"/>
              </a:spcBef>
              <a:spcAft>
                <a:spcPts val="0"/>
              </a:spcAft>
              <a:defRPr/>
            </a:pPr>
            <a:r>
              <a:rPr lang="cs-CZ" b="1" dirty="0"/>
              <a:t>Operativní leasing = </a:t>
            </a:r>
            <a:r>
              <a:rPr lang="cs-CZ" dirty="0"/>
              <a:t>nájemné (splátky) leasingu, smlouva o nájmu nebo operativním leasingu</a:t>
            </a:r>
          </a:p>
          <a:p>
            <a:pPr lvl="1" algn="just">
              <a:lnSpc>
                <a:spcPct val="100000"/>
              </a:lnSpc>
              <a:spcBef>
                <a:spcPts val="0"/>
              </a:spcBef>
              <a:spcAft>
                <a:spcPts val="0"/>
              </a:spcAft>
              <a:defRPr/>
            </a:pPr>
            <a:r>
              <a:rPr lang="cs-CZ" b="1" dirty="0"/>
              <a:t>Finanční leasing = </a:t>
            </a:r>
            <a:r>
              <a:rPr lang="cs-CZ" dirty="0"/>
              <a:t>způsobilé jsou pouze splátky leasingu, vztahující se k období trvání projektu (daně a finanční činnost pronajímatele související s leasingovou smlouvou nejsou způsobilými výdaji)</a:t>
            </a:r>
          </a:p>
          <a:p>
            <a:pPr algn="just">
              <a:lnSpc>
                <a:spcPct val="100000"/>
              </a:lnSpc>
              <a:spcBef>
                <a:spcPts val="0"/>
              </a:spcBef>
              <a:spcAft>
                <a:spcPts val="0"/>
              </a:spcAft>
              <a:defRPr/>
            </a:pPr>
            <a:endParaRPr lang="cs-CZ" sz="2400" b="1" dirty="0"/>
          </a:p>
          <a:p>
            <a:pPr marL="0" indent="0" algn="just">
              <a:buNone/>
              <a:defRPr/>
            </a:pPr>
            <a:r>
              <a:rPr lang="cs-CZ" sz="2400" b="1" dirty="0"/>
              <a:t>1.1.5 Odpisy (daňové)</a:t>
            </a:r>
          </a:p>
          <a:p>
            <a:pPr lvl="1" algn="just">
              <a:lnSpc>
                <a:spcPct val="100000"/>
              </a:lnSpc>
              <a:spcBef>
                <a:spcPts val="0"/>
              </a:spcBef>
              <a:spcAft>
                <a:spcPts val="0"/>
              </a:spcAft>
            </a:pPr>
            <a:r>
              <a:rPr lang="cs-CZ" dirty="0"/>
              <a:t>Dlouhodobého hmotného a nehmotného majetku používaného pro účely projektu, které využívá CS</a:t>
            </a:r>
          </a:p>
          <a:p>
            <a:pPr lvl="1" algn="just">
              <a:lnSpc>
                <a:spcPct val="100000"/>
              </a:lnSpc>
              <a:spcBef>
                <a:spcPts val="0"/>
              </a:spcBef>
              <a:spcAft>
                <a:spcPts val="0"/>
              </a:spcAft>
            </a:pPr>
            <a:r>
              <a:rPr lang="cs-CZ" dirty="0"/>
              <a:t>Jsou způsobilým výdajem po dobu trvání projektu za předpokladu, že nákup takového majetku není součástí způsobilých výdajů na projekt</a:t>
            </a:r>
          </a:p>
          <a:p>
            <a:pPr marL="0" indent="0" algn="just">
              <a:lnSpc>
                <a:spcPct val="100000"/>
              </a:lnSpc>
              <a:spcBef>
                <a:spcPts val="0"/>
              </a:spcBef>
              <a:spcAft>
                <a:spcPts val="0"/>
              </a:spcAft>
              <a:buNone/>
            </a:pPr>
            <a:endParaRPr lang="cs-CZ" sz="1400" dirty="0"/>
          </a:p>
          <a:p>
            <a:pPr marL="0" indent="0">
              <a:buNone/>
              <a:defRPr/>
            </a:pPr>
            <a:endParaRPr lang="cs-CZ" sz="1600" b="1" dirty="0"/>
          </a:p>
          <a:p>
            <a:pPr marL="0" indent="0">
              <a:lnSpc>
                <a:spcPct val="80000"/>
              </a:lnSpc>
              <a:spcBef>
                <a:spcPts val="0"/>
              </a:spcBef>
              <a:spcAft>
                <a:spcPts val="0"/>
              </a:spcAft>
              <a:buNone/>
              <a:defRPr/>
            </a:pPr>
            <a:endParaRPr lang="cs-CZ" altLang="cs-CZ" sz="1200" dirty="0"/>
          </a:p>
          <a:p>
            <a:pPr marL="0" indent="0">
              <a:buNone/>
              <a:defRPr/>
            </a:pPr>
            <a:endParaRPr lang="cs-CZ" sz="1200" b="1" dirty="0"/>
          </a:p>
          <a:p>
            <a:pPr>
              <a:lnSpc>
                <a:spcPct val="80000"/>
              </a:lnSpc>
              <a:defRPr/>
            </a:pPr>
            <a:endParaRPr lang="cs-CZ" altLang="cs-CZ" sz="1200" dirty="0"/>
          </a:p>
          <a:p>
            <a:pPr>
              <a:lnSpc>
                <a:spcPct val="80000"/>
              </a:lnSpc>
            </a:pPr>
            <a:endParaRPr lang="cs-CZ" altLang="cs-CZ" dirty="0"/>
          </a:p>
          <a:p>
            <a:pPr>
              <a:lnSpc>
                <a:spcPct val="80000"/>
              </a:lnSpc>
            </a:pPr>
            <a:endParaRPr lang="cs-CZ" altLang="cs-CZ"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680284" y="169586"/>
            <a:ext cx="7216965" cy="846731"/>
          </a:xfrm>
          <a:prstGeom prst="rect">
            <a:avLst/>
          </a:prstGeom>
          <a:noFill/>
          <a:scene3d>
            <a:camera prst="orthographicFront"/>
            <a:lightRig rig="threePt" dir="t"/>
          </a:scene3d>
          <a:sp3d prstMaterial="metal"/>
        </p:spPr>
        <p:txBody>
          <a:bodyPr vert="horz" lIns="91440" tIns="45720" rIns="91440" bIns="45720" rtlCol="0" anchor="ctr">
            <a:no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2800" b="1" spc="-150" dirty="0">
                <a:solidFill>
                  <a:schemeClr val="accent1">
                    <a:lumMod val="75000"/>
                  </a:schemeClr>
                </a:solidFill>
              </a:rPr>
              <a:t>Věcná způsobilost výdajů</a:t>
            </a:r>
          </a:p>
          <a:p>
            <a:pPr algn="r"/>
            <a:r>
              <a:rPr lang="cs-CZ" sz="2600" b="1" spc="-150" dirty="0">
                <a:solidFill>
                  <a:schemeClr val="accent1">
                    <a:lumMod val="75000"/>
                  </a:schemeClr>
                </a:solidFill>
              </a:rPr>
              <a:t>1.1.4 Nájem či leasing zařízení a vybavení, budov,  1.1.5 Odpisy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156107B8-7038-45FF-9A82-27F91370F9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2461785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964940" cy="4564010"/>
          </a:xfrm>
        </p:spPr>
        <p:txBody>
          <a:bodyPr>
            <a:normAutofit fontScale="85000" lnSpcReduction="20000"/>
          </a:bodyPr>
          <a:lstStyle/>
          <a:p>
            <a:pPr marL="0" indent="0" algn="just">
              <a:lnSpc>
                <a:spcPct val="100000"/>
              </a:lnSpc>
              <a:spcBef>
                <a:spcPts val="0"/>
              </a:spcBef>
              <a:buNone/>
            </a:pPr>
            <a:r>
              <a:rPr lang="cs-CZ" sz="2000" b="1" dirty="0"/>
              <a:t>1.1.6 Drobné stavební úpravy</a:t>
            </a:r>
          </a:p>
          <a:p>
            <a:pPr algn="just">
              <a:lnSpc>
                <a:spcPct val="100000"/>
              </a:lnSpc>
              <a:spcBef>
                <a:spcPts val="0"/>
              </a:spcBef>
            </a:pPr>
            <a:r>
              <a:rPr lang="cs-CZ" sz="2000" dirty="0"/>
              <a:t>Cena všech dokončených stavebních úprav v jednom zdaňovacím období, která nepřesáhne v úhrnu </a:t>
            </a:r>
            <a:r>
              <a:rPr lang="cs-CZ" sz="2000" b="1" dirty="0"/>
              <a:t>40.000 Kč </a:t>
            </a:r>
            <a:r>
              <a:rPr lang="cs-CZ" sz="2000" dirty="0"/>
              <a:t>na každou jednotlivou účetní položku majetku</a:t>
            </a:r>
          </a:p>
          <a:p>
            <a:pPr algn="just">
              <a:lnSpc>
                <a:spcPct val="100000"/>
              </a:lnSpc>
              <a:spcBef>
                <a:spcPts val="0"/>
              </a:spcBef>
              <a:spcAft>
                <a:spcPts val="0"/>
              </a:spcAft>
            </a:pPr>
            <a:r>
              <a:rPr lang="cs-CZ" sz="2000" dirty="0"/>
              <a:t>Např. úprava pracovního místa, které usnadní přístup osobám zdravotně postiženým.</a:t>
            </a:r>
          </a:p>
          <a:p>
            <a:pPr algn="just">
              <a:lnSpc>
                <a:spcPct val="100000"/>
              </a:lnSpc>
              <a:spcBef>
                <a:spcPts val="0"/>
              </a:spcBef>
              <a:spcAft>
                <a:spcPts val="0"/>
              </a:spcAft>
            </a:pPr>
            <a:r>
              <a:rPr lang="cs-CZ" sz="2000" dirty="0"/>
              <a:t>Z přímých nákladů je možno financovat stavební úpravy prostor zařízení určených pro práci s dětmi.</a:t>
            </a:r>
          </a:p>
          <a:p>
            <a:pPr algn="just">
              <a:lnSpc>
                <a:spcPct val="100000"/>
              </a:lnSpc>
              <a:spcBef>
                <a:spcPts val="0"/>
              </a:spcBef>
              <a:spcAft>
                <a:spcPts val="0"/>
              </a:spcAft>
            </a:pPr>
            <a:r>
              <a:rPr lang="cs-CZ" sz="2000" dirty="0"/>
              <a:t>V případě stavebních úprav pro projekt samotný (např. pracoviště projektového manažera) by se jednalo o nepřímé náklady.</a:t>
            </a:r>
          </a:p>
          <a:p>
            <a:pPr marL="0" indent="0" algn="just">
              <a:buNone/>
              <a:defRPr/>
            </a:pPr>
            <a:endParaRPr lang="cs-CZ" sz="2000" b="1" dirty="0"/>
          </a:p>
          <a:p>
            <a:pPr marL="0" indent="0" algn="just">
              <a:buNone/>
              <a:defRPr/>
            </a:pPr>
            <a:r>
              <a:rPr lang="cs-CZ" sz="2000" b="1" dirty="0"/>
              <a:t>1.1.7 </a:t>
            </a:r>
            <a:r>
              <a:rPr lang="cs-CZ" sz="1900" b="1" dirty="0"/>
              <a:t>Nákup služeb</a:t>
            </a:r>
          </a:p>
          <a:p>
            <a:pPr algn="just">
              <a:lnSpc>
                <a:spcPct val="100000"/>
              </a:lnSpc>
              <a:spcBef>
                <a:spcPts val="0"/>
              </a:spcBef>
            </a:pPr>
            <a:r>
              <a:rPr lang="cs-CZ" altLang="cs-CZ" sz="1900" dirty="0"/>
              <a:t>Dodání služby musí být nezbytné k realizaci projektu a musí vytvářet novou hodnotu.</a:t>
            </a:r>
          </a:p>
          <a:p>
            <a:pPr algn="just">
              <a:lnSpc>
                <a:spcPct val="100000"/>
              </a:lnSpc>
              <a:spcBef>
                <a:spcPts val="0"/>
              </a:spcBef>
            </a:pPr>
            <a:r>
              <a:rPr lang="cs-CZ" altLang="cs-CZ" sz="1900" b="1" dirty="0"/>
              <a:t>Např.: </a:t>
            </a:r>
          </a:p>
          <a:p>
            <a:pPr lvl="1" algn="just">
              <a:lnSpc>
                <a:spcPct val="100000"/>
              </a:lnSpc>
              <a:spcBef>
                <a:spcPts val="0"/>
              </a:spcBef>
            </a:pPr>
            <a:r>
              <a:rPr lang="cs-CZ" sz="1900" b="1" dirty="0"/>
              <a:t>pronájem prostor pro práci s CS/nutných pro realizaci projektu </a:t>
            </a:r>
            <a:r>
              <a:rPr lang="cs-CZ" sz="1900" dirty="0"/>
              <a:t>(kromě kancelářských prostor určených pro práci projektového či finančního manažera a koordinátora projektu nebo jiných administrativních pozic); </a:t>
            </a:r>
          </a:p>
          <a:p>
            <a:pPr lvl="1" algn="just">
              <a:lnSpc>
                <a:spcPct val="100000"/>
              </a:lnSpc>
              <a:spcBef>
                <a:spcPts val="0"/>
              </a:spcBef>
            </a:pPr>
            <a:r>
              <a:rPr lang="cs-CZ" sz="1900" b="1" dirty="0"/>
              <a:t>doprava dětí do/z školy</a:t>
            </a:r>
            <a:r>
              <a:rPr lang="cs-CZ" sz="1900" dirty="0"/>
              <a:t> - možná pouze za předpokladu, že je nezbytná pro realizaci projektu s ohledem na cílovou skupinu a je efektivní a hospodárná; </a:t>
            </a:r>
          </a:p>
          <a:p>
            <a:pPr lvl="1" algn="just">
              <a:lnSpc>
                <a:spcPct val="100000"/>
              </a:lnSpc>
              <a:spcBef>
                <a:spcPts val="0"/>
              </a:spcBef>
            </a:pPr>
            <a:r>
              <a:rPr lang="cs-CZ" sz="1900" b="1" dirty="0"/>
              <a:t>animační služby</a:t>
            </a:r>
            <a:r>
              <a:rPr lang="cs-CZ" sz="1900" dirty="0"/>
              <a:t>, tzn. že pečující osoba pracuje na živnostenský list (nutno specifikovat v rámci rozpočtu).</a:t>
            </a:r>
          </a:p>
          <a:p>
            <a:pPr marL="0" indent="0" algn="just">
              <a:lnSpc>
                <a:spcPct val="100000"/>
              </a:lnSpc>
              <a:spcBef>
                <a:spcPts val="0"/>
              </a:spcBef>
              <a:buNone/>
            </a:pPr>
            <a:r>
              <a:rPr lang="cs-CZ" sz="1900" b="1" dirty="0"/>
              <a:t>Dle specifických pravidel pro žadatele jsou to dále tyto služby:</a:t>
            </a:r>
          </a:p>
          <a:p>
            <a:pPr lvl="1" algn="just">
              <a:lnSpc>
                <a:spcPct val="100000"/>
              </a:lnSpc>
              <a:spcBef>
                <a:spcPts val="0"/>
              </a:spcBef>
            </a:pPr>
            <a:r>
              <a:rPr lang="cs-CZ" sz="1900" dirty="0"/>
              <a:t>zpracování analýz, průzkumů, studií;</a:t>
            </a:r>
          </a:p>
          <a:p>
            <a:pPr lvl="1" algn="just">
              <a:lnSpc>
                <a:spcPct val="100000"/>
              </a:lnSpc>
              <a:spcBef>
                <a:spcPts val="0"/>
              </a:spcBef>
            </a:pPr>
            <a:r>
              <a:rPr lang="cs-CZ" sz="1900" dirty="0"/>
              <a:t>lektorské služby (pouze ty, na které nemá příjemce či partner platnou akreditaci);</a:t>
            </a:r>
          </a:p>
          <a:p>
            <a:pPr lvl="1" algn="just">
              <a:lnSpc>
                <a:spcPct val="100000"/>
              </a:lnSpc>
              <a:spcBef>
                <a:spcPts val="0"/>
              </a:spcBef>
            </a:pPr>
            <a:r>
              <a:rPr lang="cs-CZ" sz="1900" dirty="0"/>
              <a:t>školení a kurzy, příp. mentoring (pouze ty školení a kurzy, na které nemá příjemce či partner platnou akreditaci) ; </a:t>
            </a:r>
          </a:p>
          <a:p>
            <a:pPr lvl="1" algn="just">
              <a:lnSpc>
                <a:spcPct val="100000"/>
              </a:lnSpc>
              <a:spcBef>
                <a:spcPts val="0"/>
              </a:spcBef>
            </a:pPr>
            <a:r>
              <a:rPr lang="cs-CZ" sz="1900" dirty="0"/>
              <a:t>vytvoření nových publikací, školicích materiálů nebo manuálů, CD, DVD atd. (pozn.: nejedná se o nákup původních děl).</a:t>
            </a:r>
          </a:p>
          <a:p>
            <a:pPr algn="just">
              <a:lnSpc>
                <a:spcPct val="100000"/>
              </a:lnSpc>
              <a:spcBef>
                <a:spcPts val="0"/>
              </a:spcBef>
              <a:spcAft>
                <a:spcPts val="0"/>
              </a:spcAft>
            </a:pPr>
            <a:endParaRPr lang="cs-CZ" sz="1900" dirty="0"/>
          </a:p>
          <a:p>
            <a:pPr marL="0" indent="0">
              <a:buNone/>
              <a:defRPr/>
            </a:pPr>
            <a:endParaRPr lang="cs-CZ" sz="1600" b="1" dirty="0"/>
          </a:p>
          <a:p>
            <a:pPr marL="0" indent="0">
              <a:lnSpc>
                <a:spcPct val="80000"/>
              </a:lnSpc>
              <a:spcBef>
                <a:spcPts val="0"/>
              </a:spcBef>
              <a:spcAft>
                <a:spcPts val="0"/>
              </a:spcAft>
              <a:buNone/>
              <a:defRPr/>
            </a:pPr>
            <a:endParaRPr lang="cs-CZ" altLang="cs-CZ" sz="1200" dirty="0"/>
          </a:p>
          <a:p>
            <a:pPr marL="0" indent="0">
              <a:buNone/>
              <a:defRPr/>
            </a:pPr>
            <a:endParaRPr lang="cs-CZ" sz="1200" b="1" dirty="0"/>
          </a:p>
          <a:p>
            <a:pPr>
              <a:lnSpc>
                <a:spcPct val="80000"/>
              </a:lnSpc>
              <a:defRPr/>
            </a:pPr>
            <a:endParaRPr lang="cs-CZ" altLang="cs-CZ" sz="1200" dirty="0"/>
          </a:p>
          <a:p>
            <a:pPr>
              <a:lnSpc>
                <a:spcPct val="80000"/>
              </a:lnSpc>
            </a:pPr>
            <a:endParaRPr lang="cs-CZ" altLang="cs-CZ" dirty="0"/>
          </a:p>
          <a:p>
            <a:pPr>
              <a:lnSpc>
                <a:spcPct val="80000"/>
              </a:lnSpc>
            </a:pPr>
            <a:endParaRPr lang="cs-CZ" altLang="cs-CZ"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81618"/>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1.1.6 Drobné stavební úpravy , 1.1.7 Nákup služeb </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A3F69DB5-DB11-4B88-893C-CBA5062CDC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246178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361766"/>
          </a:xfrm>
        </p:spPr>
        <p:txBody>
          <a:bodyPr>
            <a:normAutofit fontScale="92500" lnSpcReduction="10000"/>
          </a:bodyPr>
          <a:lstStyle/>
          <a:p>
            <a:pPr marL="0" indent="0">
              <a:buNone/>
            </a:pPr>
            <a:endParaRPr lang="cs-CZ" sz="2400" b="1" dirty="0">
              <a:solidFill>
                <a:srgbClr val="0070C0"/>
              </a:solidFill>
            </a:endParaRPr>
          </a:p>
          <a:p>
            <a:r>
              <a:rPr lang="cs-CZ" sz="2200" dirty="0"/>
              <a:t>Finanční alokace výzvy (rozhodná pro výběr projektů k financování): 	</a:t>
            </a:r>
            <a:r>
              <a:rPr lang="cs-CZ" sz="2200" b="1" dirty="0"/>
              <a:t> 2 391 675 CZK</a:t>
            </a:r>
          </a:p>
          <a:p>
            <a:r>
              <a:rPr lang="cs-CZ" sz="2200" dirty="0"/>
              <a:t>Minimální výše celkových způsobilých výdajů:   </a:t>
            </a:r>
            <a:r>
              <a:rPr lang="cs-CZ" sz="2200" b="1" dirty="0"/>
              <a:t>400 000 CZK</a:t>
            </a:r>
            <a:endParaRPr lang="cs-CZ" sz="2200" b="1" dirty="0">
              <a:solidFill>
                <a:srgbClr val="FF0000"/>
              </a:solidFill>
            </a:endParaRPr>
          </a:p>
          <a:p>
            <a:endParaRPr lang="cs-CZ" sz="2200" dirty="0"/>
          </a:p>
          <a:p>
            <a:r>
              <a:rPr lang="cs-CZ" sz="2200" dirty="0"/>
              <a:t>Maximální délka podpory:   </a:t>
            </a:r>
            <a:r>
              <a:rPr lang="cs-CZ" sz="2200" b="1" dirty="0"/>
              <a:t>36 měsíců</a:t>
            </a:r>
          </a:p>
          <a:p>
            <a:r>
              <a:rPr lang="cs-CZ" sz="2200" dirty="0"/>
              <a:t>Nejzazší datum pro ukončení fyzické realizace projektu:   </a:t>
            </a:r>
            <a:r>
              <a:rPr lang="cs-CZ" sz="2200" b="1" dirty="0"/>
              <a:t>31. 12. 2022</a:t>
            </a:r>
          </a:p>
          <a:p>
            <a:pPr marL="0" indent="0">
              <a:buNone/>
            </a:pPr>
            <a:endParaRPr lang="cs-CZ" sz="2200" dirty="0"/>
          </a:p>
          <a:p>
            <a:pPr marL="0" indent="0">
              <a:buNone/>
            </a:pPr>
            <a:r>
              <a:rPr lang="cs-CZ" sz="2200" dirty="0"/>
              <a:t>Forma podpory:	</a:t>
            </a:r>
            <a:r>
              <a:rPr lang="cs-CZ" sz="2200" b="1" dirty="0"/>
              <a:t>ex ante / ex post</a:t>
            </a:r>
          </a:p>
          <a:p>
            <a:pPr marL="0" indent="0">
              <a:buNone/>
            </a:pPr>
            <a:endParaRPr lang="cs-CZ" sz="2200" dirty="0"/>
          </a:p>
          <a:p>
            <a:pPr marL="0" indent="0">
              <a:buNone/>
            </a:pPr>
            <a:r>
              <a:rPr lang="cs-CZ" sz="2200" b="1" dirty="0"/>
              <a:t>Nepřímé náklady</a:t>
            </a:r>
          </a:p>
          <a:p>
            <a:r>
              <a:rPr lang="cs-CZ" sz="2200" dirty="0"/>
              <a:t>Nepřímé náklady mohou dosahovat maximálně 25% přímých způsobilých nákladů projektu</a:t>
            </a:r>
          </a:p>
          <a:p>
            <a:pPr marL="0" indent="0">
              <a:buNone/>
            </a:pPr>
            <a:endParaRPr lang="cs-CZ" sz="24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93138"/>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Představení výzvy</a:t>
            </a:r>
          </a:p>
          <a:p>
            <a:pPr algn="r"/>
            <a:r>
              <a:rPr lang="cs-CZ" sz="3200" b="1" spc="-150" dirty="0">
                <a:solidFill>
                  <a:schemeClr val="accent1">
                    <a:lumMod val="75000"/>
                  </a:schemeClr>
                </a:solidFill>
              </a:rPr>
              <a:t>Termíny a finanční alokace výzvy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126BFE4-55E9-42B0-BC95-D410F181BB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18872309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038995"/>
            <a:ext cx="11670189" cy="4788638"/>
          </a:xfrm>
        </p:spPr>
        <p:txBody>
          <a:bodyPr>
            <a:normAutofit fontScale="85000" lnSpcReduction="20000"/>
          </a:bodyPr>
          <a:lstStyle/>
          <a:p>
            <a:pPr marL="0" indent="0">
              <a:lnSpc>
                <a:spcPct val="150000"/>
              </a:lnSpc>
              <a:spcBef>
                <a:spcPts val="0"/>
              </a:spcBef>
              <a:buNone/>
              <a:defRPr/>
            </a:pPr>
            <a:r>
              <a:rPr lang="cs-CZ" sz="2700" b="1" spc="-150" dirty="0"/>
              <a:t>Daň z přidané hodnoty</a:t>
            </a:r>
          </a:p>
          <a:p>
            <a:pPr algn="just">
              <a:lnSpc>
                <a:spcPct val="100000"/>
              </a:lnSpc>
              <a:spcBef>
                <a:spcPts val="0"/>
              </a:spcBef>
              <a:spcAft>
                <a:spcPts val="300"/>
              </a:spcAft>
              <a:defRPr/>
            </a:pPr>
            <a:r>
              <a:rPr lang="cs-CZ" sz="2700" b="1" dirty="0"/>
              <a:t>DPH je obecně nezpůsobilá, s výjimkou případů, kdy je podle vnitrostátních předpisů neodpočitatelná a zároveň nemůže dojít k jejímu navrácení jinou formou. DPH je tak způsobilá pouze pro příjemce, kteří si nemohou nárokovat odpočet DPH na vstupu, a to při splnění dalších podmínek stanovených EK.</a:t>
            </a:r>
          </a:p>
          <a:p>
            <a:pPr algn="just">
              <a:lnSpc>
                <a:spcPct val="100000"/>
              </a:lnSpc>
              <a:spcBef>
                <a:spcPts val="0"/>
              </a:spcBef>
              <a:spcAft>
                <a:spcPts val="300"/>
              </a:spcAft>
              <a:defRPr/>
            </a:pPr>
            <a:endParaRPr lang="cs-CZ" sz="2700" b="1" dirty="0"/>
          </a:p>
          <a:p>
            <a:pPr algn="just">
              <a:lnSpc>
                <a:spcPct val="100000"/>
              </a:lnSpc>
              <a:spcBef>
                <a:spcPts val="0"/>
              </a:spcBef>
              <a:spcAft>
                <a:spcPts val="300"/>
              </a:spcAft>
              <a:defRPr/>
            </a:pPr>
            <a:r>
              <a:rPr lang="cs-CZ" sz="2700" b="1" dirty="0"/>
              <a:t>Určení způsobilosti DPH se liší pro plátce a neplátce DPH:</a:t>
            </a:r>
          </a:p>
          <a:p>
            <a:pPr lvl="1" algn="just">
              <a:lnSpc>
                <a:spcPct val="100000"/>
              </a:lnSpc>
              <a:spcBef>
                <a:spcPts val="0"/>
              </a:spcBef>
              <a:spcAft>
                <a:spcPts val="300"/>
              </a:spcAft>
              <a:defRPr/>
            </a:pPr>
            <a:r>
              <a:rPr lang="cs-CZ" sz="2700" b="1" dirty="0"/>
              <a:t>Plátce DPH </a:t>
            </a:r>
            <a:r>
              <a:rPr lang="cs-CZ" sz="2700" dirty="0"/>
              <a:t>- způsobilým výdajem je ta část DPH, u které podle zákona o DPH nemá plátce nárok na odpočet daně na vstupu (reprezentace). Pokud plátce DPH přijatá zdanitelná plnění použije jak pro uskutečnění své ekonomické činnosti, tak pro účely s ní nesouvisející, je způsobilou buď poměrná část DPH, nebo část DPH v krácené výši (odpovídající rozsahu použití nesouvisejícího s ekonomickou činností). Dále je způsobilým výdajem DPH v plné výši, pokud plátce nemá možnost nárokovat si odpočet daně na vstupu, protože plnění nepoužije pro svou ekonomickou činnost. </a:t>
            </a:r>
          </a:p>
          <a:p>
            <a:pPr lvl="1" algn="just">
              <a:lnSpc>
                <a:spcPct val="100000"/>
              </a:lnSpc>
              <a:spcBef>
                <a:spcPts val="0"/>
              </a:spcBef>
              <a:spcAft>
                <a:spcPts val="300"/>
              </a:spcAft>
              <a:defRPr/>
            </a:pPr>
            <a:r>
              <a:rPr lang="cs-CZ" sz="2700" b="1" dirty="0"/>
              <a:t>Neplátce DPH </a:t>
            </a:r>
            <a:r>
              <a:rPr lang="cs-CZ" sz="2700" dirty="0"/>
              <a:t>- daň z přidané hodnoty je způsobilým výdajem</a:t>
            </a:r>
          </a:p>
          <a:p>
            <a:endParaRPr lang="cs-CZ" altLang="cs-CZ" sz="1400" dirty="0"/>
          </a:p>
          <a:p>
            <a:endParaRPr lang="cs-CZ" altLang="cs-CZ" sz="2000" dirty="0"/>
          </a:p>
          <a:p>
            <a:pPr marL="0" indent="0">
              <a:buNone/>
            </a:pPr>
            <a:endParaRPr lang="cs-CZ" sz="2000" dirty="0"/>
          </a:p>
          <a:p>
            <a:pPr algn="just">
              <a:lnSpc>
                <a:spcPct val="100000"/>
              </a:lnSpc>
              <a:spcBef>
                <a:spcPts val="0"/>
              </a:spcBef>
              <a:spcAft>
                <a:spcPts val="0"/>
              </a:spcAft>
            </a:pPr>
            <a:endParaRPr lang="cs-CZ" sz="1400" dirty="0"/>
          </a:p>
          <a:p>
            <a:pPr marL="0" indent="0">
              <a:buNone/>
              <a:defRPr/>
            </a:pPr>
            <a:endParaRPr lang="cs-CZ" sz="1600" b="1" dirty="0"/>
          </a:p>
          <a:p>
            <a:pPr marL="0" indent="0">
              <a:lnSpc>
                <a:spcPct val="80000"/>
              </a:lnSpc>
              <a:spcBef>
                <a:spcPts val="0"/>
              </a:spcBef>
              <a:spcAft>
                <a:spcPts val="0"/>
              </a:spcAft>
              <a:buNone/>
              <a:defRPr/>
            </a:pPr>
            <a:endParaRPr lang="cs-CZ" altLang="cs-CZ" sz="1200" dirty="0"/>
          </a:p>
          <a:p>
            <a:pPr marL="0" indent="0">
              <a:buNone/>
              <a:defRPr/>
            </a:pPr>
            <a:endParaRPr lang="cs-CZ" sz="1200" b="1" dirty="0"/>
          </a:p>
          <a:p>
            <a:pPr>
              <a:lnSpc>
                <a:spcPct val="80000"/>
              </a:lnSpc>
              <a:defRPr/>
            </a:pPr>
            <a:endParaRPr lang="cs-CZ" altLang="cs-CZ" sz="1200" dirty="0"/>
          </a:p>
          <a:p>
            <a:pPr>
              <a:lnSpc>
                <a:spcPct val="80000"/>
              </a:lnSpc>
            </a:pPr>
            <a:endParaRPr lang="cs-CZ" altLang="cs-CZ" dirty="0"/>
          </a:p>
          <a:p>
            <a:pPr>
              <a:lnSpc>
                <a:spcPct val="80000"/>
              </a:lnSpc>
            </a:pPr>
            <a:endParaRPr lang="cs-CZ" altLang="cs-CZ"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523874" y="183636"/>
            <a:ext cx="7373375"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Další způsobilé výdaje</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CB7C9058-39DA-4968-B844-2172FE2F4A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7822078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fontScale="85000" lnSpcReduction="20000"/>
          </a:bodyPr>
          <a:lstStyle/>
          <a:p>
            <a:pPr marL="0" indent="0">
              <a:lnSpc>
                <a:spcPct val="150000"/>
              </a:lnSpc>
              <a:spcBef>
                <a:spcPts val="0"/>
              </a:spcBef>
              <a:spcAft>
                <a:spcPts val="0"/>
              </a:spcAft>
              <a:buNone/>
              <a:defRPr/>
            </a:pPr>
            <a:r>
              <a:rPr lang="cs-CZ" sz="2300" b="1" dirty="0"/>
              <a:t>Finanční výdaje, správní a jiné poplatky</a:t>
            </a:r>
          </a:p>
          <a:p>
            <a:pPr algn="just">
              <a:lnSpc>
                <a:spcPct val="150000"/>
              </a:lnSpc>
              <a:spcBef>
                <a:spcPts val="0"/>
              </a:spcBef>
              <a:defRPr/>
            </a:pPr>
            <a:r>
              <a:rPr lang="cs-CZ" sz="2300" dirty="0"/>
              <a:t>podmínka nevyhnutelnosti a přímé vazby na projekt</a:t>
            </a:r>
          </a:p>
          <a:p>
            <a:pPr algn="just">
              <a:lnSpc>
                <a:spcPct val="150000"/>
              </a:lnSpc>
              <a:spcBef>
                <a:spcPts val="0"/>
              </a:spcBef>
              <a:defRPr/>
            </a:pPr>
            <a:r>
              <a:rPr lang="cs-CZ" sz="2300" b="1" dirty="0"/>
              <a:t>úroky z dlužných částek, pokuty a penále – vždy nezpůsobilý výdaj</a:t>
            </a:r>
          </a:p>
          <a:p>
            <a:pPr algn="just">
              <a:lnSpc>
                <a:spcPct val="150000"/>
              </a:lnSpc>
              <a:spcBef>
                <a:spcPts val="0"/>
              </a:spcBef>
              <a:defRPr/>
            </a:pPr>
            <a:endParaRPr lang="cs-CZ" sz="2300" b="1" dirty="0"/>
          </a:p>
          <a:p>
            <a:pPr marL="0" indent="0" algn="just">
              <a:lnSpc>
                <a:spcPct val="150000"/>
              </a:lnSpc>
              <a:spcBef>
                <a:spcPts val="0"/>
              </a:spcBef>
              <a:buNone/>
              <a:defRPr/>
            </a:pPr>
            <a:r>
              <a:rPr lang="cs-CZ" sz="2300" b="1" spc="-150" dirty="0"/>
              <a:t>Věcné příspěvky</a:t>
            </a:r>
            <a:endParaRPr lang="cs-CZ" sz="2300" b="1" dirty="0"/>
          </a:p>
          <a:p>
            <a:pPr algn="just">
              <a:lnSpc>
                <a:spcPct val="150000"/>
              </a:lnSpc>
              <a:spcBef>
                <a:spcPts val="0"/>
              </a:spcBef>
              <a:spcAft>
                <a:spcPts val="0"/>
              </a:spcAft>
              <a:defRPr/>
            </a:pPr>
            <a:r>
              <a:rPr lang="cs-CZ" sz="2300" dirty="0"/>
              <a:t>poskytnutí neplacené dobrovolné činnosti</a:t>
            </a:r>
          </a:p>
          <a:p>
            <a:pPr algn="just">
              <a:lnSpc>
                <a:spcPct val="150000"/>
              </a:lnSpc>
              <a:spcBef>
                <a:spcPts val="0"/>
              </a:spcBef>
              <a:spcAft>
                <a:spcPts val="0"/>
              </a:spcAft>
              <a:defRPr/>
            </a:pPr>
            <a:r>
              <a:rPr lang="cs-CZ" sz="2300" dirty="0"/>
              <a:t>způsobilé pouze do výše spolufinancování projektu příjemcem</a:t>
            </a:r>
          </a:p>
          <a:p>
            <a:pPr algn="just">
              <a:lnSpc>
                <a:spcPct val="150000"/>
              </a:lnSpc>
              <a:spcBef>
                <a:spcPts val="0"/>
              </a:spcBef>
              <a:spcAft>
                <a:spcPts val="0"/>
              </a:spcAft>
              <a:defRPr/>
            </a:pPr>
            <a:r>
              <a:rPr lang="cs-CZ" sz="2300" dirty="0"/>
              <a:t>Hodnota této práce se určuje na základě ověřeného objemu vynaložené pracovní doby a sazby používané při odměňování za rovnocennou práci. Tato sazba může vycházet z výše sazby za obdobnou pracovní pozici </a:t>
            </a:r>
            <a:br>
              <a:rPr lang="cs-CZ" sz="2300" dirty="0"/>
            </a:br>
            <a:r>
              <a:rPr lang="cs-CZ" sz="2300" dirty="0"/>
              <a:t>v organizaci příjemce nebo partnera s finančním příspěvkem, anebo lze využít Informační systém </a:t>
            </a:r>
            <a:br>
              <a:rPr lang="cs-CZ" sz="2300" dirty="0"/>
            </a:br>
            <a:r>
              <a:rPr lang="cs-CZ" sz="2300" dirty="0"/>
              <a:t>o průměrném výdělku (ISPV). Informační systém je dostupný na stránkách </a:t>
            </a:r>
            <a:r>
              <a:rPr lang="cs-CZ" sz="2300" dirty="0">
                <a:hlinkClick r:id="rId4"/>
              </a:rPr>
              <a:t>www.mpsv.cz/</a:t>
            </a:r>
            <a:r>
              <a:rPr lang="cs-CZ" sz="2300" dirty="0" err="1">
                <a:hlinkClick r:id="rId4"/>
              </a:rPr>
              <a:t>ISPV.php</a:t>
            </a:r>
            <a:r>
              <a:rPr lang="cs-CZ" sz="2300" dirty="0"/>
              <a:t>.</a:t>
            </a:r>
          </a:p>
          <a:p>
            <a:pPr>
              <a:lnSpc>
                <a:spcPct val="150000"/>
              </a:lnSpc>
              <a:spcBef>
                <a:spcPts val="0"/>
              </a:spcBef>
              <a:spcAft>
                <a:spcPts val="0"/>
              </a:spcAft>
              <a:defRPr/>
            </a:pPr>
            <a:endParaRPr lang="cs-CZ" sz="2000" dirty="0"/>
          </a:p>
          <a:p>
            <a:pPr marL="0" indent="0">
              <a:lnSpc>
                <a:spcPct val="100000"/>
              </a:lnSpc>
              <a:spcBef>
                <a:spcPts val="0"/>
              </a:spcBef>
              <a:spcAft>
                <a:spcPts val="0"/>
              </a:spcAft>
              <a:buNone/>
              <a:defRPr/>
            </a:pPr>
            <a:endParaRPr lang="cs-CZ" sz="1400" dirty="0"/>
          </a:p>
          <a:p>
            <a:endParaRPr lang="cs-CZ" altLang="cs-CZ" sz="1400" dirty="0"/>
          </a:p>
          <a:p>
            <a:endParaRPr lang="cs-CZ" altLang="cs-CZ" sz="2000" dirty="0"/>
          </a:p>
          <a:p>
            <a:pPr marL="0" indent="0">
              <a:buNone/>
            </a:pPr>
            <a:endParaRPr lang="cs-CZ" sz="2000" dirty="0"/>
          </a:p>
          <a:p>
            <a:pPr algn="just">
              <a:lnSpc>
                <a:spcPct val="100000"/>
              </a:lnSpc>
              <a:spcBef>
                <a:spcPts val="0"/>
              </a:spcBef>
              <a:spcAft>
                <a:spcPts val="0"/>
              </a:spcAft>
            </a:pPr>
            <a:endParaRPr lang="cs-CZ" sz="1400" dirty="0"/>
          </a:p>
          <a:p>
            <a:pPr marL="0" indent="0">
              <a:buNone/>
              <a:defRPr/>
            </a:pPr>
            <a:endParaRPr lang="cs-CZ" sz="1600" b="1" dirty="0"/>
          </a:p>
          <a:p>
            <a:pPr marL="0" indent="0">
              <a:lnSpc>
                <a:spcPct val="80000"/>
              </a:lnSpc>
              <a:spcBef>
                <a:spcPts val="0"/>
              </a:spcBef>
              <a:spcAft>
                <a:spcPts val="0"/>
              </a:spcAft>
              <a:buNone/>
              <a:defRPr/>
            </a:pPr>
            <a:endParaRPr lang="cs-CZ" altLang="cs-CZ" sz="1200" dirty="0"/>
          </a:p>
          <a:p>
            <a:pPr marL="0" indent="0">
              <a:buNone/>
              <a:defRPr/>
            </a:pPr>
            <a:endParaRPr lang="cs-CZ" sz="1200" b="1" dirty="0"/>
          </a:p>
          <a:p>
            <a:pPr>
              <a:lnSpc>
                <a:spcPct val="80000"/>
              </a:lnSpc>
              <a:defRPr/>
            </a:pPr>
            <a:endParaRPr lang="cs-CZ" altLang="cs-CZ" sz="1200" dirty="0"/>
          </a:p>
          <a:p>
            <a:pPr>
              <a:lnSpc>
                <a:spcPct val="80000"/>
              </a:lnSpc>
            </a:pPr>
            <a:endParaRPr lang="cs-CZ" altLang="cs-CZ" dirty="0"/>
          </a:p>
          <a:p>
            <a:pPr>
              <a:lnSpc>
                <a:spcPct val="80000"/>
              </a:lnSpc>
            </a:pPr>
            <a:endParaRPr lang="cs-CZ" altLang="cs-CZ"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286761" y="147540"/>
            <a:ext cx="7610489" cy="846731"/>
          </a:xfrm>
          <a:prstGeom prst="rect">
            <a:avLst/>
          </a:prstGeom>
          <a:noFill/>
          <a:scene3d>
            <a:camera prst="orthographicFront"/>
            <a:lightRig rig="threePt" dir="t"/>
          </a:scene3d>
          <a:sp3d prstMaterial="metal"/>
        </p:spPr>
        <p:txBody>
          <a:bodyPr vert="horz" lIns="91440" tIns="45720" rIns="91440" bIns="45720" rtlCol="0" anchor="ctr">
            <a:no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000" b="1" spc="-150" dirty="0">
                <a:solidFill>
                  <a:schemeClr val="accent1">
                    <a:lumMod val="75000"/>
                  </a:schemeClr>
                </a:solidFill>
              </a:rPr>
              <a:t>Věcná způsobilost výdajů</a:t>
            </a:r>
          </a:p>
          <a:p>
            <a:pPr algn="r"/>
            <a:r>
              <a:rPr lang="cs-CZ" sz="3000" b="1" spc="-150" dirty="0">
                <a:solidFill>
                  <a:schemeClr val="accent1">
                    <a:lumMod val="75000"/>
                  </a:schemeClr>
                </a:solidFill>
              </a:rPr>
              <a:t>Další způsobilé výdaje</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CB7C9058-39DA-4968-B844-2172FE2F4A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8978484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algn="just">
              <a:lnSpc>
                <a:spcPct val="100000"/>
              </a:lnSpc>
            </a:pPr>
            <a:r>
              <a:rPr lang="cs-CZ" sz="2000" b="1" dirty="0"/>
              <a:t>Pro projekty platí omezení, že podíl investičních výdajů v rámci celkových způsobilých výdajů nesmí být vyšší než 50 %</a:t>
            </a:r>
          </a:p>
          <a:p>
            <a:pPr algn="just">
              <a:lnSpc>
                <a:spcPct val="100000"/>
              </a:lnSpc>
            </a:pPr>
            <a:r>
              <a:rPr lang="cs-CZ" sz="2000" b="1" dirty="0"/>
              <a:t>Doporučujeme  nastavit  limit procenta investic na 30 - 50 % v závislosti na případnou návaznost na IROP </a:t>
            </a:r>
            <a:endParaRPr lang="cs-CZ" sz="2000" dirty="0"/>
          </a:p>
          <a:p>
            <a:pPr marL="0" indent="0" algn="just">
              <a:lnSpc>
                <a:spcPct val="100000"/>
              </a:lnSpc>
              <a:buNone/>
            </a:pPr>
            <a:endParaRPr lang="cs-CZ" sz="1400" dirty="0"/>
          </a:p>
          <a:p>
            <a:pPr marL="0" indent="0" algn="just">
              <a:lnSpc>
                <a:spcPct val="100000"/>
              </a:lnSpc>
              <a:spcBef>
                <a:spcPts val="0"/>
              </a:spcBef>
              <a:spcAft>
                <a:spcPts val="0"/>
              </a:spcAft>
              <a:buNone/>
              <a:defRPr/>
            </a:pPr>
            <a:endParaRPr lang="cs-CZ" sz="1400" dirty="0"/>
          </a:p>
          <a:p>
            <a:endParaRPr lang="cs-CZ" altLang="cs-CZ" sz="1400" dirty="0"/>
          </a:p>
          <a:p>
            <a:endParaRPr lang="cs-CZ" altLang="cs-CZ" sz="2000" dirty="0"/>
          </a:p>
          <a:p>
            <a:pPr marL="0" indent="0">
              <a:buNone/>
            </a:pPr>
            <a:endParaRPr lang="cs-CZ" sz="2000" dirty="0"/>
          </a:p>
          <a:p>
            <a:pPr algn="just">
              <a:lnSpc>
                <a:spcPct val="100000"/>
              </a:lnSpc>
              <a:spcBef>
                <a:spcPts val="0"/>
              </a:spcBef>
              <a:spcAft>
                <a:spcPts val="0"/>
              </a:spcAft>
            </a:pPr>
            <a:endParaRPr lang="cs-CZ" sz="1400" dirty="0"/>
          </a:p>
          <a:p>
            <a:pPr marL="0" indent="0">
              <a:buNone/>
              <a:defRPr/>
            </a:pPr>
            <a:endParaRPr lang="cs-CZ" sz="1600" b="1" dirty="0"/>
          </a:p>
          <a:p>
            <a:pPr marL="0" indent="0">
              <a:lnSpc>
                <a:spcPct val="80000"/>
              </a:lnSpc>
              <a:spcBef>
                <a:spcPts val="0"/>
              </a:spcBef>
              <a:spcAft>
                <a:spcPts val="0"/>
              </a:spcAft>
              <a:buNone/>
              <a:defRPr/>
            </a:pPr>
            <a:endParaRPr lang="cs-CZ" altLang="cs-CZ" sz="1200" dirty="0"/>
          </a:p>
          <a:p>
            <a:pPr marL="0" indent="0">
              <a:buNone/>
              <a:defRPr/>
            </a:pPr>
            <a:endParaRPr lang="cs-CZ" sz="1200" b="1" dirty="0"/>
          </a:p>
          <a:p>
            <a:pPr>
              <a:lnSpc>
                <a:spcPct val="80000"/>
              </a:lnSpc>
              <a:defRPr/>
            </a:pPr>
            <a:endParaRPr lang="cs-CZ" altLang="cs-CZ" sz="1200" dirty="0"/>
          </a:p>
          <a:p>
            <a:pPr>
              <a:lnSpc>
                <a:spcPct val="80000"/>
              </a:lnSpc>
            </a:pPr>
            <a:endParaRPr lang="cs-CZ" altLang="cs-CZ" dirty="0"/>
          </a:p>
          <a:p>
            <a:pPr>
              <a:lnSpc>
                <a:spcPct val="80000"/>
              </a:lnSpc>
            </a:pPr>
            <a:endParaRPr lang="cs-CZ" altLang="cs-CZ"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Investiční výdaje</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66482579-44C3-48DE-8470-9589C1DF0D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2461785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146191"/>
            <a:ext cx="11670189" cy="4681442"/>
          </a:xfrm>
        </p:spPr>
        <p:txBody>
          <a:bodyPr>
            <a:normAutofit fontScale="77500" lnSpcReduction="20000"/>
          </a:bodyPr>
          <a:lstStyle/>
          <a:p>
            <a:pPr marL="0" indent="0" algn="just">
              <a:lnSpc>
                <a:spcPct val="100000"/>
              </a:lnSpc>
              <a:spcBef>
                <a:spcPts val="600"/>
              </a:spcBef>
              <a:buNone/>
            </a:pPr>
            <a:r>
              <a:rPr lang="cs-CZ" sz="2000" b="1" dirty="0"/>
              <a:t>Realizační tým </a:t>
            </a:r>
          </a:p>
          <a:p>
            <a:pPr algn="just">
              <a:lnSpc>
                <a:spcPct val="100000"/>
              </a:lnSpc>
              <a:spcBef>
                <a:spcPts val="600"/>
              </a:spcBef>
            </a:pPr>
            <a:r>
              <a:rPr lang="cs-CZ" sz="2000" dirty="0"/>
              <a:t>Popis v klíčových aktivitách </a:t>
            </a:r>
          </a:p>
          <a:p>
            <a:pPr algn="just">
              <a:lnSpc>
                <a:spcPct val="100000"/>
              </a:lnSpc>
              <a:spcBef>
                <a:spcPts val="600"/>
              </a:spcBef>
            </a:pPr>
            <a:r>
              <a:rPr lang="cs-CZ" sz="2000" dirty="0"/>
              <a:t>Rozpis pracovní doby - lze zahrnout 1 hodinu před a po konání příměstského tábora </a:t>
            </a:r>
          </a:p>
          <a:p>
            <a:pPr algn="just">
              <a:lnSpc>
                <a:spcPct val="100000"/>
              </a:lnSpc>
              <a:spcBef>
                <a:spcPts val="600"/>
              </a:spcBef>
            </a:pPr>
            <a:r>
              <a:rPr lang="cs-CZ" sz="2000" dirty="0"/>
              <a:t>Doporučeno 3 pečující osoby na 20 dětí</a:t>
            </a:r>
          </a:p>
          <a:p>
            <a:pPr algn="just">
              <a:lnSpc>
                <a:spcPct val="100000"/>
              </a:lnSpc>
              <a:spcBef>
                <a:spcPts val="600"/>
              </a:spcBef>
            </a:pPr>
            <a:r>
              <a:rPr lang="cs-CZ" sz="2000" dirty="0"/>
              <a:t> Zdravotník způsobilý v případě nahrazení pečující osoby </a:t>
            </a:r>
          </a:p>
          <a:p>
            <a:pPr algn="just">
              <a:lnSpc>
                <a:spcPct val="100000"/>
              </a:lnSpc>
              <a:spcBef>
                <a:spcPts val="600"/>
              </a:spcBef>
            </a:pPr>
            <a:r>
              <a:rPr lang="cs-CZ" sz="2000" dirty="0"/>
              <a:t>Mzda pečujících osob: 29 382 – 43 601 Kč (vč. odvodů), 168 – 284 Kč/hod (vč. odvodů)</a:t>
            </a:r>
          </a:p>
          <a:p>
            <a:pPr marL="0" indent="0" algn="just">
              <a:lnSpc>
                <a:spcPct val="100000"/>
              </a:lnSpc>
              <a:spcBef>
                <a:spcPts val="600"/>
              </a:spcBef>
              <a:buNone/>
            </a:pPr>
            <a:endParaRPr lang="cs-CZ" sz="2000" dirty="0"/>
          </a:p>
          <a:p>
            <a:pPr marL="0" indent="0" algn="just">
              <a:lnSpc>
                <a:spcPct val="100000"/>
              </a:lnSpc>
              <a:spcBef>
                <a:spcPts val="600"/>
              </a:spcBef>
              <a:buNone/>
            </a:pPr>
            <a:r>
              <a:rPr lang="cs-CZ" sz="2000" b="1" dirty="0"/>
              <a:t>Společná doprava dětí</a:t>
            </a:r>
          </a:p>
          <a:p>
            <a:pPr algn="just">
              <a:lnSpc>
                <a:spcPct val="100000"/>
              </a:lnSpc>
              <a:spcBef>
                <a:spcPts val="600"/>
              </a:spcBef>
            </a:pPr>
            <a:r>
              <a:rPr lang="cs-CZ" sz="2000" dirty="0"/>
              <a:t>Musí platit alespoň jedno z kritérií uvedených v </a:t>
            </a:r>
            <a:r>
              <a:rPr lang="cs-CZ" sz="2000" dirty="0">
                <a:cs typeface="Times New Roman" panose="02020603050405020304" pitchFamily="18" charset="0"/>
              </a:rPr>
              <a:t>příloze výzvy č. 4 Popis podporovaných aktivit</a:t>
            </a:r>
            <a:r>
              <a:rPr lang="cs-CZ" sz="2000" dirty="0"/>
              <a:t> (a také ve Výzvě ŘO č. 047 v Příloze č. 3)</a:t>
            </a:r>
          </a:p>
          <a:p>
            <a:pPr algn="just">
              <a:lnSpc>
                <a:spcPct val="100000"/>
              </a:lnSpc>
              <a:spcBef>
                <a:spcPts val="600"/>
              </a:spcBef>
            </a:pPr>
            <a:r>
              <a:rPr lang="cs-CZ" sz="2000" dirty="0"/>
              <a:t>Výpočet – vzdálenost X km, cena dopravce za km Y Kč/km – Cena jednoho svozu = 2 * X * Y = Z</a:t>
            </a:r>
          </a:p>
          <a:p>
            <a:pPr algn="just">
              <a:lnSpc>
                <a:spcPct val="100000"/>
              </a:lnSpc>
              <a:spcBef>
                <a:spcPts val="600"/>
              </a:spcBef>
            </a:pPr>
            <a:r>
              <a:rPr lang="cs-CZ" sz="2000" dirty="0"/>
              <a:t>Výpočet kalkulace za realizaci projektu: Počet svozů * cena jednoho svozu (Z)</a:t>
            </a:r>
          </a:p>
          <a:p>
            <a:pPr marL="0" indent="0" algn="just">
              <a:lnSpc>
                <a:spcPct val="100000"/>
              </a:lnSpc>
              <a:spcBef>
                <a:spcPts val="600"/>
              </a:spcBef>
              <a:buNone/>
            </a:pPr>
            <a:r>
              <a:rPr lang="cs-CZ" sz="2100" dirty="0"/>
              <a:t>			                Počet ujetých kilometrů * cena za km (Y)</a:t>
            </a:r>
          </a:p>
          <a:p>
            <a:pPr marL="0" indent="0" algn="just">
              <a:lnSpc>
                <a:spcPct val="100000"/>
              </a:lnSpc>
              <a:spcBef>
                <a:spcPts val="600"/>
              </a:spcBef>
              <a:buNone/>
            </a:pPr>
            <a:endParaRPr lang="cs-CZ" sz="2000" dirty="0"/>
          </a:p>
          <a:p>
            <a:pPr marL="0" indent="0" algn="just">
              <a:lnSpc>
                <a:spcPct val="100000"/>
              </a:lnSpc>
              <a:spcBef>
                <a:spcPts val="600"/>
              </a:spcBef>
              <a:buNone/>
            </a:pPr>
            <a:r>
              <a:rPr lang="cs-CZ" sz="2000" b="1" dirty="0"/>
              <a:t>Rozpočtová položka Zařízení a vybavení</a:t>
            </a:r>
          </a:p>
          <a:p>
            <a:pPr algn="just">
              <a:lnSpc>
                <a:spcPct val="100000"/>
              </a:lnSpc>
              <a:spcBef>
                <a:spcPts val="600"/>
              </a:spcBef>
            </a:pPr>
            <a:r>
              <a:rPr lang="cs-CZ" sz="2000" dirty="0"/>
              <a:t>Výdaje hospodárné a potřebné pro projekt</a:t>
            </a:r>
          </a:p>
          <a:p>
            <a:pPr algn="just">
              <a:lnSpc>
                <a:spcPct val="100000"/>
              </a:lnSpc>
              <a:spcBef>
                <a:spcPts val="600"/>
              </a:spcBef>
            </a:pPr>
            <a:r>
              <a:rPr lang="cs-CZ" sz="2000" dirty="0"/>
              <a:t>Nutné zdůvodnění a popis v klíčových aktivitách projektu</a:t>
            </a:r>
          </a:p>
          <a:p>
            <a:pPr algn="just">
              <a:lnSpc>
                <a:spcPct val="100000"/>
              </a:lnSpc>
              <a:spcBef>
                <a:spcPts val="600"/>
              </a:spcBef>
            </a:pPr>
            <a:r>
              <a:rPr lang="cs-CZ" sz="2000" dirty="0"/>
              <a:t>Výtvarné a sportovní potřeby přepočítat na 1 dítě</a:t>
            </a:r>
          </a:p>
          <a:p>
            <a:pPr marL="0" indent="0" algn="just">
              <a:lnSpc>
                <a:spcPct val="100000"/>
              </a:lnSpc>
              <a:spcBef>
                <a:spcPts val="0"/>
              </a:spcBef>
              <a:spcAft>
                <a:spcPts val="0"/>
              </a:spcAft>
              <a:buNone/>
              <a:defRPr/>
            </a:pPr>
            <a:endParaRPr lang="cs-CZ" sz="1400" dirty="0"/>
          </a:p>
          <a:p>
            <a:endParaRPr lang="cs-CZ" altLang="cs-CZ" sz="1400" dirty="0"/>
          </a:p>
          <a:p>
            <a:endParaRPr lang="cs-CZ" altLang="cs-CZ" sz="2000" dirty="0"/>
          </a:p>
          <a:p>
            <a:pPr marL="0" indent="0">
              <a:buNone/>
            </a:pPr>
            <a:endParaRPr lang="cs-CZ" sz="2000" dirty="0"/>
          </a:p>
          <a:p>
            <a:pPr algn="just">
              <a:lnSpc>
                <a:spcPct val="100000"/>
              </a:lnSpc>
              <a:spcBef>
                <a:spcPts val="0"/>
              </a:spcBef>
              <a:spcAft>
                <a:spcPts val="0"/>
              </a:spcAft>
            </a:pPr>
            <a:endParaRPr lang="cs-CZ" sz="1400" dirty="0"/>
          </a:p>
          <a:p>
            <a:pPr marL="0" indent="0">
              <a:buNone/>
              <a:defRPr/>
            </a:pPr>
            <a:endParaRPr lang="cs-CZ" sz="1600" b="1" dirty="0"/>
          </a:p>
          <a:p>
            <a:pPr marL="0" indent="0">
              <a:lnSpc>
                <a:spcPct val="80000"/>
              </a:lnSpc>
              <a:spcBef>
                <a:spcPts val="0"/>
              </a:spcBef>
              <a:spcAft>
                <a:spcPts val="0"/>
              </a:spcAft>
              <a:buNone/>
              <a:defRPr/>
            </a:pPr>
            <a:endParaRPr lang="cs-CZ" altLang="cs-CZ" sz="1200" dirty="0"/>
          </a:p>
          <a:p>
            <a:pPr marL="0" indent="0">
              <a:buNone/>
              <a:defRPr/>
            </a:pPr>
            <a:endParaRPr lang="cs-CZ" sz="1200" b="1" dirty="0"/>
          </a:p>
          <a:p>
            <a:pPr>
              <a:lnSpc>
                <a:spcPct val="80000"/>
              </a:lnSpc>
              <a:defRPr/>
            </a:pPr>
            <a:endParaRPr lang="cs-CZ" altLang="cs-CZ" sz="1200" dirty="0"/>
          </a:p>
          <a:p>
            <a:pPr>
              <a:lnSpc>
                <a:spcPct val="80000"/>
              </a:lnSpc>
            </a:pPr>
            <a:endParaRPr lang="cs-CZ" altLang="cs-CZ" dirty="0"/>
          </a:p>
          <a:p>
            <a:pPr>
              <a:lnSpc>
                <a:spcPct val="80000"/>
              </a:lnSpc>
            </a:pPr>
            <a:endParaRPr lang="cs-CZ" altLang="cs-CZ"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Návodné výpočty a doporučení</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66482579-44C3-48DE-8470-9589C1DF0D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5769875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072896"/>
            <a:ext cx="11964940" cy="4742545"/>
          </a:xfrm>
        </p:spPr>
        <p:txBody>
          <a:bodyPr>
            <a:normAutofit/>
          </a:bodyPr>
          <a:lstStyle/>
          <a:p>
            <a:pPr marL="0" indent="0" algn="just">
              <a:buNone/>
            </a:pPr>
            <a:r>
              <a:rPr lang="cs-CZ" sz="1700" b="1" dirty="0"/>
              <a:t>Křížové financování </a:t>
            </a:r>
          </a:p>
          <a:p>
            <a:pPr algn="just">
              <a:spcBef>
                <a:spcPts val="0"/>
              </a:spcBef>
            </a:pPr>
            <a:r>
              <a:rPr lang="cs-CZ" sz="1700" dirty="0"/>
              <a:t>Křížové financování nebude v rámci výzvy uplatňováno.</a:t>
            </a:r>
          </a:p>
          <a:p>
            <a:pPr marL="0" indent="0" algn="just">
              <a:buNone/>
            </a:pPr>
            <a:r>
              <a:rPr lang="cs-CZ" sz="1700" b="1" dirty="0"/>
              <a:t>Nepřímé náklady</a:t>
            </a:r>
          </a:p>
          <a:p>
            <a:pPr algn="just">
              <a:spcBef>
                <a:spcPts val="0"/>
              </a:spcBef>
            </a:pPr>
            <a:r>
              <a:rPr lang="cs-CZ" sz="1700" b="1" dirty="0"/>
              <a:t>Nepřímé náklady mohou dosahovat maximálně 25 % přímých způsobilých nákladů projektu.</a:t>
            </a:r>
          </a:p>
          <a:p>
            <a:pPr algn="just">
              <a:spcBef>
                <a:spcPts val="0"/>
              </a:spcBef>
              <a:spcAft>
                <a:spcPts val="600"/>
              </a:spcAft>
            </a:pPr>
            <a:r>
              <a:rPr lang="cs-CZ" sz="1700" dirty="0"/>
              <a:t>Prokazují se % poměrem vůči skutečně vynaloženým způsobilým přímým nákladům v rámci </a:t>
            </a:r>
            <a:r>
              <a:rPr lang="cs-CZ" sz="1700" dirty="0" err="1"/>
              <a:t>ZoR</a:t>
            </a:r>
            <a:r>
              <a:rPr lang="cs-CZ" sz="1700" dirty="0"/>
              <a:t> s </a:t>
            </a:r>
            <a:r>
              <a:rPr lang="cs-CZ" sz="1700" dirty="0" err="1"/>
              <a:t>ŽoP</a:t>
            </a:r>
            <a:r>
              <a:rPr lang="cs-CZ" sz="1700" dirty="0"/>
              <a:t>. </a:t>
            </a:r>
          </a:p>
          <a:p>
            <a:pPr algn="just">
              <a:spcBef>
                <a:spcPts val="0"/>
              </a:spcBef>
              <a:spcAft>
                <a:spcPts val="600"/>
              </a:spcAft>
            </a:pPr>
            <a:r>
              <a:rPr lang="cs-CZ" sz="1700" dirty="0"/>
              <a:t>Každá platba příjemci v sobě zahrnuje prostředky na přímé i nepřímé náklady dle stanoveného poměru. </a:t>
            </a:r>
          </a:p>
          <a:p>
            <a:pPr algn="just">
              <a:spcBef>
                <a:spcPts val="0"/>
              </a:spcBef>
              <a:spcAft>
                <a:spcPts val="600"/>
              </a:spcAft>
            </a:pPr>
            <a:r>
              <a:rPr lang="cs-CZ" sz="1700" dirty="0"/>
              <a:t>Na základě závěrečného vyúčtování se může % NN změnit směrem dolů. </a:t>
            </a:r>
          </a:p>
          <a:p>
            <a:pPr algn="just">
              <a:buNone/>
            </a:pPr>
            <a:r>
              <a:rPr lang="cs-CZ" sz="1700" dirty="0"/>
              <a:t>Projekty podpořené ve výzvách MAS aplikují </a:t>
            </a:r>
            <a:r>
              <a:rPr lang="cs-CZ" sz="1700" b="1" dirty="0"/>
              <a:t>nepřímé náklady ve výši 25 %.</a:t>
            </a:r>
            <a:r>
              <a:rPr lang="cs-CZ" sz="1700" dirty="0"/>
              <a:t>  Zároveň platí, že pro projekty, u nichž podstatná  většina nákladů vznikne formou nákupu služeb od externích dodavatelů, jsou způsobilá procenta nepřímých nákladů snížena. Podíly pro nepřímé náklady jsou sníženy pro projekty s objemem nákupu služeb v těchto intencích:</a:t>
            </a:r>
          </a:p>
          <a:p>
            <a:pPr>
              <a:buNone/>
            </a:pPr>
            <a:endParaRPr lang="cs-CZ" sz="1700" b="1" dirty="0"/>
          </a:p>
          <a:p>
            <a:pPr>
              <a:buNone/>
            </a:pPr>
            <a:endParaRPr lang="cs-CZ" sz="1700" dirty="0"/>
          </a:p>
          <a:p>
            <a:pPr>
              <a:buNone/>
            </a:pPr>
            <a:endParaRPr lang="cs-CZ" sz="1700" dirty="0"/>
          </a:p>
          <a:p>
            <a:endParaRPr lang="cs-CZ" sz="1700" dirty="0"/>
          </a:p>
          <a:p>
            <a:endParaRPr lang="cs-CZ" sz="16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Křížové financování a nepřímé náklady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graphicFrame>
        <p:nvGraphicFramePr>
          <p:cNvPr id="13" name="Tabulka 12"/>
          <p:cNvGraphicFramePr>
            <a:graphicFrameLocks noGrp="1"/>
          </p:cNvGraphicFramePr>
          <p:nvPr>
            <p:extLst>
              <p:ext uri="{D42A27DB-BD31-4B8C-83A1-F6EECF244321}">
                <p14:modId xmlns:p14="http://schemas.microsoft.com/office/powerpoint/2010/main" val="1573307996"/>
              </p:ext>
            </p:extLst>
          </p:nvPr>
        </p:nvGraphicFramePr>
        <p:xfrm>
          <a:off x="58056" y="4201959"/>
          <a:ext cx="12098108" cy="1640666"/>
        </p:xfrm>
        <a:graphic>
          <a:graphicData uri="http://schemas.openxmlformats.org/drawingml/2006/table">
            <a:tbl>
              <a:tblPr firstRow="1" bandRow="1">
                <a:tableStyleId>{5C22544A-7EE6-4342-B048-85BDC9FD1C3A}</a:tableStyleId>
              </a:tblPr>
              <a:tblGrid>
                <a:gridCol w="6081486">
                  <a:extLst>
                    <a:ext uri="{9D8B030D-6E8A-4147-A177-3AD203B41FA5}">
                      <a16:colId xmlns:a16="http://schemas.microsoft.com/office/drawing/2014/main" val="20000"/>
                    </a:ext>
                  </a:extLst>
                </a:gridCol>
                <a:gridCol w="6016622">
                  <a:extLst>
                    <a:ext uri="{9D8B030D-6E8A-4147-A177-3AD203B41FA5}">
                      <a16:colId xmlns:a16="http://schemas.microsoft.com/office/drawing/2014/main" val="20001"/>
                    </a:ext>
                  </a:extLst>
                </a:gridCol>
              </a:tblGrid>
              <a:tr h="0">
                <a:tc>
                  <a:txBody>
                    <a:bodyPr/>
                    <a:lstStyle/>
                    <a:p>
                      <a:r>
                        <a:rPr lang="cs-CZ" sz="1500" b="1" dirty="0"/>
                        <a:t>Podíl nákupu služeb na celkových přímých způsobilých nákladech projektu</a:t>
                      </a:r>
                      <a:endParaRPr lang="cs-CZ" sz="1500" dirty="0"/>
                    </a:p>
                  </a:txBody>
                  <a:tcPr/>
                </a:tc>
                <a:tc>
                  <a:txBody>
                    <a:bodyPr/>
                    <a:lstStyle/>
                    <a:p>
                      <a:pPr>
                        <a:buNone/>
                      </a:pPr>
                      <a:r>
                        <a:rPr lang="cs-CZ" sz="1500" b="1" dirty="0"/>
                        <a:t>Snížení podílu nepřímých nákladů oproti výše uvedenému procentu (25%)</a:t>
                      </a:r>
                    </a:p>
                    <a:p>
                      <a:endParaRPr lang="cs-CZ" sz="1500" dirty="0"/>
                    </a:p>
                  </a:txBody>
                  <a:tcPr/>
                </a:tc>
                <a:extLst>
                  <a:ext uri="{0D108BD9-81ED-4DB2-BD59-A6C34878D82A}">
                    <a16:rowId xmlns:a16="http://schemas.microsoft.com/office/drawing/2014/main" val="10000"/>
                  </a:ext>
                </a:extLst>
              </a:tr>
              <a:tr h="286199">
                <a:tc>
                  <a:txBody>
                    <a:bodyPr/>
                    <a:lstStyle/>
                    <a:p>
                      <a:r>
                        <a:rPr lang="cs-CZ" sz="1600" dirty="0"/>
                        <a:t>Do 60 % včetně </a:t>
                      </a:r>
                    </a:p>
                  </a:txBody>
                  <a:tcPr/>
                </a:tc>
                <a:tc>
                  <a:txBody>
                    <a:bodyPr/>
                    <a:lstStyle/>
                    <a:p>
                      <a:r>
                        <a:rPr lang="cs-CZ" sz="1600" dirty="0"/>
                        <a:t>25 % </a:t>
                      </a:r>
                    </a:p>
                  </a:txBody>
                  <a:tcPr/>
                </a:tc>
                <a:extLst>
                  <a:ext uri="{0D108BD9-81ED-4DB2-BD59-A6C34878D82A}">
                    <a16:rowId xmlns:a16="http://schemas.microsoft.com/office/drawing/2014/main" val="10001"/>
                  </a:ext>
                </a:extLst>
              </a:tr>
              <a:tr h="2861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600" dirty="0"/>
                        <a:t>Více než 60 % a méně než 90 %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600" dirty="0"/>
                        <a:t>Snížení na 3/5 (60 %) základního podílu na 15 % </a:t>
                      </a:r>
                    </a:p>
                  </a:txBody>
                  <a:tcPr/>
                </a:tc>
                <a:extLst>
                  <a:ext uri="{0D108BD9-81ED-4DB2-BD59-A6C34878D82A}">
                    <a16:rowId xmlns:a16="http://schemas.microsoft.com/office/drawing/2014/main" val="10002"/>
                  </a:ext>
                </a:extLst>
              </a:tr>
              <a:tr h="42146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600" dirty="0"/>
                        <a:t>90 % a výše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600" dirty="0"/>
                        <a:t>Snížení na 1/5 (20 %) základního podílu, tj. 5 % </a:t>
                      </a:r>
                    </a:p>
                  </a:txBody>
                  <a:tcPr/>
                </a:tc>
                <a:extLst>
                  <a:ext uri="{0D108BD9-81ED-4DB2-BD59-A6C34878D82A}">
                    <a16:rowId xmlns:a16="http://schemas.microsoft.com/office/drawing/2014/main" val="10003"/>
                  </a:ext>
                </a:extLst>
              </a:tr>
            </a:tbl>
          </a:graphicData>
        </a:graphic>
      </p:graphicFrame>
      <p:pic>
        <p:nvPicPr>
          <p:cNvPr id="15" name="Obrázek 14">
            <a:extLst>
              <a:ext uri="{FF2B5EF4-FFF2-40B4-BE49-F238E27FC236}">
                <a16:creationId xmlns:a16="http://schemas.microsoft.com/office/drawing/2014/main" id="{900721F3-B0F4-4A95-BA53-DA8B12C7EB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6516820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072896"/>
            <a:ext cx="11964940" cy="4742545"/>
          </a:xfrm>
        </p:spPr>
        <p:txBody>
          <a:bodyPr>
            <a:normAutofit fontScale="70000" lnSpcReduction="20000"/>
          </a:bodyPr>
          <a:lstStyle/>
          <a:p>
            <a:pPr>
              <a:buNone/>
            </a:pPr>
            <a:endParaRPr lang="cs-CZ" sz="2400" b="1" dirty="0">
              <a:solidFill>
                <a:srgbClr val="0070C0"/>
              </a:solidFill>
            </a:endParaRPr>
          </a:p>
          <a:p>
            <a:pPr algn="just"/>
            <a:r>
              <a:rPr lang="cs-CZ" sz="2700" dirty="0"/>
              <a:t>Administrativa, řízení projektu, účetnictví, personalistika, komunikační a informační opatření (publicita projektu), občerstvení a stravování a podpůrné procesy pro provoz projektu</a:t>
            </a:r>
          </a:p>
          <a:p>
            <a:pPr algn="just">
              <a:buNone/>
            </a:pPr>
            <a:r>
              <a:rPr lang="cs-CZ" sz="2700" dirty="0"/>
              <a:t>	Pozn.: pro zařazení do nepřímých nákladů </a:t>
            </a:r>
            <a:r>
              <a:rPr lang="cs-CZ" sz="2700" b="1" dirty="0"/>
              <a:t>je rozhodující, že daný pracovník: </a:t>
            </a:r>
          </a:p>
          <a:p>
            <a:pPr lvl="1" algn="just"/>
            <a:r>
              <a:rPr lang="cs-CZ" sz="2700" dirty="0"/>
              <a:t>nepracuje přímo s cílovou skupinou projektu  - do práce s cílovou skupinou patří i komunikace (osobní i jiná) </a:t>
            </a:r>
            <a:br>
              <a:rPr lang="cs-CZ" sz="2700" dirty="0"/>
            </a:br>
            <a:r>
              <a:rPr lang="cs-CZ" sz="2700" dirty="0"/>
              <a:t>s potenciálními účastníky projektu (tj. osobami, které patří do cílové skupiny, ale dosud se do projektu nezapojili) nebo </a:t>
            </a:r>
          </a:p>
          <a:p>
            <a:pPr lvl="1" algn="just"/>
            <a:r>
              <a:rPr lang="cs-CZ" sz="2700" dirty="0"/>
              <a:t>nezajišťuje výstup, který je určen k přímému využití cílovou skupinou projektu (či nezajišťuje evaluace). </a:t>
            </a:r>
          </a:p>
          <a:p>
            <a:pPr algn="just"/>
            <a:r>
              <a:rPr lang="cs-CZ" sz="2700" dirty="0"/>
              <a:t>Cestovné náhrady spojené s pracovními cestami realizačního týmu (vnitrostátní pracovní cesty)</a:t>
            </a:r>
          </a:p>
          <a:p>
            <a:pPr algn="just"/>
            <a:r>
              <a:rPr lang="cs-CZ" sz="2700" dirty="0"/>
              <a:t>Spotřební materiál, zařízení a vybavení (papíry, kancelářský materiál, čistící prostředky, zařízení a vybavení RT, jejichž osobni náklady jsou hrazeny z NN)</a:t>
            </a:r>
          </a:p>
          <a:p>
            <a:pPr algn="just"/>
            <a:r>
              <a:rPr lang="cs-CZ" sz="2700" dirty="0"/>
              <a:t>Prostory pro realizaci projektu (využívané pro administraci projektu, energie, vodné a stočné)</a:t>
            </a:r>
          </a:p>
          <a:p>
            <a:pPr algn="just"/>
            <a:r>
              <a:rPr lang="cs-CZ" sz="2700" dirty="0"/>
              <a:t>Ostatní provozní výdaje (internet, telefon, poštovné, bankovní poplatky, pojistné smlouvy, správní poplatky, které nemají přímou vazbu na práci s CS)</a:t>
            </a:r>
          </a:p>
          <a:p>
            <a:pPr>
              <a:buNone/>
            </a:pPr>
            <a:endParaRPr lang="cs-CZ" sz="1400" dirty="0"/>
          </a:p>
          <a:p>
            <a:pPr>
              <a:buNone/>
            </a:pPr>
            <a:endParaRPr lang="cs-CZ" sz="1400" dirty="0"/>
          </a:p>
          <a:p>
            <a:endParaRPr lang="cs-CZ" sz="1400" b="1" dirty="0"/>
          </a:p>
          <a:p>
            <a:pPr>
              <a:buNone/>
            </a:pPr>
            <a:r>
              <a:rPr lang="cs-CZ" sz="1400" dirty="0"/>
              <a:t>	</a:t>
            </a:r>
            <a:endParaRPr lang="cs-CZ" sz="16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253810"/>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Nepřímé náklady</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C6B9E6E9-5F9D-41A2-8D0B-D0CD35A4D7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7203178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205682"/>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Příklady – přímé x nepřímé náklady</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C6B9E6E9-5F9D-41A2-8D0B-D0CD35A4D7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
        <p:nvSpPr>
          <p:cNvPr id="5" name="Zástupný symbol pro obsah 4">
            <a:extLst>
              <a:ext uri="{FF2B5EF4-FFF2-40B4-BE49-F238E27FC236}">
                <a16:creationId xmlns:a16="http://schemas.microsoft.com/office/drawing/2014/main" id="{C8FBBEDF-B1B6-468F-9392-FAD74E59CE89}"/>
              </a:ext>
            </a:extLst>
          </p:cNvPr>
          <p:cNvSpPr>
            <a:spLocks noGrp="1"/>
          </p:cNvSpPr>
          <p:nvPr>
            <p:ph idx="1"/>
          </p:nvPr>
        </p:nvSpPr>
        <p:spPr>
          <a:xfrm>
            <a:off x="320842" y="1179110"/>
            <a:ext cx="11421979" cy="4642973"/>
          </a:xfrm>
        </p:spPr>
        <p:txBody>
          <a:bodyPr>
            <a:normAutofit fontScale="70000" lnSpcReduction="20000"/>
          </a:bodyPr>
          <a:lstStyle/>
          <a:p>
            <a:pPr algn="just">
              <a:lnSpc>
                <a:spcPct val="110000"/>
              </a:lnSpc>
              <a:spcBef>
                <a:spcPts val="600"/>
              </a:spcBef>
            </a:pPr>
            <a:r>
              <a:rPr lang="cs-CZ" sz="3300" dirty="0"/>
              <a:t>Cestovné pečujících osob – nepřímé náklady</a:t>
            </a:r>
          </a:p>
          <a:p>
            <a:pPr algn="just">
              <a:lnSpc>
                <a:spcPct val="110000"/>
              </a:lnSpc>
              <a:spcBef>
                <a:spcPts val="600"/>
              </a:spcBef>
            </a:pPr>
            <a:r>
              <a:rPr lang="cs-CZ" sz="3300" dirty="0"/>
              <a:t>Nákup vybavení samotného zařízení, které je pracovištěm pečujících osob – přímé náklady X nákup kancelářských potřeb – nepřímé náklady</a:t>
            </a:r>
          </a:p>
          <a:p>
            <a:pPr algn="just">
              <a:lnSpc>
                <a:spcPct val="110000"/>
              </a:lnSpc>
              <a:spcBef>
                <a:spcPts val="600"/>
              </a:spcBef>
            </a:pPr>
            <a:r>
              <a:rPr lang="cs-CZ" sz="3300" dirty="0"/>
              <a:t>Stavební úpravy prostor zařízení určených pro práci s dětmi – přímé náklady X stavební úpravy pro projekt samotný – nepřímé náklady</a:t>
            </a:r>
          </a:p>
          <a:p>
            <a:pPr algn="just">
              <a:lnSpc>
                <a:spcPct val="110000"/>
              </a:lnSpc>
              <a:spcBef>
                <a:spcPts val="600"/>
              </a:spcBef>
            </a:pPr>
            <a:r>
              <a:rPr lang="cs-CZ" sz="3300" dirty="0"/>
              <a:t>Pronájem prostor pro klub/družinu – přímé náklady (Nákup služeb) X pronájem prostor využívaných k administraci projektu – nepřímé náklady</a:t>
            </a:r>
          </a:p>
          <a:p>
            <a:pPr algn="just">
              <a:lnSpc>
                <a:spcPct val="110000"/>
              </a:lnSpc>
              <a:spcBef>
                <a:spcPts val="600"/>
              </a:spcBef>
            </a:pPr>
            <a:r>
              <a:rPr lang="cs-CZ" sz="3300" dirty="0"/>
              <a:t>Společná doprava dětí – přímé náklady (Nákup služeb)</a:t>
            </a:r>
          </a:p>
          <a:p>
            <a:pPr algn="just">
              <a:lnSpc>
                <a:spcPct val="110000"/>
              </a:lnSpc>
              <a:spcBef>
                <a:spcPts val="600"/>
              </a:spcBef>
            </a:pPr>
            <a:r>
              <a:rPr lang="cs-CZ" sz="3300" dirty="0"/>
              <a:t>Služby péče o děti vykonávané pečující osobou s ŽL – přímé náklady (Nákup služeb)</a:t>
            </a:r>
          </a:p>
          <a:p>
            <a:pPr algn="just">
              <a:lnSpc>
                <a:spcPct val="110000"/>
              </a:lnSpc>
              <a:spcBef>
                <a:spcPts val="600"/>
              </a:spcBef>
            </a:pPr>
            <a:r>
              <a:rPr lang="cs-CZ" sz="3300" dirty="0"/>
              <a:t>Kurz zdravotníka – přímé náklady (Nákup služeb)</a:t>
            </a:r>
          </a:p>
          <a:p>
            <a:pPr algn="just">
              <a:lnSpc>
                <a:spcPct val="110000"/>
              </a:lnSpc>
              <a:spcBef>
                <a:spcPts val="600"/>
              </a:spcBef>
            </a:pPr>
            <a:r>
              <a:rPr lang="cs-CZ" sz="3300" dirty="0"/>
              <a:t>Vzdělávání pečujících osob – přímé náklady (musí být vazba na deklarovaná pracovní místa)</a:t>
            </a:r>
          </a:p>
          <a:p>
            <a:pPr>
              <a:buNone/>
            </a:pPr>
            <a:endParaRPr lang="cs-CZ" sz="900" dirty="0"/>
          </a:p>
          <a:p>
            <a:pPr marL="0" indent="0">
              <a:buNone/>
            </a:pPr>
            <a:endParaRPr lang="cs-CZ" dirty="0"/>
          </a:p>
        </p:txBody>
      </p:sp>
    </p:spTree>
    <p:extLst>
      <p:ext uri="{BB962C8B-B14F-4D97-AF65-F5344CB8AC3E}">
        <p14:creationId xmlns:p14="http://schemas.microsoft.com/office/powerpoint/2010/main" val="122083549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205682"/>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Nezpůsobilé výdaje</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C6B9E6E9-5F9D-41A2-8D0B-D0CD35A4D7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
        <p:nvSpPr>
          <p:cNvPr id="5" name="Zástupný symbol pro obsah 4">
            <a:extLst>
              <a:ext uri="{FF2B5EF4-FFF2-40B4-BE49-F238E27FC236}">
                <a16:creationId xmlns:a16="http://schemas.microsoft.com/office/drawing/2014/main" id="{C8FBBEDF-B1B6-468F-9392-FAD74E59CE89}"/>
              </a:ext>
            </a:extLst>
          </p:cNvPr>
          <p:cNvSpPr>
            <a:spLocks noGrp="1"/>
          </p:cNvSpPr>
          <p:nvPr>
            <p:ph idx="1"/>
          </p:nvPr>
        </p:nvSpPr>
        <p:spPr>
          <a:xfrm>
            <a:off x="320842" y="1179110"/>
            <a:ext cx="11421979" cy="4642973"/>
          </a:xfrm>
        </p:spPr>
        <p:txBody>
          <a:bodyPr>
            <a:normAutofit/>
          </a:bodyPr>
          <a:lstStyle/>
          <a:p>
            <a:pPr marL="0" indent="0">
              <a:buNone/>
            </a:pPr>
            <a:r>
              <a:rPr lang="cs-CZ" b="1" dirty="0"/>
              <a:t>Mezi nezpůsobilé výdaje patří např.:</a:t>
            </a:r>
          </a:p>
          <a:p>
            <a:pPr marL="0" indent="0">
              <a:buNone/>
            </a:pPr>
            <a:endParaRPr lang="cs-CZ" b="1" dirty="0"/>
          </a:p>
          <a:p>
            <a:r>
              <a:rPr lang="cs-CZ" dirty="0"/>
              <a:t>Stravné pro děti </a:t>
            </a:r>
          </a:p>
          <a:p>
            <a:r>
              <a:rPr lang="cs-CZ" dirty="0"/>
              <a:t>Zajištění výletů - náklady na dopravu/cestovné, vstupné, potravinové balíčky</a:t>
            </a:r>
          </a:p>
          <a:p>
            <a:r>
              <a:rPr lang="cs-CZ" dirty="0"/>
              <a:t>Náklady na napsání projektu</a:t>
            </a:r>
          </a:p>
          <a:p>
            <a:endParaRPr lang="cs-CZ" dirty="0"/>
          </a:p>
          <a:p>
            <a:r>
              <a:rPr lang="cs-CZ" dirty="0"/>
              <a:t>V Rozpočtu vždy NULOVÉ</a:t>
            </a:r>
          </a:p>
          <a:p>
            <a:pPr algn="just">
              <a:lnSpc>
                <a:spcPct val="150000"/>
              </a:lnSpc>
              <a:spcBef>
                <a:spcPts val="0"/>
              </a:spcBef>
            </a:pPr>
            <a:endParaRPr lang="cs-CZ" sz="900" b="1" dirty="0"/>
          </a:p>
          <a:p>
            <a:pPr>
              <a:buNone/>
            </a:pPr>
            <a:endParaRPr lang="cs-CZ" sz="900" dirty="0"/>
          </a:p>
          <a:p>
            <a:pPr marL="0" indent="0">
              <a:buNone/>
            </a:pPr>
            <a:endParaRPr lang="cs-CZ" dirty="0"/>
          </a:p>
        </p:txBody>
      </p:sp>
    </p:spTree>
    <p:extLst>
      <p:ext uri="{BB962C8B-B14F-4D97-AF65-F5344CB8AC3E}">
        <p14:creationId xmlns:p14="http://schemas.microsoft.com/office/powerpoint/2010/main" val="401804198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146191"/>
            <a:ext cx="11670189" cy="4681442"/>
          </a:xfrm>
        </p:spPr>
        <p:txBody>
          <a:bodyPr>
            <a:normAutofit fontScale="47500" lnSpcReduction="20000"/>
          </a:bodyPr>
          <a:lstStyle/>
          <a:p>
            <a:pPr marL="0" indent="0" algn="just">
              <a:lnSpc>
                <a:spcPct val="100000"/>
              </a:lnSpc>
              <a:spcBef>
                <a:spcPts val="0"/>
              </a:spcBef>
              <a:buNone/>
            </a:pPr>
            <a:r>
              <a:rPr lang="cs-CZ" sz="3600" b="1" dirty="0"/>
              <a:t>Příjmy projektu = </a:t>
            </a:r>
            <a:r>
              <a:rPr lang="cs-CZ" sz="3600" dirty="0"/>
              <a:t>příjmy vygenerované projektem v době jeho realizace </a:t>
            </a:r>
          </a:p>
          <a:p>
            <a:pPr marL="0" indent="0" algn="just">
              <a:lnSpc>
                <a:spcPct val="100000"/>
              </a:lnSpc>
              <a:spcBef>
                <a:spcPts val="0"/>
              </a:spcBef>
              <a:buNone/>
            </a:pPr>
            <a:endParaRPr lang="cs-CZ" sz="3600" dirty="0"/>
          </a:p>
          <a:p>
            <a:pPr marL="0" indent="0" algn="just">
              <a:lnSpc>
                <a:spcPct val="100000"/>
              </a:lnSpc>
              <a:spcBef>
                <a:spcPts val="0"/>
              </a:spcBef>
              <a:buNone/>
            </a:pPr>
            <a:r>
              <a:rPr lang="cs-CZ" sz="3600" dirty="0"/>
              <a:t>Například: </a:t>
            </a:r>
          </a:p>
          <a:p>
            <a:pPr marL="360363" indent="-360363" algn="just">
              <a:lnSpc>
                <a:spcPct val="100000"/>
              </a:lnSpc>
              <a:spcBef>
                <a:spcPts val="0"/>
              </a:spcBef>
            </a:pPr>
            <a:r>
              <a:rPr lang="cs-CZ" sz="3600" dirty="0"/>
              <a:t>Příjmy za poskytované služby (poplatky za školení), </a:t>
            </a:r>
          </a:p>
          <a:p>
            <a:pPr marL="360363" indent="-360363" algn="just">
              <a:lnSpc>
                <a:spcPct val="100000"/>
              </a:lnSpc>
              <a:spcBef>
                <a:spcPts val="0"/>
              </a:spcBef>
            </a:pPr>
            <a:r>
              <a:rPr lang="cs-CZ" sz="3600" dirty="0"/>
              <a:t>Příjmy za prodej výrobků, které vznikly v rámci projektu (tj. výrobků, na jejichž vznik byly vynaloženy výdaje projektu),</a:t>
            </a:r>
          </a:p>
          <a:p>
            <a:pPr marL="360363" indent="-360363" algn="just">
              <a:lnSpc>
                <a:spcPct val="100000"/>
              </a:lnSpc>
              <a:spcBef>
                <a:spcPts val="0"/>
              </a:spcBef>
            </a:pPr>
            <a:r>
              <a:rPr lang="cs-CZ" sz="3600" dirty="0"/>
              <a:t>Příjmy za pronájem (prostor, zařízení, softwaru, ad.) financovaných z projektu.</a:t>
            </a:r>
          </a:p>
          <a:p>
            <a:pPr marL="360363" indent="-360363" algn="just">
              <a:lnSpc>
                <a:spcPct val="100000"/>
              </a:lnSpc>
              <a:spcBef>
                <a:spcPts val="0"/>
              </a:spcBef>
            </a:pPr>
            <a:endParaRPr lang="cs-CZ" sz="3600" dirty="0"/>
          </a:p>
          <a:p>
            <a:pPr marL="0" indent="0" algn="just">
              <a:lnSpc>
                <a:spcPct val="100000"/>
              </a:lnSpc>
              <a:spcBef>
                <a:spcPts val="0"/>
              </a:spcBef>
              <a:buNone/>
            </a:pPr>
            <a:r>
              <a:rPr lang="cs-CZ" sz="3600" b="1" dirty="0"/>
              <a:t>Příjmem projektu nikdy nejsou:  </a:t>
            </a:r>
          </a:p>
          <a:p>
            <a:pPr marL="360363" indent="-360363" algn="just">
              <a:lnSpc>
                <a:spcPct val="100000"/>
              </a:lnSpc>
              <a:spcBef>
                <a:spcPts val="0"/>
              </a:spcBef>
            </a:pPr>
            <a:r>
              <a:rPr lang="cs-CZ" sz="3600" dirty="0"/>
              <a:t>úroky vygenerované na bankovních účtech příjemce, na které byla poskytnuta podpora z OPZ;  platby, které příjemce/partner obdrží ze smluvních pokut v důsledku porušení smlouvy mezi příjemcem/partnerem a třetí osobou či osobami; </a:t>
            </a:r>
          </a:p>
          <a:p>
            <a:pPr marL="360363" indent="-360363" algn="just">
              <a:lnSpc>
                <a:spcPct val="100000"/>
              </a:lnSpc>
              <a:spcBef>
                <a:spcPts val="0"/>
              </a:spcBef>
            </a:pPr>
            <a:r>
              <a:rPr lang="cs-CZ" sz="3600" dirty="0"/>
              <a:t>platby, které vznikají v důsledku toho, že třetí osoba vybraná podle pravidel pro zadávání zakázek svou nabídku stáhne (peněžní jistota). </a:t>
            </a:r>
          </a:p>
          <a:p>
            <a:pPr marL="360363" indent="-360363" algn="just">
              <a:lnSpc>
                <a:spcPct val="100000"/>
              </a:lnSpc>
              <a:spcBef>
                <a:spcPts val="0"/>
              </a:spcBef>
            </a:pPr>
            <a:endParaRPr lang="cs-CZ" sz="3600" b="1" dirty="0"/>
          </a:p>
          <a:p>
            <a:pPr marL="360363" indent="-360363" algn="just">
              <a:lnSpc>
                <a:spcPct val="100000"/>
              </a:lnSpc>
              <a:spcBef>
                <a:spcPts val="0"/>
              </a:spcBef>
            </a:pPr>
            <a:r>
              <a:rPr lang="cs-CZ" sz="3600" b="1" dirty="0"/>
              <a:t>Do žádosti o podporu </a:t>
            </a:r>
            <a:r>
              <a:rPr lang="cs-CZ" sz="3600" dirty="0"/>
              <a:t>se uvádí pouze „</a:t>
            </a:r>
            <a:r>
              <a:rPr lang="cs-CZ" sz="3600" b="1" dirty="0"/>
              <a:t>předpokládané čisté příjmy</a:t>
            </a:r>
            <a:r>
              <a:rPr lang="cs-CZ" sz="3600" dirty="0"/>
              <a:t>“ do řádku „Jiné peněžní příjmy“ - o tyto příjmy bude snížena poskytnutá dotace.</a:t>
            </a:r>
          </a:p>
          <a:p>
            <a:pPr marL="360363" indent="-360363" algn="just">
              <a:lnSpc>
                <a:spcPct val="100000"/>
              </a:lnSpc>
              <a:spcBef>
                <a:spcPts val="0"/>
              </a:spcBef>
            </a:pPr>
            <a:r>
              <a:rPr lang="cs-CZ" sz="3600" b="1" dirty="0"/>
              <a:t>Čistým příjmem </a:t>
            </a:r>
            <a:r>
              <a:rPr lang="cs-CZ" sz="3600" dirty="0"/>
              <a:t>je ta částka příjmů, která převyšuje částku vlastního financování způsobilých výdajů projektu (např. příspěvky převyšující spolufinancování).</a:t>
            </a:r>
          </a:p>
          <a:p>
            <a:pPr marL="360363" indent="-360363" algn="just">
              <a:lnSpc>
                <a:spcPct val="100000"/>
              </a:lnSpc>
              <a:spcBef>
                <a:spcPts val="0"/>
              </a:spcBef>
            </a:pPr>
            <a:r>
              <a:rPr lang="cs-CZ" sz="3600" b="1" dirty="0"/>
              <a:t>Nepředpokládané i předpokládané čisté příjmy </a:t>
            </a:r>
            <a:r>
              <a:rPr lang="cs-CZ" sz="3600" dirty="0"/>
              <a:t>se budou reportovat průběžně ve Zprávách o realizaci projektu (ZOR).</a:t>
            </a:r>
          </a:p>
          <a:p>
            <a:pPr marL="360363" indent="-360363" algn="just">
              <a:lnSpc>
                <a:spcPct val="100000"/>
              </a:lnSpc>
              <a:spcBef>
                <a:spcPts val="0"/>
              </a:spcBef>
            </a:pPr>
            <a:endParaRPr lang="cs-CZ" sz="3600" dirty="0"/>
          </a:p>
          <a:p>
            <a:pPr marL="360363" indent="-360363" algn="just">
              <a:lnSpc>
                <a:spcPct val="100000"/>
              </a:lnSpc>
              <a:spcBef>
                <a:spcPts val="0"/>
              </a:spcBef>
            </a:pPr>
            <a:r>
              <a:rPr lang="cs-CZ" sz="3600" b="1" dirty="0"/>
              <a:t>U subjektů, kterým byla podpora z OPZ poskytnuta v režimu veřejné podpory či podpory de minimis, se čisté příjmy nevykazují, resp. vždy se rovnají 0 Kč (bez ohledu na výši příjmů vygenerovaných projektem). Toto platí pro příjemce </a:t>
            </a:r>
            <a:br>
              <a:rPr lang="cs-CZ" sz="3600" b="1" dirty="0"/>
            </a:br>
            <a:r>
              <a:rPr lang="cs-CZ" sz="3600" b="1" dirty="0"/>
              <a:t>i partnery.</a:t>
            </a:r>
          </a:p>
          <a:p>
            <a:pPr marL="0" indent="0" algn="just">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Příjmy projektu</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DE2CC0CB-07A5-4F10-8A46-8DAD56D5D6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3593754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858803" y="-47166"/>
            <a:ext cx="6970206" cy="1086160"/>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endParaRPr lang="cs-CZ" sz="36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126BFE4-55E9-42B0-BC95-D410F181BB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
        <p:nvSpPr>
          <p:cNvPr id="5" name="Zástupný symbol pro obsah 4">
            <a:extLst>
              <a:ext uri="{FF2B5EF4-FFF2-40B4-BE49-F238E27FC236}">
                <a16:creationId xmlns:a16="http://schemas.microsoft.com/office/drawing/2014/main" id="{9F404548-0817-4BD3-9A2A-15017B7BDEE4}"/>
              </a:ext>
            </a:extLst>
          </p:cNvPr>
          <p:cNvSpPr>
            <a:spLocks noGrp="1"/>
          </p:cNvSpPr>
          <p:nvPr>
            <p:ph idx="1"/>
          </p:nvPr>
        </p:nvSpPr>
        <p:spPr>
          <a:xfrm>
            <a:off x="7120328" y="1126223"/>
            <a:ext cx="5071671" cy="4695862"/>
          </a:xfrm>
        </p:spPr>
        <p:txBody>
          <a:bodyPr>
            <a:normAutofit/>
          </a:bodyPr>
          <a:lstStyle/>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p:txBody>
      </p:sp>
      <p:sp>
        <p:nvSpPr>
          <p:cNvPr id="2" name="Obdélník 1">
            <a:extLst>
              <a:ext uri="{FF2B5EF4-FFF2-40B4-BE49-F238E27FC236}">
                <a16:creationId xmlns:a16="http://schemas.microsoft.com/office/drawing/2014/main" id="{85BE000C-F6D1-46D6-893D-E7E8EBBD075D}"/>
              </a:ext>
            </a:extLst>
          </p:cNvPr>
          <p:cNvSpPr/>
          <p:nvPr/>
        </p:nvSpPr>
        <p:spPr>
          <a:xfrm>
            <a:off x="169062" y="2319773"/>
            <a:ext cx="11726608" cy="923330"/>
          </a:xfrm>
          <a:prstGeom prst="rect">
            <a:avLst/>
          </a:prstGeom>
        </p:spPr>
        <p:txBody>
          <a:bodyPr wrap="none">
            <a:spAutoFit/>
          </a:bodyPr>
          <a:lstStyle/>
          <a:p>
            <a:pPr algn="ctr"/>
            <a:r>
              <a:rPr lang="cs-CZ" sz="5400" b="1" spc="-150" dirty="0">
                <a:solidFill>
                  <a:schemeClr val="accent1">
                    <a:lumMod val="75000"/>
                  </a:schemeClr>
                </a:solidFill>
              </a:rPr>
              <a:t>PROCES HODNOCENÍ A VÝBĚRU PROJEKTŮ</a:t>
            </a:r>
            <a:endParaRPr lang="cs-CZ" sz="5400" dirty="0"/>
          </a:p>
        </p:txBody>
      </p:sp>
      <p:pic>
        <p:nvPicPr>
          <p:cNvPr id="4" name="Obrázek 3">
            <a:extLst>
              <a:ext uri="{FF2B5EF4-FFF2-40B4-BE49-F238E27FC236}">
                <a16:creationId xmlns:a16="http://schemas.microsoft.com/office/drawing/2014/main" id="{3944B97A-F0AD-43EC-A557-4CF85EE055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86" y="4443874"/>
            <a:ext cx="8559808" cy="1411200"/>
          </a:xfrm>
          <a:prstGeom prst="rect">
            <a:avLst/>
          </a:prstGeom>
        </p:spPr>
      </p:pic>
    </p:spTree>
    <p:extLst>
      <p:ext uri="{BB962C8B-B14F-4D97-AF65-F5344CB8AC3E}">
        <p14:creationId xmlns:p14="http://schemas.microsoft.com/office/powerpoint/2010/main" val="2206675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numCol="1">
            <a:normAutofit fontScale="77500" lnSpcReduction="20000"/>
          </a:bodyPr>
          <a:lstStyle/>
          <a:p>
            <a:pPr marL="0" indent="0">
              <a:buNone/>
            </a:pPr>
            <a:endParaRPr lang="cs-CZ" sz="2000" dirty="0"/>
          </a:p>
          <a:p>
            <a:pPr marL="0" indent="0"/>
            <a:r>
              <a:rPr lang="cs-CZ" sz="2600" dirty="0"/>
              <a:t>Místní akční skupina</a:t>
            </a:r>
          </a:p>
          <a:p>
            <a:pPr marL="0" indent="0"/>
            <a:r>
              <a:rPr lang="cs-CZ" sz="2600" dirty="0"/>
              <a:t>Obce</a:t>
            </a:r>
          </a:p>
          <a:p>
            <a:pPr marL="0" indent="0"/>
            <a:r>
              <a:rPr lang="cs-CZ" sz="2600" dirty="0"/>
              <a:t>Dobrovolné svazky obcí</a:t>
            </a:r>
          </a:p>
          <a:p>
            <a:pPr marL="0" indent="0"/>
            <a:r>
              <a:rPr lang="cs-CZ" sz="2600" dirty="0"/>
              <a:t>Organizace zřizované obcemi</a:t>
            </a:r>
          </a:p>
          <a:p>
            <a:pPr marL="0" indent="0"/>
            <a:r>
              <a:rPr lang="cs-CZ" sz="2600" dirty="0"/>
              <a:t>Příspěvkové organizace</a:t>
            </a:r>
          </a:p>
          <a:p>
            <a:pPr marL="0" indent="0"/>
            <a:r>
              <a:rPr lang="cs-CZ" sz="2600" dirty="0"/>
              <a:t>Nestátní neziskové organizace</a:t>
            </a:r>
          </a:p>
          <a:p>
            <a:pPr marL="0" indent="0"/>
            <a:r>
              <a:rPr lang="cs-CZ" sz="2600" dirty="0"/>
              <a:t>Obchodní korporace</a:t>
            </a:r>
          </a:p>
          <a:p>
            <a:pPr marL="0" indent="0"/>
            <a:r>
              <a:rPr lang="cs-CZ" sz="2600" dirty="0"/>
              <a:t>OSVČ</a:t>
            </a:r>
          </a:p>
          <a:p>
            <a:pPr marL="0" indent="0"/>
            <a:r>
              <a:rPr lang="cs-CZ" sz="2600" dirty="0"/>
              <a:t>Poradenské a vzdělávací instituce</a:t>
            </a:r>
          </a:p>
          <a:p>
            <a:pPr marL="0" indent="0"/>
            <a:r>
              <a:rPr lang="cs-CZ" sz="2600" dirty="0"/>
              <a:t>Profesní  a podnikatelská sdružení </a:t>
            </a:r>
          </a:p>
          <a:p>
            <a:pPr marL="0" indent="0"/>
            <a:r>
              <a:rPr lang="cs-CZ" sz="2600" dirty="0"/>
              <a:t>Školy a školská zařízení </a:t>
            </a:r>
          </a:p>
          <a:p>
            <a:pPr marL="0" indent="0">
              <a:buNone/>
            </a:pPr>
            <a:br>
              <a:rPr lang="cs-CZ" sz="2000" dirty="0"/>
            </a:br>
            <a:endParaRPr lang="cs-CZ" sz="2000" dirty="0"/>
          </a:p>
          <a:p>
            <a:pPr marL="0" indent="0">
              <a:buNone/>
            </a:pPr>
            <a:endParaRPr lang="cs-CZ" sz="2000" b="1" dirty="0">
              <a:solidFill>
                <a:srgbClr val="0070C0"/>
              </a:solidFill>
            </a:endParaRP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754277" y="6183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Představení výzvy</a:t>
            </a:r>
          </a:p>
          <a:p>
            <a:pPr algn="r"/>
            <a:r>
              <a:rPr lang="cs-CZ" sz="3200" b="1" dirty="0">
                <a:solidFill>
                  <a:srgbClr val="0070C0"/>
                </a:solidFill>
              </a:rPr>
              <a:t>Oprávnění žadatelé</a:t>
            </a:r>
          </a:p>
          <a:p>
            <a:pPr algn="r"/>
            <a:endParaRPr lang="cs-CZ" sz="3200" b="1" spc="-150" dirty="0">
              <a:solidFill>
                <a:schemeClr val="accent1">
                  <a:lumMod val="75000"/>
                </a:schemeClr>
              </a:solidFill>
            </a:endParaRPr>
          </a:p>
          <a:p>
            <a:pPr algn="r"/>
            <a:endParaRPr lang="cs-CZ" sz="3200" b="1" dirty="0">
              <a:solidFill>
                <a:srgbClr val="0070C0"/>
              </a:solidFill>
            </a:endParaRP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7A67814-349C-41CF-AA72-0FEBE5D5BE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9133202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marL="0" indent="0">
              <a:buNone/>
            </a:pPr>
            <a:endParaRPr lang="cs-CZ" dirty="0"/>
          </a:p>
          <a:p>
            <a:pPr algn="just"/>
            <a:r>
              <a:rPr lang="cs-CZ" sz="2000" dirty="0"/>
              <a:t>Problematika hodnocení přijatelnosti a formálních náležitostí, věcného hodnocení a výběru projektů </a:t>
            </a:r>
          </a:p>
          <a:p>
            <a:pPr lvl="1" algn="just"/>
            <a:r>
              <a:rPr lang="cs-CZ" sz="2000" dirty="0"/>
              <a:t>Viz příloha č. 1 výzvy MAS Informace o způsobu hodnocení a výběru projektů</a:t>
            </a:r>
          </a:p>
          <a:p>
            <a:pPr lvl="1" algn="just"/>
            <a:r>
              <a:rPr lang="cs-CZ" sz="2000" dirty="0"/>
              <a:t>Viz Specifická část pravidel pro žadatele a příjemce v rámci OPZ </a:t>
            </a:r>
          </a:p>
          <a:p>
            <a:pPr algn="just"/>
            <a:r>
              <a:rPr lang="cs-CZ" sz="2000" dirty="0"/>
              <a:t>Proces hodnocení a výběru projektů zajišťuje MAS MORAVSKÁ BRÁNA, </a:t>
            </a:r>
            <a:r>
              <a:rPr lang="cs-CZ" sz="2000" dirty="0" err="1"/>
              <a:t>z.s</a:t>
            </a:r>
            <a:r>
              <a:rPr lang="cs-CZ" sz="2000" dirty="0"/>
              <a:t>.</a:t>
            </a:r>
          </a:p>
          <a:p>
            <a:pPr algn="just"/>
            <a:r>
              <a:rPr lang="cs-CZ" sz="2000" dirty="0"/>
              <a:t>Žádosti předložené jiným způsobem a v jiném termínu než umožňuje výzva, nejsou akceptovány </a:t>
            </a:r>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Proces hodnocení a výběru projektů</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614A59B5-BCAF-4DE3-AB3B-192490FEF5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4606643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marL="0" indent="0">
              <a:buNone/>
            </a:pPr>
            <a:endParaRPr lang="cs-CZ" sz="2200" dirty="0"/>
          </a:p>
          <a:p>
            <a:r>
              <a:rPr lang="cs-CZ" sz="2200" dirty="0"/>
              <a:t>První fáze hodnocení projektů </a:t>
            </a:r>
          </a:p>
          <a:p>
            <a:r>
              <a:rPr lang="cs-CZ" sz="2200" dirty="0"/>
              <a:t>Posouzení základních věcných a administrativních požadavků </a:t>
            </a:r>
          </a:p>
          <a:p>
            <a:r>
              <a:rPr lang="pt-BR" sz="2200" dirty="0"/>
              <a:t>Provádějí pracovníci MAS </a:t>
            </a:r>
            <a:r>
              <a:rPr lang="cs-CZ" sz="2200" dirty="0"/>
              <a:t>MORAVSKÁ BRÁNA, </a:t>
            </a:r>
            <a:r>
              <a:rPr lang="cs-CZ" sz="2200" dirty="0" err="1"/>
              <a:t>z.s</a:t>
            </a:r>
            <a:r>
              <a:rPr lang="cs-CZ" sz="2200" dirty="0"/>
              <a:t>.</a:t>
            </a:r>
            <a:endParaRPr lang="pt-BR" sz="2200" dirty="0"/>
          </a:p>
          <a:p>
            <a:r>
              <a:rPr lang="cs-CZ" sz="2200" dirty="0"/>
              <a:t>Lhůta max. </a:t>
            </a:r>
            <a:r>
              <a:rPr lang="cs-CZ" sz="2200" b="1" dirty="0"/>
              <a:t>30 pracovních dnů </a:t>
            </a:r>
            <a:r>
              <a:rPr lang="cs-CZ" sz="2200" dirty="0"/>
              <a:t>od ukončení příjmu žádostí o podporu </a:t>
            </a:r>
          </a:p>
          <a:p>
            <a:r>
              <a:rPr lang="cs-CZ" sz="2200" dirty="0"/>
              <a:t>Kritéria přijatelnosti jsou neopravitelná </a:t>
            </a:r>
          </a:p>
          <a:p>
            <a:r>
              <a:rPr lang="cs-CZ" sz="2200" dirty="0"/>
              <a:t>Kritéria formálních náležitostí jsou opravitelná – žadatel vyzván 1 x k opravě nebo doplnění ve lhůtě do 5 pracovních dní </a:t>
            </a:r>
          </a:p>
          <a:p>
            <a:r>
              <a:rPr lang="cs-CZ" sz="2200" dirty="0"/>
              <a:t>Hodnotí se podle kontrolních otázek uvedených pro každé kritérium (ANO/NE) </a:t>
            </a:r>
          </a:p>
          <a:p>
            <a:pPr mar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514850" y="258007"/>
            <a:ext cx="7382399"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Proces hodnocení a výběru projektů</a:t>
            </a:r>
          </a:p>
          <a:p>
            <a:pPr algn="r"/>
            <a:r>
              <a:rPr lang="cs-CZ" sz="3200" b="1" dirty="0">
                <a:solidFill>
                  <a:srgbClr val="0070C0"/>
                </a:solidFill>
              </a:rPr>
              <a:t>Hodnocení přijatelnosti a formálních náležitostí </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ECB068DE-35EF-4446-AF7B-626E052FDB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3968833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2"/>
            <a:ext cx="11670189" cy="4715145"/>
          </a:xfrm>
        </p:spPr>
        <p:txBody>
          <a:bodyPr numCol="2">
            <a:normAutofit/>
          </a:bodyPr>
          <a:lstStyle/>
          <a:p>
            <a:pPr marL="0" indent="0" algn="just">
              <a:buNone/>
            </a:pPr>
            <a:r>
              <a:rPr lang="cs-CZ" sz="2200" b="1" dirty="0"/>
              <a:t>Kritéria hodnocení přijatelnosti </a:t>
            </a:r>
            <a:endParaRPr lang="cs-CZ" sz="2200" dirty="0"/>
          </a:p>
          <a:p>
            <a:pPr algn="just"/>
            <a:r>
              <a:rPr lang="cs-CZ" sz="2200" dirty="0"/>
              <a:t>Oprávněnost žadatele </a:t>
            </a:r>
          </a:p>
          <a:p>
            <a:pPr algn="just"/>
            <a:r>
              <a:rPr lang="cs-CZ" sz="2200" dirty="0"/>
              <a:t>Partnerství </a:t>
            </a:r>
          </a:p>
          <a:p>
            <a:pPr algn="just"/>
            <a:r>
              <a:rPr lang="cs-CZ" sz="2200" dirty="0"/>
              <a:t>Cílové skupiny </a:t>
            </a:r>
          </a:p>
          <a:p>
            <a:pPr algn="just"/>
            <a:r>
              <a:rPr lang="cs-CZ" sz="2200" dirty="0"/>
              <a:t>Celkové způsobilé výdaje </a:t>
            </a:r>
          </a:p>
          <a:p>
            <a:pPr algn="just"/>
            <a:r>
              <a:rPr lang="cs-CZ" sz="2200" dirty="0"/>
              <a:t>Aktivity </a:t>
            </a:r>
          </a:p>
          <a:p>
            <a:pPr algn="just"/>
            <a:r>
              <a:rPr lang="cs-CZ" sz="2200" dirty="0"/>
              <a:t>Horizontální principy </a:t>
            </a:r>
          </a:p>
          <a:p>
            <a:pPr algn="just"/>
            <a:r>
              <a:rPr lang="cs-CZ" sz="2200" dirty="0"/>
              <a:t>Trestní bezúhonnost </a:t>
            </a:r>
          </a:p>
          <a:p>
            <a:pPr algn="just"/>
            <a:r>
              <a:rPr lang="cs-CZ" sz="2200" dirty="0"/>
              <a:t>Soulad projektu s SCLLD </a:t>
            </a:r>
          </a:p>
          <a:p>
            <a:pPr algn="just"/>
            <a:r>
              <a:rPr lang="cs-CZ" sz="2200" dirty="0"/>
              <a:t>Ověření administrativní, finanční a provozní kapacity žadatele </a:t>
            </a:r>
            <a:endParaRPr lang="cs-CZ" sz="2200" b="1" dirty="0"/>
          </a:p>
          <a:p>
            <a:pPr marL="0" indent="0" algn="just">
              <a:buNone/>
            </a:pPr>
            <a:r>
              <a:rPr lang="cs-CZ" sz="2200" b="1" dirty="0"/>
              <a:t>Kritéria formálních náležitostí</a:t>
            </a:r>
          </a:p>
          <a:p>
            <a:pPr algn="just"/>
            <a:r>
              <a:rPr lang="cs-CZ" sz="2200" dirty="0"/>
              <a:t>Úplnost a forma žádosti</a:t>
            </a:r>
          </a:p>
          <a:p>
            <a:pPr algn="just"/>
            <a:r>
              <a:rPr lang="cs-CZ" sz="2200" dirty="0"/>
              <a:t>Podpis žádosti</a:t>
            </a:r>
          </a:p>
          <a:p>
            <a:pPr marL="0" indent="0" algn="just">
              <a:buNone/>
            </a:pPr>
            <a:endParaRPr lang="cs-CZ" sz="2200" b="1" dirty="0"/>
          </a:p>
          <a:p>
            <a:pPr marL="0" indent="0" algn="just">
              <a:buNone/>
            </a:pPr>
            <a:r>
              <a:rPr lang="cs-CZ" sz="2200" b="1" dirty="0"/>
              <a:t>Podání žádosti o přezkum </a:t>
            </a:r>
            <a:endParaRPr lang="cs-CZ" sz="2200" dirty="0"/>
          </a:p>
          <a:p>
            <a:pPr algn="just"/>
            <a:r>
              <a:rPr lang="cs-CZ" sz="2200" dirty="0"/>
              <a:t>MAS zasílá informaci o výsledku hodnocení -&gt; lhůta 15 kalendářních dní ode dne doručení informace na podání Žádosti o přezkum u negativně hodnocených Žádostí o podporu </a:t>
            </a:r>
          </a:p>
          <a:p>
            <a:pPr mar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405272" y="157554"/>
            <a:ext cx="7491977"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Proces hodnocení a výběru projektů</a:t>
            </a:r>
          </a:p>
          <a:p>
            <a:pPr algn="r"/>
            <a:r>
              <a:rPr lang="cs-CZ" sz="3200" b="1" dirty="0">
                <a:solidFill>
                  <a:srgbClr val="0070C0"/>
                </a:solidFill>
              </a:rPr>
              <a:t>Hodnocení přijatelnosti a formálních náležitostí </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2D1DFDC-B14D-4865-97D2-C131D4B815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03283917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marL="0" indent="0">
              <a:buNone/>
            </a:pPr>
            <a:endParaRPr lang="cs-CZ" sz="2400" dirty="0"/>
          </a:p>
          <a:p>
            <a:pPr algn="just"/>
            <a:r>
              <a:rPr lang="cs-CZ" sz="2400" dirty="0"/>
              <a:t>Druhá fáze hodnocení projektů </a:t>
            </a:r>
          </a:p>
          <a:p>
            <a:pPr algn="just"/>
            <a:r>
              <a:rPr lang="cs-CZ" sz="2400" dirty="0"/>
              <a:t>Hodnocení kvality </a:t>
            </a:r>
          </a:p>
          <a:p>
            <a:pPr algn="just"/>
            <a:r>
              <a:rPr lang="pt-BR" sz="2400" dirty="0"/>
              <a:t>Provádí jmenovaní hodnotitelé z řad členů výběrové komise (za</a:t>
            </a:r>
            <a:r>
              <a:rPr lang="cs-CZ" sz="2400" dirty="0"/>
              <a:t> </a:t>
            </a:r>
            <a:r>
              <a:rPr lang="pt-BR" sz="2400" dirty="0"/>
              <a:t>věcné hodnocení zodpovídá výběrová komise jako výběrový orgán</a:t>
            </a:r>
            <a:r>
              <a:rPr lang="cs-CZ" sz="2400" dirty="0"/>
              <a:t> </a:t>
            </a:r>
            <a:r>
              <a:rPr lang="pt-BR" sz="2400" dirty="0"/>
              <a:t>MAS </a:t>
            </a:r>
            <a:r>
              <a:rPr lang="cs-CZ" sz="2400" dirty="0"/>
              <a:t>MORAVSKÁ BRÁNA, </a:t>
            </a:r>
            <a:r>
              <a:rPr lang="cs-CZ" sz="2400" dirty="0" err="1"/>
              <a:t>z.s</a:t>
            </a:r>
            <a:r>
              <a:rPr lang="cs-CZ" sz="2400" dirty="0"/>
              <a:t>.) </a:t>
            </a:r>
          </a:p>
          <a:p>
            <a:pPr algn="just"/>
            <a:r>
              <a:rPr lang="cs-CZ" sz="2400" dirty="0"/>
              <a:t>Pouze žádosti o podporu, které uspěly v 1. fázi hodnocení </a:t>
            </a:r>
          </a:p>
          <a:p>
            <a:pPr algn="just"/>
            <a:r>
              <a:rPr lang="cs-CZ" sz="2400" dirty="0"/>
              <a:t>Lhůta max. </a:t>
            </a:r>
            <a:r>
              <a:rPr lang="cs-CZ" sz="2400" b="1" dirty="0"/>
              <a:t>50 pracovních dnů </a:t>
            </a:r>
            <a:r>
              <a:rPr lang="cs-CZ" sz="2400" dirty="0"/>
              <a:t>od ukončení hodnocení FN a P </a:t>
            </a:r>
          </a:p>
          <a:p>
            <a:pPr algn="just"/>
            <a:r>
              <a:rPr lang="cs-CZ" sz="2400" dirty="0"/>
              <a:t>Mohou být výběrovou komisí vymezeny podmínky pro úpravu projektů ze strany žadatele, za kterých by měl být projekt podpořen </a:t>
            </a: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Proces hodnocení a výběru projektů</a:t>
            </a:r>
          </a:p>
          <a:p>
            <a:pPr algn="r"/>
            <a:r>
              <a:rPr lang="cs-CZ" sz="3200" b="1" spc="-150" dirty="0">
                <a:solidFill>
                  <a:schemeClr val="accent1">
                    <a:lumMod val="75000"/>
                  </a:schemeClr>
                </a:solidFill>
              </a:rPr>
              <a:t>Věcné hodnocení</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F7AEC57-CD7C-4918-9599-24A16D4B08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4362891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marL="0" indent="0">
              <a:buNone/>
            </a:pPr>
            <a:endParaRPr lang="cs-CZ" sz="2000" dirty="0"/>
          </a:p>
          <a:p>
            <a:pPr marL="0" indent="0">
              <a:buNone/>
            </a:pPr>
            <a:r>
              <a:rPr lang="cs-CZ" sz="2400" b="1" dirty="0"/>
              <a:t>Kritéria věcného hodnocení</a:t>
            </a:r>
          </a:p>
          <a:p>
            <a:pPr marL="0" indent="0">
              <a:buNone/>
            </a:pPr>
            <a:endParaRPr lang="cs-CZ" dirty="0">
              <a:solidFill>
                <a:srgbClr val="FF0000"/>
              </a:solidFill>
            </a:endParaRP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Proces hodnocení a výběru projektů</a:t>
            </a:r>
          </a:p>
          <a:p>
            <a:pPr algn="r"/>
            <a:r>
              <a:rPr lang="cs-CZ" sz="3200" b="1" spc="-150" dirty="0">
                <a:solidFill>
                  <a:schemeClr val="accent1">
                    <a:lumMod val="75000"/>
                  </a:schemeClr>
                </a:solidFill>
              </a:rPr>
              <a:t>Věcné hodnocení</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graphicFrame>
        <p:nvGraphicFramePr>
          <p:cNvPr id="2" name="Tabulka 1">
            <a:extLst>
              <a:ext uri="{FF2B5EF4-FFF2-40B4-BE49-F238E27FC236}">
                <a16:creationId xmlns:a16="http://schemas.microsoft.com/office/drawing/2014/main" id="{8DB68E48-9CCD-44F9-9411-CBC08C919EAA}"/>
              </a:ext>
            </a:extLst>
          </p:cNvPr>
          <p:cNvGraphicFramePr>
            <a:graphicFrameLocks noGrp="1"/>
          </p:cNvGraphicFramePr>
          <p:nvPr>
            <p:extLst>
              <p:ext uri="{D42A27DB-BD31-4B8C-83A1-F6EECF244321}">
                <p14:modId xmlns:p14="http://schemas.microsoft.com/office/powerpoint/2010/main" val="712696132"/>
              </p:ext>
            </p:extLst>
          </p:nvPr>
        </p:nvGraphicFramePr>
        <p:xfrm>
          <a:off x="642938" y="2243137"/>
          <a:ext cx="10068521" cy="3467134"/>
        </p:xfrm>
        <a:graphic>
          <a:graphicData uri="http://schemas.openxmlformats.org/drawingml/2006/table">
            <a:tbl>
              <a:tblPr firstRow="1" bandRow="1">
                <a:tableStyleId>{5C22544A-7EE6-4342-B048-85BDC9FD1C3A}</a:tableStyleId>
              </a:tblPr>
              <a:tblGrid>
                <a:gridCol w="4551052">
                  <a:extLst>
                    <a:ext uri="{9D8B030D-6E8A-4147-A177-3AD203B41FA5}">
                      <a16:colId xmlns:a16="http://schemas.microsoft.com/office/drawing/2014/main" val="1402731690"/>
                    </a:ext>
                  </a:extLst>
                </a:gridCol>
                <a:gridCol w="5517469">
                  <a:extLst>
                    <a:ext uri="{9D8B030D-6E8A-4147-A177-3AD203B41FA5}">
                      <a16:colId xmlns:a16="http://schemas.microsoft.com/office/drawing/2014/main" val="1821155007"/>
                    </a:ext>
                  </a:extLst>
                </a:gridCol>
              </a:tblGrid>
              <a:tr h="483017">
                <a:tc>
                  <a:txBody>
                    <a:bodyPr/>
                    <a:lstStyle/>
                    <a:p>
                      <a:r>
                        <a:rPr lang="cs-CZ" sz="2200" dirty="0"/>
                        <a:t>Skupina kritérií (max. počet bodů)</a:t>
                      </a:r>
                    </a:p>
                  </a:txBody>
                  <a:tcPr/>
                </a:tc>
                <a:tc>
                  <a:txBody>
                    <a:bodyPr/>
                    <a:lstStyle/>
                    <a:p>
                      <a:r>
                        <a:rPr lang="cs-CZ" sz="2200" dirty="0"/>
                        <a:t>Název kritéria (max. počet bodů)</a:t>
                      </a:r>
                    </a:p>
                  </a:txBody>
                  <a:tcPr/>
                </a:tc>
                <a:extLst>
                  <a:ext uri="{0D108BD9-81ED-4DB2-BD59-A6C34878D82A}">
                    <a16:rowId xmlns:a16="http://schemas.microsoft.com/office/drawing/2014/main" val="3571610529"/>
                  </a:ext>
                </a:extLst>
              </a:tr>
              <a:tr h="483017">
                <a:tc>
                  <a:txBody>
                    <a:bodyPr/>
                    <a:lstStyle/>
                    <a:p>
                      <a:r>
                        <a:rPr lang="cs-CZ" sz="2200" dirty="0"/>
                        <a:t>I. Potřebnost (35)</a:t>
                      </a:r>
                    </a:p>
                  </a:txBody>
                  <a:tcPr/>
                </a:tc>
                <a:tc>
                  <a:txBody>
                    <a:bodyPr/>
                    <a:lstStyle/>
                    <a:p>
                      <a:r>
                        <a:rPr lang="cs-CZ" sz="2200" dirty="0"/>
                        <a:t>Vymezení problému a cílové skupiny (35)</a:t>
                      </a:r>
                    </a:p>
                  </a:txBody>
                  <a:tcPr/>
                </a:tc>
                <a:extLst>
                  <a:ext uri="{0D108BD9-81ED-4DB2-BD59-A6C34878D82A}">
                    <a16:rowId xmlns:a16="http://schemas.microsoft.com/office/drawing/2014/main" val="3018693369"/>
                  </a:ext>
                </a:extLst>
              </a:tr>
              <a:tr h="833700">
                <a:tc>
                  <a:txBody>
                    <a:bodyPr/>
                    <a:lstStyle/>
                    <a:p>
                      <a:r>
                        <a:rPr lang="cs-CZ" sz="2200" dirty="0"/>
                        <a:t>II. Účelnost (30)</a:t>
                      </a:r>
                    </a:p>
                  </a:txBody>
                  <a:tcPr/>
                </a:tc>
                <a:tc>
                  <a:txBody>
                    <a:bodyPr/>
                    <a:lstStyle/>
                    <a:p>
                      <a:r>
                        <a:rPr lang="cs-CZ" sz="2200" dirty="0"/>
                        <a:t>Cíle a konzistentnost projektu (25)</a:t>
                      </a:r>
                    </a:p>
                    <a:p>
                      <a:r>
                        <a:rPr lang="cs-CZ" sz="2200" dirty="0"/>
                        <a:t>Způsob ověření dosažení cíle projektu (5)</a:t>
                      </a:r>
                    </a:p>
                  </a:txBody>
                  <a:tcPr/>
                </a:tc>
                <a:extLst>
                  <a:ext uri="{0D108BD9-81ED-4DB2-BD59-A6C34878D82A}">
                    <a16:rowId xmlns:a16="http://schemas.microsoft.com/office/drawing/2014/main" val="3475974604"/>
                  </a:ext>
                </a:extLst>
              </a:tr>
              <a:tr h="833700">
                <a:tc>
                  <a:txBody>
                    <a:bodyPr/>
                    <a:lstStyle/>
                    <a:p>
                      <a:r>
                        <a:rPr lang="cs-CZ" sz="2200" dirty="0"/>
                        <a:t>III. Efektivnost a hospodárnost (20)</a:t>
                      </a:r>
                    </a:p>
                  </a:txBody>
                  <a:tcPr/>
                </a:tc>
                <a:tc>
                  <a:txBody>
                    <a:bodyPr/>
                    <a:lstStyle/>
                    <a:p>
                      <a:r>
                        <a:rPr lang="cs-CZ" sz="2200" dirty="0"/>
                        <a:t>Efektivita projektu, rozpočet (15)</a:t>
                      </a:r>
                    </a:p>
                    <a:p>
                      <a:r>
                        <a:rPr lang="cs-CZ" sz="2200" dirty="0"/>
                        <a:t>Adekvátnost indikátorů (5)</a:t>
                      </a:r>
                    </a:p>
                  </a:txBody>
                  <a:tcPr/>
                </a:tc>
                <a:extLst>
                  <a:ext uri="{0D108BD9-81ED-4DB2-BD59-A6C34878D82A}">
                    <a16:rowId xmlns:a16="http://schemas.microsoft.com/office/drawing/2014/main" val="1619373035"/>
                  </a:ext>
                </a:extLst>
              </a:tr>
              <a:tr h="833700">
                <a:tc>
                  <a:txBody>
                    <a:bodyPr/>
                    <a:lstStyle/>
                    <a:p>
                      <a:r>
                        <a:rPr lang="cs-CZ" sz="2200" dirty="0"/>
                        <a:t>IV. Proveditelnost (15)</a:t>
                      </a:r>
                    </a:p>
                  </a:txBody>
                  <a:tcPr/>
                </a:tc>
                <a:tc>
                  <a:txBody>
                    <a:bodyPr/>
                    <a:lstStyle/>
                    <a:p>
                      <a:r>
                        <a:rPr lang="cs-CZ" sz="2200" dirty="0"/>
                        <a:t>Způsob realizace aktivit a jejich návaznost (10)</a:t>
                      </a:r>
                    </a:p>
                    <a:p>
                      <a:r>
                        <a:rPr lang="cs-CZ" sz="2200" dirty="0"/>
                        <a:t>Způsob zapojení cílové skupiny (5)</a:t>
                      </a:r>
                    </a:p>
                  </a:txBody>
                  <a:tcPr/>
                </a:tc>
                <a:extLst>
                  <a:ext uri="{0D108BD9-81ED-4DB2-BD59-A6C34878D82A}">
                    <a16:rowId xmlns:a16="http://schemas.microsoft.com/office/drawing/2014/main" val="3100486862"/>
                  </a:ext>
                </a:extLst>
              </a:tr>
            </a:tbl>
          </a:graphicData>
        </a:graphic>
      </p:graphicFrame>
      <p:pic>
        <p:nvPicPr>
          <p:cNvPr id="13" name="Obrázek 12">
            <a:extLst>
              <a:ext uri="{FF2B5EF4-FFF2-40B4-BE49-F238E27FC236}">
                <a16:creationId xmlns:a16="http://schemas.microsoft.com/office/drawing/2014/main" id="{63756A65-3D88-439A-AD85-40982D59F7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4394062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lnSpcReduction="10000"/>
          </a:bodyPr>
          <a:lstStyle/>
          <a:p>
            <a:pPr marL="0" indent="0">
              <a:buNone/>
            </a:pPr>
            <a:endParaRPr lang="cs-CZ" sz="2200" dirty="0"/>
          </a:p>
          <a:p>
            <a:pPr algn="just"/>
            <a:r>
              <a:rPr lang="cs-CZ" sz="2400" dirty="0"/>
              <a:t>Výběrová komise odpovídá u každého kritéria na Hlavní otázku (+ pomocné podotázky) </a:t>
            </a:r>
          </a:p>
          <a:p>
            <a:pPr algn="just"/>
            <a:endParaRPr lang="cs-CZ" sz="2400" dirty="0"/>
          </a:p>
          <a:p>
            <a:pPr algn="just"/>
            <a:r>
              <a:rPr lang="cs-CZ" sz="2400" dirty="0"/>
              <a:t>Využívá 4 deskriptory: </a:t>
            </a:r>
          </a:p>
          <a:p>
            <a:pPr marL="0" indent="0" algn="just">
              <a:buNone/>
            </a:pPr>
            <a:r>
              <a:rPr lang="cs-CZ" sz="2400" dirty="0"/>
              <a:t>1. Velmi dobře 	100 % max. dosažitelného počtu bodů v kritériu </a:t>
            </a:r>
          </a:p>
          <a:p>
            <a:pPr marL="0" indent="0" algn="just">
              <a:buNone/>
            </a:pPr>
            <a:r>
              <a:rPr lang="cs-CZ" sz="2400" dirty="0"/>
              <a:t>2. Dobře 		75 % max. dosažitelného počtu bodů v kritériu </a:t>
            </a:r>
          </a:p>
          <a:p>
            <a:pPr marL="0" indent="0" algn="just">
              <a:buNone/>
            </a:pPr>
            <a:r>
              <a:rPr lang="cs-CZ" sz="2400" dirty="0"/>
              <a:t>3. Dostatečně 		50 % max. dosažitelného počtu bodů v kritériu </a:t>
            </a:r>
          </a:p>
          <a:p>
            <a:pPr marL="0" indent="0" algn="just">
              <a:buNone/>
            </a:pPr>
            <a:r>
              <a:rPr lang="cs-CZ" sz="2400" dirty="0"/>
              <a:t>4. Nedostatečně 	25 % max. dosažitelného počtu bodů v kritériu </a:t>
            </a:r>
          </a:p>
          <a:p>
            <a:pPr marL="0" indent="0" algn="just">
              <a:buNone/>
            </a:pPr>
            <a:endParaRPr lang="cs-CZ" sz="2400" dirty="0"/>
          </a:p>
          <a:p>
            <a:pPr algn="just"/>
            <a:r>
              <a:rPr lang="cs-CZ" sz="2400" dirty="0"/>
              <a:t>Deskriptor 4 je eliminační – získání tohoto deskriptoru nejméně u jednoho kritéria </a:t>
            </a:r>
            <a:r>
              <a:rPr lang="cs-CZ" sz="2400" b="1" dirty="0"/>
              <a:t>-&gt; </a:t>
            </a:r>
            <a:r>
              <a:rPr lang="cs-CZ" sz="2400" dirty="0"/>
              <a:t>Žádost o podporu nesplnila podmínky věcného hodnocení </a:t>
            </a: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Proces hodnocení a výběru projektů</a:t>
            </a:r>
          </a:p>
          <a:p>
            <a:pPr algn="r"/>
            <a:r>
              <a:rPr lang="cs-CZ" sz="3200" b="1" spc="-150" dirty="0">
                <a:solidFill>
                  <a:schemeClr val="accent1">
                    <a:lumMod val="75000"/>
                  </a:schemeClr>
                </a:solidFill>
              </a:rPr>
              <a:t>Věcné hodnocení</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1915A144-8C87-49AE-B2A7-B6DFD5C8F5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27584406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lnSpcReduction="10000"/>
          </a:bodyPr>
          <a:lstStyle/>
          <a:p>
            <a:pPr marL="0" lvl="0" indent="0">
              <a:buNone/>
            </a:pPr>
            <a:endParaRPr lang="cs-CZ" sz="2000" dirty="0"/>
          </a:p>
          <a:p>
            <a:pPr algn="just"/>
            <a:r>
              <a:rPr lang="cs-CZ" sz="2400" dirty="0"/>
              <a:t>Max. počet bodů věcného hodnocení - 100 </a:t>
            </a:r>
          </a:p>
          <a:p>
            <a:pPr algn="just"/>
            <a:endParaRPr lang="cs-CZ" sz="2400" dirty="0"/>
          </a:p>
          <a:p>
            <a:pPr algn="just"/>
            <a:r>
              <a:rPr lang="cs-CZ" sz="2400" dirty="0"/>
              <a:t>Žádost musí získat min. 50 bodů, aby splnila podmínky věcného hodnocení a všechny hlavní otázky musí být hodnoceny deskriptory 1 – 3</a:t>
            </a:r>
          </a:p>
          <a:p>
            <a:pPr marL="0" indent="0" algn="just">
              <a:buNone/>
            </a:pPr>
            <a:r>
              <a:rPr lang="cs-CZ" sz="2400" dirty="0"/>
              <a:t> </a:t>
            </a:r>
          </a:p>
          <a:p>
            <a:pPr algn="just"/>
            <a:r>
              <a:rPr lang="cs-CZ" sz="2400" b="1" dirty="0"/>
              <a:t>Žádost o přezkum: </a:t>
            </a:r>
            <a:r>
              <a:rPr lang="cs-CZ" sz="2400" dirty="0"/>
              <a:t>MAS zasílá informaci o výsledku hodnocení -&gt; lhůta 15 kalendářních dní ode dne doručení informace na podání Žádosti o přezkum u negativně hodnocených Žádostí o podporu </a:t>
            </a:r>
          </a:p>
          <a:p>
            <a:pPr marL="0" indent="0" algn="just">
              <a:buNone/>
            </a:pPr>
            <a:endParaRPr lang="cs-CZ" sz="2400" dirty="0"/>
          </a:p>
          <a:p>
            <a:pPr algn="just"/>
            <a:r>
              <a:rPr lang="cs-CZ" sz="2400" dirty="0"/>
              <a:t>MAS současně upozorňuje, že tento závěr ještě předává k závěrečnému ověření způsobilosti projektů a ke kontrole administrativních postupů na ŘO OPZ </a:t>
            </a:r>
          </a:p>
          <a:p>
            <a:pPr mar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Proces hodnocení a výběru projektů</a:t>
            </a:r>
          </a:p>
          <a:p>
            <a:pPr algn="r"/>
            <a:r>
              <a:rPr lang="cs-CZ" sz="3200" b="1" spc="-150" dirty="0">
                <a:solidFill>
                  <a:schemeClr val="accent1">
                    <a:lumMod val="75000"/>
                  </a:schemeClr>
                </a:solidFill>
              </a:rPr>
              <a:t>Věcné hodnocení</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EDFD2953-C0D1-4E0F-A51B-7A5AD90DD3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1760826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algn="just"/>
            <a:r>
              <a:rPr lang="cs-CZ" sz="2100" dirty="0"/>
              <a:t>Provádí rada spolku do 30 pracovních dní od ukončení věcného hodnocení</a:t>
            </a:r>
          </a:p>
          <a:p>
            <a:pPr algn="just"/>
            <a:r>
              <a:rPr lang="cs-CZ" sz="2100" dirty="0"/>
              <a:t>Rada spolku stanoví pořadí projektů a provede výběr Žádostí o dotaci dle bodového hodnocení </a:t>
            </a:r>
            <a:br>
              <a:rPr lang="cs-CZ" sz="2100" dirty="0"/>
            </a:br>
            <a:r>
              <a:rPr lang="cs-CZ" sz="2100" dirty="0"/>
              <a:t>a aktuálních finančních prostředků alokovaných na danou výzvu v souladu s nastavenými postupy MAS</a:t>
            </a:r>
          </a:p>
          <a:p>
            <a:pPr algn="just"/>
            <a:r>
              <a:rPr lang="cs-CZ" sz="2100" dirty="0"/>
              <a:t>Rada spolku nemůže měnit pořadí projektů, které je dáno bodovým ohodnocením získaným v rámci věcného hodnocení a nelze jej měnit jiným způsobem než nedoporučením projektu k podpoře </a:t>
            </a:r>
          </a:p>
          <a:p>
            <a:pPr algn="just"/>
            <a:r>
              <a:rPr lang="cs-CZ" sz="2100" b="1" dirty="0"/>
              <a:t>Žádost o přezkum: </a:t>
            </a:r>
            <a:r>
              <a:rPr lang="cs-CZ" sz="2100" dirty="0"/>
              <a:t>MAS zasílá informaci o výsledku hodnocení -&gt; lhůta 15 kalendářních dní ode dne doručení informace na podání Žádosti o přezkum u negativně hodnocených Žádostí o podporu </a:t>
            </a:r>
          </a:p>
          <a:p>
            <a:pPr algn="just"/>
            <a:r>
              <a:rPr lang="cs-CZ" sz="2100" dirty="0"/>
              <a:t>Rada spolku může na základě doporučení a návrhů výběrové komise MAS nebo na základě porovnání projednávaných žádosti o podporu mezi sebou rozhodnout o stanovení podmínek poskytnutí podpory na projekt</a:t>
            </a:r>
          </a:p>
          <a:p>
            <a:pPr algn="just"/>
            <a:r>
              <a:rPr lang="cs-CZ" sz="2100" dirty="0"/>
              <a:t>MAS současně upozorňuje, že tento závěr ještě předává k závěrečnému ověření způsobilosti projektů </a:t>
            </a:r>
            <a:br>
              <a:rPr lang="cs-CZ" sz="2100" dirty="0"/>
            </a:br>
            <a:r>
              <a:rPr lang="cs-CZ" sz="2100" dirty="0"/>
              <a:t>a ke kontrole administrativních postupů na ŘO OPZ </a:t>
            </a:r>
          </a:p>
          <a:p>
            <a:pPr mar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Proces hodnocení a výběru projektů</a:t>
            </a:r>
          </a:p>
          <a:p>
            <a:pPr algn="r"/>
            <a:r>
              <a:rPr lang="cs-CZ" sz="3200" b="1" dirty="0">
                <a:solidFill>
                  <a:schemeClr val="accent1">
                    <a:lumMod val="75000"/>
                  </a:schemeClr>
                </a:solidFill>
              </a:rPr>
              <a:t>Výběr projektů (ze strany MAS)</a:t>
            </a:r>
            <a:endParaRPr lang="cs-CZ" sz="3200" dirty="0">
              <a:solidFill>
                <a:schemeClr val="accent1">
                  <a:lumMod val="75000"/>
                </a:schemeClr>
              </a:solidFill>
            </a:endParaRP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EDFD2953-C0D1-4E0F-A51B-7A5AD90DD3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75509811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064969"/>
            <a:ext cx="11670189" cy="4762664"/>
          </a:xfrm>
        </p:spPr>
        <p:txBody>
          <a:bodyPr>
            <a:noAutofit/>
          </a:bodyPr>
          <a:lstStyle/>
          <a:p>
            <a:r>
              <a:rPr lang="pl-PL" sz="1700" b="1" dirty="0"/>
              <a:t>Hodnocení FN a P: 	</a:t>
            </a:r>
            <a:r>
              <a:rPr lang="pl-PL" sz="1700" dirty="0"/>
              <a:t>do 30 pracovních dní ze strany MAS </a:t>
            </a:r>
          </a:p>
          <a:p>
            <a:pPr marL="0" indent="0">
              <a:buNone/>
            </a:pPr>
            <a:r>
              <a:rPr lang="cs-CZ" sz="1700" dirty="0"/>
              <a:t>	Odvolání: 		do 15 kalendářních dní ze strany žadatele </a:t>
            </a:r>
          </a:p>
          <a:p>
            <a:r>
              <a:rPr lang="pl-PL" sz="1700" b="1" dirty="0"/>
              <a:t>Věcné hodnocení: 	</a:t>
            </a:r>
            <a:r>
              <a:rPr lang="pl-PL" sz="1700" dirty="0"/>
              <a:t>do 50 pracovních dní ze strany MAS </a:t>
            </a:r>
          </a:p>
          <a:p>
            <a:pPr marL="0" indent="0">
              <a:buNone/>
            </a:pPr>
            <a:r>
              <a:rPr lang="cs-CZ" sz="1700" dirty="0"/>
              <a:t>	Odvolání: 		do 15 kalendářních dní ze strany žadatele</a:t>
            </a:r>
          </a:p>
          <a:p>
            <a:pPr marL="0" indent="0"/>
            <a:r>
              <a:rPr lang="cs-CZ" sz="1700" dirty="0"/>
              <a:t> </a:t>
            </a:r>
            <a:r>
              <a:rPr lang="cs-CZ" sz="1700" b="1" dirty="0"/>
              <a:t>Výběr projektů ze strany rozhodovacího orgánu MAS (rady spolku)                                                                                               </a:t>
            </a:r>
          </a:p>
          <a:p>
            <a:pPr marL="0" indent="0">
              <a:buNone/>
            </a:pPr>
            <a:r>
              <a:rPr lang="cs-CZ" sz="1700" b="1" dirty="0"/>
              <a:t>                                               </a:t>
            </a:r>
            <a:r>
              <a:rPr lang="pl-PL" sz="1700" dirty="0"/>
              <a:t>do 30 pracovních dní ze strany MAS </a:t>
            </a:r>
            <a:r>
              <a:rPr lang="cs-CZ" sz="1700" dirty="0"/>
              <a:t>od dokončení věcného hodnocení                               </a:t>
            </a:r>
          </a:p>
          <a:p>
            <a:pPr marL="0" indent="0">
              <a:buNone/>
            </a:pPr>
            <a:r>
              <a:rPr lang="cs-CZ" sz="1700" dirty="0"/>
              <a:t>               Odvolání:               do 15 kalendářních dní ze strany žadatele</a:t>
            </a:r>
            <a:endParaRPr lang="cs-CZ" sz="1700" b="1" dirty="0"/>
          </a:p>
          <a:p>
            <a:r>
              <a:rPr lang="cs-CZ" sz="1700" b="1" dirty="0"/>
              <a:t>Závěrečné ověření způsobilosti: </a:t>
            </a:r>
            <a:endParaRPr lang="cs-CZ" sz="1700" dirty="0"/>
          </a:p>
          <a:p>
            <a:pPr marL="0" indent="0">
              <a:buNone/>
            </a:pPr>
            <a:r>
              <a:rPr lang="cs-CZ" sz="1700" dirty="0"/>
              <a:t>	ŘO provádí neprodleně dle administrativních kapacit </a:t>
            </a:r>
          </a:p>
          <a:p>
            <a:r>
              <a:rPr lang="cs-CZ" sz="1700" b="1" dirty="0"/>
              <a:t>Vydání právního aktu u doporučených žádostí: </a:t>
            </a:r>
            <a:endParaRPr lang="cs-CZ" sz="1700" dirty="0"/>
          </a:p>
          <a:p>
            <a:pPr marL="0" indent="0">
              <a:buNone/>
            </a:pPr>
            <a:r>
              <a:rPr lang="pl-PL" sz="1700" dirty="0"/>
              <a:t>	do 3 měsíců ze strany ŘO OPZ </a:t>
            </a:r>
          </a:p>
          <a:p>
            <a:pPr>
              <a:lnSpc>
                <a:spcPct val="100000"/>
              </a:lnSpc>
              <a:buClr>
                <a:srgbClr val="1287C3"/>
              </a:buClr>
              <a:buSzPct val="145000"/>
            </a:pPr>
            <a:r>
              <a:rPr lang="cs-CZ" altLang="cs-CZ" sz="1700" b="1" dirty="0"/>
              <a:t>Odeslání první zálohové platby: </a:t>
            </a:r>
            <a:r>
              <a:rPr lang="cs-CZ" altLang="cs-CZ" sz="1700" dirty="0"/>
              <a:t>do 20 pracovních dní od vydání právního aktu (u ex ante) </a:t>
            </a:r>
          </a:p>
          <a:p>
            <a:pPr>
              <a:lnSpc>
                <a:spcPct val="100000"/>
              </a:lnSpc>
              <a:buClr>
                <a:srgbClr val="1287C3"/>
              </a:buClr>
              <a:buSzPct val="145000"/>
            </a:pPr>
            <a:r>
              <a:rPr lang="cs-CZ" altLang="cs-CZ" sz="1700" dirty="0"/>
              <a:t>Další zálohové platby v půlročním intervalu – vždy se Zprávou o realizaci projektu (u ex ante)</a:t>
            </a:r>
          </a:p>
          <a:p>
            <a:pPr marL="0" indent="0">
              <a:buNone/>
            </a:pPr>
            <a:endParaRPr lang="pl-PL" sz="14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271858"/>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Proces hodnocení a výběru projektů</a:t>
            </a:r>
          </a:p>
          <a:p>
            <a:pPr algn="r"/>
            <a:r>
              <a:rPr lang="cs-CZ" sz="3200" b="1" dirty="0">
                <a:solidFill>
                  <a:srgbClr val="0070C0"/>
                </a:solidFill>
              </a:rPr>
              <a:t>Shrnutí a lhůty</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8744913F-C0D4-4634-83F2-ADA6A61B19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168250" cy="864000"/>
          </a:xfrm>
          <a:prstGeom prst="rect">
            <a:avLst/>
          </a:prstGeom>
        </p:spPr>
      </p:pic>
      <p:pic>
        <p:nvPicPr>
          <p:cNvPr id="10" name="Obrázek 9">
            <a:extLst>
              <a:ext uri="{FF2B5EF4-FFF2-40B4-BE49-F238E27FC236}">
                <a16:creationId xmlns:a16="http://schemas.microsoft.com/office/drawing/2014/main" id="{CFC2D811-BE1A-4984-9ADD-91FF9D731B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85727563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858803" y="-47166"/>
            <a:ext cx="6970206" cy="1086160"/>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endParaRPr lang="cs-CZ" sz="36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126BFE4-55E9-42B0-BC95-D410F181BB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
        <p:nvSpPr>
          <p:cNvPr id="5" name="Zástupný symbol pro obsah 4">
            <a:extLst>
              <a:ext uri="{FF2B5EF4-FFF2-40B4-BE49-F238E27FC236}">
                <a16:creationId xmlns:a16="http://schemas.microsoft.com/office/drawing/2014/main" id="{9F404548-0817-4BD3-9A2A-15017B7BDEE4}"/>
              </a:ext>
            </a:extLst>
          </p:cNvPr>
          <p:cNvSpPr>
            <a:spLocks noGrp="1"/>
          </p:cNvSpPr>
          <p:nvPr>
            <p:ph idx="1"/>
          </p:nvPr>
        </p:nvSpPr>
        <p:spPr>
          <a:xfrm>
            <a:off x="7120328" y="1126223"/>
            <a:ext cx="5071671" cy="4695862"/>
          </a:xfrm>
        </p:spPr>
        <p:txBody>
          <a:bodyPr>
            <a:normAutofit/>
          </a:bodyPr>
          <a:lstStyle/>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p:txBody>
      </p:sp>
      <p:sp>
        <p:nvSpPr>
          <p:cNvPr id="2" name="Obdélník 1">
            <a:extLst>
              <a:ext uri="{FF2B5EF4-FFF2-40B4-BE49-F238E27FC236}">
                <a16:creationId xmlns:a16="http://schemas.microsoft.com/office/drawing/2014/main" id="{85BE000C-F6D1-46D6-893D-E7E8EBBD075D}"/>
              </a:ext>
            </a:extLst>
          </p:cNvPr>
          <p:cNvSpPr/>
          <p:nvPr/>
        </p:nvSpPr>
        <p:spPr>
          <a:xfrm>
            <a:off x="1556884" y="2319773"/>
            <a:ext cx="8950977" cy="923330"/>
          </a:xfrm>
          <a:prstGeom prst="rect">
            <a:avLst/>
          </a:prstGeom>
        </p:spPr>
        <p:txBody>
          <a:bodyPr wrap="none">
            <a:spAutoFit/>
          </a:bodyPr>
          <a:lstStyle/>
          <a:p>
            <a:pPr algn="ctr"/>
            <a:r>
              <a:rPr lang="cs-CZ" sz="5400" b="1" spc="-150" dirty="0">
                <a:solidFill>
                  <a:schemeClr val="accent1">
                    <a:lumMod val="75000"/>
                  </a:schemeClr>
                </a:solidFill>
              </a:rPr>
              <a:t>PŘÍPRAVA ŽÁDOSTI O PODPORU</a:t>
            </a:r>
            <a:endParaRPr lang="cs-CZ" sz="5400" dirty="0"/>
          </a:p>
        </p:txBody>
      </p:sp>
      <p:pic>
        <p:nvPicPr>
          <p:cNvPr id="4" name="Obrázek 3">
            <a:extLst>
              <a:ext uri="{FF2B5EF4-FFF2-40B4-BE49-F238E27FC236}">
                <a16:creationId xmlns:a16="http://schemas.microsoft.com/office/drawing/2014/main" id="{3944B97A-F0AD-43EC-A557-4CF85EE055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87" y="4443874"/>
            <a:ext cx="8297773" cy="1368000"/>
          </a:xfrm>
          <a:prstGeom prst="rect">
            <a:avLst/>
          </a:prstGeom>
        </p:spPr>
      </p:pic>
    </p:spTree>
    <p:extLst>
      <p:ext uri="{BB962C8B-B14F-4D97-AF65-F5344CB8AC3E}">
        <p14:creationId xmlns:p14="http://schemas.microsoft.com/office/powerpoint/2010/main" val="3409711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682495"/>
            <a:ext cx="11670189" cy="4145137"/>
          </a:xfrm>
        </p:spPr>
        <p:txBody>
          <a:bodyPr numCol="2">
            <a:normAutofit/>
          </a:bodyPr>
          <a:lstStyle/>
          <a:p>
            <a:pPr marL="0" indent="0">
              <a:buNone/>
            </a:pPr>
            <a:endParaRPr lang="cs-CZ" sz="2000" b="1" dirty="0">
              <a:solidFill>
                <a:srgbClr val="0070C0"/>
              </a:solidFill>
            </a:endParaRPr>
          </a:p>
          <a:p>
            <a:pPr marL="0" indent="0">
              <a:buNone/>
            </a:pPr>
            <a:endParaRPr lang="cs-CZ" sz="2000" b="1" dirty="0">
              <a:solidFill>
                <a:srgbClr val="0070C0"/>
              </a:solidFill>
            </a:endParaRPr>
          </a:p>
          <a:p>
            <a:pPr marL="0" indent="0">
              <a:buNone/>
            </a:pPr>
            <a:endParaRPr lang="cs-CZ" sz="2000" b="1" dirty="0">
              <a:solidFill>
                <a:srgbClr val="0070C0"/>
              </a:solidFill>
            </a:endParaRP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668254" y="417014"/>
            <a:ext cx="7098630" cy="864000"/>
          </a:xfrm>
          <a:prstGeom prst="rect">
            <a:avLst/>
          </a:prstGeom>
          <a:noFill/>
          <a:scene3d>
            <a:camera prst="orthographicFront"/>
            <a:lightRig rig="threePt" dir="t"/>
          </a:scene3d>
          <a:sp3d prstMaterial="metal"/>
        </p:spPr>
        <p:txBody>
          <a:bodyPr vert="horz" lIns="91440" tIns="45720" rIns="91440" bIns="45720" rtlCol="0" anchor="ctr">
            <a:normAutofit fontScale="77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4300" b="1" spc="-150" dirty="0">
                <a:solidFill>
                  <a:schemeClr val="accent1">
                    <a:lumMod val="75000"/>
                  </a:schemeClr>
                </a:solidFill>
              </a:rPr>
              <a:t>Představení výzvy</a:t>
            </a:r>
          </a:p>
          <a:p>
            <a:r>
              <a:rPr lang="cs-CZ" sz="4300" b="1" dirty="0">
                <a:solidFill>
                  <a:srgbClr val="0070C0"/>
                </a:solidFill>
              </a:rPr>
              <a:t>Míra podpory – rozpad zdrojů financování</a:t>
            </a:r>
            <a:endParaRPr lang="cs-CZ" sz="4300" dirty="0"/>
          </a:p>
          <a:p>
            <a:pPr algn="r"/>
            <a:endParaRPr lang="cs-CZ" sz="3200" b="1" dirty="0">
              <a:solidFill>
                <a:srgbClr val="0070C0"/>
              </a:solidFill>
            </a:endParaRP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graphicFrame>
        <p:nvGraphicFramePr>
          <p:cNvPr id="13" name="Tabulka 12"/>
          <p:cNvGraphicFramePr>
            <a:graphicFrameLocks noGrp="1"/>
          </p:cNvGraphicFramePr>
          <p:nvPr>
            <p:extLst>
              <p:ext uri="{D42A27DB-BD31-4B8C-83A1-F6EECF244321}">
                <p14:modId xmlns:p14="http://schemas.microsoft.com/office/powerpoint/2010/main" val="635216502"/>
              </p:ext>
            </p:extLst>
          </p:nvPr>
        </p:nvGraphicFramePr>
        <p:xfrm>
          <a:off x="304801" y="1082030"/>
          <a:ext cx="11660140" cy="4781447"/>
        </p:xfrm>
        <a:graphic>
          <a:graphicData uri="http://schemas.openxmlformats.org/drawingml/2006/table">
            <a:tbl>
              <a:tblPr firstRow="1" firstCol="1" bandRow="1">
                <a:tableStyleId>{5C22544A-7EE6-4342-B048-85BDC9FD1C3A}</a:tableStyleId>
              </a:tblPr>
              <a:tblGrid>
                <a:gridCol w="7615310">
                  <a:extLst>
                    <a:ext uri="{9D8B030D-6E8A-4147-A177-3AD203B41FA5}">
                      <a16:colId xmlns:a16="http://schemas.microsoft.com/office/drawing/2014/main" val="20000"/>
                    </a:ext>
                  </a:extLst>
                </a:gridCol>
                <a:gridCol w="1167618">
                  <a:extLst>
                    <a:ext uri="{9D8B030D-6E8A-4147-A177-3AD203B41FA5}">
                      <a16:colId xmlns:a16="http://schemas.microsoft.com/office/drawing/2014/main" val="20001"/>
                    </a:ext>
                  </a:extLst>
                </a:gridCol>
                <a:gridCol w="1289985">
                  <a:extLst>
                    <a:ext uri="{9D8B030D-6E8A-4147-A177-3AD203B41FA5}">
                      <a16:colId xmlns:a16="http://schemas.microsoft.com/office/drawing/2014/main" val="20003"/>
                    </a:ext>
                  </a:extLst>
                </a:gridCol>
                <a:gridCol w="1587227">
                  <a:extLst>
                    <a:ext uri="{9D8B030D-6E8A-4147-A177-3AD203B41FA5}">
                      <a16:colId xmlns:a16="http://schemas.microsoft.com/office/drawing/2014/main" val="20004"/>
                    </a:ext>
                  </a:extLst>
                </a:gridCol>
              </a:tblGrid>
              <a:tr h="245376">
                <a:tc>
                  <a:txBody>
                    <a:bodyPr/>
                    <a:lstStyle/>
                    <a:p>
                      <a:pPr algn="l">
                        <a:lnSpc>
                          <a:spcPct val="115000"/>
                        </a:lnSpc>
                        <a:spcAft>
                          <a:spcPts val="0"/>
                        </a:spcAft>
                      </a:pPr>
                      <a:r>
                        <a:rPr lang="cs-CZ" sz="1700" dirty="0">
                          <a:effectLst/>
                          <a:latin typeface="+mj-lt"/>
                          <a:ea typeface="Arial"/>
                          <a:cs typeface="Times New Roman"/>
                        </a:rPr>
                        <a:t>Typ</a:t>
                      </a:r>
                      <a:r>
                        <a:rPr lang="cs-CZ" sz="1700" baseline="0" dirty="0">
                          <a:effectLst/>
                          <a:latin typeface="+mj-lt"/>
                          <a:ea typeface="Arial"/>
                          <a:cs typeface="Times New Roman"/>
                        </a:rPr>
                        <a:t> příjemce dle pravidel spolufinancování</a:t>
                      </a:r>
                      <a:endParaRPr lang="cs-CZ" sz="1700" dirty="0">
                        <a:effectLst/>
                        <a:latin typeface="+mj-lt"/>
                        <a:ea typeface="Arial"/>
                        <a:cs typeface="Times New Roman"/>
                      </a:endParaRPr>
                    </a:p>
                  </a:txBody>
                  <a:tcPr marL="44450" marR="44450" marT="0" marB="0" anchor="b"/>
                </a:tc>
                <a:tc>
                  <a:txBody>
                    <a:bodyPr/>
                    <a:lstStyle/>
                    <a:p>
                      <a:pPr algn="ctr">
                        <a:lnSpc>
                          <a:spcPct val="115000"/>
                        </a:lnSpc>
                        <a:spcAft>
                          <a:spcPts val="0"/>
                        </a:spcAft>
                      </a:pPr>
                      <a:r>
                        <a:rPr lang="cs-CZ" sz="1700" dirty="0">
                          <a:effectLst/>
                          <a:latin typeface="+mj-lt"/>
                        </a:rPr>
                        <a:t>EU podíl</a:t>
                      </a:r>
                      <a:endParaRPr lang="cs-CZ" sz="1700" dirty="0">
                        <a:effectLst/>
                        <a:latin typeface="+mj-lt"/>
                        <a:ea typeface="Arial"/>
                        <a:cs typeface="Times New Roman"/>
                      </a:endParaRPr>
                    </a:p>
                  </a:txBody>
                  <a:tcPr marL="44450" marR="44450" marT="0" marB="0" anchor="b"/>
                </a:tc>
                <a:tc>
                  <a:txBody>
                    <a:bodyPr/>
                    <a:lstStyle/>
                    <a:p>
                      <a:pPr algn="ctr">
                        <a:lnSpc>
                          <a:spcPct val="115000"/>
                        </a:lnSpc>
                        <a:spcAft>
                          <a:spcPts val="0"/>
                        </a:spcAft>
                      </a:pPr>
                      <a:r>
                        <a:rPr lang="cs-CZ" sz="1700" dirty="0">
                          <a:effectLst/>
                          <a:latin typeface="+mj-lt"/>
                        </a:rPr>
                        <a:t>Příjemce</a:t>
                      </a:r>
                      <a:endParaRPr lang="cs-CZ" sz="1700" dirty="0">
                        <a:effectLst/>
                        <a:latin typeface="+mj-lt"/>
                        <a:ea typeface="Arial"/>
                        <a:cs typeface="Times New Roman"/>
                      </a:endParaRPr>
                    </a:p>
                  </a:txBody>
                  <a:tcPr marL="44450" marR="44450" marT="0" marB="0" anchor="b"/>
                </a:tc>
                <a:tc>
                  <a:txBody>
                    <a:bodyPr/>
                    <a:lstStyle/>
                    <a:p>
                      <a:pPr algn="ctr">
                        <a:lnSpc>
                          <a:spcPct val="115000"/>
                        </a:lnSpc>
                        <a:spcAft>
                          <a:spcPts val="0"/>
                        </a:spcAft>
                      </a:pPr>
                      <a:r>
                        <a:rPr lang="cs-CZ" sz="1700" dirty="0">
                          <a:effectLst/>
                          <a:latin typeface="+mj-lt"/>
                        </a:rPr>
                        <a:t>Státní rozpočet </a:t>
                      </a:r>
                      <a:endParaRPr lang="cs-CZ" sz="1700" dirty="0">
                        <a:effectLst/>
                        <a:latin typeface="+mj-lt"/>
                        <a:ea typeface="Arial"/>
                        <a:cs typeface="Times New Roman"/>
                      </a:endParaRPr>
                    </a:p>
                  </a:txBody>
                  <a:tcPr marL="44450" marR="44450" marT="0" marB="0" anchor="b"/>
                </a:tc>
                <a:extLst>
                  <a:ext uri="{0D108BD9-81ED-4DB2-BD59-A6C34878D82A}">
                    <a16:rowId xmlns:a16="http://schemas.microsoft.com/office/drawing/2014/main" val="10000"/>
                  </a:ext>
                </a:extLst>
              </a:tr>
              <a:tr h="286929">
                <a:tc>
                  <a:txBody>
                    <a:bodyPr/>
                    <a:lstStyle/>
                    <a:p>
                      <a:pPr algn="l">
                        <a:lnSpc>
                          <a:spcPct val="115000"/>
                        </a:lnSpc>
                        <a:spcAft>
                          <a:spcPts val="0"/>
                        </a:spcAft>
                      </a:pPr>
                      <a:r>
                        <a:rPr lang="cs-CZ" sz="1300" dirty="0">
                          <a:effectLst/>
                          <a:latin typeface="+mn-lt"/>
                          <a:ea typeface="Arial"/>
                          <a:cs typeface="Times New Roman"/>
                        </a:rPr>
                        <a:t>Školy a školská zařízení zřizovaná ministerstvy dle školského zákona (č. 561/2004 Sb.) </a:t>
                      </a:r>
                    </a:p>
                  </a:txBody>
                  <a:tcPr marL="44450" marR="44450" marT="0" marB="0" anchor="b"/>
                </a:tc>
                <a:tc>
                  <a:txBody>
                    <a:bodyPr/>
                    <a:lstStyle/>
                    <a:p>
                      <a:pPr algn="ctr">
                        <a:lnSpc>
                          <a:spcPct val="115000"/>
                        </a:lnSpc>
                        <a:spcAft>
                          <a:spcPts val="0"/>
                        </a:spcAft>
                      </a:pPr>
                      <a:r>
                        <a:rPr lang="cs-CZ" sz="2000" b="1" dirty="0">
                          <a:effectLst/>
                        </a:rPr>
                        <a:t>85 %</a:t>
                      </a:r>
                      <a:endParaRPr lang="cs-CZ" sz="2000" b="1" dirty="0">
                        <a:effectLst/>
                        <a:latin typeface="Arial"/>
                        <a:ea typeface="Arial"/>
                        <a:cs typeface="Times New Roman"/>
                      </a:endParaRPr>
                    </a:p>
                  </a:txBody>
                  <a:tcPr marL="44450" marR="44450" marT="0" marB="0" anchor="b"/>
                </a:tc>
                <a:tc>
                  <a:txBody>
                    <a:bodyPr/>
                    <a:lstStyle/>
                    <a:p>
                      <a:pPr algn="ctr">
                        <a:lnSpc>
                          <a:spcPct val="115000"/>
                        </a:lnSpc>
                        <a:spcAft>
                          <a:spcPts val="0"/>
                        </a:spcAft>
                      </a:pPr>
                      <a:r>
                        <a:rPr lang="cs-CZ" sz="2000" b="1" dirty="0">
                          <a:effectLst/>
                        </a:rPr>
                        <a:t>   0 % </a:t>
                      </a:r>
                      <a:endParaRPr lang="cs-CZ" sz="2000" b="1" dirty="0">
                        <a:effectLst/>
                        <a:latin typeface="Arial"/>
                        <a:ea typeface="Arial"/>
                        <a:cs typeface="Times New Roman"/>
                      </a:endParaRPr>
                    </a:p>
                  </a:txBody>
                  <a:tcPr marL="44450" marR="44450" marT="0" marB="0" anchor="b"/>
                </a:tc>
                <a:tc>
                  <a:txBody>
                    <a:bodyPr/>
                    <a:lstStyle/>
                    <a:p>
                      <a:pPr algn="ctr">
                        <a:lnSpc>
                          <a:spcPct val="115000"/>
                        </a:lnSpc>
                        <a:spcAft>
                          <a:spcPts val="0"/>
                        </a:spcAft>
                      </a:pPr>
                      <a:r>
                        <a:rPr lang="cs-CZ" sz="2000" b="1" dirty="0">
                          <a:effectLst/>
                        </a:rPr>
                        <a:t>15 %</a:t>
                      </a:r>
                      <a:endParaRPr lang="cs-CZ" sz="2000" b="1" dirty="0">
                        <a:effectLst/>
                        <a:latin typeface="Arial"/>
                        <a:ea typeface="Arial"/>
                        <a:cs typeface="Times New Roman"/>
                      </a:endParaRPr>
                    </a:p>
                  </a:txBody>
                  <a:tcPr marL="44450" marR="44450" marT="0" marB="0" anchor="b"/>
                </a:tc>
                <a:extLst>
                  <a:ext uri="{0D108BD9-81ED-4DB2-BD59-A6C34878D82A}">
                    <a16:rowId xmlns:a16="http://schemas.microsoft.com/office/drawing/2014/main" val="455000707"/>
                  </a:ext>
                </a:extLst>
              </a:tr>
              <a:tr h="445198">
                <a:tc>
                  <a:txBody>
                    <a:bodyPr/>
                    <a:lstStyle/>
                    <a:p>
                      <a:pPr algn="l">
                        <a:lnSpc>
                          <a:spcPct val="115000"/>
                        </a:lnSpc>
                        <a:spcAft>
                          <a:spcPts val="0"/>
                        </a:spcAft>
                      </a:pPr>
                      <a:r>
                        <a:rPr lang="cs-CZ" sz="1300" dirty="0">
                          <a:effectLst/>
                        </a:rPr>
                        <a:t>Obce, příspěvkové organizace zřizované kraji a obcemi </a:t>
                      </a:r>
                      <a:br>
                        <a:rPr lang="cs-CZ" sz="1300" dirty="0">
                          <a:effectLst/>
                        </a:rPr>
                      </a:br>
                      <a:r>
                        <a:rPr lang="cs-CZ" sz="1300" dirty="0">
                          <a:effectLst/>
                        </a:rPr>
                        <a:t>(s výjimkou škol a školských zařízení), dobrovolné svazky obcí</a:t>
                      </a:r>
                      <a:endParaRPr lang="cs-CZ" sz="1300" dirty="0">
                        <a:effectLst/>
                        <a:latin typeface="Arial"/>
                        <a:ea typeface="Arial"/>
                        <a:cs typeface="Times New Roman"/>
                      </a:endParaRPr>
                    </a:p>
                  </a:txBody>
                  <a:tcPr marL="44450" marR="44450" marT="0" marB="0" anchor="b"/>
                </a:tc>
                <a:tc>
                  <a:txBody>
                    <a:bodyPr/>
                    <a:lstStyle/>
                    <a:p>
                      <a:pPr algn="ctr">
                        <a:lnSpc>
                          <a:spcPct val="115000"/>
                        </a:lnSpc>
                        <a:spcAft>
                          <a:spcPts val="0"/>
                        </a:spcAft>
                      </a:pPr>
                      <a:r>
                        <a:rPr lang="cs-CZ" sz="2000" b="1" dirty="0">
                          <a:effectLst/>
                        </a:rPr>
                        <a:t>85 %</a:t>
                      </a:r>
                      <a:endParaRPr lang="cs-CZ" sz="2000" b="1" dirty="0">
                        <a:effectLst/>
                        <a:latin typeface="Arial"/>
                        <a:ea typeface="Arial"/>
                        <a:cs typeface="Times New Roman"/>
                      </a:endParaRPr>
                    </a:p>
                  </a:txBody>
                  <a:tcPr marL="44450" marR="44450" marT="0" marB="0" anchor="b"/>
                </a:tc>
                <a:tc>
                  <a:txBody>
                    <a:bodyPr/>
                    <a:lstStyle/>
                    <a:p>
                      <a:pPr algn="ctr">
                        <a:lnSpc>
                          <a:spcPct val="115000"/>
                        </a:lnSpc>
                        <a:spcAft>
                          <a:spcPts val="0"/>
                        </a:spcAft>
                      </a:pPr>
                      <a:r>
                        <a:rPr lang="cs-CZ" sz="2000" b="1" dirty="0">
                          <a:effectLst/>
                        </a:rPr>
                        <a:t>   5 % </a:t>
                      </a:r>
                      <a:endParaRPr lang="cs-CZ" sz="2000" b="1" dirty="0">
                        <a:effectLst/>
                        <a:latin typeface="Arial"/>
                        <a:ea typeface="Arial"/>
                        <a:cs typeface="Times New Roman"/>
                      </a:endParaRPr>
                    </a:p>
                  </a:txBody>
                  <a:tcPr marL="44450" marR="44450" marT="0" marB="0" anchor="b"/>
                </a:tc>
                <a:tc>
                  <a:txBody>
                    <a:bodyPr/>
                    <a:lstStyle/>
                    <a:p>
                      <a:pPr algn="ctr">
                        <a:lnSpc>
                          <a:spcPct val="115000"/>
                        </a:lnSpc>
                        <a:spcAft>
                          <a:spcPts val="0"/>
                        </a:spcAft>
                      </a:pPr>
                      <a:r>
                        <a:rPr lang="cs-CZ" sz="2000" b="1" dirty="0">
                          <a:effectLst/>
                        </a:rPr>
                        <a:t>10 %</a:t>
                      </a:r>
                      <a:endParaRPr lang="cs-CZ" sz="2000" b="1" dirty="0">
                        <a:effectLst/>
                        <a:latin typeface="Arial"/>
                        <a:ea typeface="Arial"/>
                        <a:cs typeface="Times New Roman"/>
                      </a:endParaRPr>
                    </a:p>
                  </a:txBody>
                  <a:tcPr marL="44450" marR="44450" marT="0" marB="0" anchor="b"/>
                </a:tc>
                <a:extLst>
                  <a:ext uri="{0D108BD9-81ED-4DB2-BD59-A6C34878D82A}">
                    <a16:rowId xmlns:a16="http://schemas.microsoft.com/office/drawing/2014/main" val="10002"/>
                  </a:ext>
                </a:extLst>
              </a:tr>
              <a:tr h="286929">
                <a:tc>
                  <a:txBody>
                    <a:bodyPr/>
                    <a:lstStyle/>
                    <a:p>
                      <a:pPr>
                        <a:buFont typeface="Arial" pitchFamily="34" charset="0"/>
                        <a:buNone/>
                      </a:pPr>
                      <a:r>
                        <a:rPr lang="cs-CZ" sz="1300" dirty="0">
                          <a:effectLst/>
                          <a:latin typeface="+mn-lt"/>
                          <a:ea typeface="Arial"/>
                          <a:cs typeface="Times New Roman"/>
                        </a:rPr>
                        <a:t>Právnické osoby vykonávající činnost škol  a školských zařízení (zapsané ve školském rejstříku) </a:t>
                      </a:r>
                    </a:p>
                  </a:txBody>
                  <a:tcPr marL="44450" marR="44450" marT="0" marB="0" anchor="b"/>
                </a:tc>
                <a:tc>
                  <a:txBody>
                    <a:bodyPr/>
                    <a:lstStyle/>
                    <a:p>
                      <a:pPr algn="ctr">
                        <a:lnSpc>
                          <a:spcPct val="115000"/>
                        </a:lnSpc>
                        <a:spcAft>
                          <a:spcPts val="0"/>
                        </a:spcAft>
                      </a:pPr>
                      <a:r>
                        <a:rPr lang="cs-CZ" sz="2000" b="1" dirty="0">
                          <a:effectLst/>
                        </a:rPr>
                        <a:t>85 %</a:t>
                      </a:r>
                      <a:endParaRPr lang="cs-CZ" sz="2000" b="1" dirty="0">
                        <a:effectLst/>
                        <a:latin typeface="Arial"/>
                        <a:ea typeface="Arial"/>
                        <a:cs typeface="Times New Roman"/>
                      </a:endParaRPr>
                    </a:p>
                  </a:txBody>
                  <a:tcPr marL="44450" marR="44450" marT="0" marB="0" anchor="b"/>
                </a:tc>
                <a:tc>
                  <a:txBody>
                    <a:bodyPr/>
                    <a:lstStyle/>
                    <a:p>
                      <a:pPr algn="ctr">
                        <a:lnSpc>
                          <a:spcPct val="115000"/>
                        </a:lnSpc>
                        <a:spcAft>
                          <a:spcPts val="0"/>
                        </a:spcAft>
                      </a:pPr>
                      <a:r>
                        <a:rPr lang="cs-CZ" sz="2000" b="1" dirty="0">
                          <a:effectLst/>
                        </a:rPr>
                        <a:t>   0 % </a:t>
                      </a:r>
                      <a:endParaRPr lang="cs-CZ" sz="2000" b="1" dirty="0">
                        <a:effectLst/>
                        <a:latin typeface="Arial"/>
                        <a:ea typeface="Arial"/>
                        <a:cs typeface="Times New Roman"/>
                      </a:endParaRPr>
                    </a:p>
                  </a:txBody>
                  <a:tcPr marL="44450" marR="44450" marT="0" marB="0" anchor="b"/>
                </a:tc>
                <a:tc>
                  <a:txBody>
                    <a:bodyPr/>
                    <a:lstStyle/>
                    <a:p>
                      <a:pPr algn="ctr">
                        <a:lnSpc>
                          <a:spcPct val="115000"/>
                        </a:lnSpc>
                        <a:spcAft>
                          <a:spcPts val="0"/>
                        </a:spcAft>
                      </a:pPr>
                      <a:r>
                        <a:rPr lang="cs-CZ" sz="2000" b="1" dirty="0">
                          <a:effectLst/>
                        </a:rPr>
                        <a:t>15 %</a:t>
                      </a:r>
                      <a:endParaRPr lang="cs-CZ" sz="2000" b="1" dirty="0">
                        <a:effectLst/>
                        <a:latin typeface="Arial"/>
                        <a:ea typeface="Arial"/>
                        <a:cs typeface="Times New Roman"/>
                      </a:endParaRPr>
                    </a:p>
                  </a:txBody>
                  <a:tcPr marL="44450" marR="44450" marT="0" marB="0" anchor="b"/>
                </a:tc>
                <a:extLst>
                  <a:ext uri="{0D108BD9-81ED-4DB2-BD59-A6C34878D82A}">
                    <a16:rowId xmlns:a16="http://schemas.microsoft.com/office/drawing/2014/main" val="2934673415"/>
                  </a:ext>
                </a:extLst>
              </a:tr>
              <a:tr h="1799901">
                <a:tc>
                  <a:txBody>
                    <a:bodyPr/>
                    <a:lstStyle/>
                    <a:p>
                      <a:r>
                        <a:rPr lang="cs-CZ" sz="1300" dirty="0">
                          <a:effectLst/>
                        </a:rPr>
                        <a:t>Soukromoprávní subjekty vykonávající veřejně prospěšnou činnost:</a:t>
                      </a:r>
                    </a:p>
                    <a:p>
                      <a:pPr>
                        <a:buFont typeface="Arial" pitchFamily="34" charset="0"/>
                        <a:buChar char="•"/>
                      </a:pPr>
                      <a:r>
                        <a:rPr lang="cs-CZ" sz="1300" b="1" kern="1200" dirty="0">
                          <a:solidFill>
                            <a:schemeClr val="lt1"/>
                          </a:solidFill>
                          <a:latin typeface="+mn-lt"/>
                          <a:ea typeface="+mn-ea"/>
                          <a:cs typeface="+mn-cs"/>
                        </a:rPr>
                        <a:t>Obecně prospěšné společnosti</a:t>
                      </a:r>
                    </a:p>
                    <a:p>
                      <a:pPr>
                        <a:buFont typeface="Arial" pitchFamily="34" charset="0"/>
                        <a:buChar char="•"/>
                      </a:pPr>
                      <a:r>
                        <a:rPr lang="cs-CZ" sz="1300" b="1" kern="1200" dirty="0">
                          <a:solidFill>
                            <a:schemeClr val="lt1"/>
                          </a:solidFill>
                          <a:latin typeface="+mn-lt"/>
                          <a:ea typeface="+mn-ea"/>
                          <a:cs typeface="+mn-cs"/>
                        </a:rPr>
                        <a:t>Spolky</a:t>
                      </a:r>
                    </a:p>
                    <a:p>
                      <a:pPr>
                        <a:buFont typeface="Arial" pitchFamily="34" charset="0"/>
                        <a:buChar char="•"/>
                      </a:pPr>
                      <a:r>
                        <a:rPr lang="cs-CZ" sz="1300" b="1" kern="1200" dirty="0">
                          <a:solidFill>
                            <a:schemeClr val="lt1"/>
                          </a:solidFill>
                          <a:latin typeface="+mn-lt"/>
                          <a:ea typeface="+mn-ea"/>
                          <a:cs typeface="+mn-cs"/>
                        </a:rPr>
                        <a:t>Ústavy</a:t>
                      </a:r>
                    </a:p>
                    <a:p>
                      <a:pPr>
                        <a:buFont typeface="Arial" pitchFamily="34" charset="0"/>
                        <a:buChar char="•"/>
                      </a:pPr>
                      <a:r>
                        <a:rPr lang="cs-CZ" sz="1300" b="1" kern="1200" dirty="0">
                          <a:solidFill>
                            <a:schemeClr val="lt1"/>
                          </a:solidFill>
                          <a:latin typeface="+mn-lt"/>
                          <a:ea typeface="+mn-ea"/>
                          <a:cs typeface="+mn-cs"/>
                        </a:rPr>
                        <a:t>Církve a náboženské společnosti</a:t>
                      </a:r>
                    </a:p>
                    <a:p>
                      <a:pPr>
                        <a:buFont typeface="Arial" pitchFamily="34" charset="0"/>
                        <a:buChar char="•"/>
                      </a:pPr>
                      <a:r>
                        <a:rPr lang="cs-CZ" sz="1300" b="1" kern="1200" dirty="0">
                          <a:solidFill>
                            <a:schemeClr val="lt1"/>
                          </a:solidFill>
                          <a:latin typeface="+mn-lt"/>
                          <a:ea typeface="+mn-ea"/>
                          <a:cs typeface="+mn-cs"/>
                        </a:rPr>
                        <a:t>Nadace a nadační fondy</a:t>
                      </a:r>
                    </a:p>
                    <a:p>
                      <a:pPr>
                        <a:buFont typeface="Arial" pitchFamily="34" charset="0"/>
                        <a:buChar char="•"/>
                      </a:pPr>
                      <a:r>
                        <a:rPr lang="cs-CZ" sz="1300" b="1" kern="1200" dirty="0">
                          <a:solidFill>
                            <a:schemeClr val="lt1"/>
                          </a:solidFill>
                          <a:latin typeface="+mn-lt"/>
                          <a:ea typeface="+mn-ea"/>
                          <a:cs typeface="+mn-cs"/>
                        </a:rPr>
                        <a:t>Místní akční skupiny</a:t>
                      </a:r>
                    </a:p>
                    <a:p>
                      <a:pPr>
                        <a:buFont typeface="Arial" pitchFamily="34" charset="0"/>
                        <a:buChar char="•"/>
                      </a:pPr>
                      <a:r>
                        <a:rPr lang="cs-CZ" sz="1300" b="1" kern="1200" dirty="0">
                          <a:solidFill>
                            <a:schemeClr val="lt1"/>
                          </a:solidFill>
                          <a:latin typeface="+mn-lt"/>
                          <a:ea typeface="+mn-ea"/>
                          <a:cs typeface="+mn-cs"/>
                        </a:rPr>
                        <a:t>Hospodářská komora, Agrární komora </a:t>
                      </a:r>
                    </a:p>
                    <a:p>
                      <a:pPr>
                        <a:buFont typeface="Arial" pitchFamily="34" charset="0"/>
                        <a:buChar char="•"/>
                      </a:pPr>
                      <a:r>
                        <a:rPr lang="cs-CZ" sz="1300" b="1" kern="1200" dirty="0">
                          <a:solidFill>
                            <a:schemeClr val="lt1"/>
                          </a:solidFill>
                          <a:latin typeface="+mn-lt"/>
                          <a:ea typeface="+mn-ea"/>
                          <a:cs typeface="+mn-cs"/>
                        </a:rPr>
                        <a:t>Svazy, asociace </a:t>
                      </a:r>
                      <a:endParaRPr lang="cs-CZ" sz="1300" dirty="0">
                        <a:effectLst/>
                        <a:latin typeface="Arial"/>
                        <a:ea typeface="Arial"/>
                        <a:cs typeface="Times New Roman"/>
                      </a:endParaRPr>
                    </a:p>
                  </a:txBody>
                  <a:tcPr marL="44450" marR="44450" marT="0" marB="0" anchor="b"/>
                </a:tc>
                <a:tc>
                  <a:txBody>
                    <a:bodyPr/>
                    <a:lstStyle/>
                    <a:p>
                      <a:pPr algn="ctr">
                        <a:lnSpc>
                          <a:spcPct val="115000"/>
                        </a:lnSpc>
                        <a:spcAft>
                          <a:spcPts val="0"/>
                        </a:spcAft>
                      </a:pPr>
                      <a:r>
                        <a:rPr lang="cs-CZ" sz="2000" b="1" dirty="0">
                          <a:effectLst/>
                        </a:rPr>
                        <a:t>85 %</a:t>
                      </a:r>
                      <a:endParaRPr lang="cs-CZ" sz="2000" b="1" dirty="0">
                        <a:effectLst/>
                        <a:latin typeface="Arial"/>
                        <a:ea typeface="Arial"/>
                        <a:cs typeface="Times New Roman"/>
                      </a:endParaRPr>
                    </a:p>
                  </a:txBody>
                  <a:tcPr marL="44450" marR="44450" marT="0" marB="0" anchor="b"/>
                </a:tc>
                <a:tc>
                  <a:txBody>
                    <a:bodyPr/>
                    <a:lstStyle/>
                    <a:p>
                      <a:pPr algn="ctr">
                        <a:lnSpc>
                          <a:spcPct val="115000"/>
                        </a:lnSpc>
                        <a:spcAft>
                          <a:spcPts val="0"/>
                        </a:spcAft>
                      </a:pPr>
                      <a:r>
                        <a:rPr lang="cs-CZ" sz="2000" b="1" dirty="0">
                          <a:effectLst/>
                        </a:rPr>
                        <a:t>   0 % </a:t>
                      </a:r>
                      <a:endParaRPr lang="cs-CZ" sz="2000" b="1" dirty="0">
                        <a:effectLst/>
                        <a:latin typeface="Arial"/>
                        <a:ea typeface="Arial"/>
                        <a:cs typeface="Times New Roman"/>
                      </a:endParaRPr>
                    </a:p>
                  </a:txBody>
                  <a:tcPr marL="44450" marR="44450" marT="0" marB="0" anchor="b"/>
                </a:tc>
                <a:tc>
                  <a:txBody>
                    <a:bodyPr/>
                    <a:lstStyle/>
                    <a:p>
                      <a:pPr algn="ctr">
                        <a:lnSpc>
                          <a:spcPct val="115000"/>
                        </a:lnSpc>
                        <a:spcAft>
                          <a:spcPts val="0"/>
                        </a:spcAft>
                      </a:pPr>
                      <a:r>
                        <a:rPr lang="cs-CZ" sz="2000" b="1" dirty="0">
                          <a:effectLst/>
                        </a:rPr>
                        <a:t>15 %</a:t>
                      </a:r>
                      <a:endParaRPr lang="cs-CZ" sz="2000" b="1" dirty="0">
                        <a:effectLst/>
                        <a:latin typeface="Arial"/>
                        <a:ea typeface="Arial"/>
                        <a:cs typeface="Times New Roman"/>
                      </a:endParaRPr>
                    </a:p>
                  </a:txBody>
                  <a:tcPr marL="44450" marR="44450" marT="0" marB="0" anchor="b"/>
                </a:tc>
                <a:extLst>
                  <a:ext uri="{0D108BD9-81ED-4DB2-BD59-A6C34878D82A}">
                    <a16:rowId xmlns:a16="http://schemas.microsoft.com/office/drawing/2014/main" val="10003"/>
                  </a:ext>
                </a:extLst>
              </a:tr>
              <a:tr h="1599912">
                <a:tc>
                  <a:txBody>
                    <a:bodyPr/>
                    <a:lstStyle/>
                    <a:p>
                      <a:r>
                        <a:rPr lang="cs-CZ" sz="1300" b="1" kern="1200" dirty="0">
                          <a:solidFill>
                            <a:schemeClr val="lt1"/>
                          </a:solidFill>
                          <a:latin typeface="+mn-lt"/>
                          <a:ea typeface="+mn-ea"/>
                          <a:cs typeface="+mn-cs"/>
                        </a:rPr>
                        <a:t>Ostatní subjekty neobsažené ve výše uvedených kategoriích:</a:t>
                      </a:r>
                    </a:p>
                    <a:p>
                      <a:pPr>
                        <a:buFont typeface="Arial" pitchFamily="34" charset="0"/>
                        <a:buChar char="•"/>
                      </a:pPr>
                      <a:r>
                        <a:rPr lang="cs-CZ" sz="1300" b="1" kern="1200" dirty="0">
                          <a:solidFill>
                            <a:schemeClr val="lt1"/>
                          </a:solidFill>
                          <a:latin typeface="+mn-lt"/>
                          <a:ea typeface="+mn-ea"/>
                          <a:cs typeface="+mn-cs"/>
                        </a:rPr>
                        <a:t>Obchodní společnosti: veřejná obchodní společnost,</a:t>
                      </a:r>
                      <a:r>
                        <a:rPr lang="cs-CZ" sz="1300" b="1" kern="1200" baseline="0" dirty="0">
                          <a:solidFill>
                            <a:schemeClr val="lt1"/>
                          </a:solidFill>
                          <a:latin typeface="+mn-lt"/>
                          <a:ea typeface="+mn-ea"/>
                          <a:cs typeface="+mn-cs"/>
                        </a:rPr>
                        <a:t> </a:t>
                      </a:r>
                      <a:r>
                        <a:rPr lang="cs-CZ" sz="1300" b="1" kern="1200" dirty="0">
                          <a:solidFill>
                            <a:schemeClr val="lt1"/>
                          </a:solidFill>
                          <a:latin typeface="+mn-lt"/>
                          <a:ea typeface="+mn-ea"/>
                          <a:cs typeface="+mn-cs"/>
                        </a:rPr>
                        <a:t>komanditní</a:t>
                      </a:r>
                      <a:r>
                        <a:rPr lang="cs-CZ" sz="1300" b="1" kern="1200" baseline="0" dirty="0">
                          <a:solidFill>
                            <a:schemeClr val="lt1"/>
                          </a:solidFill>
                          <a:latin typeface="+mn-lt"/>
                          <a:ea typeface="+mn-ea"/>
                          <a:cs typeface="+mn-cs"/>
                        </a:rPr>
                        <a:t> </a:t>
                      </a:r>
                      <a:r>
                        <a:rPr lang="cs-CZ" sz="1300" b="1" kern="1200" dirty="0">
                          <a:solidFill>
                            <a:schemeClr val="lt1"/>
                          </a:solidFill>
                          <a:latin typeface="+mn-lt"/>
                          <a:ea typeface="+mn-ea"/>
                          <a:cs typeface="+mn-cs"/>
                        </a:rPr>
                        <a:t>společnost,</a:t>
                      </a:r>
                      <a:r>
                        <a:rPr lang="cs-CZ" sz="1300" b="1" kern="1200" baseline="0" dirty="0">
                          <a:solidFill>
                            <a:schemeClr val="lt1"/>
                          </a:solidFill>
                          <a:latin typeface="+mn-lt"/>
                          <a:ea typeface="+mn-ea"/>
                          <a:cs typeface="+mn-cs"/>
                        </a:rPr>
                        <a:t> </a:t>
                      </a:r>
                      <a:r>
                        <a:rPr lang="cs-CZ" sz="1300" b="1" kern="1200" dirty="0" err="1">
                          <a:solidFill>
                            <a:schemeClr val="lt1"/>
                          </a:solidFill>
                          <a:latin typeface="+mn-lt"/>
                          <a:ea typeface="+mn-ea"/>
                          <a:cs typeface="+mn-cs"/>
                        </a:rPr>
                        <a:t>společnost</a:t>
                      </a:r>
                      <a:r>
                        <a:rPr lang="cs-CZ" sz="1300" b="1" kern="1200" dirty="0">
                          <a:solidFill>
                            <a:schemeClr val="lt1"/>
                          </a:solidFill>
                          <a:latin typeface="+mn-lt"/>
                          <a:ea typeface="+mn-ea"/>
                          <a:cs typeface="+mn-cs"/>
                        </a:rPr>
                        <a:t> s ručením omezeným,</a:t>
                      </a:r>
                      <a:r>
                        <a:rPr lang="cs-CZ" sz="1300" b="1" kern="1200" baseline="0" dirty="0">
                          <a:solidFill>
                            <a:schemeClr val="lt1"/>
                          </a:solidFill>
                          <a:latin typeface="+mn-lt"/>
                          <a:ea typeface="+mn-ea"/>
                          <a:cs typeface="+mn-cs"/>
                        </a:rPr>
                        <a:t> </a:t>
                      </a:r>
                      <a:r>
                        <a:rPr lang="cs-CZ" sz="1300" b="1" kern="1200" dirty="0">
                          <a:solidFill>
                            <a:schemeClr val="lt1"/>
                          </a:solidFill>
                          <a:latin typeface="+mn-lt"/>
                          <a:ea typeface="+mn-ea"/>
                          <a:cs typeface="+mn-cs"/>
                        </a:rPr>
                        <a:t>akciová společnost,</a:t>
                      </a:r>
                      <a:r>
                        <a:rPr lang="cs-CZ" sz="1300" b="1" kern="1200" baseline="0" dirty="0">
                          <a:solidFill>
                            <a:schemeClr val="lt1"/>
                          </a:solidFill>
                          <a:latin typeface="+mn-lt"/>
                          <a:ea typeface="+mn-ea"/>
                          <a:cs typeface="+mn-cs"/>
                        </a:rPr>
                        <a:t> </a:t>
                      </a:r>
                      <a:r>
                        <a:rPr lang="cs-CZ" sz="1300" b="1" kern="1200" dirty="0">
                          <a:solidFill>
                            <a:schemeClr val="lt1"/>
                          </a:solidFill>
                          <a:latin typeface="+mn-lt"/>
                          <a:ea typeface="+mn-ea"/>
                          <a:cs typeface="+mn-cs"/>
                        </a:rPr>
                        <a:t>evropská společnost,</a:t>
                      </a:r>
                      <a:r>
                        <a:rPr lang="cs-CZ" sz="1300" b="1" kern="1200" baseline="0" dirty="0">
                          <a:solidFill>
                            <a:schemeClr val="lt1"/>
                          </a:solidFill>
                          <a:latin typeface="+mn-lt"/>
                          <a:ea typeface="+mn-ea"/>
                          <a:cs typeface="+mn-cs"/>
                        </a:rPr>
                        <a:t> </a:t>
                      </a:r>
                      <a:r>
                        <a:rPr lang="cs-CZ" sz="1300" b="1" kern="1200" dirty="0">
                          <a:solidFill>
                            <a:schemeClr val="lt1"/>
                          </a:solidFill>
                          <a:latin typeface="+mn-lt"/>
                          <a:ea typeface="+mn-ea"/>
                          <a:cs typeface="+mn-cs"/>
                        </a:rPr>
                        <a:t>evropské hospodářské zájmové sdružení</a:t>
                      </a:r>
                    </a:p>
                    <a:p>
                      <a:pPr>
                        <a:buFont typeface="Arial" pitchFamily="34" charset="0"/>
                        <a:buChar char="•"/>
                      </a:pPr>
                      <a:r>
                        <a:rPr lang="cs-CZ" sz="1300" b="1" kern="1200" dirty="0">
                          <a:solidFill>
                            <a:schemeClr val="lt1"/>
                          </a:solidFill>
                          <a:latin typeface="+mn-lt"/>
                          <a:ea typeface="+mn-ea"/>
                          <a:cs typeface="+mn-cs"/>
                        </a:rPr>
                        <a:t>Státní podniky</a:t>
                      </a:r>
                    </a:p>
                    <a:p>
                      <a:pPr>
                        <a:buFont typeface="Arial" pitchFamily="34" charset="0"/>
                        <a:buChar char="•"/>
                      </a:pPr>
                      <a:r>
                        <a:rPr lang="cs-CZ" sz="1300" b="1" kern="1200" dirty="0">
                          <a:solidFill>
                            <a:schemeClr val="lt1"/>
                          </a:solidFill>
                          <a:latin typeface="+mn-lt"/>
                          <a:ea typeface="+mn-ea"/>
                          <a:cs typeface="+mn-cs"/>
                        </a:rPr>
                        <a:t>Družstva:</a:t>
                      </a:r>
                      <a:r>
                        <a:rPr lang="cs-CZ" sz="1300" b="1" kern="1200" baseline="0" dirty="0">
                          <a:solidFill>
                            <a:schemeClr val="lt1"/>
                          </a:solidFill>
                          <a:latin typeface="+mn-lt"/>
                          <a:ea typeface="+mn-ea"/>
                          <a:cs typeface="+mn-cs"/>
                        </a:rPr>
                        <a:t> </a:t>
                      </a:r>
                      <a:r>
                        <a:rPr lang="cs-CZ" sz="1300" b="1" kern="1200" dirty="0">
                          <a:solidFill>
                            <a:schemeClr val="lt1"/>
                          </a:solidFill>
                          <a:latin typeface="+mn-lt"/>
                          <a:ea typeface="+mn-ea"/>
                          <a:cs typeface="+mn-cs"/>
                        </a:rPr>
                        <a:t>družstvo,</a:t>
                      </a:r>
                      <a:r>
                        <a:rPr lang="cs-CZ" sz="1300" b="1" kern="1200" baseline="0" dirty="0">
                          <a:solidFill>
                            <a:schemeClr val="lt1"/>
                          </a:solidFill>
                          <a:latin typeface="+mn-lt"/>
                          <a:ea typeface="+mn-ea"/>
                          <a:cs typeface="+mn-cs"/>
                        </a:rPr>
                        <a:t> </a:t>
                      </a:r>
                      <a:r>
                        <a:rPr lang="cs-CZ" sz="1300" b="1" kern="1200" dirty="0">
                          <a:solidFill>
                            <a:schemeClr val="lt1"/>
                          </a:solidFill>
                          <a:latin typeface="+mn-lt"/>
                          <a:ea typeface="+mn-ea"/>
                          <a:cs typeface="+mn-cs"/>
                        </a:rPr>
                        <a:t>sociální družstvo,</a:t>
                      </a:r>
                      <a:r>
                        <a:rPr lang="cs-CZ" sz="1300" b="1" kern="1200" baseline="0" dirty="0">
                          <a:solidFill>
                            <a:schemeClr val="lt1"/>
                          </a:solidFill>
                          <a:latin typeface="+mn-lt"/>
                          <a:ea typeface="+mn-ea"/>
                          <a:cs typeface="+mn-cs"/>
                        </a:rPr>
                        <a:t> </a:t>
                      </a:r>
                      <a:r>
                        <a:rPr lang="cs-CZ" sz="1300" b="1" kern="1200" dirty="0">
                          <a:solidFill>
                            <a:schemeClr val="lt1"/>
                          </a:solidFill>
                          <a:latin typeface="+mn-lt"/>
                          <a:ea typeface="+mn-ea"/>
                          <a:cs typeface="+mn-cs"/>
                        </a:rPr>
                        <a:t>evropská družstevní společnost</a:t>
                      </a:r>
                    </a:p>
                    <a:p>
                      <a:pPr>
                        <a:buFont typeface="Arial" pitchFamily="34" charset="0"/>
                        <a:buChar char="•"/>
                      </a:pPr>
                      <a:r>
                        <a:rPr lang="cs-CZ" sz="1300" b="1" kern="1200" dirty="0">
                          <a:solidFill>
                            <a:schemeClr val="lt1"/>
                          </a:solidFill>
                          <a:latin typeface="+mn-lt"/>
                          <a:ea typeface="+mn-ea"/>
                          <a:cs typeface="+mn-cs"/>
                        </a:rPr>
                        <a:t>OSVČ</a:t>
                      </a:r>
                    </a:p>
                    <a:p>
                      <a:pPr>
                        <a:buFont typeface="Arial" pitchFamily="34" charset="0"/>
                        <a:buChar char="•"/>
                      </a:pPr>
                      <a:r>
                        <a:rPr lang="cs-CZ" sz="1300" b="1" kern="1200" dirty="0">
                          <a:solidFill>
                            <a:schemeClr val="lt1"/>
                          </a:solidFill>
                          <a:latin typeface="+mn-lt"/>
                          <a:ea typeface="+mn-ea"/>
                          <a:cs typeface="+mn-cs"/>
                        </a:rPr>
                        <a:t>Profesní komory</a:t>
                      </a:r>
                      <a:endParaRPr lang="cs-CZ" sz="1300" dirty="0">
                        <a:effectLst/>
                        <a:latin typeface="Arial"/>
                        <a:ea typeface="Arial"/>
                        <a:cs typeface="Times New Roman"/>
                      </a:endParaRPr>
                    </a:p>
                  </a:txBody>
                  <a:tcPr marL="44450" marR="44450" marT="0" marB="0" anchor="b"/>
                </a:tc>
                <a:tc>
                  <a:txBody>
                    <a:bodyPr/>
                    <a:lstStyle/>
                    <a:p>
                      <a:pPr algn="ctr">
                        <a:lnSpc>
                          <a:spcPct val="115000"/>
                        </a:lnSpc>
                        <a:spcAft>
                          <a:spcPts val="0"/>
                        </a:spcAft>
                      </a:pPr>
                      <a:r>
                        <a:rPr lang="cs-CZ" sz="2000" b="1" dirty="0">
                          <a:effectLst/>
                        </a:rPr>
                        <a:t>85%</a:t>
                      </a:r>
                      <a:endParaRPr lang="cs-CZ" sz="2000" b="1" dirty="0">
                        <a:effectLst/>
                        <a:latin typeface="Arial"/>
                        <a:ea typeface="Arial"/>
                        <a:cs typeface="Times New Roman"/>
                      </a:endParaRPr>
                    </a:p>
                  </a:txBody>
                  <a:tcPr marL="44450" marR="44450" marT="0" marB="0" anchor="b"/>
                </a:tc>
                <a:tc>
                  <a:txBody>
                    <a:bodyPr/>
                    <a:lstStyle/>
                    <a:p>
                      <a:pPr algn="ctr">
                        <a:lnSpc>
                          <a:spcPct val="115000"/>
                        </a:lnSpc>
                        <a:spcAft>
                          <a:spcPts val="0"/>
                        </a:spcAft>
                      </a:pPr>
                      <a:r>
                        <a:rPr lang="cs-CZ" sz="2000" b="1" dirty="0">
                          <a:effectLst/>
                        </a:rPr>
                        <a:t>15%</a:t>
                      </a:r>
                      <a:endParaRPr lang="cs-CZ" sz="2000" b="1" dirty="0">
                        <a:effectLst/>
                        <a:latin typeface="Arial"/>
                        <a:ea typeface="Arial"/>
                        <a:cs typeface="Times New Roman"/>
                      </a:endParaRPr>
                    </a:p>
                  </a:txBody>
                  <a:tcPr marL="44450" marR="44450" marT="0" marB="0" anchor="b"/>
                </a:tc>
                <a:tc>
                  <a:txBody>
                    <a:bodyPr/>
                    <a:lstStyle/>
                    <a:p>
                      <a:pPr algn="ctr">
                        <a:lnSpc>
                          <a:spcPct val="115000"/>
                        </a:lnSpc>
                        <a:spcAft>
                          <a:spcPts val="0"/>
                        </a:spcAft>
                      </a:pPr>
                      <a:r>
                        <a:rPr lang="cs-CZ" sz="2000" b="1" dirty="0">
                          <a:effectLst/>
                        </a:rPr>
                        <a:t>0%</a:t>
                      </a:r>
                      <a:endParaRPr lang="cs-CZ" sz="2000" b="1" dirty="0">
                        <a:effectLst/>
                        <a:latin typeface="Arial"/>
                        <a:ea typeface="Arial"/>
                        <a:cs typeface="Times New Roman"/>
                      </a:endParaRPr>
                    </a:p>
                  </a:txBody>
                  <a:tcPr marL="44450" marR="44450" marT="0" marB="0" anchor="b"/>
                </a:tc>
                <a:extLst>
                  <a:ext uri="{0D108BD9-81ED-4DB2-BD59-A6C34878D82A}">
                    <a16:rowId xmlns:a16="http://schemas.microsoft.com/office/drawing/2014/main" val="10004"/>
                  </a:ext>
                </a:extLst>
              </a:tr>
            </a:tbl>
          </a:graphicData>
        </a:graphic>
      </p:graphicFrame>
      <p:pic>
        <p:nvPicPr>
          <p:cNvPr id="16" name="Obrázek 15">
            <a:extLst>
              <a:ext uri="{FF2B5EF4-FFF2-40B4-BE49-F238E27FC236}">
                <a16:creationId xmlns:a16="http://schemas.microsoft.com/office/drawing/2014/main" id="{BC0563EF-C98A-4B09-9A38-31359A5261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9133202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064969"/>
            <a:ext cx="11848826" cy="4762664"/>
          </a:xfrm>
        </p:spPr>
        <p:txBody>
          <a:bodyPr>
            <a:noAutofit/>
          </a:bodyPr>
          <a:lstStyle/>
          <a:p>
            <a:pPr marL="0" indent="0">
              <a:buNone/>
            </a:pPr>
            <a:r>
              <a:rPr lang="cs-CZ" sz="1800" b="1" u="sng" cap="all" dirty="0"/>
              <a:t>PROJEKTOVÝ ZÁMĚR</a:t>
            </a:r>
          </a:p>
          <a:p>
            <a:pPr marL="900000" indent="-342900" hangingPunct="0">
              <a:lnSpc>
                <a:spcPct val="100000"/>
              </a:lnSpc>
              <a:buFont typeface="+mj-lt"/>
              <a:buAutoNum type="arabicPeriod"/>
            </a:pPr>
            <a:r>
              <a:rPr lang="cs-CZ" sz="1800" b="1" cap="all" dirty="0"/>
              <a:t>Co chceme a můžeme změnit? </a:t>
            </a:r>
          </a:p>
          <a:p>
            <a:pPr marL="900000" indent="-342900" hangingPunct="0">
              <a:lnSpc>
                <a:spcPct val="100000"/>
              </a:lnSpc>
              <a:buFont typeface="+mj-lt"/>
              <a:buAutoNum type="arabicPeriod"/>
            </a:pPr>
            <a:r>
              <a:rPr lang="cs-CZ" sz="1800" b="1" cap="all" dirty="0"/>
              <a:t>Jak toho chceme dosáhnout?</a:t>
            </a:r>
          </a:p>
          <a:p>
            <a:pPr marL="900000" indent="-342900" hangingPunct="0">
              <a:lnSpc>
                <a:spcPct val="100000"/>
              </a:lnSpc>
              <a:spcAft>
                <a:spcPts val="1200"/>
              </a:spcAft>
              <a:buFont typeface="+mj-lt"/>
              <a:buAutoNum type="arabicPeriod"/>
            </a:pPr>
            <a:r>
              <a:rPr lang="cs-CZ" sz="1800" b="1" cap="all" dirty="0"/>
              <a:t>Jak ověříme, že jsme byli úspěšní?</a:t>
            </a:r>
          </a:p>
          <a:p>
            <a:pPr marL="0" indent="0">
              <a:buNone/>
            </a:pPr>
            <a:r>
              <a:rPr lang="cs-CZ" sz="1800" b="1" u="sng" cap="all" dirty="0"/>
              <a:t>1. Co chceme a můžeme změnit? </a:t>
            </a:r>
          </a:p>
          <a:p>
            <a:pPr lvl="1">
              <a:lnSpc>
                <a:spcPct val="100000"/>
              </a:lnSpc>
              <a:spcBef>
                <a:spcPts val="0"/>
              </a:spcBef>
            </a:pPr>
            <a:r>
              <a:rPr lang="cs-CZ" sz="1800" dirty="0"/>
              <a:t>Definování konkrétních problémů (</a:t>
            </a:r>
            <a:r>
              <a:rPr lang="cs-CZ" sz="1800" b="1" dirty="0"/>
              <a:t>identifikování potřeb</a:t>
            </a:r>
            <a:r>
              <a:rPr lang="cs-CZ" sz="1800" dirty="0"/>
              <a:t> </a:t>
            </a:r>
            <a:r>
              <a:rPr lang="cs-CZ" sz="1800" b="1" dirty="0"/>
              <a:t>cílové skupiny</a:t>
            </a:r>
            <a:r>
              <a:rPr lang="cs-CZ" sz="1800" dirty="0"/>
              <a:t>),  které chceme a jsme schopni projektem změnit.</a:t>
            </a:r>
          </a:p>
          <a:p>
            <a:pPr marL="0" indent="0" hangingPunct="0">
              <a:lnSpc>
                <a:spcPct val="100000"/>
              </a:lnSpc>
              <a:buNone/>
            </a:pPr>
            <a:r>
              <a:rPr lang="cs-CZ" sz="1800" b="1" dirty="0"/>
              <a:t>Doporučení:</a:t>
            </a:r>
          </a:p>
          <a:p>
            <a:pPr lvl="0" algn="just" hangingPunct="0">
              <a:lnSpc>
                <a:spcPct val="100000"/>
              </a:lnSpc>
              <a:spcBef>
                <a:spcPts val="0"/>
              </a:spcBef>
              <a:spcAft>
                <a:spcPts val="0"/>
              </a:spcAft>
            </a:pPr>
            <a:r>
              <a:rPr lang="cs-CZ" sz="1800" dirty="0"/>
              <a:t>jedna z nejdůležitějších částí žádosti, neodbývejte ji,</a:t>
            </a:r>
          </a:p>
          <a:p>
            <a:pPr lvl="0" algn="just" hangingPunct="0">
              <a:lnSpc>
                <a:spcPct val="100000"/>
              </a:lnSpc>
              <a:spcBef>
                <a:spcPts val="0"/>
              </a:spcBef>
              <a:spcAft>
                <a:spcPts val="0"/>
              </a:spcAft>
            </a:pPr>
            <a:r>
              <a:rPr lang="cs-CZ" sz="1800" dirty="0"/>
              <a:t>nemudrujte, nefilosofujte, nebásněte, buďte konkrétní a exaktní: čísla, data,</a:t>
            </a:r>
          </a:p>
          <a:p>
            <a:pPr lvl="0" hangingPunct="0">
              <a:lnSpc>
                <a:spcPct val="100000"/>
              </a:lnSpc>
              <a:spcBef>
                <a:spcPts val="0"/>
              </a:spcBef>
              <a:spcAft>
                <a:spcPts val="0"/>
              </a:spcAft>
            </a:pPr>
            <a:r>
              <a:rPr lang="cs-CZ" sz="1800" dirty="0"/>
              <a:t>soustřeďte se na ty potřeby, které korespondují s cíli a aktivitami projektu, a tuto vazbu prokažte,</a:t>
            </a:r>
          </a:p>
          <a:p>
            <a:pPr lvl="0" algn="just" hangingPunct="0">
              <a:lnSpc>
                <a:spcPct val="100000"/>
              </a:lnSpc>
              <a:spcBef>
                <a:spcPts val="0"/>
              </a:spcBef>
              <a:spcAft>
                <a:spcPts val="0"/>
              </a:spcAft>
            </a:pPr>
            <a:r>
              <a:rPr lang="cs-CZ" sz="1800" dirty="0"/>
              <a:t>držte se cílové skupiny/cílových skupin,</a:t>
            </a:r>
          </a:p>
          <a:p>
            <a:pPr lvl="0" algn="just" hangingPunct="0">
              <a:lnSpc>
                <a:spcPct val="100000"/>
              </a:lnSpc>
              <a:spcBef>
                <a:spcPts val="0"/>
              </a:spcBef>
              <a:spcAft>
                <a:spcPts val="0"/>
              </a:spcAft>
            </a:pPr>
            <a:r>
              <a:rPr lang="cs-CZ" sz="1800" dirty="0"/>
              <a:t>odvolejte se na analytické materiály, dejte je do přílohy,</a:t>
            </a:r>
          </a:p>
          <a:p>
            <a:pPr lvl="0" algn="just" hangingPunct="0">
              <a:lnSpc>
                <a:spcPct val="100000"/>
              </a:lnSpc>
              <a:spcBef>
                <a:spcPts val="0"/>
              </a:spcBef>
              <a:spcAft>
                <a:spcPts val="0"/>
              </a:spcAft>
            </a:pPr>
            <a:r>
              <a:rPr lang="cs-CZ" sz="1800" dirty="0"/>
              <a:t>odvolejte se na strategické dokumenty, dejte je do přílohy.</a:t>
            </a: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dirty="0">
                <a:solidFill>
                  <a:schemeClr val="accent1">
                    <a:lumMod val="75000"/>
                  </a:schemeClr>
                </a:solidFill>
              </a:rPr>
              <a:t>Příprava žádosti o podporu</a:t>
            </a: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Obrázek 14">
            <a:extLst>
              <a:ext uri="{FF2B5EF4-FFF2-40B4-BE49-F238E27FC236}">
                <a16:creationId xmlns:a16="http://schemas.microsoft.com/office/drawing/2014/main" id="{9E99AF98-C4DE-4B92-A408-7AD979D5C8A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8572756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064969"/>
            <a:ext cx="11670189" cy="4762664"/>
          </a:xfrm>
        </p:spPr>
        <p:txBody>
          <a:bodyPr>
            <a:noAutofit/>
          </a:bodyPr>
          <a:lstStyle/>
          <a:p>
            <a:pPr marL="0" indent="0" algn="just">
              <a:buNone/>
            </a:pPr>
            <a:r>
              <a:rPr lang="cs-CZ" sz="1800" b="1" u="sng" cap="all" dirty="0"/>
              <a:t>1. Co chceme a můžeme změnit? </a:t>
            </a:r>
          </a:p>
          <a:p>
            <a:pPr lvl="1" algn="just">
              <a:lnSpc>
                <a:spcPct val="100000"/>
              </a:lnSpc>
              <a:spcBef>
                <a:spcPts val="0"/>
              </a:spcBef>
            </a:pPr>
            <a:r>
              <a:rPr lang="cs-CZ" sz="1800" dirty="0"/>
              <a:t>Součástí definice problému je vždy také </a:t>
            </a:r>
            <a:r>
              <a:rPr lang="cs-CZ" sz="1800" b="1" dirty="0"/>
              <a:t>specifikace cílové skupiny projektu</a:t>
            </a:r>
            <a:r>
              <a:rPr lang="cs-CZ" sz="1800" dirty="0"/>
              <a:t>, tj. osob, kterých se problém týká.</a:t>
            </a:r>
          </a:p>
          <a:p>
            <a:pPr marL="0" lvl="1" indent="0" algn="just">
              <a:lnSpc>
                <a:spcPts val="2880"/>
              </a:lnSpc>
              <a:spcBef>
                <a:spcPts val="600"/>
              </a:spcBef>
              <a:spcAft>
                <a:spcPts val="600"/>
              </a:spcAft>
              <a:buSzPct val="100000"/>
              <a:buNone/>
            </a:pPr>
            <a:r>
              <a:rPr lang="cs-CZ" sz="1800" b="1" dirty="0"/>
              <a:t>Doporučení:</a:t>
            </a:r>
            <a:endParaRPr lang="cs-CZ" sz="1800" dirty="0"/>
          </a:p>
          <a:p>
            <a:pPr algn="just" hangingPunct="0">
              <a:lnSpc>
                <a:spcPct val="100000"/>
              </a:lnSpc>
              <a:spcBef>
                <a:spcPts val="0"/>
              </a:spcBef>
              <a:spcAft>
                <a:spcPts val="0"/>
              </a:spcAft>
            </a:pPr>
            <a:r>
              <a:rPr lang="cs-CZ" sz="1800" dirty="0"/>
              <a:t>vymezení a charakteristika CS: vymezená věkem, pohlavím, etnicitou, územím, kulturou, socioekonomickým postavením, jinak definovanou skupinovou příslušností, jako je např. dlouhodobá nezaměstnanost,</a:t>
            </a:r>
          </a:p>
          <a:p>
            <a:pPr algn="just" hangingPunct="0">
              <a:lnSpc>
                <a:spcPct val="100000"/>
              </a:lnSpc>
              <a:spcBef>
                <a:spcPts val="0"/>
              </a:spcBef>
              <a:spcAft>
                <a:spcPts val="0"/>
              </a:spcAft>
            </a:pPr>
            <a:r>
              <a:rPr lang="cs-CZ" sz="1800" dirty="0"/>
              <a:t>čím ostřeji vymezená, tím lépe (bezbřehost napovídá, že nevíte pořádně, co chcete, a tak chcete dělat všechno pro všechny),</a:t>
            </a:r>
          </a:p>
          <a:p>
            <a:pPr algn="just" hangingPunct="0">
              <a:lnSpc>
                <a:spcPct val="100000"/>
              </a:lnSpc>
              <a:spcBef>
                <a:spcPts val="0"/>
              </a:spcBef>
              <a:spcAft>
                <a:spcPts val="0"/>
              </a:spcAft>
            </a:pPr>
            <a:r>
              <a:rPr lang="cs-CZ" sz="1800" dirty="0"/>
              <a:t>projekt může mít více CS, pak ale u každé je třeba zvlášť popsat potřeby,</a:t>
            </a:r>
          </a:p>
          <a:p>
            <a:pPr algn="just" hangingPunct="0">
              <a:lnSpc>
                <a:spcPct val="100000"/>
              </a:lnSpc>
              <a:spcBef>
                <a:spcPts val="0"/>
              </a:spcBef>
              <a:spcAft>
                <a:spcPts val="0"/>
              </a:spcAft>
            </a:pPr>
            <a:r>
              <a:rPr lang="cs-CZ" sz="1800" dirty="0"/>
              <a:t>charakteristika selektivní: znaky, trendy, problémy, jež chcete řešit v projektu vazba na potřeby CS,</a:t>
            </a:r>
          </a:p>
          <a:p>
            <a:pPr algn="just" hangingPunct="0">
              <a:lnSpc>
                <a:spcPct val="100000"/>
              </a:lnSpc>
              <a:spcBef>
                <a:spcPts val="0"/>
              </a:spcBef>
              <a:spcAft>
                <a:spcPts val="0"/>
              </a:spcAft>
            </a:pPr>
            <a:r>
              <a:rPr lang="cs-CZ" sz="1800" dirty="0"/>
              <a:t>projekt musí prokazatelně korespondovat s potřebami CS, na kterou je zaměřen = ideálně vyjmenujte potřeby CS a ke každé přiřaďte aktivitu projektu, kterou chcete danou potřebu naplnit,</a:t>
            </a:r>
          </a:p>
          <a:p>
            <a:pPr algn="just" hangingPunct="0">
              <a:lnSpc>
                <a:spcPct val="100000"/>
              </a:lnSpc>
              <a:spcBef>
                <a:spcPts val="0"/>
              </a:spcBef>
              <a:spcAft>
                <a:spcPts val="0"/>
              </a:spcAft>
            </a:pPr>
            <a:r>
              <a:rPr lang="cs-CZ" sz="1800" dirty="0"/>
              <a:t>jmenujte jen ty potřeby CS, které projektem hodláte naplňovat (ostatní potřeby můžete také zmínit, ale s vysvětlením, proč je projekt neřeší, případně že je řešíte v projektu jiném).</a:t>
            </a: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dirty="0">
                <a:solidFill>
                  <a:schemeClr val="accent1">
                    <a:lumMod val="75000"/>
                  </a:schemeClr>
                </a:solidFill>
              </a:rPr>
              <a:t>Příprava žádosti o podporu</a:t>
            </a: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0" name="Obrázek 9">
            <a:extLst>
              <a:ext uri="{FF2B5EF4-FFF2-40B4-BE49-F238E27FC236}">
                <a16:creationId xmlns:a16="http://schemas.microsoft.com/office/drawing/2014/main" id="{4AC3353F-2462-4414-98A8-29410332566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85727563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064969"/>
            <a:ext cx="11670189" cy="4762664"/>
          </a:xfrm>
        </p:spPr>
        <p:txBody>
          <a:bodyPr>
            <a:noAutofit/>
          </a:bodyPr>
          <a:lstStyle/>
          <a:p>
            <a:pPr marL="0" indent="0">
              <a:spcAft>
                <a:spcPts val="1200"/>
              </a:spcAft>
              <a:buNone/>
            </a:pPr>
            <a:r>
              <a:rPr lang="cs-CZ" sz="1800" b="1" u="sng" cap="all" dirty="0"/>
              <a:t>1</a:t>
            </a:r>
            <a:r>
              <a:rPr lang="cs-CZ" sz="1900" b="1" u="sng" cap="all" dirty="0"/>
              <a:t>. Co chceme a můžeme změnit? </a:t>
            </a:r>
          </a:p>
          <a:p>
            <a:pPr lvl="1">
              <a:lnSpc>
                <a:spcPct val="100000"/>
              </a:lnSpc>
              <a:spcBef>
                <a:spcPts val="0"/>
              </a:spcBef>
              <a:spcAft>
                <a:spcPts val="0"/>
              </a:spcAft>
            </a:pPr>
            <a:r>
              <a:rPr lang="cs-CZ" sz="1900" b="1" dirty="0"/>
              <a:t>Cíl projektu musí být:</a:t>
            </a:r>
          </a:p>
          <a:p>
            <a:pPr marL="414000" lvl="1" indent="0">
              <a:lnSpc>
                <a:spcPct val="100000"/>
              </a:lnSpc>
              <a:spcBef>
                <a:spcPts val="0"/>
              </a:spcBef>
              <a:buNone/>
            </a:pPr>
            <a:r>
              <a:rPr lang="cs-CZ" sz="1900" dirty="0"/>
              <a:t>	</a:t>
            </a:r>
            <a:r>
              <a:rPr lang="cs-CZ" sz="1900" b="1" dirty="0"/>
              <a:t>1)</a:t>
            </a:r>
            <a:r>
              <a:rPr lang="cs-CZ" sz="1900" dirty="0"/>
              <a:t> </a:t>
            </a:r>
            <a:r>
              <a:rPr lang="cs-CZ" sz="1900" b="1" dirty="0"/>
              <a:t>reálně dosažitelný </a:t>
            </a:r>
            <a:r>
              <a:rPr lang="cs-CZ" sz="1900" dirty="0"/>
              <a:t>v daném čase a za daných podmínek,</a:t>
            </a:r>
          </a:p>
          <a:p>
            <a:pPr marL="414000" lvl="1" indent="0">
              <a:lnSpc>
                <a:spcPct val="100000"/>
              </a:lnSpc>
              <a:spcBef>
                <a:spcPts val="0"/>
              </a:spcBef>
              <a:buNone/>
            </a:pPr>
            <a:r>
              <a:rPr lang="cs-CZ" sz="1900" dirty="0"/>
              <a:t>	</a:t>
            </a:r>
            <a:r>
              <a:rPr lang="cs-CZ" sz="1900" b="1" dirty="0"/>
              <a:t>2) měřitelný</a:t>
            </a:r>
            <a:r>
              <a:rPr lang="cs-CZ" sz="1900" dirty="0"/>
              <a:t>, aby bylo možné po ukončení projektu prokázat jeho naplnění pomocí kvantifikovaných údajů.</a:t>
            </a:r>
          </a:p>
          <a:p>
            <a:pPr lvl="1">
              <a:lnSpc>
                <a:spcPct val="100000"/>
              </a:lnSpc>
              <a:spcBef>
                <a:spcPts val="0"/>
              </a:spcBef>
            </a:pPr>
            <a:r>
              <a:rPr lang="cs-CZ" sz="1900" b="1" dirty="0"/>
              <a:t>Cíle projektu dělíme na:</a:t>
            </a:r>
          </a:p>
          <a:p>
            <a:pPr marL="0" indent="0" hangingPunct="0">
              <a:lnSpc>
                <a:spcPct val="100000"/>
              </a:lnSpc>
              <a:spcBef>
                <a:spcPts val="0"/>
              </a:spcBef>
              <a:spcAft>
                <a:spcPts val="0"/>
              </a:spcAft>
              <a:buNone/>
            </a:pPr>
            <a:r>
              <a:rPr lang="cs-CZ" sz="1900" b="1" dirty="0"/>
              <a:t>	1) Hlavní </a:t>
            </a:r>
            <a:r>
              <a:rPr lang="cs-CZ" sz="1900" dirty="0"/>
              <a:t>= “globální změna“, ke které projekt přispívá - formulován obecněji, </a:t>
            </a:r>
          </a:p>
          <a:p>
            <a:pPr marL="0" lvl="0" indent="0" hangingPunct="0">
              <a:lnSpc>
                <a:spcPct val="100000"/>
              </a:lnSpc>
              <a:spcBef>
                <a:spcPts val="0"/>
              </a:spcBef>
              <a:spcAft>
                <a:spcPts val="0"/>
              </a:spcAft>
              <a:buNone/>
            </a:pPr>
            <a:r>
              <a:rPr lang="cs-CZ" sz="1900" dirty="0"/>
              <a:t>	</a:t>
            </a:r>
            <a:r>
              <a:rPr lang="cs-CZ" sz="1900" b="1" dirty="0"/>
              <a:t>2) Specifické </a:t>
            </a:r>
            <a:r>
              <a:rPr lang="cs-CZ" sz="1900" dirty="0"/>
              <a:t>= konkrétní změny, které projekt přinese (SMART).</a:t>
            </a:r>
          </a:p>
          <a:p>
            <a:pPr marL="0" lvl="0" indent="0" hangingPunct="0">
              <a:lnSpc>
                <a:spcPct val="100000"/>
              </a:lnSpc>
              <a:spcBef>
                <a:spcPts val="0"/>
              </a:spcBef>
              <a:spcAft>
                <a:spcPts val="0"/>
              </a:spcAft>
              <a:buNone/>
            </a:pPr>
            <a:endParaRPr lang="cs-CZ" sz="1900" dirty="0"/>
          </a:p>
          <a:p>
            <a:pPr marL="0" lvl="1" indent="0">
              <a:lnSpc>
                <a:spcPts val="2880"/>
              </a:lnSpc>
              <a:spcBef>
                <a:spcPts val="600"/>
              </a:spcBef>
              <a:spcAft>
                <a:spcPts val="600"/>
              </a:spcAft>
              <a:buSzPct val="100000"/>
              <a:buNone/>
            </a:pPr>
            <a:r>
              <a:rPr lang="cs-CZ" sz="1900" b="1" dirty="0"/>
              <a:t>Doporučení:</a:t>
            </a:r>
            <a:endParaRPr lang="cs-CZ" sz="1900" dirty="0"/>
          </a:p>
          <a:p>
            <a:pPr lvl="0" algn="just" hangingPunct="0">
              <a:lnSpc>
                <a:spcPct val="100000"/>
              </a:lnSpc>
              <a:spcBef>
                <a:spcPts val="0"/>
              </a:spcBef>
              <a:spcAft>
                <a:spcPts val="0"/>
              </a:spcAft>
            </a:pPr>
            <a:r>
              <a:rPr lang="cs-CZ" sz="1900" dirty="0"/>
              <a:t>při vytyčování cílů vycházejte z potřeb (inverzně: problémů), které jste si předem definovali: splnění vytyčeného cíle = naplnění definované potřeby (= odstranění popsaného problému),</a:t>
            </a:r>
          </a:p>
          <a:p>
            <a:pPr lvl="0" algn="just" hangingPunct="0">
              <a:lnSpc>
                <a:spcPct val="100000"/>
              </a:lnSpc>
              <a:spcBef>
                <a:spcPts val="0"/>
              </a:spcBef>
              <a:spcAft>
                <a:spcPts val="0"/>
              </a:spcAft>
            </a:pPr>
            <a:r>
              <a:rPr lang="cs-CZ" sz="1900" dirty="0"/>
              <a:t>dbejte na dosažitelnost cílů (již při vytyčování cílů musíte mít představu o aktivitách),</a:t>
            </a:r>
          </a:p>
          <a:p>
            <a:pPr lvl="0" algn="just" hangingPunct="0">
              <a:lnSpc>
                <a:spcPct val="100000"/>
              </a:lnSpc>
              <a:spcBef>
                <a:spcPts val="0"/>
              </a:spcBef>
              <a:spcAft>
                <a:spcPts val="0"/>
              </a:spcAft>
            </a:pPr>
            <a:r>
              <a:rPr lang="cs-CZ" sz="1900" dirty="0"/>
              <a:t>dbejte na měřitelnost cílů (při formulaci cílů se ptejte, zda splnění takto formulovaného cíle lze nějak prokázat/změřit).</a:t>
            </a: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dirty="0">
                <a:solidFill>
                  <a:schemeClr val="accent1">
                    <a:lumMod val="75000"/>
                  </a:schemeClr>
                </a:solidFill>
              </a:rPr>
              <a:t>Příprava žádosti o podporu</a:t>
            </a: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0" name="Obrázek 9">
            <a:extLst>
              <a:ext uri="{FF2B5EF4-FFF2-40B4-BE49-F238E27FC236}">
                <a16:creationId xmlns:a16="http://schemas.microsoft.com/office/drawing/2014/main" id="{1908FB00-794F-463A-841F-82E9E10B53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85727563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064969"/>
            <a:ext cx="11670189" cy="4762664"/>
          </a:xfrm>
        </p:spPr>
        <p:txBody>
          <a:bodyPr>
            <a:noAutofit/>
          </a:bodyPr>
          <a:lstStyle/>
          <a:p>
            <a:pPr marL="0" lvl="0" indent="0" algn="just">
              <a:buNone/>
            </a:pPr>
            <a:r>
              <a:rPr lang="cs-CZ" sz="2000" b="1" u="sng" cap="all" dirty="0"/>
              <a:t>2. Jak toho chceme dosáhnout?</a:t>
            </a:r>
          </a:p>
          <a:p>
            <a:pPr lvl="1" algn="just">
              <a:lnSpc>
                <a:spcPct val="100000"/>
              </a:lnSpc>
              <a:spcBef>
                <a:spcPts val="0"/>
              </a:spcBef>
              <a:spcAft>
                <a:spcPts val="600"/>
              </a:spcAft>
            </a:pPr>
            <a:r>
              <a:rPr lang="cs-CZ" sz="2000" dirty="0"/>
              <a:t>V rámci přípravy projektu je nutné </a:t>
            </a:r>
            <a:r>
              <a:rPr lang="cs-CZ" sz="2000" b="1" dirty="0"/>
              <a:t>definovat aktivity </a:t>
            </a:r>
            <a:r>
              <a:rPr lang="cs-CZ" sz="2000" dirty="0"/>
              <a:t>(strategii), kterými bude projekt realizován.</a:t>
            </a:r>
          </a:p>
          <a:p>
            <a:pPr lvl="1" algn="just">
              <a:lnSpc>
                <a:spcPct val="100000"/>
              </a:lnSpc>
              <a:spcBef>
                <a:spcPts val="0"/>
              </a:spcBef>
              <a:spcAft>
                <a:spcPts val="600"/>
              </a:spcAft>
            </a:pPr>
            <a:r>
              <a:rPr lang="cs-CZ" sz="2000" b="1" dirty="0"/>
              <a:t>Aktivity </a:t>
            </a:r>
            <a:r>
              <a:rPr lang="cs-CZ" sz="2000" dirty="0"/>
              <a:t>mají být prostředkem k dosažení cíle projektu, mezi cíli a klíčovými aktivitami musí být propojení. </a:t>
            </a:r>
          </a:p>
          <a:p>
            <a:pPr marL="0" lvl="1" indent="0" algn="just">
              <a:lnSpc>
                <a:spcPts val="2880"/>
              </a:lnSpc>
              <a:spcBef>
                <a:spcPts val="600"/>
              </a:spcBef>
              <a:spcAft>
                <a:spcPts val="600"/>
              </a:spcAft>
              <a:buSzPct val="100000"/>
              <a:buNone/>
            </a:pPr>
            <a:r>
              <a:rPr lang="cs-CZ" sz="2000" b="1" dirty="0"/>
              <a:t>Doporučení:</a:t>
            </a:r>
            <a:endParaRPr lang="cs-CZ" sz="2000" dirty="0"/>
          </a:p>
          <a:p>
            <a:pPr algn="just" hangingPunct="0">
              <a:lnSpc>
                <a:spcPct val="100000"/>
              </a:lnSpc>
              <a:spcBef>
                <a:spcPts val="0"/>
              </a:spcBef>
              <a:spcAft>
                <a:spcPts val="0"/>
              </a:spcAft>
            </a:pPr>
            <a:r>
              <a:rPr lang="cs-CZ" sz="2000" dirty="0"/>
              <a:t>vedou k plnění cílů, jsou prostředkem, nástrojem, ne cílem samotným,</a:t>
            </a:r>
          </a:p>
          <a:p>
            <a:pPr algn="just" hangingPunct="0">
              <a:lnSpc>
                <a:spcPct val="100000"/>
              </a:lnSpc>
              <a:spcBef>
                <a:spcPts val="0"/>
              </a:spcBef>
              <a:spcAft>
                <a:spcPts val="0"/>
              </a:spcAft>
            </a:pPr>
            <a:r>
              <a:rPr lang="cs-CZ" sz="2000" dirty="0"/>
              <a:t>udržujte vazbu </a:t>
            </a:r>
            <a:r>
              <a:rPr lang="cs-CZ" sz="2000" b="1" dirty="0"/>
              <a:t>potřeby – cíle – aktivity</a:t>
            </a:r>
            <a:r>
              <a:rPr lang="cs-CZ" sz="2000" dirty="0"/>
              <a:t>,</a:t>
            </a:r>
          </a:p>
          <a:p>
            <a:pPr algn="just" hangingPunct="0">
              <a:lnSpc>
                <a:spcPct val="100000"/>
              </a:lnSpc>
              <a:spcBef>
                <a:spcPts val="0"/>
              </a:spcBef>
              <a:spcAft>
                <a:spcPts val="0"/>
              </a:spcAft>
            </a:pPr>
            <a:r>
              <a:rPr lang="cs-CZ" sz="2000" dirty="0"/>
              <a:t>v projektu nemají co dělat aktivity, u kterých neprokážete, že slouží k naplnění cílů,  ať už přímo nebo podpůrně,</a:t>
            </a:r>
          </a:p>
          <a:p>
            <a:pPr algn="just" hangingPunct="0">
              <a:lnSpc>
                <a:spcPct val="100000"/>
              </a:lnSpc>
              <a:spcBef>
                <a:spcPts val="0"/>
              </a:spcBef>
              <a:spcAft>
                <a:spcPts val="0"/>
              </a:spcAft>
            </a:pPr>
            <a:r>
              <a:rPr lang="cs-CZ" sz="2000" dirty="0"/>
              <a:t>tvoří tělo projektu,</a:t>
            </a:r>
          </a:p>
          <a:p>
            <a:pPr algn="just" hangingPunct="0">
              <a:lnSpc>
                <a:spcPct val="100000"/>
              </a:lnSpc>
              <a:spcBef>
                <a:spcPts val="0"/>
              </a:spcBef>
              <a:spcAft>
                <a:spcPts val="0"/>
              </a:spcAft>
            </a:pPr>
            <a:r>
              <a:rPr lang="cs-CZ" sz="2000" dirty="0"/>
              <a:t>to, co se bude vlastně s cílovou skupinou a pro cílovou skupinu dělat, </a:t>
            </a:r>
          </a:p>
          <a:p>
            <a:pPr algn="just" hangingPunct="0">
              <a:lnSpc>
                <a:spcPct val="100000"/>
              </a:lnSpc>
              <a:spcBef>
                <a:spcPts val="0"/>
              </a:spcBef>
              <a:spcAft>
                <a:spcPts val="0"/>
              </a:spcAft>
            </a:pPr>
            <a:r>
              <a:rPr lang="cs-CZ" sz="2000" dirty="0"/>
              <a:t>konkrétní rozpis prací: kdo, kdy, co, jak, s kým, kde, jak často bude dělat, </a:t>
            </a:r>
          </a:p>
          <a:p>
            <a:pPr algn="just" hangingPunct="0">
              <a:lnSpc>
                <a:spcPct val="100000"/>
              </a:lnSpc>
              <a:spcBef>
                <a:spcPts val="0"/>
              </a:spcBef>
              <a:spcAft>
                <a:spcPts val="0"/>
              </a:spcAft>
            </a:pPr>
            <a:r>
              <a:rPr lang="cs-CZ" sz="2000" dirty="0"/>
              <a:t>shluky podobných dílčích aktivit = </a:t>
            </a:r>
            <a:r>
              <a:rPr lang="cs-CZ" sz="2000" b="1" dirty="0"/>
              <a:t>klíčové aktivity</a:t>
            </a:r>
            <a:r>
              <a:rPr lang="cs-CZ" sz="2000" dirty="0"/>
              <a:t> (seřaďte v žádosti chronologicky nebo v nějaké jasné logice), </a:t>
            </a: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dirty="0">
                <a:solidFill>
                  <a:schemeClr val="accent1">
                    <a:lumMod val="75000"/>
                  </a:schemeClr>
                </a:solidFill>
              </a:rPr>
              <a:t>Příprava žádosti o podporu</a:t>
            </a: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EA5B3CCE-FBFF-417C-98A1-A5E151156D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85727563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064969"/>
            <a:ext cx="11670189" cy="4762664"/>
          </a:xfrm>
        </p:spPr>
        <p:txBody>
          <a:bodyPr>
            <a:noAutofit/>
          </a:bodyPr>
          <a:lstStyle/>
          <a:p>
            <a:pPr marL="0" lvl="0" indent="0" algn="just">
              <a:buNone/>
            </a:pPr>
            <a:r>
              <a:rPr lang="cs-CZ" sz="1800" b="1" u="sng" cap="all" dirty="0"/>
              <a:t>3. Jak ověříme, že jsme byli úspěšní?</a:t>
            </a:r>
            <a:r>
              <a:rPr lang="cs-CZ" sz="1600" dirty="0"/>
              <a:t>.</a:t>
            </a:r>
          </a:p>
          <a:p>
            <a:pPr lvl="1" algn="just">
              <a:lnSpc>
                <a:spcPct val="100000"/>
              </a:lnSpc>
              <a:spcBef>
                <a:spcPts val="0"/>
              </a:spcBef>
            </a:pPr>
            <a:r>
              <a:rPr lang="cs-CZ" sz="1600" dirty="0"/>
              <a:t>Základním nástrojem jsou </a:t>
            </a:r>
            <a:r>
              <a:rPr lang="cs-CZ" sz="1600" b="1" dirty="0"/>
              <a:t>indikátory</a:t>
            </a:r>
            <a:r>
              <a:rPr lang="cs-CZ" sz="1600" dirty="0"/>
              <a:t> OPZ.</a:t>
            </a:r>
          </a:p>
          <a:p>
            <a:pPr lvl="1" algn="just">
              <a:lnSpc>
                <a:spcPct val="100000"/>
              </a:lnSpc>
              <a:spcBef>
                <a:spcPts val="0"/>
              </a:spcBef>
            </a:pPr>
            <a:r>
              <a:rPr lang="cs-CZ" sz="1600" b="1" dirty="0"/>
              <a:t>U indikátorů se setkáváme s dělením na: </a:t>
            </a:r>
            <a:endParaRPr lang="cs-CZ" sz="1600" dirty="0"/>
          </a:p>
          <a:p>
            <a:pPr marL="414000" lvl="1" indent="0" algn="just">
              <a:lnSpc>
                <a:spcPct val="100000"/>
              </a:lnSpc>
              <a:spcBef>
                <a:spcPts val="0"/>
              </a:spcBef>
              <a:buNone/>
            </a:pPr>
            <a:r>
              <a:rPr lang="cs-CZ" sz="1600" dirty="0"/>
              <a:t>	</a:t>
            </a:r>
            <a:r>
              <a:rPr lang="cs-CZ" sz="1600" b="1" dirty="0"/>
              <a:t>1) Výstupy </a:t>
            </a:r>
            <a:r>
              <a:rPr lang="cs-CZ" sz="1600" dirty="0"/>
              <a:t>= indikátory se závazkem,</a:t>
            </a:r>
          </a:p>
          <a:p>
            <a:pPr marL="414000" lvl="1" indent="0" algn="just">
              <a:lnSpc>
                <a:spcPct val="100000"/>
              </a:lnSpc>
              <a:spcBef>
                <a:spcPts val="0"/>
              </a:spcBef>
              <a:spcAft>
                <a:spcPts val="0"/>
              </a:spcAft>
              <a:buNone/>
            </a:pPr>
            <a:r>
              <a:rPr lang="cs-CZ" sz="1600" b="1" dirty="0"/>
              <a:t>	2) Výsledky </a:t>
            </a:r>
            <a:r>
              <a:rPr lang="cs-CZ" sz="1600" dirty="0"/>
              <a:t>= indikátory bez závazku, ale je nutné je sledovat.</a:t>
            </a:r>
          </a:p>
          <a:p>
            <a:pPr marL="0" lvl="1" indent="0" algn="just">
              <a:lnSpc>
                <a:spcPct val="100000"/>
              </a:lnSpc>
              <a:spcBef>
                <a:spcPts val="600"/>
              </a:spcBef>
              <a:spcAft>
                <a:spcPts val="600"/>
              </a:spcAft>
              <a:buSzPct val="100000"/>
              <a:buNone/>
            </a:pPr>
            <a:r>
              <a:rPr lang="cs-CZ" sz="1600" b="1" dirty="0"/>
              <a:t>Doporučení:</a:t>
            </a:r>
            <a:endParaRPr lang="cs-CZ" sz="1600" dirty="0"/>
          </a:p>
          <a:p>
            <a:pPr algn="just" hangingPunct="0">
              <a:lnSpc>
                <a:spcPct val="100000"/>
              </a:lnSpc>
              <a:spcBef>
                <a:spcPts val="0"/>
              </a:spcBef>
              <a:spcAft>
                <a:spcPts val="0"/>
              </a:spcAft>
            </a:pPr>
            <a:r>
              <a:rPr lang="cs-CZ" sz="1600" dirty="0"/>
              <a:t>každá aktivita musí mít nějaký konkrétní, měřitelný a dokladovatelný výstup,</a:t>
            </a:r>
          </a:p>
          <a:p>
            <a:pPr algn="just" hangingPunct="0">
              <a:lnSpc>
                <a:spcPct val="100000"/>
              </a:lnSpc>
              <a:spcBef>
                <a:spcPts val="0"/>
              </a:spcBef>
              <a:spcAft>
                <a:spcPts val="1200"/>
              </a:spcAft>
            </a:pPr>
            <a:r>
              <a:rPr lang="cs-CZ" sz="1600" dirty="0"/>
              <a:t>indikátory jsou ukazatele úspěchu, naplnění cíle, a to v předem stanovené míře, např. 5 rekvalifikovaných osob – doloženo smlouvami </a:t>
            </a:r>
            <a:br>
              <a:rPr lang="cs-CZ" sz="1600" dirty="0"/>
            </a:br>
            <a:r>
              <a:rPr lang="cs-CZ" sz="1600" dirty="0"/>
              <a:t>s účastníky a prezenčními listinami.</a:t>
            </a:r>
          </a:p>
          <a:p>
            <a:pPr lvl="1" algn="just">
              <a:lnSpc>
                <a:spcPct val="100000"/>
              </a:lnSpc>
              <a:spcBef>
                <a:spcPts val="0"/>
              </a:spcBef>
              <a:spcAft>
                <a:spcPts val="1200"/>
              </a:spcAft>
            </a:pPr>
            <a:r>
              <a:rPr lang="cs-CZ" sz="1600" dirty="0"/>
              <a:t>V rámci přípravy projektu je dále nutné promýšlet veškerá možná </a:t>
            </a:r>
            <a:r>
              <a:rPr lang="cs-CZ" sz="1600" b="1" dirty="0"/>
              <a:t>rizika</a:t>
            </a:r>
            <a:r>
              <a:rPr lang="cs-CZ" sz="1600" dirty="0"/>
              <a:t>.</a:t>
            </a:r>
          </a:p>
          <a:p>
            <a:pPr marL="0" lvl="1" indent="0" algn="just">
              <a:lnSpc>
                <a:spcPct val="100000"/>
              </a:lnSpc>
              <a:spcBef>
                <a:spcPts val="600"/>
              </a:spcBef>
              <a:spcAft>
                <a:spcPts val="600"/>
              </a:spcAft>
              <a:buSzPct val="100000"/>
              <a:buNone/>
            </a:pPr>
            <a:r>
              <a:rPr lang="cs-CZ" sz="1600" b="1" dirty="0"/>
              <a:t>Doporučení:</a:t>
            </a:r>
          </a:p>
          <a:p>
            <a:pPr lvl="0" algn="just" hangingPunct="0">
              <a:lnSpc>
                <a:spcPct val="100000"/>
              </a:lnSpc>
              <a:spcBef>
                <a:spcPts val="0"/>
              </a:spcBef>
              <a:spcAft>
                <a:spcPts val="0"/>
              </a:spcAft>
            </a:pPr>
            <a:r>
              <a:rPr lang="cs-CZ" sz="1600" dirty="0"/>
              <a:t>pojmenujte rizika úspěšné realizace projektu,</a:t>
            </a:r>
          </a:p>
          <a:p>
            <a:pPr lvl="0" algn="just" hangingPunct="0">
              <a:lnSpc>
                <a:spcPct val="100000"/>
              </a:lnSpc>
              <a:spcBef>
                <a:spcPts val="0"/>
              </a:spcBef>
              <a:spcAft>
                <a:spcPts val="0"/>
              </a:spcAft>
            </a:pPr>
            <a:r>
              <a:rPr lang="cs-CZ" sz="1600" dirty="0"/>
              <a:t>popište způsoby eliminace těchto rizik či záložní strategie v případě, že se rizika naplní,</a:t>
            </a:r>
          </a:p>
          <a:p>
            <a:pPr lvl="0" algn="just" hangingPunct="0">
              <a:lnSpc>
                <a:spcPct val="100000"/>
              </a:lnSpc>
              <a:spcBef>
                <a:spcPts val="0"/>
              </a:spcBef>
              <a:spcAft>
                <a:spcPts val="0"/>
              </a:spcAft>
            </a:pPr>
            <a:r>
              <a:rPr lang="cs-CZ" sz="1600" b="1" dirty="0"/>
              <a:t>rozlište: rizika na straně cílové skupiny </a:t>
            </a:r>
            <a:r>
              <a:rPr lang="cs-CZ" sz="1600" dirty="0"/>
              <a:t>(např. demotivace, fluktuace, nepřipravenost),</a:t>
            </a:r>
          </a:p>
          <a:p>
            <a:pPr marL="414000" lvl="1" indent="0" algn="just" hangingPunct="0">
              <a:lnSpc>
                <a:spcPct val="100000"/>
              </a:lnSpc>
              <a:spcBef>
                <a:spcPts val="0"/>
              </a:spcBef>
              <a:spcAft>
                <a:spcPts val="0"/>
              </a:spcAft>
              <a:buNone/>
            </a:pPr>
            <a:r>
              <a:rPr lang="cs-CZ" sz="1600" dirty="0"/>
              <a:t>	      </a:t>
            </a:r>
            <a:r>
              <a:rPr lang="cs-CZ" sz="1600" b="1" dirty="0"/>
              <a:t>rizika na straně realizátora </a:t>
            </a:r>
            <a:r>
              <a:rPr lang="cs-CZ" sz="1600" dirty="0"/>
              <a:t>(např. málo kreativní tým, nízká kvalifikace, neznalost terénu, fluktuace),</a:t>
            </a:r>
          </a:p>
          <a:p>
            <a:pPr marL="414000" lvl="1" indent="0" algn="just" hangingPunct="0">
              <a:lnSpc>
                <a:spcPct val="100000"/>
              </a:lnSpc>
              <a:spcBef>
                <a:spcPts val="0"/>
              </a:spcBef>
              <a:spcAft>
                <a:spcPts val="0"/>
              </a:spcAft>
              <a:buNone/>
            </a:pPr>
            <a:r>
              <a:rPr lang="cs-CZ" sz="1600" dirty="0"/>
              <a:t>	      </a:t>
            </a:r>
            <a:r>
              <a:rPr lang="cs-CZ" sz="1600" b="1" dirty="0"/>
              <a:t>vnější rizika </a:t>
            </a:r>
            <a:r>
              <a:rPr lang="cs-CZ" sz="1600" dirty="0"/>
              <a:t>(např. ekonomická krize, komunální volby).</a:t>
            </a:r>
          </a:p>
          <a:p>
            <a:pPr lvl="1">
              <a:lnSpc>
                <a:spcPct val="100000"/>
              </a:lnSpc>
              <a:spcBef>
                <a:spcPts val="0"/>
              </a:spcBef>
            </a:pPr>
            <a:endParaRPr lang="cs-CZ" sz="16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dirty="0">
                <a:solidFill>
                  <a:schemeClr val="accent1">
                    <a:lumMod val="75000"/>
                  </a:schemeClr>
                </a:solidFill>
              </a:rPr>
              <a:t>Příprava žádosti o podporu</a:t>
            </a: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48196787-F3D2-49B6-A51E-2ABADFC4C3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85727563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064969"/>
            <a:ext cx="11670189" cy="4762664"/>
          </a:xfrm>
        </p:spPr>
        <p:txBody>
          <a:bodyPr>
            <a:noAutofit/>
          </a:bodyPr>
          <a:lstStyle/>
          <a:p>
            <a:pPr marL="0" indent="0">
              <a:lnSpc>
                <a:spcPct val="100000"/>
              </a:lnSpc>
              <a:spcBef>
                <a:spcPts val="0"/>
              </a:spcBef>
              <a:buNone/>
            </a:pPr>
            <a:r>
              <a:rPr lang="cs-CZ" sz="2100" dirty="0"/>
              <a:t>Nástroj, který ve velmi koncentrované podobě </a:t>
            </a:r>
            <a:r>
              <a:rPr lang="cs-CZ" sz="2100" b="1" dirty="0"/>
              <a:t>obsahuje</a:t>
            </a:r>
            <a:r>
              <a:rPr lang="cs-CZ" sz="2100" dirty="0"/>
              <a:t> </a:t>
            </a:r>
            <a:r>
              <a:rPr lang="cs-CZ" sz="2100" b="1" dirty="0"/>
              <a:t>základní informace o projektu</a:t>
            </a:r>
            <a:r>
              <a:rPr lang="cs-CZ" sz="2100" dirty="0"/>
              <a:t> a zároveň </a:t>
            </a:r>
            <a:r>
              <a:rPr lang="cs-CZ" sz="2100" b="1" dirty="0"/>
              <a:t>ověřuje logiku projektu</a:t>
            </a:r>
            <a:r>
              <a:rPr lang="cs-CZ" sz="2100" dirty="0"/>
              <a:t> (vazbu mezi činnostmi, výstupy a cíli projektu).</a:t>
            </a:r>
          </a:p>
          <a:p>
            <a:pPr marL="0" indent="0" hangingPunct="0">
              <a:buNone/>
            </a:pPr>
            <a:r>
              <a:rPr lang="cs-CZ" sz="2100" b="1" u="sng" cap="all" dirty="0"/>
              <a:t>Logický rámec umožňuje: </a:t>
            </a:r>
            <a:endParaRPr lang="cs-CZ" sz="2100" u="sng" cap="all" dirty="0"/>
          </a:p>
          <a:p>
            <a:pPr lvl="0" hangingPunct="0">
              <a:lnSpc>
                <a:spcPct val="100000"/>
              </a:lnSpc>
              <a:spcBef>
                <a:spcPts val="0"/>
              </a:spcBef>
              <a:spcAft>
                <a:spcPts val="300"/>
              </a:spcAft>
            </a:pPr>
            <a:r>
              <a:rPr lang="cs-CZ" sz="2100" dirty="0"/>
              <a:t>organizaci a systemizaci celkového myšlení o projektu, </a:t>
            </a:r>
          </a:p>
          <a:p>
            <a:pPr lvl="0" hangingPunct="0">
              <a:lnSpc>
                <a:spcPct val="100000"/>
              </a:lnSpc>
              <a:spcBef>
                <a:spcPts val="0"/>
              </a:spcBef>
              <a:spcAft>
                <a:spcPts val="300"/>
              </a:spcAft>
            </a:pPr>
            <a:r>
              <a:rPr lang="cs-CZ" sz="2100" dirty="0"/>
              <a:t>upřesnění vztahů mezi cílem, účelem, výstupem a aktivitami projektu, </a:t>
            </a:r>
          </a:p>
          <a:p>
            <a:pPr lvl="0" hangingPunct="0">
              <a:lnSpc>
                <a:spcPct val="100000"/>
              </a:lnSpc>
              <a:spcBef>
                <a:spcPts val="0"/>
              </a:spcBef>
              <a:spcAft>
                <a:spcPts val="300"/>
              </a:spcAft>
            </a:pPr>
            <a:r>
              <a:rPr lang="cs-CZ" sz="2100" dirty="0"/>
              <a:t>jasné stanovení výkonnostních ukazatelů a kritérií, </a:t>
            </a:r>
          </a:p>
          <a:p>
            <a:pPr lvl="0" hangingPunct="0">
              <a:lnSpc>
                <a:spcPct val="100000"/>
              </a:lnSpc>
              <a:spcBef>
                <a:spcPts val="0"/>
              </a:spcBef>
              <a:spcAft>
                <a:spcPts val="300"/>
              </a:spcAft>
            </a:pPr>
            <a:r>
              <a:rPr lang="cs-CZ" sz="2100" dirty="0"/>
              <a:t>provádění kontroly dosažení cílů, účelu, realizaci výstupů a aktivit projektu, </a:t>
            </a:r>
          </a:p>
          <a:p>
            <a:pPr lvl="0" hangingPunct="0">
              <a:lnSpc>
                <a:spcPct val="100000"/>
              </a:lnSpc>
              <a:spcBef>
                <a:spcPts val="0"/>
              </a:spcBef>
              <a:spcAft>
                <a:spcPts val="300"/>
              </a:spcAft>
            </a:pPr>
            <a:r>
              <a:rPr lang="cs-CZ" sz="2100" dirty="0"/>
              <a:t>udržovat rychlý a srozumitelný přehled o obsahu, rozsahu a zaměření projektu.</a:t>
            </a:r>
          </a:p>
          <a:p>
            <a:pPr marL="0" indent="0" hangingPunct="0">
              <a:buNone/>
            </a:pPr>
            <a:r>
              <a:rPr lang="cs-CZ" sz="2100" b="1" dirty="0"/>
              <a:t>Doporučení:</a:t>
            </a:r>
          </a:p>
          <a:p>
            <a:pPr lvl="0" hangingPunct="0">
              <a:lnSpc>
                <a:spcPct val="100000"/>
              </a:lnSpc>
              <a:spcBef>
                <a:spcPts val="0"/>
              </a:spcBef>
              <a:spcAft>
                <a:spcPts val="0"/>
              </a:spcAft>
            </a:pPr>
            <a:r>
              <a:rPr lang="cs-CZ" sz="2100" dirty="0"/>
              <a:t>sestavuje se před samotným psaním projektu,</a:t>
            </a:r>
          </a:p>
          <a:p>
            <a:pPr lvl="0" hangingPunct="0">
              <a:lnSpc>
                <a:spcPct val="100000"/>
              </a:lnSpc>
              <a:spcBef>
                <a:spcPts val="0"/>
              </a:spcBef>
              <a:spcAft>
                <a:spcPts val="0"/>
              </a:spcAft>
            </a:pPr>
            <a:r>
              <a:rPr lang="cs-CZ" sz="2100" dirty="0"/>
              <a:t>sepsání žádosti je pak mnohem jednodušší a hlavně je žádost správně strukturovaná a přehledná</a:t>
            </a:r>
            <a:r>
              <a:rPr lang="cs-CZ" sz="1800" dirty="0"/>
              <a:t>.</a:t>
            </a:r>
          </a:p>
          <a:p>
            <a:pPr lvl="1">
              <a:lnSpc>
                <a:spcPct val="100000"/>
              </a:lnSpc>
              <a:spcBef>
                <a:spcPts val="0"/>
              </a:spcBef>
            </a:pPr>
            <a:endParaRPr lang="cs-CZ" sz="16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495172" y="22926"/>
            <a:ext cx="7402077" cy="981360"/>
          </a:xfrm>
          <a:prstGeom prst="rect">
            <a:avLst/>
          </a:prstGeom>
          <a:noFill/>
          <a:scene3d>
            <a:camera prst="orthographicFront"/>
            <a:lightRig rig="threePt" dir="t"/>
          </a:scene3d>
          <a:sp3d prstMaterial="metal"/>
        </p:spPr>
        <p:txBody>
          <a:bodyPr vert="horz" lIns="91440" tIns="45720" rIns="91440" bIns="45720" rtlCol="0" anchor="ctr">
            <a:normAutofit fontScale="6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endParaRPr lang="cs-CZ" sz="3200" dirty="0">
              <a:solidFill>
                <a:schemeClr val="accent1">
                  <a:lumMod val="75000"/>
                </a:schemeClr>
              </a:solidFill>
            </a:endParaRPr>
          </a:p>
          <a:p>
            <a:pPr algn="r"/>
            <a:r>
              <a:rPr lang="cs-CZ" sz="4800" b="1" dirty="0">
                <a:solidFill>
                  <a:schemeClr val="accent1">
                    <a:lumMod val="75000"/>
                  </a:schemeClr>
                </a:solidFill>
              </a:rPr>
              <a:t>Příprava žádosti o podporu</a:t>
            </a:r>
            <a:endParaRPr lang="cs-CZ" sz="4800" b="1" spc="-150" dirty="0">
              <a:solidFill>
                <a:schemeClr val="accent1">
                  <a:lumMod val="75000"/>
                </a:schemeClr>
              </a:solidFill>
            </a:endParaRPr>
          </a:p>
          <a:p>
            <a:pPr algn="r"/>
            <a:r>
              <a:rPr lang="cs-CZ" sz="4800" b="1" dirty="0">
                <a:solidFill>
                  <a:schemeClr val="accent1">
                    <a:lumMod val="75000"/>
                  </a:schemeClr>
                </a:solidFill>
              </a:rPr>
              <a:t>Logický rámec projektové žádosti</a:t>
            </a:r>
            <a:endParaRPr lang="cs-CZ" sz="48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0AEF20DF-D406-448D-B402-010DC18B94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85727563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858803" y="-47166"/>
            <a:ext cx="6970206" cy="1086160"/>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endParaRPr lang="cs-CZ" sz="36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126BFE4-55E9-42B0-BC95-D410F181BB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
        <p:nvSpPr>
          <p:cNvPr id="5" name="Zástupný symbol pro obsah 4">
            <a:extLst>
              <a:ext uri="{FF2B5EF4-FFF2-40B4-BE49-F238E27FC236}">
                <a16:creationId xmlns:a16="http://schemas.microsoft.com/office/drawing/2014/main" id="{9F404548-0817-4BD3-9A2A-15017B7BDEE4}"/>
              </a:ext>
            </a:extLst>
          </p:cNvPr>
          <p:cNvSpPr>
            <a:spLocks noGrp="1"/>
          </p:cNvSpPr>
          <p:nvPr>
            <p:ph idx="1"/>
          </p:nvPr>
        </p:nvSpPr>
        <p:spPr>
          <a:xfrm>
            <a:off x="7120328" y="1126223"/>
            <a:ext cx="5071671" cy="4695862"/>
          </a:xfrm>
        </p:spPr>
        <p:txBody>
          <a:bodyPr>
            <a:normAutofit/>
          </a:bodyPr>
          <a:lstStyle/>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p:txBody>
      </p:sp>
      <p:sp>
        <p:nvSpPr>
          <p:cNvPr id="2" name="Obdélník 1">
            <a:extLst>
              <a:ext uri="{FF2B5EF4-FFF2-40B4-BE49-F238E27FC236}">
                <a16:creationId xmlns:a16="http://schemas.microsoft.com/office/drawing/2014/main" id="{85BE000C-F6D1-46D6-893D-E7E8EBBD075D}"/>
              </a:ext>
            </a:extLst>
          </p:cNvPr>
          <p:cNvSpPr/>
          <p:nvPr/>
        </p:nvSpPr>
        <p:spPr>
          <a:xfrm>
            <a:off x="4553414" y="2319773"/>
            <a:ext cx="2957926" cy="923330"/>
          </a:xfrm>
          <a:prstGeom prst="rect">
            <a:avLst/>
          </a:prstGeom>
        </p:spPr>
        <p:txBody>
          <a:bodyPr wrap="none">
            <a:spAutoFit/>
          </a:bodyPr>
          <a:lstStyle/>
          <a:p>
            <a:pPr algn="ctr"/>
            <a:r>
              <a:rPr lang="cs-CZ" sz="5400" b="1" spc="-150" dirty="0">
                <a:solidFill>
                  <a:schemeClr val="accent1">
                    <a:lumMod val="75000"/>
                  </a:schemeClr>
                </a:solidFill>
              </a:rPr>
              <a:t>PUBLICITA</a:t>
            </a:r>
            <a:endParaRPr lang="cs-CZ" sz="5400" dirty="0"/>
          </a:p>
        </p:txBody>
      </p:sp>
      <p:pic>
        <p:nvPicPr>
          <p:cNvPr id="4" name="Obrázek 3">
            <a:extLst>
              <a:ext uri="{FF2B5EF4-FFF2-40B4-BE49-F238E27FC236}">
                <a16:creationId xmlns:a16="http://schemas.microsoft.com/office/drawing/2014/main" id="{3944B97A-F0AD-43EC-A557-4CF85EE055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86" y="4443874"/>
            <a:ext cx="8559808" cy="1411200"/>
          </a:xfrm>
          <a:prstGeom prst="rect">
            <a:avLst/>
          </a:prstGeom>
        </p:spPr>
      </p:pic>
    </p:spTree>
    <p:extLst>
      <p:ext uri="{BB962C8B-B14F-4D97-AF65-F5344CB8AC3E}">
        <p14:creationId xmlns:p14="http://schemas.microsoft.com/office/powerpoint/2010/main" val="119322137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fontScale="85000" lnSpcReduction="20000"/>
          </a:bodyPr>
          <a:lstStyle/>
          <a:p>
            <a:pPr algn="just"/>
            <a:r>
              <a:rPr lang="cs-CZ" sz="2100" dirty="0"/>
              <a:t>Alespoň 1 povinný plakát min. A3 s informacemi o projektu – je možno využít el. šablonu z </a:t>
            </a:r>
            <a:r>
              <a:rPr lang="cs-CZ" sz="2100" u="sng" dirty="0">
                <a:solidFill>
                  <a:srgbClr val="0070C0"/>
                </a:solidFill>
                <a:hlinkClick r:id="rId4"/>
              </a:rPr>
              <a:t>https://www.esfcr.cz/sablony-a-vzory-pro-vizualni-identitu-opz</a:t>
            </a:r>
            <a:endParaRPr lang="cs-CZ" sz="2100" u="sng" dirty="0">
              <a:solidFill>
                <a:srgbClr val="0070C0"/>
              </a:solidFill>
            </a:endParaRPr>
          </a:p>
          <a:p>
            <a:pPr marL="0" indent="0" algn="just">
              <a:buNone/>
            </a:pPr>
            <a:r>
              <a:rPr lang="cs-CZ" sz="2100" u="sng" dirty="0">
                <a:solidFill>
                  <a:srgbClr val="0070C0"/>
                </a:solidFill>
              </a:rPr>
              <a:t>   </a:t>
            </a:r>
            <a:endParaRPr lang="cs-CZ" sz="2100" dirty="0"/>
          </a:p>
          <a:p>
            <a:pPr algn="just"/>
            <a:r>
              <a:rPr lang="cs-CZ" sz="2100" dirty="0"/>
              <a:t>Po celou dobu realizace projektu</a:t>
            </a:r>
          </a:p>
          <a:p>
            <a:pPr marL="0" indent="0" algn="just">
              <a:buNone/>
            </a:pPr>
            <a:r>
              <a:rPr lang="cs-CZ" sz="2100" dirty="0"/>
              <a:t> </a:t>
            </a:r>
          </a:p>
          <a:p>
            <a:pPr algn="just"/>
            <a:r>
              <a:rPr lang="cs-CZ" sz="2100" dirty="0"/>
              <a:t>V místě realizace projektu snadno viditelném pro veřejnost, např. vstupní prostory budovy </a:t>
            </a:r>
          </a:p>
          <a:p>
            <a:pPr lvl="1" algn="just"/>
            <a:r>
              <a:rPr lang="cs-CZ" sz="2100" dirty="0"/>
              <a:t>Pokud je projekt realizován na více místech, bude umístěn na všech těchto místech </a:t>
            </a:r>
          </a:p>
          <a:p>
            <a:pPr lvl="1" algn="just"/>
            <a:r>
              <a:rPr lang="cs-CZ" sz="2100" dirty="0"/>
              <a:t>Pokud nelze plakát umístit v místě realizace projektu, bude umístěn v sídle příjemce 	</a:t>
            </a:r>
          </a:p>
          <a:p>
            <a:pPr lvl="1" algn="just"/>
            <a:r>
              <a:rPr lang="cs-CZ" sz="2100" dirty="0"/>
              <a:t>Pokud příjemce realizuje více projektů OPZ v jednom místě, je možné pro všechny tyto projekty umístit pouze jeden plakát </a:t>
            </a:r>
          </a:p>
          <a:p>
            <a:pPr lvl="1" algn="just"/>
            <a:endParaRPr lang="cs-CZ" sz="2100" dirty="0"/>
          </a:p>
          <a:p>
            <a:pPr algn="just"/>
            <a:r>
              <a:rPr lang="cs-CZ" sz="2100" dirty="0"/>
              <a:t>Povinnost zveřejnění na internetové stránce (pokud existuje) stručný popis projektu, jeho cílů a výsledků, vč. informace </a:t>
            </a:r>
            <a:br>
              <a:rPr lang="cs-CZ" sz="2100" dirty="0"/>
            </a:br>
            <a:r>
              <a:rPr lang="cs-CZ" sz="2100" dirty="0"/>
              <a:t>o poskytnutí finanční podpory EU pro projekt. Informace je vhodné při realizaci projektu dle potřeby aktualizovat </a:t>
            </a:r>
          </a:p>
          <a:p>
            <a:pPr marL="0" indent="0" algn="just">
              <a:buNone/>
            </a:pPr>
            <a:endParaRPr lang="cs-CZ" sz="2100" dirty="0"/>
          </a:p>
          <a:p>
            <a:pPr algn="just"/>
            <a:r>
              <a:rPr lang="cs-CZ" sz="2100" b="1" dirty="0"/>
              <a:t>Pravidla pro informování a komunikaci a vizuální identitu OPZ je uvedena v Obecných pravidlech pro žadatele </a:t>
            </a:r>
            <a:br>
              <a:rPr lang="cs-CZ" sz="2100" b="1" dirty="0"/>
            </a:br>
            <a:r>
              <a:rPr lang="cs-CZ" sz="2100" b="1" dirty="0"/>
              <a:t>a příjemce v rámci OPZ – kapitola 19.  </a:t>
            </a:r>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Publicita</a:t>
            </a:r>
          </a:p>
          <a:p>
            <a:pPr algn="r"/>
            <a:r>
              <a:rPr lang="cs-CZ" sz="3200" b="1" spc="-150" dirty="0">
                <a:solidFill>
                  <a:schemeClr val="accent1">
                    <a:lumMod val="75000"/>
                  </a:schemeClr>
                </a:solidFill>
              </a:rPr>
              <a:t>Povinná publicita</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16E65E2E-0F9F-4E39-868A-86218C20CC1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211411069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858803" y="-47166"/>
            <a:ext cx="6970206" cy="1086160"/>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endParaRPr lang="cs-CZ" sz="36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126BFE4-55E9-42B0-BC95-D410F181BB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
        <p:nvSpPr>
          <p:cNvPr id="5" name="Zástupný symbol pro obsah 4">
            <a:extLst>
              <a:ext uri="{FF2B5EF4-FFF2-40B4-BE49-F238E27FC236}">
                <a16:creationId xmlns:a16="http://schemas.microsoft.com/office/drawing/2014/main" id="{9F404548-0817-4BD3-9A2A-15017B7BDEE4}"/>
              </a:ext>
            </a:extLst>
          </p:cNvPr>
          <p:cNvSpPr>
            <a:spLocks noGrp="1"/>
          </p:cNvSpPr>
          <p:nvPr>
            <p:ph idx="1"/>
          </p:nvPr>
        </p:nvSpPr>
        <p:spPr>
          <a:xfrm>
            <a:off x="7120328" y="1126223"/>
            <a:ext cx="5071671" cy="4695862"/>
          </a:xfrm>
        </p:spPr>
        <p:txBody>
          <a:bodyPr>
            <a:normAutofit/>
          </a:bodyPr>
          <a:lstStyle/>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p:txBody>
      </p:sp>
      <p:sp>
        <p:nvSpPr>
          <p:cNvPr id="2" name="Obdélník 1">
            <a:extLst>
              <a:ext uri="{FF2B5EF4-FFF2-40B4-BE49-F238E27FC236}">
                <a16:creationId xmlns:a16="http://schemas.microsoft.com/office/drawing/2014/main" id="{85BE000C-F6D1-46D6-893D-E7E8EBBD075D}"/>
              </a:ext>
            </a:extLst>
          </p:cNvPr>
          <p:cNvSpPr/>
          <p:nvPr/>
        </p:nvSpPr>
        <p:spPr>
          <a:xfrm>
            <a:off x="2064211" y="2319773"/>
            <a:ext cx="7936340" cy="923330"/>
          </a:xfrm>
          <a:prstGeom prst="rect">
            <a:avLst/>
          </a:prstGeom>
        </p:spPr>
        <p:txBody>
          <a:bodyPr wrap="none">
            <a:spAutoFit/>
          </a:bodyPr>
          <a:lstStyle/>
          <a:p>
            <a:pPr algn="ctr"/>
            <a:r>
              <a:rPr lang="cs-CZ" sz="5400" b="1" spc="-150" dirty="0">
                <a:solidFill>
                  <a:schemeClr val="accent1">
                    <a:lumMod val="75000"/>
                  </a:schemeClr>
                </a:solidFill>
              </a:rPr>
              <a:t>PODÁNÍ ŽÁDOSTI – IS KP14+ </a:t>
            </a:r>
            <a:endParaRPr lang="cs-CZ" sz="5400" dirty="0"/>
          </a:p>
        </p:txBody>
      </p:sp>
      <p:pic>
        <p:nvPicPr>
          <p:cNvPr id="4" name="Obrázek 3">
            <a:extLst>
              <a:ext uri="{FF2B5EF4-FFF2-40B4-BE49-F238E27FC236}">
                <a16:creationId xmlns:a16="http://schemas.microsoft.com/office/drawing/2014/main" id="{3944B97A-F0AD-43EC-A557-4CF85EE055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86" y="4443874"/>
            <a:ext cx="8559808" cy="1411200"/>
          </a:xfrm>
          <a:prstGeom prst="rect">
            <a:avLst/>
          </a:prstGeom>
        </p:spPr>
      </p:pic>
    </p:spTree>
    <p:extLst>
      <p:ext uri="{BB962C8B-B14F-4D97-AF65-F5344CB8AC3E}">
        <p14:creationId xmlns:p14="http://schemas.microsoft.com/office/powerpoint/2010/main" val="234495951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905236"/>
            <a:ext cx="12083450" cy="4880288"/>
          </a:xfrm>
        </p:spPr>
        <p:txBody>
          <a:bodyPr>
            <a:normAutofit fontScale="25000" lnSpcReduction="20000"/>
          </a:bodyPr>
          <a:lstStyle/>
          <a:p>
            <a:pPr>
              <a:buNone/>
            </a:pPr>
            <a:endParaRPr lang="cs-CZ" sz="2100" dirty="0"/>
          </a:p>
          <a:p>
            <a:pPr marL="0" indent="0" algn="just">
              <a:lnSpc>
                <a:spcPct val="80000"/>
              </a:lnSpc>
              <a:spcAft>
                <a:spcPts val="300"/>
              </a:spcAft>
              <a:buNone/>
            </a:pPr>
            <a:r>
              <a:rPr lang="cs-CZ" sz="4400" b="1" u="sng" dirty="0"/>
              <a:t>PORTÁL IS KP14+</a:t>
            </a:r>
          </a:p>
          <a:p>
            <a:pPr algn="just">
              <a:lnSpc>
                <a:spcPct val="80000"/>
              </a:lnSpc>
              <a:spcBef>
                <a:spcPts val="0"/>
              </a:spcBef>
              <a:spcAft>
                <a:spcPts val="0"/>
              </a:spcAft>
            </a:pPr>
            <a:endParaRPr lang="cs-CZ" sz="4400" b="1" dirty="0"/>
          </a:p>
          <a:p>
            <a:pPr algn="just">
              <a:lnSpc>
                <a:spcPct val="80000"/>
              </a:lnSpc>
              <a:spcBef>
                <a:spcPts val="0"/>
              </a:spcBef>
              <a:spcAft>
                <a:spcPts val="0"/>
              </a:spcAft>
            </a:pPr>
            <a:r>
              <a:rPr lang="cs-CZ" sz="4400" b="1" dirty="0"/>
              <a:t>Produkční </a:t>
            </a:r>
            <a:r>
              <a:rPr lang="cs-CZ" sz="4400" dirty="0"/>
              <a:t>(ostré) </a:t>
            </a:r>
            <a:r>
              <a:rPr lang="cs-CZ" sz="4400" b="1" dirty="0"/>
              <a:t>prostředí </a:t>
            </a:r>
            <a:r>
              <a:rPr lang="cs-CZ" sz="4400" dirty="0"/>
              <a:t>(slouží pro realizaci OP, zadávají se pouze ostrá data)</a:t>
            </a:r>
          </a:p>
          <a:p>
            <a:pPr lvl="1" algn="just">
              <a:lnSpc>
                <a:spcPct val="80000"/>
              </a:lnSpc>
              <a:spcBef>
                <a:spcPts val="0"/>
              </a:spcBef>
              <a:spcAft>
                <a:spcPts val="0"/>
              </a:spcAft>
            </a:pPr>
            <a:r>
              <a:rPr lang="cs-CZ" sz="4400" b="1" u="sng" dirty="0">
                <a:solidFill>
                  <a:schemeClr val="tx1">
                    <a:lumMod val="60000"/>
                    <a:lumOff val="40000"/>
                  </a:schemeClr>
                </a:solidFill>
                <a:hlinkClick r:id="rId4"/>
              </a:rPr>
              <a:t>https://mseu.mssf.cz</a:t>
            </a:r>
            <a:r>
              <a:rPr lang="cs-CZ" sz="4400" b="1" u="sng" dirty="0">
                <a:solidFill>
                  <a:schemeClr val="tx1">
                    <a:lumMod val="60000"/>
                    <a:lumOff val="40000"/>
                  </a:schemeClr>
                </a:solidFill>
              </a:rPr>
              <a:t>  </a:t>
            </a:r>
            <a:endParaRPr lang="cs-CZ" sz="4400" b="1" u="sng" dirty="0"/>
          </a:p>
          <a:p>
            <a:pPr algn="just">
              <a:lnSpc>
                <a:spcPct val="80000"/>
              </a:lnSpc>
              <a:spcBef>
                <a:spcPts val="0"/>
              </a:spcBef>
              <a:spcAft>
                <a:spcPts val="0"/>
              </a:spcAft>
            </a:pPr>
            <a:endParaRPr lang="cs-CZ" sz="4400" b="1" dirty="0"/>
          </a:p>
          <a:p>
            <a:pPr algn="just">
              <a:lnSpc>
                <a:spcPct val="80000"/>
              </a:lnSpc>
              <a:spcBef>
                <a:spcPts val="0"/>
              </a:spcBef>
              <a:spcAft>
                <a:spcPts val="300"/>
              </a:spcAft>
            </a:pPr>
            <a:r>
              <a:rPr lang="cs-CZ" sz="4400" b="1" dirty="0"/>
              <a:t>Technická podpora IS KP14+ </a:t>
            </a:r>
            <a:r>
              <a:rPr lang="cs-CZ" sz="4400" dirty="0"/>
              <a:t>v rámci OPZ</a:t>
            </a:r>
          </a:p>
          <a:p>
            <a:pPr lvl="1" algn="just">
              <a:lnSpc>
                <a:spcPct val="110000"/>
              </a:lnSpc>
              <a:spcBef>
                <a:spcPts val="0"/>
              </a:spcBef>
              <a:spcAft>
                <a:spcPts val="300"/>
              </a:spcAft>
            </a:pPr>
            <a:r>
              <a:rPr lang="cs-CZ" sz="4400" b="1" dirty="0"/>
              <a:t>Od 01. 04. 2019 </a:t>
            </a:r>
            <a:r>
              <a:rPr lang="cs-CZ" sz="4400" dirty="0"/>
              <a:t>je spuštěn nový komunikační nástroj pro řešení Vašich technických problémů v aplikaci IS KP14+ a IS ESF2014+, který naleznete na stránkách </a:t>
            </a:r>
            <a:r>
              <a:rPr lang="cs-CZ" sz="4400" dirty="0">
                <a:hlinkClick r:id="rId5"/>
              </a:rPr>
              <a:t>www.esfcr.cz</a:t>
            </a:r>
            <a:r>
              <a:rPr lang="cs-CZ" sz="4400" dirty="0"/>
              <a:t>. Po kliknutí na žlutý symbol "Hotline" zvolíte "Technická podpora uživatelům OPZ" a můžete odeslat Váš dotaz přes tlačítko "Přidat otázku". Pro tento způsob komunikace je nutné mít registraci na portálu </a:t>
            </a:r>
            <a:r>
              <a:rPr lang="cs-CZ" sz="4400" dirty="0">
                <a:hlinkClick r:id="rId5"/>
              </a:rPr>
              <a:t>www.esfcr.cz</a:t>
            </a:r>
            <a:r>
              <a:rPr lang="cs-CZ" sz="4400" dirty="0"/>
              <a:t>!</a:t>
            </a:r>
          </a:p>
          <a:p>
            <a:pPr lvl="1" algn="just">
              <a:lnSpc>
                <a:spcPct val="80000"/>
              </a:lnSpc>
              <a:spcBef>
                <a:spcPts val="0"/>
              </a:spcBef>
              <a:spcAft>
                <a:spcPts val="600"/>
              </a:spcAft>
            </a:pPr>
            <a:r>
              <a:rPr lang="cs-CZ" sz="4400" b="1" u="sng" dirty="0"/>
              <a:t>Provozní doba:</a:t>
            </a:r>
            <a:r>
              <a:rPr lang="cs-CZ" sz="4400" b="1" dirty="0"/>
              <a:t> </a:t>
            </a:r>
            <a:r>
              <a:rPr lang="cs-CZ" sz="4400" dirty="0"/>
              <a:t>v pracovních dnech od 8:00 do 16:00 hod.</a:t>
            </a:r>
            <a:r>
              <a:rPr lang="cs-CZ" sz="4400" b="1" dirty="0"/>
              <a:t> </a:t>
            </a:r>
            <a:r>
              <a:rPr lang="cs-CZ" sz="4400" dirty="0"/>
              <a:t>Reakci na váš požadavek je garantovaná do 4 hodin v rámci provozní doby technické podpory od obdržení požadavku. </a:t>
            </a:r>
          </a:p>
          <a:p>
            <a:pPr marL="457200" lvl="1" indent="0" algn="just">
              <a:lnSpc>
                <a:spcPct val="80000"/>
              </a:lnSpc>
              <a:spcBef>
                <a:spcPts val="0"/>
              </a:spcBef>
              <a:spcAft>
                <a:spcPts val="600"/>
              </a:spcAft>
              <a:buNone/>
            </a:pPr>
            <a:r>
              <a:rPr lang="cs-CZ" sz="4400" dirty="0"/>
              <a:t>      Dotazy zaslané mimo provozní dobu budou řešeny nejpozději následující pracovní den.</a:t>
            </a:r>
          </a:p>
          <a:p>
            <a:pPr lvl="1" algn="just">
              <a:lnSpc>
                <a:spcPct val="80000"/>
              </a:lnSpc>
              <a:spcBef>
                <a:spcPts val="0"/>
              </a:spcBef>
              <a:spcAft>
                <a:spcPts val="600"/>
              </a:spcAft>
            </a:pPr>
            <a:r>
              <a:rPr lang="cs-CZ" sz="4400" dirty="0"/>
              <a:t>Nebo přes e-mail </a:t>
            </a:r>
            <a:r>
              <a:rPr lang="cs-CZ" sz="4400" b="1" u="sng" dirty="0">
                <a:hlinkClick r:id="rId6"/>
              </a:rPr>
              <a:t>iskp@mpsv.cz</a:t>
            </a:r>
            <a:r>
              <a:rPr lang="cs-CZ" sz="4400" dirty="0"/>
              <a:t> </a:t>
            </a:r>
            <a:r>
              <a:rPr lang="cs-CZ" sz="4400" b="1" dirty="0"/>
              <a:t>(od 01. 07. 2019 již nebude dostupné, tj. bude mimo provoz!)</a:t>
            </a:r>
            <a:endParaRPr lang="cs-CZ" sz="4400" b="1" u="sng" dirty="0"/>
          </a:p>
          <a:p>
            <a:pPr algn="just">
              <a:lnSpc>
                <a:spcPct val="80000"/>
              </a:lnSpc>
            </a:pPr>
            <a:r>
              <a:rPr lang="cs-CZ" sz="4400" dirty="0"/>
              <a:t>Součást monitorovacího systému pro využívání Evropských strukturálních a investičních fondů v ČR v programovém období 2014 – 2020 </a:t>
            </a:r>
          </a:p>
          <a:p>
            <a:pPr algn="just">
              <a:lnSpc>
                <a:spcPct val="80000"/>
              </a:lnSpc>
            </a:pPr>
            <a:r>
              <a:rPr lang="cs-CZ" sz="4400" dirty="0"/>
              <a:t>On-line aplikace: </a:t>
            </a:r>
          </a:p>
          <a:p>
            <a:pPr lvl="1" algn="just">
              <a:lnSpc>
                <a:spcPct val="80000"/>
              </a:lnSpc>
            </a:pPr>
            <a:r>
              <a:rPr lang="cs-CZ" sz="4400" dirty="0"/>
              <a:t>Nevyžaduje instalaci do PC </a:t>
            </a:r>
          </a:p>
          <a:p>
            <a:pPr lvl="1" algn="just">
              <a:lnSpc>
                <a:spcPct val="80000"/>
              </a:lnSpc>
            </a:pPr>
            <a:r>
              <a:rPr lang="pt-BR" sz="4400" dirty="0"/>
              <a:t>Vyžaduje registraci s platnou emailovou adresou a telefonním číslem </a:t>
            </a:r>
          </a:p>
          <a:p>
            <a:pPr marL="0" indent="0" algn="just">
              <a:lnSpc>
                <a:spcPct val="80000"/>
              </a:lnSpc>
              <a:buNone/>
            </a:pPr>
            <a:r>
              <a:rPr lang="cs-CZ" sz="4400" b="1" u="sng" dirty="0"/>
              <a:t>EDUKAČNÍ VIDEA:</a:t>
            </a:r>
          </a:p>
          <a:p>
            <a:pPr lvl="1" algn="just">
              <a:lnSpc>
                <a:spcPct val="80000"/>
              </a:lnSpc>
              <a:buClr>
                <a:schemeClr val="tx1"/>
              </a:buClr>
            </a:pPr>
            <a:r>
              <a:rPr lang="cs-CZ" sz="4400" dirty="0">
                <a:hlinkClick r:id="rId7"/>
              </a:rPr>
              <a:t>https://www.dotaceeu.cz/cs/Jak-ziskat-dotaci/Elektronicka-zadost/Edukacni-videa</a:t>
            </a:r>
            <a:endParaRPr lang="cs-CZ" sz="4400" dirty="0"/>
          </a:p>
          <a:p>
            <a:pPr lvl="1" algn="just">
              <a:lnSpc>
                <a:spcPct val="80000"/>
              </a:lnSpc>
              <a:buClr>
                <a:schemeClr val="tx1"/>
              </a:buClr>
            </a:pPr>
            <a:endParaRPr lang="cs-CZ" sz="4400" u="sng" dirty="0">
              <a:solidFill>
                <a:srgbClr val="0070C0"/>
              </a:solidFill>
            </a:endParaRPr>
          </a:p>
          <a:p>
            <a:pPr marL="0" lvl="1" indent="0" algn="just">
              <a:lnSpc>
                <a:spcPct val="80000"/>
              </a:lnSpc>
              <a:spcBef>
                <a:spcPts val="0"/>
              </a:spcBef>
              <a:spcAft>
                <a:spcPts val="600"/>
              </a:spcAft>
              <a:buSzPct val="100000"/>
              <a:buNone/>
            </a:pPr>
            <a:r>
              <a:rPr lang="cs-CZ" sz="4400" b="1" u="sng" dirty="0"/>
              <a:t>PŘÍRUČKY OPZ</a:t>
            </a:r>
          </a:p>
          <a:p>
            <a:pPr lvl="1" indent="-230400" algn="just">
              <a:lnSpc>
                <a:spcPct val="80000"/>
              </a:lnSpc>
              <a:spcBef>
                <a:spcPts val="0"/>
              </a:spcBef>
              <a:spcAft>
                <a:spcPts val="600"/>
              </a:spcAft>
              <a:buSzPct val="100000"/>
            </a:pPr>
            <a:r>
              <a:rPr lang="cs-CZ" sz="4400" b="1" u="sng" dirty="0">
                <a:solidFill>
                  <a:schemeClr val="tx1">
                    <a:lumMod val="60000"/>
                    <a:lumOff val="40000"/>
                  </a:schemeClr>
                </a:solidFill>
                <a:hlinkClick r:id="rId8"/>
              </a:rPr>
              <a:t>http://www.esfcr.cz/dokumenty-opz</a:t>
            </a:r>
            <a:endParaRPr lang="cs-CZ" sz="4400" b="1" u="sng" dirty="0">
              <a:solidFill>
                <a:schemeClr val="tx1">
                  <a:lumMod val="60000"/>
                  <a:lumOff val="40000"/>
                </a:schemeClr>
              </a:solidFill>
            </a:endParaRPr>
          </a:p>
          <a:p>
            <a:pPr algn="just">
              <a:lnSpc>
                <a:spcPct val="80000"/>
              </a:lnSpc>
            </a:pPr>
            <a:r>
              <a:rPr lang="cs-CZ" sz="4400" b="1" dirty="0"/>
              <a:t>Pokyny k vyplnění žádosti v IS KP14+ </a:t>
            </a:r>
          </a:p>
          <a:p>
            <a:pPr lvl="1" algn="just">
              <a:lnSpc>
                <a:spcPct val="80000"/>
              </a:lnSpc>
            </a:pPr>
            <a:r>
              <a:rPr lang="cs-CZ" sz="4400" dirty="0">
                <a:hlinkClick r:id="rId9"/>
              </a:rPr>
              <a:t>https://www.esfcr.cz/formulare-a-pokyny-potrebne-v-ramci-pripravy-zadosti-o-</a:t>
            </a:r>
            <a:r>
              <a:rPr lang="cs-CZ" sz="4400" u="sng" dirty="0">
                <a:solidFill>
                  <a:srgbClr val="0070C0"/>
                </a:solidFill>
              </a:rPr>
              <a:t>podporu-opz/-/dokument/797956 </a:t>
            </a:r>
          </a:p>
          <a:p>
            <a:pPr marL="457200" lvl="1" indent="0" algn="just">
              <a:lnSpc>
                <a:spcPct val="80000"/>
              </a:lnSpc>
              <a:spcBef>
                <a:spcPts val="0"/>
              </a:spcBef>
              <a:spcAft>
                <a:spcPts val="600"/>
              </a:spcAft>
              <a:buNone/>
            </a:pPr>
            <a:endParaRPr lang="cs-CZ" sz="4400" u="sng" dirty="0">
              <a:solidFill>
                <a:srgbClr val="0070C0"/>
              </a:solidFill>
            </a:endParaRPr>
          </a:p>
          <a:p>
            <a:pPr marL="0" lvl="1" indent="0" algn="just">
              <a:lnSpc>
                <a:spcPct val="80000"/>
              </a:lnSpc>
              <a:spcBef>
                <a:spcPts val="0"/>
              </a:spcBef>
              <a:spcAft>
                <a:spcPts val="600"/>
              </a:spcAft>
              <a:buSzPct val="100000"/>
              <a:buNone/>
            </a:pPr>
            <a:r>
              <a:rPr lang="cs-CZ" sz="4400" b="1" u="sng" dirty="0"/>
              <a:t>TEXTACE VÝZVY ŘO OPZ PRO MAS Č. 047</a:t>
            </a:r>
          </a:p>
          <a:p>
            <a:pPr lvl="1" algn="just">
              <a:lnSpc>
                <a:spcPct val="80000"/>
              </a:lnSpc>
              <a:spcBef>
                <a:spcPts val="0"/>
              </a:spcBef>
              <a:spcAft>
                <a:spcPts val="600"/>
              </a:spcAft>
            </a:pPr>
            <a:r>
              <a:rPr lang="cs-CZ" sz="4400" dirty="0">
                <a:hlinkClick r:id="rId10"/>
              </a:rPr>
              <a:t>https://www.esfcr.cz/vyzva-047-opz</a:t>
            </a:r>
            <a:endParaRPr lang="cs-CZ" sz="4400" dirty="0"/>
          </a:p>
          <a:p>
            <a:pPr marL="0" indent="0" algn="just">
              <a:lnSpc>
                <a:spcPct val="80000"/>
              </a:lnSpc>
              <a:spcBef>
                <a:spcPts val="0"/>
              </a:spcBef>
              <a:spcAft>
                <a:spcPts val="600"/>
              </a:spcAft>
              <a:buNone/>
            </a:pPr>
            <a:endParaRPr lang="cs-CZ" sz="4400" b="1" u="sng" dirty="0"/>
          </a:p>
          <a:p>
            <a:pPr marL="0" indent="0" algn="just">
              <a:lnSpc>
                <a:spcPct val="80000"/>
              </a:lnSpc>
              <a:spcBef>
                <a:spcPts val="0"/>
              </a:spcBef>
              <a:spcAft>
                <a:spcPts val="600"/>
              </a:spcAft>
              <a:buNone/>
            </a:pPr>
            <a:r>
              <a:rPr lang="cs-CZ" sz="4400" b="1" u="sng" dirty="0"/>
              <a:t>TEXTACE VÝZEV MAS</a:t>
            </a:r>
          </a:p>
          <a:p>
            <a:pPr lvl="1" algn="just">
              <a:lnSpc>
                <a:spcPct val="80000"/>
              </a:lnSpc>
              <a:spcBef>
                <a:spcPts val="0"/>
              </a:spcBef>
              <a:spcAft>
                <a:spcPts val="600"/>
              </a:spcAft>
            </a:pPr>
            <a:r>
              <a:rPr lang="cs-CZ" sz="4400" b="1" u="sng" dirty="0">
                <a:hlinkClick r:id="rId11"/>
              </a:rPr>
              <a:t>https://www.esfcr.cz/vyzvy-mas-opz</a:t>
            </a:r>
            <a:r>
              <a:rPr lang="cs-CZ" sz="4400" b="1" dirty="0"/>
              <a:t>                                                                   </a:t>
            </a:r>
            <a:r>
              <a:rPr lang="cs-CZ" sz="4400" b="1" u="sng" dirty="0"/>
              <a:t>Pozn.: </a:t>
            </a:r>
            <a:r>
              <a:rPr lang="cs-CZ" sz="4400" b="1" dirty="0"/>
              <a:t>k práci v IS KP14+ budou nápomocni pracovníci kanceláře MAS !!!</a:t>
            </a:r>
          </a:p>
          <a:p>
            <a:pPr lvl="1">
              <a:spcBef>
                <a:spcPts val="0"/>
              </a:spcBef>
              <a:spcAft>
                <a:spcPts val="600"/>
              </a:spcAft>
            </a:pPr>
            <a:endParaRPr lang="cs-CZ" sz="4800" b="1" u="sng" dirty="0"/>
          </a:p>
          <a:p>
            <a:pPr lvl="1">
              <a:spcBef>
                <a:spcPts val="0"/>
              </a:spcBef>
              <a:spcAft>
                <a:spcPts val="600"/>
              </a:spcAft>
            </a:pPr>
            <a:endParaRPr lang="cs-CZ" sz="4800" u="sng" dirty="0">
              <a:solidFill>
                <a:srgbClr val="0070C0"/>
              </a:solidFill>
            </a:endParaRPr>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p:txBody>
      </p:sp>
      <p:cxnSp>
        <p:nvCxnSpPr>
          <p:cNvPr id="19" name="Přímá spojnice 18"/>
          <p:cNvCxnSpPr/>
          <p:nvPr/>
        </p:nvCxnSpPr>
        <p:spPr>
          <a:xfrm>
            <a:off x="118510" y="1032832"/>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222A3D6B-3941-450A-B4BA-F8058E38192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1562133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18512" y="1134913"/>
            <a:ext cx="11923434" cy="4692720"/>
          </a:xfrm>
        </p:spPr>
        <p:txBody>
          <a:bodyPr>
            <a:normAutofit/>
          </a:bodyPr>
          <a:lstStyle/>
          <a:p>
            <a:pPr algn="just">
              <a:lnSpc>
                <a:spcPts val="2875"/>
              </a:lnSpc>
              <a:spcBef>
                <a:spcPts val="600"/>
              </a:spcBef>
              <a:spcAft>
                <a:spcPts val="600"/>
              </a:spcAft>
              <a:buClr>
                <a:schemeClr val="tx1"/>
              </a:buClr>
            </a:pPr>
            <a:r>
              <a:rPr lang="cs-CZ" altLang="cs-CZ" dirty="0"/>
              <a:t>Případné příspěvky rodičů (ponížené o úhradu výdajů mimo rozpočet projektu, např. stravné dětí) mohou být zahrnuty do spolufinancování ze strany příjemce. Pokud by částka vybraných příspěvků přesáhla výši spolufinancování, bude se jednat o příjmy projektu, což by vedlo ke snížení podpory projektu ze zdrojů ŘO.</a:t>
            </a:r>
          </a:p>
          <a:p>
            <a:pPr algn="just">
              <a:lnSpc>
                <a:spcPts val="2875"/>
              </a:lnSpc>
              <a:spcBef>
                <a:spcPts val="600"/>
              </a:spcBef>
              <a:spcAft>
                <a:spcPts val="600"/>
              </a:spcAft>
              <a:buClr>
                <a:schemeClr val="tx1"/>
              </a:buClr>
            </a:pPr>
            <a:r>
              <a:rPr lang="cs-CZ" dirty="0"/>
              <a:t>Z celkové částky příjmů, které přímo souvisejí s projektem, se vychází pro stanovení výše čistých příjmů. Čistým příjmem je to, o kolik příjmy projektu přesahují částku vlastního financování projektu ze zdrojů příjemce (týká se příjmů projektů podpořených ve výzvách vyhlášených před 17. 6. 2019).</a:t>
            </a:r>
            <a:endParaRPr lang="cs-CZ" altLang="cs-CZ" dirty="0"/>
          </a:p>
          <a:p>
            <a:pPr algn="just">
              <a:lnSpc>
                <a:spcPts val="2875"/>
              </a:lnSpc>
              <a:spcBef>
                <a:spcPts val="600"/>
              </a:spcBef>
              <a:spcAft>
                <a:spcPts val="600"/>
              </a:spcAft>
              <a:buClr>
                <a:schemeClr val="tx1"/>
              </a:buClr>
            </a:pPr>
            <a:r>
              <a:rPr lang="cs-CZ" altLang="cs-CZ" dirty="0"/>
              <a:t>Výdaje, které nebudou součástí projektu (stravné dětí), ale jsou nezbytné pro realizaci projektu, je potřeba přesně definovat v projektové žádosti. </a:t>
            </a:r>
          </a:p>
          <a:p>
            <a:pPr marL="0" indent="0" algn="just">
              <a:lnSpc>
                <a:spcPts val="2875"/>
              </a:lnSpc>
              <a:spcBef>
                <a:spcPts val="600"/>
              </a:spcBef>
              <a:spcAft>
                <a:spcPts val="600"/>
              </a:spcAft>
              <a:buClr>
                <a:schemeClr val="tx1"/>
              </a:buClr>
              <a:buNone/>
            </a:pPr>
            <a:endParaRPr lang="cs-CZ" altLang="cs-CZ" dirty="0"/>
          </a:p>
          <a:p>
            <a:pPr lvl="1" algn="just"/>
            <a:endParaRPr lang="cs-CZ" dirty="0"/>
          </a:p>
          <a:p>
            <a:endParaRPr lang="cs-CZ" sz="4200" dirty="0"/>
          </a:p>
          <a:p>
            <a:pPr algn="just"/>
            <a:endParaRPr lang="cs-CZ" sz="3800" dirty="0"/>
          </a:p>
          <a:p>
            <a:endParaRPr lang="cs-CZ" sz="2400" dirty="0"/>
          </a:p>
          <a:p>
            <a:endParaRPr lang="cs-CZ" sz="2400" dirty="0"/>
          </a:p>
          <a:p>
            <a:endParaRPr lang="cs-CZ" sz="2400" dirty="0"/>
          </a:p>
          <a:p>
            <a:endParaRPr lang="cs-CZ" sz="16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93494"/>
            <a:ext cx="6970206" cy="1194036"/>
          </a:xfrm>
          <a:prstGeom prst="rect">
            <a:avLst/>
          </a:prstGeom>
          <a:noFill/>
          <a:scene3d>
            <a:camera prst="orthographicFront"/>
            <a:lightRig rig="threePt" dir="t"/>
          </a:scene3d>
          <a:sp3d prstMaterial="metal"/>
        </p:spPr>
        <p:txBody>
          <a:bodyPr vert="horz" lIns="91440" tIns="45720" rIns="91440" bIns="45720" rtlCol="0" anchor="ctr">
            <a:normAutofit fontScale="77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p>
          <a:p>
            <a:pPr algn="r"/>
            <a:r>
              <a:rPr lang="cs-CZ" b="1" spc="-150" dirty="0">
                <a:solidFill>
                  <a:schemeClr val="accent1">
                    <a:lumMod val="75000"/>
                  </a:schemeClr>
                </a:solidFill>
              </a:rPr>
              <a:t>Představení výzvy </a:t>
            </a:r>
          </a:p>
          <a:p>
            <a:pPr algn="r"/>
            <a:r>
              <a:rPr lang="cs-CZ" b="1" spc="-150" dirty="0">
                <a:solidFill>
                  <a:schemeClr val="accent1">
                    <a:lumMod val="75000"/>
                  </a:schemeClr>
                </a:solidFill>
              </a:rPr>
              <a:t>Spolufinancování</a:t>
            </a:r>
            <a:endParaRPr lang="cs-CZ" dirty="0"/>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0A54EF3C-2CE3-41E9-9BCF-3183998111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150785054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1" y="1263623"/>
            <a:ext cx="11550412" cy="4271545"/>
          </a:xfrm>
        </p:spPr>
        <p:txBody>
          <a:bodyPr>
            <a:normAutofit/>
          </a:bodyPr>
          <a:lstStyle/>
          <a:p>
            <a:pPr marL="0" lvl="0" indent="0">
              <a:buNone/>
            </a:pPr>
            <a:r>
              <a:rPr lang="cs-CZ" b="1" dirty="0"/>
              <a:t>Podání projektové žádost v OPZ</a:t>
            </a:r>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13" name="Zástupný symbol pro obsah 2"/>
          <p:cNvSpPr txBox="1">
            <a:spLocks/>
          </p:cNvSpPr>
          <p:nvPr/>
        </p:nvSpPr>
        <p:spPr>
          <a:xfrm>
            <a:off x="481964" y="1916832"/>
            <a:ext cx="7897525" cy="432048"/>
          </a:xfrm>
          <a:prstGeom prst="rect">
            <a:avLst/>
          </a:prstGeom>
          <a:solidFill>
            <a:schemeClr val="accent2">
              <a:lumMod val="20000"/>
              <a:lumOff val="80000"/>
            </a:schemeClr>
          </a:solidFill>
        </p:spPr>
        <p:txBody>
          <a:bodyPr vert="horz" lIns="91440" tIns="45720" rIns="91440" bIns="45720" rtlCol="0">
            <a:normAutofit fontScale="92500" lnSpcReduction="1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sz="2800" b="1" i="0" u="none" strike="noStrike" kern="1200" cap="none" spc="0" normalizeH="0" baseline="0" noProof="0">
                <a:ln>
                  <a:noFill/>
                </a:ln>
                <a:solidFill>
                  <a:schemeClr val="tx1"/>
                </a:solidFill>
                <a:effectLst/>
                <a:uLnTx/>
                <a:uFillTx/>
                <a:latin typeface="+mn-lt"/>
                <a:ea typeface="+mn-ea"/>
                <a:cs typeface="+mn-cs"/>
              </a:rPr>
              <a:t>    Zřízení elektronického podpisu a datové schránky</a:t>
            </a:r>
            <a:endParaRPr kumimoji="0" lang="cs-CZ" sz="2800" b="1" i="0" u="none" strike="noStrike" kern="1200" cap="none" spc="0" normalizeH="0" baseline="0" noProof="0" dirty="0">
              <a:ln>
                <a:noFill/>
              </a:ln>
              <a:solidFill>
                <a:schemeClr val="tx1"/>
              </a:solidFill>
              <a:effectLst/>
              <a:uLnTx/>
              <a:uFillTx/>
              <a:latin typeface="+mn-lt"/>
              <a:ea typeface="+mn-ea"/>
              <a:cs typeface="+mn-cs"/>
            </a:endParaRPr>
          </a:p>
        </p:txBody>
      </p:sp>
      <p:sp>
        <p:nvSpPr>
          <p:cNvPr id="15" name="Obdélník 14"/>
          <p:cNvSpPr/>
          <p:nvPr/>
        </p:nvSpPr>
        <p:spPr>
          <a:xfrm>
            <a:off x="890657" y="2708920"/>
            <a:ext cx="7488832" cy="461665"/>
          </a:xfrm>
          <a:prstGeom prst="rect">
            <a:avLst/>
          </a:prstGeom>
          <a:solidFill>
            <a:schemeClr val="accent2">
              <a:lumMod val="40000"/>
              <a:lumOff val="60000"/>
            </a:schemeClr>
          </a:solidFill>
        </p:spPr>
        <p:txBody>
          <a:bodyPr wrap="square">
            <a:spAutoFit/>
          </a:bodyPr>
          <a:lstStyle/>
          <a:p>
            <a:r>
              <a:rPr lang="cs-CZ" sz="2400" b="1" dirty="0"/>
              <a:t> Registrace do systému IS KP14+</a:t>
            </a:r>
          </a:p>
        </p:txBody>
      </p:sp>
      <p:sp>
        <p:nvSpPr>
          <p:cNvPr id="16" name="Obdélník 15"/>
          <p:cNvSpPr/>
          <p:nvPr/>
        </p:nvSpPr>
        <p:spPr>
          <a:xfrm>
            <a:off x="1466380" y="3573016"/>
            <a:ext cx="6912768" cy="461665"/>
          </a:xfrm>
          <a:prstGeom prst="rect">
            <a:avLst/>
          </a:prstGeom>
          <a:solidFill>
            <a:schemeClr val="accent2">
              <a:lumMod val="60000"/>
              <a:lumOff val="40000"/>
            </a:schemeClr>
          </a:solidFill>
        </p:spPr>
        <p:txBody>
          <a:bodyPr wrap="square">
            <a:spAutoFit/>
          </a:bodyPr>
          <a:lstStyle/>
          <a:p>
            <a:r>
              <a:rPr lang="cs-CZ" sz="2400" b="1" dirty="0"/>
              <a:t>Vyplnění žádosti o podporu</a:t>
            </a:r>
          </a:p>
        </p:txBody>
      </p:sp>
      <p:sp>
        <p:nvSpPr>
          <p:cNvPr id="18" name="Obdélník 17"/>
          <p:cNvSpPr/>
          <p:nvPr/>
        </p:nvSpPr>
        <p:spPr>
          <a:xfrm>
            <a:off x="1898428" y="4432837"/>
            <a:ext cx="6480720" cy="461665"/>
          </a:xfrm>
          <a:prstGeom prst="rect">
            <a:avLst/>
          </a:prstGeom>
          <a:solidFill>
            <a:schemeClr val="accent2">
              <a:lumMod val="75000"/>
            </a:schemeClr>
          </a:solidFill>
        </p:spPr>
        <p:txBody>
          <a:bodyPr wrap="square">
            <a:spAutoFit/>
          </a:bodyPr>
          <a:lstStyle/>
          <a:p>
            <a:r>
              <a:rPr lang="cs-CZ" sz="2400" b="1" dirty="0"/>
              <a:t>Finalizace žádosti o podporu</a:t>
            </a:r>
          </a:p>
        </p:txBody>
      </p:sp>
      <p:sp>
        <p:nvSpPr>
          <p:cNvPr id="21" name="Obdélník 20"/>
          <p:cNvSpPr/>
          <p:nvPr/>
        </p:nvSpPr>
        <p:spPr>
          <a:xfrm>
            <a:off x="2355702" y="5302272"/>
            <a:ext cx="6023787" cy="461665"/>
          </a:xfrm>
          <a:prstGeom prst="rect">
            <a:avLst/>
          </a:prstGeom>
          <a:solidFill>
            <a:schemeClr val="accent2">
              <a:lumMod val="50000"/>
            </a:schemeClr>
          </a:solidFill>
          <a:ln>
            <a:solidFill>
              <a:schemeClr val="accent2">
                <a:lumMod val="50000"/>
              </a:schemeClr>
            </a:solidFill>
          </a:ln>
        </p:spPr>
        <p:txBody>
          <a:bodyPr wrap="square">
            <a:spAutoFit/>
          </a:bodyPr>
          <a:lstStyle/>
          <a:p>
            <a:r>
              <a:rPr lang="cs-CZ" sz="2400" b="1" dirty="0">
                <a:solidFill>
                  <a:schemeClr val="bg1"/>
                </a:solidFill>
              </a:rPr>
              <a:t>Podepsání a odeslání žádosti o podporu</a:t>
            </a:r>
          </a:p>
        </p:txBody>
      </p:sp>
      <p:cxnSp>
        <p:nvCxnSpPr>
          <p:cNvPr id="22" name="Přímá spojnice se šipkou 9"/>
          <p:cNvCxnSpPr/>
          <p:nvPr/>
        </p:nvCxnSpPr>
        <p:spPr>
          <a:xfrm>
            <a:off x="8676456" y="1988840"/>
            <a:ext cx="0" cy="3327176"/>
          </a:xfrm>
          <a:prstGeom prst="straightConnector1">
            <a:avLst/>
          </a:prstGeom>
          <a:ln w="38100" cap="rnd">
            <a:tailEnd type="arrow"/>
          </a:ln>
        </p:spPr>
        <p:style>
          <a:lnRef idx="1">
            <a:schemeClr val="accent1"/>
          </a:lnRef>
          <a:fillRef idx="0">
            <a:schemeClr val="accent1"/>
          </a:fillRef>
          <a:effectRef idx="0">
            <a:schemeClr val="accent1"/>
          </a:effectRef>
          <a:fontRef idx="minor">
            <a:schemeClr val="tx1"/>
          </a:fontRef>
        </p:style>
      </p:cxnSp>
      <p:pic>
        <p:nvPicPr>
          <p:cNvPr id="20" name="Obrázek 19">
            <a:extLst>
              <a:ext uri="{FF2B5EF4-FFF2-40B4-BE49-F238E27FC236}">
                <a16:creationId xmlns:a16="http://schemas.microsoft.com/office/drawing/2014/main" id="{50CD30B5-7181-4D27-B91E-B4780F26FE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156213387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lnSpcReduction="10000"/>
          </a:bodyPr>
          <a:lstStyle/>
          <a:p>
            <a:pPr marL="0" indent="0">
              <a:buNone/>
            </a:pPr>
            <a:r>
              <a:rPr lang="cs-CZ" sz="2000" b="1" dirty="0"/>
              <a:t>Postup pro podání projektové žádosti v OPZ</a:t>
            </a:r>
          </a:p>
          <a:p>
            <a:pPr marL="0" indent="0">
              <a:buNone/>
            </a:pPr>
            <a:endParaRPr lang="cs-CZ" sz="2000" dirty="0"/>
          </a:p>
          <a:p>
            <a:pPr algn="just"/>
            <a:r>
              <a:rPr lang="cs-CZ" sz="2000" dirty="0"/>
              <a:t>Registrace do systému IS KP14+:</a:t>
            </a:r>
          </a:p>
          <a:p>
            <a:pPr marL="457200" lvl="1" indent="0" algn="just">
              <a:buNone/>
            </a:pPr>
            <a:r>
              <a:rPr lang="cs-CZ" sz="2000" dirty="0"/>
              <a:t>	 </a:t>
            </a:r>
            <a:r>
              <a:rPr lang="cs-CZ" sz="2000" u="sng" dirty="0">
                <a:solidFill>
                  <a:srgbClr val="0070C0"/>
                </a:solidFill>
              </a:rPr>
              <a:t>https://mseu.mssf.cz/ </a:t>
            </a:r>
            <a:r>
              <a:rPr lang="cs-CZ" sz="2000" dirty="0"/>
              <a:t>(Jen v prohlížeči </a:t>
            </a:r>
            <a:r>
              <a:rPr lang="cs-CZ" sz="2000" b="1" dirty="0"/>
              <a:t>Microsoft </a:t>
            </a:r>
            <a:r>
              <a:rPr lang="cs-CZ" sz="2000" b="1" dirty="0" err="1"/>
              <a:t>explorer</a:t>
            </a:r>
            <a:r>
              <a:rPr lang="cs-CZ" sz="2000" b="1" dirty="0"/>
              <a:t> </a:t>
            </a:r>
            <a:r>
              <a:rPr lang="cs-CZ" sz="2000" dirty="0"/>
              <a:t>nebo </a:t>
            </a:r>
            <a:r>
              <a:rPr lang="cs-CZ" sz="2000" b="1" dirty="0" err="1"/>
              <a:t>Mozilla</a:t>
            </a:r>
            <a:r>
              <a:rPr lang="cs-CZ" sz="2000" b="1" dirty="0"/>
              <a:t> </a:t>
            </a:r>
            <a:r>
              <a:rPr lang="cs-CZ" sz="2000" b="1" dirty="0" err="1"/>
              <a:t>firefox</a:t>
            </a:r>
            <a:r>
              <a:rPr lang="cs-CZ" sz="2000" dirty="0"/>
              <a:t>) </a:t>
            </a:r>
          </a:p>
          <a:p>
            <a:pPr algn="just"/>
            <a:r>
              <a:rPr lang="cs-CZ" sz="2000" dirty="0"/>
              <a:t>Vyplnění elektronické verze žádosti </a:t>
            </a:r>
          </a:p>
          <a:p>
            <a:pPr algn="just"/>
            <a:r>
              <a:rPr lang="cs-CZ" sz="2000" dirty="0"/>
              <a:t>Finalizace elektronické verze žádosti </a:t>
            </a:r>
          </a:p>
          <a:p>
            <a:pPr algn="just"/>
            <a:r>
              <a:rPr lang="cs-CZ" sz="2000" dirty="0"/>
              <a:t>Podepsání a odeslání elektronické verze žádosti </a:t>
            </a:r>
          </a:p>
          <a:p>
            <a:pPr algn="just"/>
            <a:endParaRPr lang="cs-CZ" sz="2000" dirty="0"/>
          </a:p>
          <a:p>
            <a:pPr algn="just"/>
            <a:r>
              <a:rPr lang="cs-CZ" sz="2000" dirty="0"/>
              <a:t>Veškeré žádosti se zasílají jen v elektronické podobě prostřednictvím IS KP14+ </a:t>
            </a:r>
          </a:p>
          <a:p>
            <a:pPr algn="just"/>
            <a:endParaRPr lang="cs-CZ" sz="2000" dirty="0"/>
          </a:p>
          <a:p>
            <a:pPr algn="just"/>
            <a:r>
              <a:rPr lang="cs-CZ" sz="2000" dirty="0"/>
              <a:t>Zřízení elektronického podpisu před podáním/odesláním žádosti (doporučujeme již před provedením registrace do systému IS KP14+)!!!</a:t>
            </a:r>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C45216BB-1E95-463C-98C5-D07F4B12CD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411242824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marL="0" indent="0">
              <a:buNone/>
            </a:pPr>
            <a:endParaRPr lang="cs-CZ" sz="2000" dirty="0"/>
          </a:p>
          <a:p>
            <a:r>
              <a:rPr lang="cs-CZ" sz="2400" dirty="0"/>
              <a:t>Elektronický podpis = kvalifikovaný certifikát </a:t>
            </a:r>
          </a:p>
          <a:p>
            <a:r>
              <a:rPr lang="cs-CZ" sz="2400" dirty="0"/>
              <a:t>Platnost 1 rok </a:t>
            </a:r>
          </a:p>
          <a:p>
            <a:r>
              <a:rPr lang="cs-CZ" sz="2400" dirty="0"/>
              <a:t>Poskytovatelé: </a:t>
            </a:r>
          </a:p>
          <a:p>
            <a:pPr marL="0" indent="0">
              <a:buNone/>
            </a:pPr>
            <a:r>
              <a:rPr lang="cs-CZ" sz="2400" dirty="0"/>
              <a:t>	</a:t>
            </a:r>
            <a:r>
              <a:rPr lang="cs-CZ" sz="2400" dirty="0" err="1"/>
              <a:t>PostSignum</a:t>
            </a:r>
            <a:r>
              <a:rPr lang="cs-CZ" sz="2400" dirty="0"/>
              <a:t> České pošty (Czech Point) </a:t>
            </a:r>
          </a:p>
          <a:p>
            <a:pPr marL="0" indent="0">
              <a:buNone/>
            </a:pPr>
            <a:r>
              <a:rPr lang="cs-CZ" sz="2400" dirty="0"/>
              <a:t>	První certifikační autorita </a:t>
            </a:r>
          </a:p>
          <a:p>
            <a:pPr marL="0" indent="0">
              <a:buNone/>
            </a:pPr>
            <a:r>
              <a:rPr lang="cs-CZ" sz="2400" dirty="0"/>
              <a:t>	</a:t>
            </a:r>
            <a:r>
              <a:rPr lang="cs-CZ" sz="2400" dirty="0" err="1"/>
              <a:t>Eidentity</a:t>
            </a:r>
            <a:r>
              <a:rPr lang="cs-CZ" sz="2400" dirty="0"/>
              <a:t> </a:t>
            </a:r>
          </a:p>
          <a:p>
            <a:pPr marL="0" lvl="0" indent="0">
              <a:buNone/>
            </a:pPr>
            <a:endParaRPr lang="cs-CZ"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Elektronický podpis</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FE14C7D8-6227-4D96-8A3B-709DD44F1A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78606313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marL="0" lvl="0" indent="0">
              <a:buNone/>
            </a:pPr>
            <a:endParaRPr lang="cs-CZ" dirty="0"/>
          </a:p>
        </p:txBody>
      </p:sp>
      <p:sp>
        <p:nvSpPr>
          <p:cNvPr id="14" name="Obdélník 13"/>
          <p:cNvSpPr/>
          <p:nvPr/>
        </p:nvSpPr>
        <p:spPr>
          <a:xfrm>
            <a:off x="0" y="-90434"/>
            <a:ext cx="12192000" cy="102693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Titulní obrazovka</a:t>
            </a:r>
          </a:p>
        </p:txBody>
      </p:sp>
      <p:cxnSp>
        <p:nvCxnSpPr>
          <p:cNvPr id="19" name="Přímá spojnice 18"/>
          <p:cNvCxnSpPr/>
          <p:nvPr/>
        </p:nvCxnSpPr>
        <p:spPr>
          <a:xfrm>
            <a:off x="0" y="992371"/>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Picture 4">
            <a:extLst>
              <a:ext uri="{FF2B5EF4-FFF2-40B4-BE49-F238E27FC236}">
                <a16:creationId xmlns:a16="http://schemas.microsoft.com/office/drawing/2014/main" id="{A261E244-C6D7-496B-ADDF-D65A7FC332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1309" y="1015058"/>
            <a:ext cx="9938611" cy="49216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 name="Obrázek 14">
            <a:extLst>
              <a:ext uri="{FF2B5EF4-FFF2-40B4-BE49-F238E27FC236}">
                <a16:creationId xmlns:a16="http://schemas.microsoft.com/office/drawing/2014/main" id="{1C689625-A71A-43CC-B2D6-2D94E9BB437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78606313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02693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HW a SW požadavky</a:t>
            </a:r>
          </a:p>
        </p:txBody>
      </p:sp>
      <p:cxnSp>
        <p:nvCxnSpPr>
          <p:cNvPr id="19" name="Přímá spojnice 18"/>
          <p:cNvCxnSpPr/>
          <p:nvPr/>
        </p:nvCxnSpPr>
        <p:spPr>
          <a:xfrm>
            <a:off x="0" y="992371"/>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Obrázek 14">
            <a:extLst>
              <a:ext uri="{FF2B5EF4-FFF2-40B4-BE49-F238E27FC236}">
                <a16:creationId xmlns:a16="http://schemas.microsoft.com/office/drawing/2014/main" id="{1C689625-A71A-43CC-B2D6-2D94E9BB43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pic>
        <p:nvPicPr>
          <p:cNvPr id="16" name="Zástupný symbol pro obsah 6">
            <a:extLst>
              <a:ext uri="{FF2B5EF4-FFF2-40B4-BE49-F238E27FC236}">
                <a16:creationId xmlns:a16="http://schemas.microsoft.com/office/drawing/2014/main" id="{6B50B100-D665-4A0E-8D73-5834D7DD7202}"/>
              </a:ext>
            </a:extLst>
          </p:cNvPr>
          <p:cNvPicPr>
            <a:picLocks noGrp="1"/>
          </p:cNvPicPr>
          <p:nvPr>
            <p:ph idx="1"/>
          </p:nvPr>
        </p:nvPicPr>
        <p:blipFill rotWithShape="1">
          <a:blip r:embed="rId5"/>
          <a:srcRect l="4100" t="9876" b="6643"/>
          <a:stretch/>
        </p:blipFill>
        <p:spPr bwMode="auto">
          <a:xfrm>
            <a:off x="1204447" y="1066142"/>
            <a:ext cx="9458864" cy="4786744"/>
          </a:xfrm>
          <a:prstGeom prst="rect">
            <a:avLst/>
          </a:prstGeom>
          <a:ln>
            <a:noFill/>
          </a:ln>
          <a:extLst>
            <a:ext uri="{53640926-AAD7-44D8-BBD7-CCE9431645EC}">
              <a14:shadowObscured xmlns:a14="http://schemas.microsoft.com/office/drawing/2010/main"/>
            </a:ext>
          </a:extLst>
        </p:spPr>
      </p:pic>
      <p:sp>
        <p:nvSpPr>
          <p:cNvPr id="18" name="Obdélník 17">
            <a:extLst>
              <a:ext uri="{FF2B5EF4-FFF2-40B4-BE49-F238E27FC236}">
                <a16:creationId xmlns:a16="http://schemas.microsoft.com/office/drawing/2014/main" id="{ADCFE84E-08A6-408C-AC0D-5593E06F6FD3}"/>
              </a:ext>
            </a:extLst>
          </p:cNvPr>
          <p:cNvSpPr/>
          <p:nvPr/>
        </p:nvSpPr>
        <p:spPr>
          <a:xfrm>
            <a:off x="1528689" y="3835244"/>
            <a:ext cx="1284849" cy="2443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5677106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02693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Registrace</a:t>
            </a:r>
          </a:p>
        </p:txBody>
      </p:sp>
      <p:cxnSp>
        <p:nvCxnSpPr>
          <p:cNvPr id="19" name="Přímá spojnice 18"/>
          <p:cNvCxnSpPr/>
          <p:nvPr/>
        </p:nvCxnSpPr>
        <p:spPr>
          <a:xfrm>
            <a:off x="0" y="977857"/>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Obrázek 14">
            <a:extLst>
              <a:ext uri="{FF2B5EF4-FFF2-40B4-BE49-F238E27FC236}">
                <a16:creationId xmlns:a16="http://schemas.microsoft.com/office/drawing/2014/main" id="{1C689625-A71A-43CC-B2D6-2D94E9BB43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pic>
        <p:nvPicPr>
          <p:cNvPr id="13" name="Obrázek 12">
            <a:extLst>
              <a:ext uri="{FF2B5EF4-FFF2-40B4-BE49-F238E27FC236}">
                <a16:creationId xmlns:a16="http://schemas.microsoft.com/office/drawing/2014/main" id="{3BF2BAC2-6CFF-490D-94A4-68C53C2B3B44}"/>
              </a:ext>
            </a:extLst>
          </p:cNvPr>
          <p:cNvPicPr/>
          <p:nvPr/>
        </p:nvPicPr>
        <p:blipFill rotWithShape="1">
          <a:blip r:embed="rId5"/>
          <a:srcRect l="68082" t="31816" r="15498" b="37681"/>
          <a:stretch/>
        </p:blipFill>
        <p:spPr bwMode="auto">
          <a:xfrm>
            <a:off x="491053" y="2149576"/>
            <a:ext cx="1815788" cy="1858633"/>
          </a:xfrm>
          <a:prstGeom prst="rect">
            <a:avLst/>
          </a:prstGeom>
          <a:ln>
            <a:solidFill>
              <a:schemeClr val="tx1"/>
            </a:solidFill>
          </a:ln>
          <a:extLst>
            <a:ext uri="{53640926-AAD7-44D8-BBD7-CCE9431645EC}">
              <a14:shadowObscured xmlns:a14="http://schemas.microsoft.com/office/drawing/2010/main"/>
            </a:ext>
          </a:extLst>
        </p:spPr>
      </p:pic>
      <p:pic>
        <p:nvPicPr>
          <p:cNvPr id="20" name="Picture 3">
            <a:extLst>
              <a:ext uri="{FF2B5EF4-FFF2-40B4-BE49-F238E27FC236}">
                <a16:creationId xmlns:a16="http://schemas.microsoft.com/office/drawing/2014/main" id="{EE616058-3E06-4997-8DD7-032E201B6DB2}"/>
              </a:ext>
            </a:extLst>
          </p:cNvPr>
          <p:cNvPicPr>
            <a:picLocks noGrp="1" noChangeAspect="1" noChangeArrowheads="1"/>
          </p:cNvPicPr>
          <p:nvPr>
            <p:ph idx="1"/>
          </p:nvPr>
        </p:nvPicPr>
        <p:blipFill rotWithShape="1">
          <a:blip r:embed="rId6">
            <a:extLst>
              <a:ext uri="{28A0092B-C50C-407E-A947-70E740481C1C}">
                <a14:useLocalDpi xmlns:a14="http://schemas.microsoft.com/office/drawing/2010/main" val="0"/>
              </a:ext>
            </a:extLst>
          </a:blip>
          <a:srcRect l="29456" t="31618" r="17403" b="16670"/>
          <a:stretch/>
        </p:blipFill>
        <p:spPr bwMode="auto">
          <a:xfrm>
            <a:off x="3021186" y="1018325"/>
            <a:ext cx="8876063" cy="485852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1" name="Šipka doprava 5">
            <a:extLst>
              <a:ext uri="{FF2B5EF4-FFF2-40B4-BE49-F238E27FC236}">
                <a16:creationId xmlns:a16="http://schemas.microsoft.com/office/drawing/2014/main" id="{D56D5DA3-3448-4BF2-A51D-6F0D8F5FAD22}"/>
              </a:ext>
            </a:extLst>
          </p:cNvPr>
          <p:cNvSpPr/>
          <p:nvPr/>
        </p:nvSpPr>
        <p:spPr>
          <a:xfrm>
            <a:off x="2429051" y="2886967"/>
            <a:ext cx="469925" cy="38647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68348944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p:nvSpPr>
          <p:cNvPr id="14" name="Obdélník 13"/>
          <p:cNvSpPr/>
          <p:nvPr/>
        </p:nvSpPr>
        <p:spPr>
          <a:xfrm>
            <a:off x="0" y="-90435"/>
            <a:ext cx="12192000" cy="94708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Základní menu</a:t>
            </a:r>
          </a:p>
        </p:txBody>
      </p:sp>
      <p:cxnSp>
        <p:nvCxnSpPr>
          <p:cNvPr id="19" name="Přímá spojnice 18"/>
          <p:cNvCxnSpPr/>
          <p:nvPr/>
        </p:nvCxnSpPr>
        <p:spPr>
          <a:xfrm>
            <a:off x="0" y="89077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28" name="Picture 2">
            <a:extLst>
              <a:ext uri="{FF2B5EF4-FFF2-40B4-BE49-F238E27FC236}">
                <a16:creationId xmlns:a16="http://schemas.microsoft.com/office/drawing/2014/main" id="{1F381136-797E-411B-9338-B323F27E70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2538" y="959700"/>
            <a:ext cx="8892480" cy="9407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Obdélník 28">
            <a:extLst>
              <a:ext uri="{FF2B5EF4-FFF2-40B4-BE49-F238E27FC236}">
                <a16:creationId xmlns:a16="http://schemas.microsoft.com/office/drawing/2014/main" id="{ED661AAA-3B13-424F-A739-26CE5D433CEE}"/>
              </a:ext>
            </a:extLst>
          </p:cNvPr>
          <p:cNvSpPr/>
          <p:nvPr/>
        </p:nvSpPr>
        <p:spPr>
          <a:xfrm>
            <a:off x="1666120" y="1520428"/>
            <a:ext cx="747780" cy="3393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30" name="Picture 3">
            <a:extLst>
              <a:ext uri="{FF2B5EF4-FFF2-40B4-BE49-F238E27FC236}">
                <a16:creationId xmlns:a16="http://schemas.microsoft.com/office/drawing/2014/main" id="{5B6C8312-BC55-4D5B-A292-83B3C7B3AF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19523" y="1876219"/>
            <a:ext cx="5579378" cy="777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 name="Obdélník 30">
            <a:extLst>
              <a:ext uri="{FF2B5EF4-FFF2-40B4-BE49-F238E27FC236}">
                <a16:creationId xmlns:a16="http://schemas.microsoft.com/office/drawing/2014/main" id="{20558DFF-69EE-4AA0-8C6A-96BC1D15276E}"/>
              </a:ext>
            </a:extLst>
          </p:cNvPr>
          <p:cNvSpPr/>
          <p:nvPr/>
        </p:nvSpPr>
        <p:spPr>
          <a:xfrm>
            <a:off x="5507197" y="1907970"/>
            <a:ext cx="2499151" cy="42491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32" name="Picture 4">
            <a:extLst>
              <a:ext uri="{FF2B5EF4-FFF2-40B4-BE49-F238E27FC236}">
                <a16:creationId xmlns:a16="http://schemas.microsoft.com/office/drawing/2014/main" id="{3FF4D307-4666-4603-94A4-17350766C4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56445" y="2791316"/>
            <a:ext cx="8172003" cy="306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3" name="Přímá spojnice se šipkou 32">
            <a:extLst>
              <a:ext uri="{FF2B5EF4-FFF2-40B4-BE49-F238E27FC236}">
                <a16:creationId xmlns:a16="http://schemas.microsoft.com/office/drawing/2014/main" id="{88191E17-9CDF-4442-93A6-1AE6CB6DF4AE}"/>
              </a:ext>
            </a:extLst>
          </p:cNvPr>
          <p:cNvCxnSpPr/>
          <p:nvPr/>
        </p:nvCxnSpPr>
        <p:spPr>
          <a:xfrm flipH="1">
            <a:off x="3638368" y="2345340"/>
            <a:ext cx="1809560" cy="1166057"/>
          </a:xfrm>
          <a:prstGeom prst="straightConnector1">
            <a:avLst/>
          </a:prstGeom>
          <a:ln>
            <a:solidFill>
              <a:srgbClr val="FF0000"/>
            </a:solidFill>
            <a:tailEnd type="arrow"/>
          </a:ln>
        </p:spPr>
        <p:style>
          <a:lnRef idx="2">
            <a:schemeClr val="accent3"/>
          </a:lnRef>
          <a:fillRef idx="0">
            <a:schemeClr val="accent3"/>
          </a:fillRef>
          <a:effectRef idx="1">
            <a:schemeClr val="accent3"/>
          </a:effectRef>
          <a:fontRef idx="minor">
            <a:schemeClr val="tx1"/>
          </a:fontRef>
        </p:style>
      </p:cxnSp>
      <p:cxnSp>
        <p:nvCxnSpPr>
          <p:cNvPr id="16" name="Přímá spojnice se šipkou 15">
            <a:extLst>
              <a:ext uri="{FF2B5EF4-FFF2-40B4-BE49-F238E27FC236}">
                <a16:creationId xmlns:a16="http://schemas.microsoft.com/office/drawing/2014/main" id="{27B57D4A-95EF-44FE-87E4-9D35CB4EED0E}"/>
              </a:ext>
            </a:extLst>
          </p:cNvPr>
          <p:cNvCxnSpPr>
            <a:cxnSpLocks/>
          </p:cNvCxnSpPr>
          <p:nvPr/>
        </p:nvCxnSpPr>
        <p:spPr>
          <a:xfrm>
            <a:off x="2454916" y="1816094"/>
            <a:ext cx="2993012" cy="294185"/>
          </a:xfrm>
          <a:prstGeom prst="straightConnector1">
            <a:avLst/>
          </a:prstGeom>
          <a:ln>
            <a:solidFill>
              <a:srgbClr val="FF0000"/>
            </a:solidFill>
            <a:tailEnd type="arrow"/>
          </a:ln>
        </p:spPr>
        <p:style>
          <a:lnRef idx="2">
            <a:schemeClr val="accent3"/>
          </a:lnRef>
          <a:fillRef idx="0">
            <a:schemeClr val="accent3"/>
          </a:fillRef>
          <a:effectRef idx="1">
            <a:schemeClr val="accent3"/>
          </a:effectRef>
          <a:fontRef idx="minor">
            <a:schemeClr val="tx1"/>
          </a:fontRef>
        </p:style>
      </p:cxnSp>
      <p:sp>
        <p:nvSpPr>
          <p:cNvPr id="18" name="Zástupný symbol pro obsah 2">
            <a:extLst>
              <a:ext uri="{FF2B5EF4-FFF2-40B4-BE49-F238E27FC236}">
                <a16:creationId xmlns:a16="http://schemas.microsoft.com/office/drawing/2014/main" id="{B1F7E7AF-2754-40D3-9B70-5747650AD39F}"/>
              </a:ext>
            </a:extLst>
          </p:cNvPr>
          <p:cNvSpPr>
            <a:spLocks noGrp="1"/>
          </p:cNvSpPr>
          <p:nvPr>
            <p:ph idx="1"/>
          </p:nvPr>
        </p:nvSpPr>
        <p:spPr>
          <a:xfrm>
            <a:off x="289563" y="1417662"/>
            <a:ext cx="10515600" cy="4351338"/>
          </a:xfrm>
        </p:spPr>
        <p:txBody>
          <a:bodyPr>
            <a:normAutofit/>
          </a:bodyPr>
          <a:lstStyle/>
          <a:p>
            <a:pPr marL="432000" lvl="1" indent="-432000">
              <a:lnSpc>
                <a:spcPts val="2100"/>
              </a:lnSpc>
              <a:spcBef>
                <a:spcPts val="0"/>
              </a:spcBef>
              <a:spcAft>
                <a:spcPts val="0"/>
              </a:spcAft>
              <a:buSzPct val="100000"/>
              <a:buFont typeface="Wingdings" panose="05000000000000000000" pitchFamily="2" charset="2"/>
              <a:buChar char=""/>
            </a:pPr>
            <a:endParaRPr lang="cs-CZ" sz="1800" b="1" dirty="0"/>
          </a:p>
          <a:p>
            <a:pPr marL="432000" lvl="1" indent="-432000">
              <a:lnSpc>
                <a:spcPts val="2100"/>
              </a:lnSpc>
              <a:spcBef>
                <a:spcPts val="0"/>
              </a:spcBef>
              <a:spcAft>
                <a:spcPts val="0"/>
              </a:spcAft>
              <a:buSzPct val="100000"/>
              <a:buFont typeface="Wingdings" panose="05000000000000000000" pitchFamily="2" charset="2"/>
              <a:buChar char=""/>
            </a:pPr>
            <a:r>
              <a:rPr lang="cs-CZ" sz="1800" b="1" dirty="0"/>
              <a:t>Žadatel</a:t>
            </a:r>
          </a:p>
          <a:p>
            <a:pPr marL="432000" lvl="1" indent="-432000">
              <a:lnSpc>
                <a:spcPts val="2100"/>
              </a:lnSpc>
              <a:spcBef>
                <a:spcPts val="0"/>
              </a:spcBef>
              <a:spcAft>
                <a:spcPts val="0"/>
              </a:spcAft>
              <a:buSzPct val="100000"/>
              <a:buFont typeface="Wingdings" panose="05000000000000000000" pitchFamily="2" charset="2"/>
              <a:buChar char=""/>
            </a:pPr>
            <a:r>
              <a:rPr lang="cs-CZ" sz="1800" dirty="0"/>
              <a:t>Hodnotitel</a:t>
            </a:r>
          </a:p>
          <a:p>
            <a:pPr marL="432000" lvl="1" indent="-432000">
              <a:lnSpc>
                <a:spcPts val="2100"/>
              </a:lnSpc>
              <a:spcBef>
                <a:spcPts val="0"/>
              </a:spcBef>
              <a:spcAft>
                <a:spcPts val="0"/>
              </a:spcAft>
              <a:buSzPct val="100000"/>
              <a:buFont typeface="Wingdings" panose="05000000000000000000" pitchFamily="2" charset="2"/>
              <a:buChar char=""/>
            </a:pPr>
            <a:r>
              <a:rPr lang="cs-CZ" sz="1800" dirty="0"/>
              <a:t>Nositel strategie</a:t>
            </a:r>
          </a:p>
          <a:p>
            <a:pPr marL="432000" lvl="1" indent="-432000">
              <a:lnSpc>
                <a:spcPts val="2100"/>
              </a:lnSpc>
              <a:spcBef>
                <a:spcPts val="0"/>
              </a:spcBef>
              <a:spcAft>
                <a:spcPts val="0"/>
              </a:spcAft>
              <a:buSzPct val="100000"/>
              <a:buFont typeface="Wingdings" panose="05000000000000000000" pitchFamily="2" charset="2"/>
              <a:buChar char=""/>
            </a:pPr>
            <a:r>
              <a:rPr lang="cs-CZ" sz="1800" dirty="0"/>
              <a:t>Evaluátor</a:t>
            </a:r>
          </a:p>
          <a:p>
            <a:pPr marL="0" lvl="1" indent="0">
              <a:lnSpc>
                <a:spcPts val="1400"/>
              </a:lnSpc>
              <a:spcBef>
                <a:spcPts val="0"/>
              </a:spcBef>
              <a:spcAft>
                <a:spcPts val="0"/>
              </a:spcAft>
              <a:buSzPct val="100000"/>
              <a:buNone/>
            </a:pPr>
            <a:endParaRPr lang="cs-CZ" sz="1900" dirty="0"/>
          </a:p>
        </p:txBody>
      </p:sp>
      <p:pic>
        <p:nvPicPr>
          <p:cNvPr id="20" name="Obrázek 19">
            <a:extLst>
              <a:ext uri="{FF2B5EF4-FFF2-40B4-BE49-F238E27FC236}">
                <a16:creationId xmlns:a16="http://schemas.microsoft.com/office/drawing/2014/main" id="{AD07F2B0-3A8E-4394-B071-0119D1BE079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510" y="-49645"/>
            <a:ext cx="4341927" cy="900000"/>
          </a:xfrm>
          <a:prstGeom prst="rect">
            <a:avLst/>
          </a:prstGeom>
        </p:spPr>
      </p:pic>
    </p:spTree>
    <p:extLst>
      <p:ext uri="{BB962C8B-B14F-4D97-AF65-F5344CB8AC3E}">
        <p14:creationId xmlns:p14="http://schemas.microsoft.com/office/powerpoint/2010/main" val="407209613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p:nvSpPr>
          <p:cNvPr id="14" name="Obdélník 13"/>
          <p:cNvSpPr/>
          <p:nvPr/>
        </p:nvSpPr>
        <p:spPr>
          <a:xfrm>
            <a:off x="0" y="-90435"/>
            <a:ext cx="12192000" cy="102055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Vytvoření nové žádosti</a:t>
            </a:r>
          </a:p>
        </p:txBody>
      </p:sp>
      <p:cxnSp>
        <p:nvCxnSpPr>
          <p:cNvPr id="19" name="Přímá spojnice 18"/>
          <p:cNvCxnSpPr/>
          <p:nvPr/>
        </p:nvCxnSpPr>
        <p:spPr>
          <a:xfrm>
            <a:off x="0" y="977857"/>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6" name="Picture 3">
            <a:extLst>
              <a:ext uri="{FF2B5EF4-FFF2-40B4-BE49-F238E27FC236}">
                <a16:creationId xmlns:a16="http://schemas.microsoft.com/office/drawing/2014/main" id="{1771E750-E7D5-405F-85B0-C12EBF2E55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0583" y="952854"/>
            <a:ext cx="5161611" cy="52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Obdélník 17">
            <a:extLst>
              <a:ext uri="{FF2B5EF4-FFF2-40B4-BE49-F238E27FC236}">
                <a16:creationId xmlns:a16="http://schemas.microsoft.com/office/drawing/2014/main" id="{B5159B7B-DF89-4972-9A6B-AE2FDECAB4A9}"/>
              </a:ext>
            </a:extLst>
          </p:cNvPr>
          <p:cNvSpPr/>
          <p:nvPr/>
        </p:nvSpPr>
        <p:spPr>
          <a:xfrm>
            <a:off x="3942583" y="1117139"/>
            <a:ext cx="1115777" cy="27730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Zástupný symbol pro obsah 2">
            <a:extLst>
              <a:ext uri="{FF2B5EF4-FFF2-40B4-BE49-F238E27FC236}">
                <a16:creationId xmlns:a16="http://schemas.microsoft.com/office/drawing/2014/main" id="{45AE0F5F-36DC-41D3-8EA2-979BBE6687BA}"/>
              </a:ext>
            </a:extLst>
          </p:cNvPr>
          <p:cNvSpPr txBox="1">
            <a:spLocks/>
          </p:cNvSpPr>
          <p:nvPr/>
        </p:nvSpPr>
        <p:spPr>
          <a:xfrm>
            <a:off x="1953158" y="1425813"/>
            <a:ext cx="9716327" cy="11746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0"/>
              </a:spcBef>
            </a:pPr>
            <a:r>
              <a:rPr lang="cs-CZ" sz="1600" b="1" dirty="0"/>
              <a:t>Nová žádost</a:t>
            </a:r>
          </a:p>
          <a:p>
            <a:pPr>
              <a:lnSpc>
                <a:spcPts val="2200"/>
              </a:lnSpc>
              <a:spcBef>
                <a:spcPts val="0"/>
              </a:spcBef>
            </a:pPr>
            <a:r>
              <a:rPr lang="cs-CZ" sz="1600" b="1" dirty="0"/>
              <a:t>Seznam programů a výzev (uživatel vybere správný OP)</a:t>
            </a:r>
          </a:p>
          <a:p>
            <a:pPr>
              <a:lnSpc>
                <a:spcPts val="2200"/>
              </a:lnSpc>
              <a:spcBef>
                <a:spcPts val="0"/>
              </a:spcBef>
            </a:pPr>
            <a:r>
              <a:rPr lang="cs-CZ" sz="1600" b="1" dirty="0"/>
              <a:t>Otevřené výzvy (uživatel vybere Výzvu pro MAS č. 03_16_047 a klikne na modrý odkaz </a:t>
            </a:r>
            <a:r>
              <a:rPr lang="cs-CZ" sz="1600" b="1" u="sng" dirty="0"/>
              <a:t>individuální projekt)</a:t>
            </a:r>
            <a:endParaRPr lang="cs-CZ" sz="1600" b="1" dirty="0"/>
          </a:p>
        </p:txBody>
      </p:sp>
      <p:pic>
        <p:nvPicPr>
          <p:cNvPr id="23" name="Picture 3">
            <a:extLst>
              <a:ext uri="{FF2B5EF4-FFF2-40B4-BE49-F238E27FC236}">
                <a16:creationId xmlns:a16="http://schemas.microsoft.com/office/drawing/2014/main" id="{2283104E-4F82-4EFF-9110-E095BDEA8D07}"/>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7004260" y="1682267"/>
            <a:ext cx="315277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6">
            <a:extLst>
              <a:ext uri="{FF2B5EF4-FFF2-40B4-BE49-F238E27FC236}">
                <a16:creationId xmlns:a16="http://schemas.microsoft.com/office/drawing/2014/main" id="{10468DD0-54A3-4113-8BF8-F8B78FD5E50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77131" y="2315651"/>
            <a:ext cx="9386236" cy="23068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5" name="Picture 7">
            <a:extLst>
              <a:ext uri="{FF2B5EF4-FFF2-40B4-BE49-F238E27FC236}">
                <a16:creationId xmlns:a16="http://schemas.microsoft.com/office/drawing/2014/main" id="{9B74CC9B-862C-48D1-B377-96E36301ADA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68151" y="4630966"/>
            <a:ext cx="4893737" cy="139023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 name="Obrázek 14">
            <a:extLst>
              <a:ext uri="{FF2B5EF4-FFF2-40B4-BE49-F238E27FC236}">
                <a16:creationId xmlns:a16="http://schemas.microsoft.com/office/drawing/2014/main" id="{BBCCB361-EDE8-4FB3-A9F2-A7650793093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363990075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08917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Vytvoření nové žádosti</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20" name="Picture 4">
            <a:extLst>
              <a:ext uri="{FF2B5EF4-FFF2-40B4-BE49-F238E27FC236}">
                <a16:creationId xmlns:a16="http://schemas.microsoft.com/office/drawing/2014/main" id="{66DAE35B-4F89-4FD8-A985-98624A44DE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78" y="1118584"/>
            <a:ext cx="7347721" cy="417211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 name="Picture 5">
            <a:extLst>
              <a:ext uri="{FF2B5EF4-FFF2-40B4-BE49-F238E27FC236}">
                <a16:creationId xmlns:a16="http://schemas.microsoft.com/office/drawing/2014/main" id="{CEACC5D4-42C1-40B0-82BA-3294632C05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74190" y="3289049"/>
            <a:ext cx="5723540" cy="271775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7" name="Zástupný symbol pro obsah 2">
            <a:extLst>
              <a:ext uri="{FF2B5EF4-FFF2-40B4-BE49-F238E27FC236}">
                <a16:creationId xmlns:a16="http://schemas.microsoft.com/office/drawing/2014/main" id="{46F942A6-440E-427F-AC27-3DB454E0B233}"/>
              </a:ext>
            </a:extLst>
          </p:cNvPr>
          <p:cNvSpPr>
            <a:spLocks noGrp="1"/>
          </p:cNvSpPr>
          <p:nvPr>
            <p:ph idx="1"/>
          </p:nvPr>
        </p:nvSpPr>
        <p:spPr>
          <a:xfrm>
            <a:off x="8197967" y="1273596"/>
            <a:ext cx="2887639" cy="1968500"/>
          </a:xfrm>
        </p:spPr>
        <p:txBody>
          <a:bodyPr>
            <a:normAutofit/>
          </a:bodyPr>
          <a:lstStyle/>
          <a:p>
            <a:pPr>
              <a:lnSpc>
                <a:spcPts val="2200"/>
              </a:lnSpc>
              <a:spcBef>
                <a:spcPts val="0"/>
              </a:spcBef>
              <a:spcAft>
                <a:spcPts val="0"/>
              </a:spcAft>
            </a:pPr>
            <a:r>
              <a:rPr lang="cs-CZ" sz="2000" b="1" dirty="0"/>
              <a:t>Výběr podvýzvy</a:t>
            </a:r>
          </a:p>
          <a:p>
            <a:pPr>
              <a:lnSpc>
                <a:spcPts val="2200"/>
              </a:lnSpc>
              <a:spcBef>
                <a:spcPts val="0"/>
              </a:spcBef>
              <a:spcAft>
                <a:spcPts val="0"/>
              </a:spcAft>
            </a:pPr>
            <a:endParaRPr lang="cs-CZ" sz="2000" b="1" dirty="0"/>
          </a:p>
          <a:p>
            <a:pPr marL="0" indent="0">
              <a:lnSpc>
                <a:spcPts val="2200"/>
              </a:lnSpc>
              <a:spcBef>
                <a:spcPts val="0"/>
              </a:spcBef>
              <a:spcAft>
                <a:spcPts val="0"/>
              </a:spcAft>
              <a:buNone/>
            </a:pPr>
            <a:endParaRPr lang="cs-CZ" sz="2000" b="1" dirty="0"/>
          </a:p>
          <a:p>
            <a:pPr>
              <a:lnSpc>
                <a:spcPts val="2200"/>
              </a:lnSpc>
              <a:spcBef>
                <a:spcPts val="0"/>
              </a:spcBef>
              <a:spcAft>
                <a:spcPts val="0"/>
              </a:spcAft>
            </a:pPr>
            <a:r>
              <a:rPr lang="cs-CZ" sz="2000" b="1" dirty="0"/>
              <a:t>Výběr výzvy MAS</a:t>
            </a:r>
          </a:p>
        </p:txBody>
      </p:sp>
      <p:pic>
        <p:nvPicPr>
          <p:cNvPr id="13" name="Obrázek 12">
            <a:extLst>
              <a:ext uri="{FF2B5EF4-FFF2-40B4-BE49-F238E27FC236}">
                <a16:creationId xmlns:a16="http://schemas.microsoft.com/office/drawing/2014/main" id="{E0D57337-1397-4847-AB11-409AB155AD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272950470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5"/>
            <a:ext cx="12192000" cy="112634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Pravidla pro vyplňování žádosti</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4" name="Zástupný symbol pro obsah 3">
            <a:extLst>
              <a:ext uri="{FF2B5EF4-FFF2-40B4-BE49-F238E27FC236}">
                <a16:creationId xmlns:a16="http://schemas.microsoft.com/office/drawing/2014/main" id="{7410FB06-630F-4612-8CA0-6849BF21AD7D}"/>
              </a:ext>
            </a:extLst>
          </p:cNvPr>
          <p:cNvSpPr>
            <a:spLocks noGrp="1"/>
          </p:cNvSpPr>
          <p:nvPr>
            <p:ph idx="1"/>
          </p:nvPr>
        </p:nvSpPr>
        <p:spPr>
          <a:xfrm>
            <a:off x="838200" y="1184178"/>
            <a:ext cx="10515600" cy="4351338"/>
          </a:xfrm>
        </p:spPr>
        <p:txBody>
          <a:bodyPr/>
          <a:lstStyle/>
          <a:p>
            <a:pPr algn="just">
              <a:lnSpc>
                <a:spcPct val="100000"/>
              </a:lnSpc>
            </a:pPr>
            <a:r>
              <a:rPr lang="cs-CZ" sz="1600" dirty="0"/>
              <a:t>Uživatel </a:t>
            </a:r>
            <a:r>
              <a:rPr lang="cs-CZ" sz="1600" b="1" u="sng" dirty="0"/>
              <a:t>vyplňuje záložky postupně</a:t>
            </a:r>
            <a:r>
              <a:rPr lang="cs-CZ" sz="1600" dirty="0"/>
              <a:t> (!!!) podle navigačního menu v levé části obrazovky.</a:t>
            </a:r>
          </a:p>
          <a:p>
            <a:pPr algn="just">
              <a:lnSpc>
                <a:spcPct val="100000"/>
              </a:lnSpc>
            </a:pPr>
            <a:r>
              <a:rPr lang="cs-CZ" sz="1600" dirty="0"/>
              <a:t>Jednou vepsaná data se propisují do dalších záložek, či umožní zaktivnění některých neaktivních záložek.</a:t>
            </a:r>
          </a:p>
          <a:p>
            <a:pPr algn="just">
              <a:lnSpc>
                <a:spcPct val="100000"/>
              </a:lnSpc>
            </a:pPr>
            <a:r>
              <a:rPr lang="cs-CZ" sz="1600" b="1" dirty="0"/>
              <a:t>UKLÁDAT!!! </a:t>
            </a:r>
            <a:r>
              <a:rPr lang="cs-CZ" sz="1600" dirty="0"/>
              <a:t>každou vyplněnou záložku, či delší textové pole před jeho opuštěním uložte.</a:t>
            </a:r>
          </a:p>
          <a:p>
            <a:pPr algn="just">
              <a:lnSpc>
                <a:spcPct val="100000"/>
              </a:lnSpc>
            </a:pPr>
            <a:endParaRPr lang="cs-CZ" sz="1800" dirty="0"/>
          </a:p>
          <a:p>
            <a:endParaRPr lang="cs-CZ" dirty="0"/>
          </a:p>
        </p:txBody>
      </p:sp>
      <p:pic>
        <p:nvPicPr>
          <p:cNvPr id="15" name="Picture 3" descr="C:\Users\michaela.sedlackova\Desktop\datová oblast žádosti.PNG">
            <a:extLst>
              <a:ext uri="{FF2B5EF4-FFF2-40B4-BE49-F238E27FC236}">
                <a16:creationId xmlns:a16="http://schemas.microsoft.com/office/drawing/2014/main" id="{C7DB26D7-2116-4879-9AA6-F6A5BD9B71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58601" y="868729"/>
            <a:ext cx="1099454" cy="5293875"/>
          </a:xfrm>
          <a:prstGeom prst="rect">
            <a:avLst/>
          </a:prstGeom>
          <a:noFill/>
          <a:extLst>
            <a:ext uri="{909E8E84-426E-40DD-AFC4-6F175D3DCCD1}">
              <a14:hiddenFill xmlns:a14="http://schemas.microsoft.com/office/drawing/2010/main">
                <a:solidFill>
                  <a:srgbClr val="FFFFFF"/>
                </a:solidFill>
              </a14:hiddenFill>
            </a:ext>
          </a:extLst>
        </p:spPr>
      </p:pic>
      <p:sp>
        <p:nvSpPr>
          <p:cNvPr id="16" name="Zástupný symbol pro obsah 3">
            <a:extLst>
              <a:ext uri="{FF2B5EF4-FFF2-40B4-BE49-F238E27FC236}">
                <a16:creationId xmlns:a16="http://schemas.microsoft.com/office/drawing/2014/main" id="{5121D343-7C75-4394-8D2E-A6D75DD6A37F}"/>
              </a:ext>
            </a:extLst>
          </p:cNvPr>
          <p:cNvSpPr>
            <a:spLocks noGrp="1"/>
          </p:cNvSpPr>
          <p:nvPr/>
        </p:nvSpPr>
        <p:spPr>
          <a:xfrm>
            <a:off x="1000322" y="2401735"/>
            <a:ext cx="4104456" cy="576064"/>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nSpc>
                <a:spcPct val="100000"/>
              </a:lnSpc>
              <a:spcBef>
                <a:spcPts val="0"/>
              </a:spcBef>
            </a:pPr>
            <a:r>
              <a:rPr lang="cs-CZ" sz="1600" b="1" u="sng" cap="all" dirty="0">
                <a:solidFill>
                  <a:schemeClr val="tx1"/>
                </a:solidFill>
              </a:rPr>
              <a:t>Pravidlo:</a:t>
            </a:r>
          </a:p>
          <a:p>
            <a:pPr lvl="1">
              <a:lnSpc>
                <a:spcPct val="100000"/>
              </a:lnSpc>
              <a:spcBef>
                <a:spcPts val="0"/>
              </a:spcBef>
              <a:spcAft>
                <a:spcPts val="0"/>
              </a:spcAft>
            </a:pPr>
            <a:r>
              <a:rPr lang="cs-CZ" sz="1600" b="1" dirty="0">
                <a:solidFill>
                  <a:schemeClr val="tx1"/>
                </a:solidFill>
              </a:rPr>
              <a:t>Žlutě</a:t>
            </a:r>
            <a:r>
              <a:rPr lang="cs-CZ" sz="1600" dirty="0">
                <a:solidFill>
                  <a:schemeClr val="tx1"/>
                </a:solidFill>
              </a:rPr>
              <a:t> podbarvená pole = </a:t>
            </a:r>
            <a:r>
              <a:rPr lang="cs-CZ" sz="1600" b="1" dirty="0">
                <a:solidFill>
                  <a:schemeClr val="tx1"/>
                </a:solidFill>
              </a:rPr>
              <a:t>povinná</a:t>
            </a:r>
          </a:p>
          <a:p>
            <a:pPr lvl="1">
              <a:lnSpc>
                <a:spcPct val="100000"/>
              </a:lnSpc>
              <a:spcBef>
                <a:spcPts val="0"/>
              </a:spcBef>
              <a:spcAft>
                <a:spcPts val="0"/>
              </a:spcAft>
            </a:pPr>
            <a:r>
              <a:rPr lang="cs-CZ" sz="1600" b="1" dirty="0">
                <a:solidFill>
                  <a:schemeClr val="tx1"/>
                </a:solidFill>
              </a:rPr>
              <a:t>Šedivě</a:t>
            </a:r>
            <a:r>
              <a:rPr lang="cs-CZ" sz="1600" dirty="0">
                <a:solidFill>
                  <a:schemeClr val="tx1"/>
                </a:solidFill>
              </a:rPr>
              <a:t> podbarvená pole = </a:t>
            </a:r>
            <a:r>
              <a:rPr lang="cs-CZ" sz="1600" b="1" dirty="0">
                <a:solidFill>
                  <a:schemeClr val="tx1"/>
                </a:solidFill>
              </a:rPr>
              <a:t>volitelná</a:t>
            </a:r>
          </a:p>
          <a:p>
            <a:pPr lvl="1">
              <a:lnSpc>
                <a:spcPct val="100000"/>
              </a:lnSpc>
              <a:spcBef>
                <a:spcPts val="0"/>
              </a:spcBef>
              <a:spcAft>
                <a:spcPts val="0"/>
              </a:spcAft>
            </a:pPr>
            <a:r>
              <a:rPr lang="cs-CZ" sz="1600" b="1" dirty="0">
                <a:solidFill>
                  <a:schemeClr val="tx1"/>
                </a:solidFill>
              </a:rPr>
              <a:t>Bíle</a:t>
            </a:r>
            <a:r>
              <a:rPr lang="cs-CZ" sz="1600" dirty="0">
                <a:solidFill>
                  <a:schemeClr val="tx1"/>
                </a:solidFill>
              </a:rPr>
              <a:t> podbarvená pole = </a:t>
            </a:r>
            <a:r>
              <a:rPr lang="cs-CZ" sz="1600" b="1" dirty="0">
                <a:solidFill>
                  <a:schemeClr val="tx1"/>
                </a:solidFill>
              </a:rPr>
              <a:t>vyplňuje systém</a:t>
            </a:r>
          </a:p>
          <a:p>
            <a:pPr lvl="1">
              <a:lnSpc>
                <a:spcPct val="100000"/>
              </a:lnSpc>
              <a:spcBef>
                <a:spcPts val="0"/>
              </a:spcBef>
              <a:spcAft>
                <a:spcPts val="0"/>
              </a:spcAft>
            </a:pPr>
            <a:endParaRPr lang="cs-CZ" b="1" dirty="0">
              <a:solidFill>
                <a:schemeClr val="tx1"/>
              </a:solidFill>
            </a:endParaRPr>
          </a:p>
        </p:txBody>
      </p:sp>
      <p:sp>
        <p:nvSpPr>
          <p:cNvPr id="22" name="Zástupný symbol pro obsah 6">
            <a:extLst>
              <a:ext uri="{FF2B5EF4-FFF2-40B4-BE49-F238E27FC236}">
                <a16:creationId xmlns:a16="http://schemas.microsoft.com/office/drawing/2014/main" id="{4BA111C6-D1F1-4AD2-B609-5CA8B64D023E}"/>
              </a:ext>
            </a:extLst>
          </p:cNvPr>
          <p:cNvSpPr txBox="1">
            <a:spLocks/>
          </p:cNvSpPr>
          <p:nvPr/>
        </p:nvSpPr>
        <p:spPr>
          <a:xfrm>
            <a:off x="319314" y="3789040"/>
            <a:ext cx="4771301" cy="2033047"/>
          </a:xfrm>
          <a:prstGeom prst="rect">
            <a:avLst/>
          </a:prstGeom>
        </p:spPr>
        <p:txBody>
          <a:bodyPr vert="horz" lIns="0" tIns="0" rIns="0" bIns="0" rtlCol="0" anchor="ctr"/>
          <a:lstStyle>
            <a:defPPr>
              <a:defRPr lang="cs-CZ"/>
            </a:defPPr>
            <a:lvl1pPr marL="0" algn="ctr" defTabSz="914400" rtl="0" eaLnBrk="1" latinLnBrk="0" hangingPunct="1">
              <a:defRPr sz="105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just">
              <a:lnSpc>
                <a:spcPct val="100000"/>
              </a:lnSpc>
              <a:buFont typeface="Arial" panose="020B0604020202020204" pitchFamily="34" charset="0"/>
              <a:buChar char="•"/>
            </a:pPr>
            <a:r>
              <a:rPr lang="cs-CZ" altLang="cs-CZ" sz="1600" dirty="0">
                <a:cs typeface="DejaVu Sans" charset="0"/>
              </a:rPr>
              <a:t>Seznam jednotlivých záložek žádosti</a:t>
            </a:r>
          </a:p>
          <a:p>
            <a:pPr marL="285750" indent="-285750" algn="just">
              <a:lnSpc>
                <a:spcPct val="100000"/>
              </a:lnSpc>
              <a:buFont typeface="Arial" panose="020B0604020202020204" pitchFamily="34" charset="0"/>
              <a:buChar char="•"/>
            </a:pPr>
            <a:r>
              <a:rPr lang="cs-CZ" altLang="cs-CZ" sz="1600" dirty="0">
                <a:cs typeface="DejaVu Sans" charset="0"/>
              </a:rPr>
              <a:t>Pomocí šipek možno seznam rozbalovat či zabalovat</a:t>
            </a:r>
          </a:p>
          <a:p>
            <a:pPr marL="285750" indent="-285750" algn="just">
              <a:lnSpc>
                <a:spcPct val="100000"/>
              </a:lnSpc>
              <a:buFont typeface="Arial" panose="020B0604020202020204" pitchFamily="34" charset="0"/>
              <a:buChar char="•"/>
            </a:pPr>
            <a:r>
              <a:rPr lang="cs-CZ" altLang="cs-CZ" sz="1600" dirty="0">
                <a:cs typeface="DejaVu Sans" charset="0"/>
              </a:rPr>
              <a:t>Šedivé záložky nejsou přístupné</a:t>
            </a:r>
          </a:p>
          <a:p>
            <a:pPr marL="742950" lvl="1" indent="-285750" algn="just">
              <a:buFont typeface="Arial" panose="020B0604020202020204" pitchFamily="34" charset="0"/>
              <a:buChar char="•"/>
            </a:pPr>
            <a:r>
              <a:rPr lang="cs-CZ" altLang="cs-CZ" sz="1600" dirty="0">
                <a:cs typeface="DejaVu Sans" charset="0"/>
              </a:rPr>
              <a:t>Zpřístupní se podle dat vyplňovaných během žádosti</a:t>
            </a:r>
          </a:p>
          <a:p>
            <a:pPr marL="742950" lvl="1" indent="-285750" algn="just">
              <a:buFont typeface="Arial" panose="020B0604020202020204" pitchFamily="34" charset="0"/>
              <a:buChar char="•"/>
            </a:pPr>
            <a:r>
              <a:rPr lang="cs-CZ" altLang="cs-CZ" sz="1600" dirty="0">
                <a:cs typeface="DejaVu Sans" charset="0"/>
              </a:rPr>
              <a:t>Nebo nejsou podle zadaných dat povinná </a:t>
            </a:r>
          </a:p>
          <a:p>
            <a:pPr marL="432000" indent="-432000" algn="just">
              <a:spcBef>
                <a:spcPts val="600"/>
              </a:spcBef>
              <a:spcAft>
                <a:spcPts val="600"/>
              </a:spcAft>
              <a:buClr>
                <a:schemeClr val="accent2"/>
              </a:buClr>
              <a:buSzPct val="100000"/>
              <a:buFont typeface="Wingdings" panose="05000000000000000000" pitchFamily="2" charset="2"/>
              <a:buChar char=""/>
            </a:pPr>
            <a:endParaRPr lang="cs-CZ" sz="1400" dirty="0"/>
          </a:p>
        </p:txBody>
      </p:sp>
      <p:sp>
        <p:nvSpPr>
          <p:cNvPr id="23" name="Rectangle 7">
            <a:extLst>
              <a:ext uri="{FF2B5EF4-FFF2-40B4-BE49-F238E27FC236}">
                <a16:creationId xmlns:a16="http://schemas.microsoft.com/office/drawing/2014/main" id="{4A8139D5-655C-4D41-AAC6-364C137FDCA7}"/>
              </a:ext>
            </a:extLst>
          </p:cNvPr>
          <p:cNvSpPr>
            <a:spLocks noChangeArrowheads="1"/>
          </p:cNvSpPr>
          <p:nvPr/>
        </p:nvSpPr>
        <p:spPr bwMode="auto">
          <a:xfrm>
            <a:off x="6201178" y="3570542"/>
            <a:ext cx="3465336" cy="2216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27038" indent="-427038">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a:solidFill>
                  <a:srgbClr val="000000"/>
                </a:solidFill>
                <a:latin typeface="Arial" panose="020B0604020202020204" pitchFamily="34" charset="0"/>
                <a:ea typeface="Microsoft YaHei" panose="020B0503020204020204" pitchFamily="34" charset="-122"/>
              </a:defRPr>
            </a:lvl1pPr>
            <a:lvl2pPr marL="660400" indent="-249238">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a:solidFill>
                  <a:srgbClr val="000000"/>
                </a:solidFill>
                <a:latin typeface="Arial" panose="020B0604020202020204" pitchFamily="34" charset="0"/>
                <a:ea typeface="Microsoft YaHei" panose="020B0503020204020204" pitchFamily="34" charset="-122"/>
              </a:defRPr>
            </a:lvl2pPr>
            <a:lvl3pPr>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a:solidFill>
                  <a:srgbClr val="000000"/>
                </a:solidFill>
                <a:latin typeface="Arial" panose="020B0604020202020204" pitchFamily="34" charset="0"/>
                <a:ea typeface="Microsoft YaHei" panose="020B0503020204020204" pitchFamily="34" charset="-122"/>
              </a:defRPr>
            </a:lvl3pPr>
            <a:lvl4pPr>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a:solidFill>
                  <a:srgbClr val="000000"/>
                </a:solidFill>
                <a:latin typeface="Arial" panose="020B0604020202020204" pitchFamily="34" charset="0"/>
                <a:ea typeface="Microsoft YaHei" panose="020B0503020204020204" pitchFamily="34" charset="-122"/>
              </a:defRPr>
            </a:lvl4pPr>
            <a:lvl5pPr>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a:solidFill>
                  <a:srgbClr val="000000"/>
                </a:solidFill>
                <a:latin typeface="Arial" panose="020B0604020202020204" pitchFamily="34" charset="0"/>
                <a:ea typeface="Microsoft YaHei" panose="020B0503020204020204" pitchFamily="34" charset="-122"/>
              </a:defRPr>
            </a:lvl9pPr>
          </a:lstStyle>
          <a:p>
            <a:pPr algn="just">
              <a:lnSpc>
                <a:spcPct val="100000"/>
              </a:lnSpc>
              <a:buFont typeface="Arial" panose="020B0604020202020204" pitchFamily="34" charset="0"/>
              <a:buChar char="•"/>
            </a:pPr>
            <a:r>
              <a:rPr lang="cs-CZ" altLang="cs-CZ" sz="1600" dirty="0">
                <a:latin typeface="Corbel" panose="020B0503020204020204" pitchFamily="34" charset="0"/>
                <a:cs typeface="DejaVu Sans" charset="0"/>
              </a:rPr>
              <a:t>Možnosti vyplnění jednotlivých polí na záložkách</a:t>
            </a:r>
          </a:p>
          <a:p>
            <a:pPr marL="696912" lvl="1" indent="-285750">
              <a:lnSpc>
                <a:spcPct val="100000"/>
              </a:lnSpc>
              <a:buSzPct val="80000"/>
              <a:buFont typeface="Arial" panose="020B0604020202020204" pitchFamily="34" charset="0"/>
              <a:buChar char="•"/>
            </a:pPr>
            <a:r>
              <a:rPr lang="cs-CZ" altLang="cs-CZ" sz="1600" dirty="0">
                <a:latin typeface="Corbel" panose="020B0503020204020204" pitchFamily="34" charset="0"/>
                <a:cs typeface="DejaVu Sans" charset="0"/>
              </a:rPr>
              <a:t>Text, číslo, datum</a:t>
            </a:r>
          </a:p>
          <a:p>
            <a:pPr marL="696912" lvl="1" indent="-285750">
              <a:lnSpc>
                <a:spcPct val="100000"/>
              </a:lnSpc>
              <a:buSzPct val="80000"/>
              <a:buFont typeface="Arial" panose="020B0604020202020204" pitchFamily="34" charset="0"/>
              <a:buChar char="•"/>
            </a:pPr>
            <a:r>
              <a:rPr lang="cs-CZ" altLang="cs-CZ" sz="1600" dirty="0">
                <a:latin typeface="Corbel" panose="020B0503020204020204" pitchFamily="34" charset="0"/>
                <a:cs typeface="DejaVu Sans" charset="0"/>
              </a:rPr>
              <a:t>Výběr s rozbalovacího seznamu, kalendáře</a:t>
            </a:r>
          </a:p>
          <a:p>
            <a:pPr marL="696912" lvl="1" indent="-285750">
              <a:lnSpc>
                <a:spcPct val="100000"/>
              </a:lnSpc>
              <a:buSzPct val="80000"/>
              <a:buFont typeface="Arial" panose="020B0604020202020204" pitchFamily="34" charset="0"/>
              <a:buChar char="•"/>
            </a:pPr>
            <a:r>
              <a:rPr lang="cs-CZ" altLang="cs-CZ" sz="1600" dirty="0">
                <a:latin typeface="Corbel" panose="020B0503020204020204" pitchFamily="34" charset="0"/>
                <a:cs typeface="DejaVu Sans" charset="0"/>
              </a:rPr>
              <a:t>Checkboxy</a:t>
            </a:r>
          </a:p>
          <a:p>
            <a:pPr marL="696912" lvl="1" indent="-285750">
              <a:lnSpc>
                <a:spcPct val="100000"/>
              </a:lnSpc>
              <a:buSzPct val="80000"/>
              <a:buFont typeface="Arial" panose="020B0604020202020204" pitchFamily="34" charset="0"/>
              <a:buChar char="•"/>
            </a:pPr>
            <a:r>
              <a:rPr lang="cs-CZ" altLang="cs-CZ" sz="1600" dirty="0">
                <a:latin typeface="Corbel" panose="020B0503020204020204" pitchFamily="34" charset="0"/>
                <a:cs typeface="DejaVu Sans" charset="0"/>
              </a:rPr>
              <a:t>Výběr ze seznamu </a:t>
            </a:r>
          </a:p>
          <a:p>
            <a:pPr marL="696912" lvl="1" indent="-285750">
              <a:lnSpc>
                <a:spcPct val="100000"/>
              </a:lnSpc>
              <a:buSzPct val="80000"/>
              <a:buFont typeface="Arial" panose="020B0604020202020204" pitchFamily="34" charset="0"/>
              <a:buChar char="•"/>
            </a:pPr>
            <a:r>
              <a:rPr lang="cs-CZ" altLang="cs-CZ" sz="1600" dirty="0">
                <a:latin typeface="Corbel" panose="020B0503020204020204" pitchFamily="34" charset="0"/>
                <a:cs typeface="DejaVu Sans" charset="0"/>
              </a:rPr>
              <a:t>a přesunutí </a:t>
            </a:r>
          </a:p>
          <a:p>
            <a:pPr marL="696912" lvl="1" indent="-285750">
              <a:lnSpc>
                <a:spcPct val="100000"/>
              </a:lnSpc>
              <a:buSzPct val="80000"/>
              <a:buFont typeface="Arial" panose="020B0604020202020204" pitchFamily="34" charset="0"/>
              <a:buChar char="•"/>
            </a:pPr>
            <a:r>
              <a:rPr lang="cs-CZ" altLang="cs-CZ" sz="1600" dirty="0">
                <a:latin typeface="Corbel" panose="020B0503020204020204" pitchFamily="34" charset="0"/>
                <a:cs typeface="DejaVu Sans" charset="0"/>
              </a:rPr>
              <a:t>Nový záznam</a:t>
            </a:r>
          </a:p>
        </p:txBody>
      </p:sp>
      <p:pic>
        <p:nvPicPr>
          <p:cNvPr id="18" name="Obrázek 17">
            <a:extLst>
              <a:ext uri="{FF2B5EF4-FFF2-40B4-BE49-F238E27FC236}">
                <a16:creationId xmlns:a16="http://schemas.microsoft.com/office/drawing/2014/main" id="{C6F06626-5D85-4913-A610-AC02136F2FD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1702933563"/>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41189</TotalTime>
  <Words>15264</Words>
  <Application>Microsoft Office PowerPoint</Application>
  <PresentationFormat>Širokoúhlá obrazovka</PresentationFormat>
  <Paragraphs>2057</Paragraphs>
  <Slides>136</Slides>
  <Notes>75</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136</vt:i4>
      </vt:variant>
    </vt:vector>
  </HeadingPairs>
  <TitlesOfParts>
    <vt:vector size="143" baseType="lpstr">
      <vt:lpstr>Arial</vt:lpstr>
      <vt:lpstr>Calibri</vt:lpstr>
      <vt:lpstr>Calibri Light</vt:lpstr>
      <vt:lpstr>Corbel</vt:lpstr>
      <vt:lpstr>Times New Roman</vt:lpstr>
      <vt:lpstr>Wingdings</vt:lpstr>
      <vt:lpstr>Motiv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MAS MORAVSKÁ BRÁNA, z.s.</dc:creator>
  <cp:lastModifiedBy> </cp:lastModifiedBy>
  <cp:lastPrinted>2018-10-10T10:12:11Z</cp:lastPrinted>
  <dcterms:created xsi:type="dcterms:W3CDTF">2014-11-12T11:20:26Z</dcterms:created>
  <dcterms:modified xsi:type="dcterms:W3CDTF">2019-06-19T08:24:11Z</dcterms:modified>
</cp:coreProperties>
</file>