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257" r:id="rId2"/>
    <p:sldId id="326" r:id="rId3"/>
    <p:sldId id="320" r:id="rId4"/>
    <p:sldId id="350" r:id="rId5"/>
    <p:sldId id="351" r:id="rId6"/>
    <p:sldId id="348" r:id="rId7"/>
    <p:sldId id="353" r:id="rId8"/>
    <p:sldId id="349" r:id="rId9"/>
    <p:sldId id="298" r:id="rId10"/>
    <p:sldId id="345" r:id="rId11"/>
    <p:sldId id="333" r:id="rId12"/>
    <p:sldId id="346" r:id="rId13"/>
    <p:sldId id="347" r:id="rId14"/>
    <p:sldId id="354" r:id="rId15"/>
    <p:sldId id="338" r:id="rId16"/>
    <p:sldId id="352" r:id="rId17"/>
    <p:sldId id="339" r:id="rId18"/>
    <p:sldId id="343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mas-moravskabrana.cz/dotace/8__vyzva_mas___prv_202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verejne_zakazky/1564741813432/156474188447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CmDocument?rid=%2Fapa_anon%2Fcs%2Fdokumenty_ke_stazeni%2Fprv2014%2Fopatreni%2Fleader%2F1921%2F1667292664627.pdf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s://mas-moravskabrana.cz/dotace/8__vyzva_mas___prv_2023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mas-moravskabrana.cz/dotace/8__vyzva_mas___prv_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062138"/>
            <a:ext cx="11581564" cy="480292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/>
              <a:t>Seminář pro žadatele k výzvě PRV </a:t>
            </a:r>
          </a:p>
          <a:p>
            <a:pPr marL="0" indent="0" algn="ctr">
              <a:buNone/>
            </a:pPr>
            <a:r>
              <a:rPr lang="cs-CZ" sz="4000" b="1" dirty="0"/>
              <a:t>8. Výzva PRV MAS MB </a:t>
            </a:r>
          </a:p>
          <a:p>
            <a:pPr marL="0" indent="0" algn="ctr">
              <a:buNone/>
            </a:pPr>
            <a:r>
              <a:rPr lang="cs-CZ" sz="4000" b="1" dirty="0"/>
              <a:t> </a:t>
            </a:r>
            <a:r>
              <a:rPr lang="cs-CZ" sz="4000" b="1" dirty="0" err="1"/>
              <a:t>Fiche</a:t>
            </a:r>
            <a:r>
              <a:rPr lang="cs-CZ" sz="4000" b="1" dirty="0"/>
              <a:t> 2 -  Nezemědělská produkce</a:t>
            </a:r>
          </a:p>
          <a:p>
            <a:pPr marL="0" indent="0" algn="ctr">
              <a:buNone/>
            </a:pPr>
            <a:r>
              <a:rPr lang="cs-CZ" sz="3200" dirty="0">
                <a:hlinkClick r:id="rId4"/>
              </a:rPr>
              <a:t>https://mas-moravskabrana.cz/dotace/8__vyzva_mas___prv_2023</a:t>
            </a:r>
            <a:r>
              <a:rPr lang="cs-CZ" sz="3200" dirty="0"/>
              <a:t> </a:t>
            </a:r>
          </a:p>
          <a:p>
            <a:pPr marL="0" indent="0" algn="ctr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31.8.2023</a:t>
            </a:r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/>
              <a:t>MAREK ZÁBRANSKÝ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51" y="3954390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/>
              <a:t>Administrace projektu:</a:t>
            </a:r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udržitelnosti 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</a:p>
          <a:p>
            <a:r>
              <a:rPr lang="cs-CZ" sz="2000" dirty="0"/>
              <a:t>Žadatel musí splnit podmínku finančního zdraví u projektů, jejichž způsobilé výdaje, ze kterých je stanovena dotace, přesahují 2 000 000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u="sng" dirty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nebo        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podpisu Dohody o poskytnutí dotace po celou dobu udržitelnosti projektu:</a:t>
            </a:r>
          </a:p>
          <a:p>
            <a:r>
              <a:rPr lang="cs-CZ" sz="2000" b="1" dirty="0"/>
              <a:t>internetové stránky</a:t>
            </a:r>
            <a:r>
              <a:rPr lang="cs-CZ" sz="2000" dirty="0"/>
              <a:t> - zveřejnění stručného popis projektu, jeho cíle, výsledky a informaci, že je na projekt poskytována finanční podpora z EU. Na internetových stránkách musí být umístěna loga EU a PRV (viz metodický pokyn Publicita) - </a:t>
            </a:r>
            <a:r>
              <a:rPr lang="cs-CZ" sz="2000" b="1" dirty="0"/>
              <a:t>Vždy</a:t>
            </a:r>
          </a:p>
          <a:p>
            <a:r>
              <a:rPr lang="cs-CZ" sz="2000" b="1" dirty="0"/>
              <a:t>Plakát nebo informační deska (A3) - </a:t>
            </a:r>
            <a:r>
              <a:rPr lang="cs-CZ" sz="2000" dirty="0"/>
              <a:t>příjemce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/>
              <a:t>       </a:t>
            </a:r>
            <a:r>
              <a:rPr lang="cs-CZ" sz="2000" b="1" dirty="0"/>
              <a:t>-  Pouze když celková výše dotace na projekt uvedená v Dohodě přesáhne 50 000 EUR (cca 1 300 000,- Kč)</a:t>
            </a:r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Příjemce popisuje realizované formy publicity v Žádosti o platbu. Pro ověření publicity dokládá příjemce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1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Preferenční kritéria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-1" y="919199"/>
            <a:ext cx="12192000" cy="5053697"/>
          </a:xfrm>
        </p:spPr>
        <p:txBody>
          <a:bodyPr/>
          <a:lstStyle/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podnikatel do 40–ti let (bodová škála 10-0) </a:t>
            </a:r>
            <a:endParaRPr lang="cs-CZ" sz="2400" u="sng" dirty="0"/>
          </a:p>
          <a:p>
            <a:r>
              <a:rPr lang="cs-CZ" sz="2400" dirty="0"/>
              <a:t>Ano (10 b), NE (0 b)</a:t>
            </a:r>
          </a:p>
          <a:p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Velikost obce v místě realizace projektu (bodová škála 10-0)</a:t>
            </a:r>
            <a:endParaRPr lang="cs-CZ" sz="2400" u="sng" dirty="0"/>
          </a:p>
          <a:p>
            <a:r>
              <a:rPr lang="cs-CZ" sz="2400" dirty="0"/>
              <a:t>Méně než 501 obyvatel (10 b), 501 až 1500 obyvatel (5 b), Více než 1500 obyv. (0 b)</a:t>
            </a:r>
          </a:p>
          <a:p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Podpora podnikatelů s menším počtem zaměstnanců</a:t>
            </a:r>
            <a:r>
              <a:rPr lang="cs-CZ" sz="2400" u="sng" dirty="0"/>
              <a:t> </a:t>
            </a:r>
            <a:r>
              <a:rPr lang="cs-CZ" sz="2400" b="1" u="sng" dirty="0"/>
              <a:t>(bodová škála 30-0)</a:t>
            </a:r>
            <a:endParaRPr lang="cs-CZ" sz="2400" u="sng" dirty="0"/>
          </a:p>
          <a:p>
            <a:pPr lvl="0"/>
            <a:r>
              <a:rPr lang="cs-CZ" sz="2400" dirty="0"/>
              <a:t>Žadatel zaměstnává maximálně 5 zaměstnanců (30 b)</a:t>
            </a:r>
          </a:p>
          <a:p>
            <a:pPr lvl="0"/>
            <a:r>
              <a:rPr lang="cs-CZ" sz="2400" dirty="0"/>
              <a:t>Žadatel zaměstnává 6 až 10 zaměstnanců (20 b)</a:t>
            </a:r>
          </a:p>
          <a:p>
            <a:pPr lvl="0"/>
            <a:r>
              <a:rPr lang="cs-CZ" sz="2400" dirty="0"/>
              <a:t>Žadatel zaměstnává 11 až 20 zaměstnanců (10 b)</a:t>
            </a:r>
          </a:p>
          <a:p>
            <a:r>
              <a:rPr lang="cs-CZ" sz="2400" dirty="0"/>
              <a:t>Žadatel zaměstnává více jako 20 zaměstnanců (0 b)</a:t>
            </a:r>
          </a:p>
          <a:p>
            <a:pPr lvl="0"/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Preferenční kritéria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je poskytnuta dotace (bodová škála 30-0)</a:t>
            </a:r>
          </a:p>
          <a:p>
            <a:r>
              <a:rPr lang="cs-CZ" sz="2200" dirty="0"/>
              <a:t>Celkové výdaje 500 000 Kč a méně (30 b)</a:t>
            </a:r>
          </a:p>
          <a:p>
            <a:r>
              <a:rPr lang="cs-CZ" sz="2200" dirty="0"/>
              <a:t>Celkové výdaje od 500 001 Kč do 1 000 000 Kč (20 b)</a:t>
            </a:r>
          </a:p>
          <a:p>
            <a:r>
              <a:rPr lang="cs-CZ" sz="2200" dirty="0"/>
              <a:t>Celkové výdaje od 1 000 001 Kč do 2 000 000 Kč (10 b)</a:t>
            </a:r>
          </a:p>
          <a:p>
            <a:r>
              <a:rPr lang="cs-CZ" sz="2200" dirty="0"/>
              <a:t>Celkové výdaje 2 000 001 Kč a více (0 b)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Projekt 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Důležité dokumenty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https://mas-moravskabrana.cz/dotace/8__vyzva_mas___prv_2023</a:t>
            </a:r>
            <a:r>
              <a:rPr lang="cs-CZ" sz="2000" dirty="0"/>
              <a:t>  </a:t>
            </a:r>
          </a:p>
          <a:p>
            <a:r>
              <a:rPr lang="cs-CZ" sz="2000" b="1" dirty="0"/>
              <a:t>Pravidla v operaci 19.2.1 Podpora provádění operací v rámci strategie komunitně vedeného místního rozvoje:</a:t>
            </a:r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https://www.szif.cz/cs/CmDocument?rid=%2Fapa_anon%2Fcs%2Fdokumenty_ke_stazeni%2Fprv2014%2Fopatreni%2Fleader%2F1921%2F1667292664627.pdf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Registrace žadatele do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dirty="0">
                <a:hlinkClick r:id="rId6"/>
              </a:rPr>
              <a:t>http://eagri.cz/public/web/mze/farmar/portal-farmare-pro-nove-uzivatele/zadost-o-pristup-na-portal-eagri.html</a:t>
            </a:r>
            <a:r>
              <a:rPr lang="cs-CZ" sz="2000" dirty="0"/>
              <a:t> </a:t>
            </a:r>
          </a:p>
          <a:p>
            <a:r>
              <a:rPr lang="cs-CZ" sz="2000" b="1" dirty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7"/>
              </a:rPr>
              <a:t>https://www.szif.cz/cs/CmDocument?rid=%2Fapa_anon%2Fcs%2Fdokumenty_ke_stazeni%2Fprv2014%2F1442917434803%2F1442917718469.pdf</a:t>
            </a:r>
            <a:r>
              <a:rPr lang="cs-CZ" sz="2000" dirty="0"/>
              <a:t> </a:t>
            </a:r>
          </a:p>
          <a:p>
            <a:r>
              <a:rPr lang="cs-CZ" sz="2000" b="1" dirty="0"/>
              <a:t>Příručka pro zadávání veřejných zakázek: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https://www.szif.cz/cs/CmDocument?rid=%2Fapa_anon%2Fcs%2Fdokumenty_ke_stazeni%2Fprv2014%2Fverejne_zakazky%2F1564741813432%2F1564741884471.pdf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Příručka pro publicitu PRV 20014-2020: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https://www.szif.cz/cs/CmDocument?rid=%2Fapa_anon%2Fcs%2Fdokumenty_ke_stazeni%2Fprv2014%2Fzakladni_informace%2Fpravidla%2F1482132211824%2F1482132290414.pdf</a:t>
            </a:r>
            <a:r>
              <a:rPr lang="cs-CZ" sz="2000" dirty="0"/>
              <a:t>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6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>
                <a:cs typeface="Times New Roman" panose="02020603050405020304" pitchFamily="18" charset="0"/>
              </a:rPr>
              <a:t>Marek Zábranský</a:t>
            </a:r>
          </a:p>
          <a:p>
            <a:pPr marL="280080" lvl="1" indent="0" algn="ctr">
              <a:buNone/>
            </a:pPr>
            <a:r>
              <a:rPr lang="cs-CZ" sz="1800" dirty="0">
                <a:cs typeface="Times New Roman" panose="02020603050405020304" pitchFamily="18" charset="0"/>
              </a:rPr>
              <a:t>Vedoucí SCLLD 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739 344 119</a:t>
            </a: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manazer@mas-moravskabrana.cz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8. výzva PRV  –  </a:t>
            </a:r>
            <a:r>
              <a:rPr lang="cs-CZ" sz="2400" b="1" dirty="0" err="1"/>
              <a:t>Fiche</a:t>
            </a:r>
            <a:r>
              <a:rPr lang="cs-CZ" sz="2400" b="1" dirty="0"/>
              <a:t> 2 Nezemědělská produkce</a:t>
            </a:r>
          </a:p>
          <a:p>
            <a:pPr marL="0" indent="0">
              <a:buNone/>
            </a:pPr>
            <a:r>
              <a:rPr lang="cs-CZ" sz="1700" dirty="0">
                <a:hlinkClick r:id="rId4"/>
              </a:rPr>
              <a:t>https://mas-moravskabrana.cz/dotace/8__vyzva_mas___prv_2023</a:t>
            </a:r>
            <a:endParaRPr lang="cs-CZ" sz="1700" dirty="0"/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28.8.2023                                 Ukončení příjmu: 13.10.2023       </a:t>
            </a:r>
          </a:p>
          <a:p>
            <a:pPr marL="0" indent="0">
              <a:buNone/>
            </a:pPr>
            <a:endParaRPr 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Finanční 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   </a:t>
            </a:r>
            <a:r>
              <a:rPr lang="cs-CZ" sz="2000" b="1" dirty="0">
                <a:cs typeface="Times New Roman" panose="02020603050405020304" pitchFamily="18" charset="0"/>
              </a:rPr>
              <a:t>1 500 000,- Kč 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     50 000,-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    3 000 000,-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podpory: </a:t>
            </a:r>
            <a:r>
              <a:rPr lang="cs-CZ" sz="2200" b="1" dirty="0">
                <a:cs typeface="Times New Roman" panose="02020603050405020304" pitchFamily="18" charset="0"/>
              </a:rPr>
              <a:t>ex-post</a:t>
            </a:r>
            <a:r>
              <a:rPr lang="cs-CZ" sz="1800" b="1" dirty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>
                <a:cs typeface="Times New Roman" panose="02020603050405020304" pitchFamily="18" charset="0"/>
              </a:rPr>
              <a:t>Dotace:   </a:t>
            </a:r>
            <a:r>
              <a:rPr lang="cs-CZ" sz="2000" b="1" dirty="0"/>
              <a:t>-45%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malé 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                -35%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střední 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                -25%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velké podniky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4539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3005"/>
            <a:ext cx="12208747" cy="4782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u="sng" dirty="0"/>
              <a:t>Vymezení podpory </a:t>
            </a:r>
          </a:p>
          <a:p>
            <a:pPr marL="342900" indent="-342900"/>
            <a:r>
              <a:rPr lang="cs-CZ" sz="2600" dirty="0"/>
              <a:t>stavební obnova nebo výstavba provozovny, kanceláře, malokapacitního ubytovacího zařízení včetně objektů turistické infrastruktury, sportovišť</a:t>
            </a:r>
          </a:p>
          <a:p>
            <a:pPr marL="342900" indent="-342900"/>
            <a:r>
              <a:rPr lang="cs-CZ" sz="2600" dirty="0"/>
              <a:t>pořízení strojů, technologií a dalšího vybavení sloužícího pro nezemědělskou činnost (nákup zařízení, užitkových vozů kategorie N1 bez podkategorie G, vybavení, hardware, software) </a:t>
            </a:r>
          </a:p>
          <a:p>
            <a:r>
              <a:rPr lang="cs-CZ" sz="2600" dirty="0"/>
              <a:t>  doplňující výdaje –úpravy povrchů, parkovací stání, oplocení, zeleň (max. 30% výdajů 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u="sng" dirty="0"/>
              <a:t>Podpora zahrnuje investice do vybraných nezemědělských činností dle Klasifikace ekonomických činností (CZ-NACE):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100" dirty="0"/>
              <a:t>C (Zpracovatelský průmysl), G (Velkoobchod a maloobchod; opravy a údržba motorových vozidel), J (Informační a komunikační činnosti), M (Profesní, vědecké a technické činnosti), N 79 (Činnosti cestovních kanceláří a agentur), N 81 (Činnosti související se stavbami a úpravou krajiny), N 82.1 (Administrativní a kancelářské činnosti), N 82.3 (Pořádání konferencí a hospodářských výstav), N 82.92 (Balicí činnosti), P 85.59 (Ostatní vzdělávání j. n.), R 93 (Sportovní, zábavní a rekreační činnosti), S 95 (Opravy počítačů a výrobků) a S 96 (Poskytování ostatních osobních služeb). Činnosti R 93 (Sportovní, zábavní a rekreační činnosti) a I 56 (Stravování a pohostinství) mohou být realizovány pouze ve vazbě na venkovskou turistiku a ubytovací kapacitu.</a:t>
            </a:r>
            <a:endParaRPr lang="cs-CZ" sz="2100" b="1" dirty="0"/>
          </a:p>
          <a:p>
            <a:pPr marL="0" indent="0">
              <a:buNone/>
            </a:pPr>
            <a:r>
              <a:rPr lang="cs-CZ" sz="2900" b="1" dirty="0"/>
              <a:t>Oprávnění žadatelé:</a:t>
            </a:r>
          </a:p>
          <a:p>
            <a:r>
              <a:rPr lang="cs-CZ" sz="2600" dirty="0"/>
              <a:t>Podnikatelské subjekty (FO a PO) - </a:t>
            </a:r>
            <a:r>
              <a:rPr lang="cs-CZ" sz="2600" dirty="0" err="1"/>
              <a:t>mikropodniky</a:t>
            </a:r>
            <a:r>
              <a:rPr lang="cs-CZ" sz="2600" dirty="0"/>
              <a:t> a malé podniky ve venkovských oblastech, jakož i zemědělci. </a:t>
            </a:r>
          </a:p>
          <a:p>
            <a:pPr marL="0" indent="0">
              <a:buNone/>
            </a:pPr>
            <a:r>
              <a:rPr lang="cs-CZ" sz="2600" dirty="0"/>
              <a:t>Malý podnik je vymezen jako podnik, který zaměstnává méně než 50 osob a jehož roční obrat nebo bilanční suma roční rozvahy nepřesahuje 10 milionů EUR. </a:t>
            </a:r>
            <a:endParaRPr lang="cs-CZ" sz="26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 fontScale="92500"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/>
              <a:t>                                                          </a:t>
            </a:r>
            <a:r>
              <a:rPr lang="cs-CZ" sz="3600" b="1" dirty="0"/>
              <a:t>Podporované aktivity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5336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Kódy způsobilých výdajů</a:t>
            </a:r>
          </a:p>
          <a:p>
            <a:r>
              <a:rPr lang="cs-CZ" sz="2400" dirty="0"/>
              <a:t>017 -sekce C zpracovatelský průmysl kromě třídy 12.00, 25.40 </a:t>
            </a:r>
          </a:p>
          <a:p>
            <a:r>
              <a:rPr lang="cs-CZ" sz="2400" dirty="0"/>
              <a:t>018 -sekce F stavebnictví, kromě skupiny 41.1</a:t>
            </a:r>
          </a:p>
          <a:p>
            <a:r>
              <a:rPr lang="cs-CZ" sz="2400" dirty="0"/>
              <a:t>019 -sekce G velkoobchod a maloobchod, opravy a údržba motor. vozidel, </a:t>
            </a:r>
          </a:p>
          <a:p>
            <a:r>
              <a:rPr lang="pl-PL" sz="2400" dirty="0"/>
              <a:t>kromě oddílu 46 a skupiny 47.3</a:t>
            </a:r>
          </a:p>
          <a:p>
            <a:r>
              <a:rPr lang="cs-CZ" sz="2400" dirty="0"/>
              <a:t>020 –sekce I ubytování, stravování a pohostinství</a:t>
            </a:r>
          </a:p>
          <a:p>
            <a:r>
              <a:rPr lang="cs-CZ" sz="2400" dirty="0"/>
              <a:t>021 –sekce J informační a komunikační činnost, kromě oddílu 60 a 61</a:t>
            </a:r>
          </a:p>
          <a:p>
            <a:r>
              <a:rPr lang="cs-CZ" sz="2400" dirty="0"/>
              <a:t>022 -sekce M profesní, vědecké a technické činnosti, kromě oddílu 70 </a:t>
            </a:r>
          </a:p>
          <a:p>
            <a:r>
              <a:rPr lang="pt-BR" sz="2400" dirty="0"/>
              <a:t>023 -sekce N 79, 81, 82.1, 82.3, 82.92 administrativní a podpůrné činnosti</a:t>
            </a:r>
          </a:p>
          <a:p>
            <a:r>
              <a:rPr lang="cs-CZ" sz="2400" dirty="0"/>
              <a:t>024 -sekce P 85.59 vzdělávání</a:t>
            </a:r>
          </a:p>
          <a:p>
            <a:r>
              <a:rPr lang="cs-CZ" sz="2400" dirty="0"/>
              <a:t>025 –sekce R 93 kulturní, zábavní a rekreační činnosti</a:t>
            </a:r>
          </a:p>
          <a:p>
            <a:r>
              <a:rPr lang="pl-PL" sz="2400" dirty="0"/>
              <a:t>026 –sekce S 95, S 96 ostatní činnosti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Kritéria přijatelnosti</a:t>
            </a:r>
            <a:endParaRPr lang="cs-CZ" sz="2400" dirty="0"/>
          </a:p>
          <a:p>
            <a:r>
              <a:rPr lang="cs-CZ" sz="2400" dirty="0"/>
              <a:t>Sportovní, zábavní, rekreační činnost a stravování pouze ve vazbě na venkovskou turistiku a nebo malokapacitní ubytování</a:t>
            </a:r>
          </a:p>
          <a:p>
            <a:r>
              <a:rPr lang="cs-CZ" sz="2400" dirty="0"/>
              <a:t>V případě investic do zařízení na výrobu tvarovaných biopaliv musí většina vyrobeného paliva sloužit k prodeji nebo pro nezemědělskou činnost</a:t>
            </a:r>
          </a:p>
          <a:p>
            <a:r>
              <a:rPr lang="cs-CZ" sz="2400" dirty="0"/>
              <a:t>Nelze pořídit zemědělské a lesnické stroje</a:t>
            </a:r>
          </a:p>
          <a:p>
            <a:r>
              <a:rPr lang="cs-CZ" sz="2400" dirty="0"/>
              <a:t>Kategorii podniku deklarovanou při podání ŽOD musí žadatel dodržet do podpisu Dohody </a:t>
            </a:r>
          </a:p>
          <a:p>
            <a:r>
              <a:rPr lang="cs-CZ" sz="2400" dirty="0"/>
              <a:t>Výdaje související s ubytovacím zařízení jsou možné pouze do malokapacitních ubytoven s kapacitou 6-40 lůžek</a:t>
            </a:r>
          </a:p>
          <a:p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78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Pravomocné 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Stavebním 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Půdorys stavby/půdorys dispozice technologie v odpovídajícím měřítku s vyznačením rozměrů stavby/technologie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Katastrální mapa s vyznačením lokalizace předmětu projektu 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Formuláře pro posouzení finančního zdraví žadatele u projektů, jejichž způsobilé výdaje, ze kterých je stanovena dotace, přesahují 2 mil. Kč.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Znalecký 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Prohlášení 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Fotodokumentace aktuálního stavu místa realizace projektu (nedokládá se u vzdělávání a v případě pořízení mobilních strojů). </a:t>
            </a:r>
          </a:p>
          <a:p>
            <a:r>
              <a:rPr lang="cs-CZ" sz="2000" dirty="0"/>
              <a:t> 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28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případě, že se projekt týká činností R 93 nebo I 56 dle CZ NACE, doloží žadatel dokument prokazující, že v okruhu 10 km od místa realizace se nachází objekt venkovské turistiky s návštěvností min. 2000 osob/rok; 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případě, že je dotace poskytována v režimu blokové výjimky na rozšíření výrobního sortimentu stávající provozovny, pak Kartu majetku znovupoužitého majetku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Nepovinná příloha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48725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7"/>
            <a:ext cx="12208747" cy="4797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/>
              <a:t>Administrace projektu:</a:t>
            </a:r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7907</TotalTime>
  <Words>2559</Words>
  <Application>Microsoft Office PowerPoint</Application>
  <PresentationFormat>Širokoúhlá obrazovka</PresentationFormat>
  <Paragraphs>189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Marek Zábranský</cp:lastModifiedBy>
  <cp:revision>473</cp:revision>
  <cp:lastPrinted>2017-01-12T13:13:00Z</cp:lastPrinted>
  <dcterms:created xsi:type="dcterms:W3CDTF">2014-11-12T11:20:26Z</dcterms:created>
  <dcterms:modified xsi:type="dcterms:W3CDTF">2023-08-17T06:59:36Z</dcterms:modified>
</cp:coreProperties>
</file>