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298" r:id="rId4"/>
    <p:sldId id="320" r:id="rId5"/>
    <p:sldId id="347" r:id="rId6"/>
    <p:sldId id="348" r:id="rId7"/>
    <p:sldId id="331" r:id="rId8"/>
    <p:sldId id="335" r:id="rId9"/>
    <p:sldId id="336" r:id="rId10"/>
    <p:sldId id="338" r:id="rId11"/>
    <p:sldId id="349" r:id="rId12"/>
    <p:sldId id="342" r:id="rId13"/>
    <p:sldId id="341" r:id="rId14"/>
    <p:sldId id="340" r:id="rId15"/>
    <p:sldId id="344" r:id="rId16"/>
    <p:sldId id="345" r:id="rId17"/>
    <p:sldId id="346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27.8.2020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irop.mmr.cz/cs/Vyzvy/Seznam/Vyzva-c-53-Udrzitelna-doprava-integrovane-projekty" TargetMode="Externa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 8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8</a:t>
            </a:r>
            <a:r>
              <a:rPr lang="cs-CZ" b="1" dirty="0" smtClean="0"/>
              <a:t>. Výzva IROP </a:t>
            </a:r>
            <a:r>
              <a:rPr lang="cs-CZ" b="1" dirty="0"/>
              <a:t>MAS MB </a:t>
            </a:r>
            <a:r>
              <a:rPr lang="cs-CZ" b="1" dirty="0" smtClean="0"/>
              <a:t>– Rozvoj </a:t>
            </a:r>
            <a:r>
              <a:rPr lang="cs-CZ" b="1" dirty="0" err="1" smtClean="0"/>
              <a:t>cyklodopravy</a:t>
            </a:r>
            <a:r>
              <a:rPr lang="cs-CZ" b="1" dirty="0" smtClean="0"/>
              <a:t> v obcích i mezi obcemi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27. 8. 2020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435"/>
            <a:ext cx="12192000" cy="194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285"/>
            <a:ext cx="9347104" cy="6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4286"/>
            <a:ext cx="8824823" cy="589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endParaRPr lang="cs-CZ" sz="20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 smtClean="0">
                <a:cs typeface="Times New Roman" panose="02020603050405020304" pitchFamily="18" charset="0"/>
              </a:rPr>
              <a:t>Věcné </a:t>
            </a:r>
            <a:r>
              <a:rPr lang="cs-CZ" sz="2000" b="1" dirty="0">
                <a:cs typeface="Times New Roman" panose="02020603050405020304" pitchFamily="18" charset="0"/>
              </a:rPr>
              <a:t>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r>
              <a:rPr lang="cs-CZ" sz="2000" dirty="0" smtClean="0">
                <a:cs typeface="Times New Roman" panose="02020603050405020304" pitchFamily="18" charset="0"/>
              </a:rPr>
              <a:t>MAS </a:t>
            </a:r>
            <a:r>
              <a:rPr lang="cs-CZ" sz="2000" dirty="0">
                <a:cs typeface="Times New Roman" panose="02020603050405020304" pitchFamily="18" charset="0"/>
              </a:rPr>
              <a:t>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</a:t>
            </a:r>
            <a:r>
              <a:rPr lang="cs-CZ" sz="1800" dirty="0" smtClean="0">
                <a:cs typeface="Times New Roman" panose="02020603050405020304" pitchFamily="18" charset="0"/>
                <a:hlinkClick r:id="rId5"/>
              </a:rPr>
              <a:t>/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1 </a:t>
            </a:r>
            <a:r>
              <a:rPr lang="cs-CZ" sz="1400" dirty="0" smtClean="0"/>
              <a:t>Plná moc (vzor Plné moci je přílohou č. 11 Obecných pravidel) </a:t>
            </a:r>
          </a:p>
          <a:p>
            <a:r>
              <a:rPr lang="pt-BR" sz="1400" b="1" dirty="0" smtClean="0"/>
              <a:t>2 </a:t>
            </a:r>
            <a:r>
              <a:rPr lang="pt-BR" sz="1400" dirty="0" smtClean="0"/>
              <a:t>Zadávací a výběrová řízení</a:t>
            </a:r>
            <a:r>
              <a:rPr lang="cs-CZ" sz="1400" dirty="0" smtClean="0"/>
              <a:t> (pouze uzavřenou smlouvu na plnění zakázky, pokud je) </a:t>
            </a:r>
            <a:endParaRPr lang="pt-BR" sz="1400" dirty="0" smtClean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 smtClean="0"/>
              <a:t>Studie proveditelnosti (podle osnovy uvedené v příloze č. 4E Specifických pravidel) </a:t>
            </a:r>
          </a:p>
          <a:p>
            <a:r>
              <a:rPr lang="cs-CZ" sz="1400" b="1" dirty="0"/>
              <a:t>4</a:t>
            </a:r>
            <a:r>
              <a:rPr lang="cs-CZ" sz="1400" b="1" dirty="0" smtClean="0"/>
              <a:t> </a:t>
            </a:r>
            <a:r>
              <a:rPr lang="cs-CZ" sz="1400" dirty="0" smtClean="0"/>
              <a:t>Karta souladu projektu s principy udržitelné mobility (podle osnovy uvedené v příloze č. 5 Specifických pravidel) </a:t>
            </a:r>
          </a:p>
          <a:p>
            <a:r>
              <a:rPr lang="cs-CZ" sz="1400" b="1" dirty="0"/>
              <a:t>5</a:t>
            </a:r>
            <a:r>
              <a:rPr lang="cs-CZ" sz="1400" b="1" dirty="0" smtClean="0"/>
              <a:t> </a:t>
            </a:r>
            <a:r>
              <a:rPr lang="cs-CZ" sz="1400" dirty="0" smtClean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/>
              <a:t>6</a:t>
            </a:r>
            <a:r>
              <a:rPr lang="cs-CZ" sz="1400" b="1" dirty="0" smtClean="0"/>
              <a:t> </a:t>
            </a:r>
            <a:r>
              <a:rPr lang="cs-CZ" sz="1400" dirty="0" smtClean="0"/>
              <a:t>Územní rozhodnutí nebo územní souhlas nebo veřejnoprávní smlouva nahrazující územní řízení</a:t>
            </a:r>
          </a:p>
          <a:p>
            <a:r>
              <a:rPr lang="cs-CZ" sz="1400" b="1" dirty="0"/>
              <a:t>7</a:t>
            </a:r>
            <a:r>
              <a:rPr lang="cs-CZ" sz="1400" b="1" dirty="0" smtClean="0"/>
              <a:t> </a:t>
            </a:r>
            <a:r>
              <a:rPr lang="cs-CZ" sz="1400" dirty="0" smtClean="0"/>
              <a:t>Žádost o stavební povolení, případně stavební povolení nebo souhlas s provedením ohlášeného stavebního záměru nebo 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</a:p>
          <a:p>
            <a:pPr marL="0" indent="0">
              <a:buNone/>
            </a:pPr>
            <a:r>
              <a:rPr lang="cs-CZ" sz="1400" dirty="0" smtClean="0"/>
              <a:t>         </a:t>
            </a:r>
            <a:r>
              <a:rPr lang="cs-CZ" sz="1400" b="1" dirty="0" smtClean="0"/>
              <a:t>(Pokud žadatel požádal o </a:t>
            </a:r>
            <a:r>
              <a:rPr lang="cs-CZ" sz="1400" b="1" dirty="0"/>
              <a:t>vydání společného povolení nebo společného </a:t>
            </a:r>
            <a:r>
              <a:rPr lang="cs-CZ" sz="1400" b="1" dirty="0" smtClean="0"/>
              <a:t>souhlasu, </a:t>
            </a:r>
            <a:r>
              <a:rPr lang="cs-CZ" sz="1400" b="1" dirty="0"/>
              <a:t>dokládá společné povolení s nabytím právní </a:t>
            </a:r>
            <a:r>
              <a:rPr lang="cs-CZ" sz="1400" b="1" dirty="0" smtClean="0"/>
              <a:t>moci)</a:t>
            </a:r>
          </a:p>
          <a:p>
            <a:r>
              <a:rPr lang="cs-CZ" sz="1400" b="1" dirty="0"/>
              <a:t>8</a:t>
            </a:r>
            <a:r>
              <a:rPr lang="cs-CZ" sz="1400" b="1" dirty="0" smtClean="0"/>
              <a:t> </a:t>
            </a:r>
            <a:r>
              <a:rPr lang="cs-CZ" sz="1400" dirty="0" smtClean="0"/>
              <a:t>Projektová dokumentace pro vydání stavebního povolení nebo ohlášení stavby</a:t>
            </a:r>
          </a:p>
          <a:p>
            <a:r>
              <a:rPr lang="cs-CZ" sz="1400" b="1" dirty="0"/>
              <a:t>9</a:t>
            </a:r>
            <a:r>
              <a:rPr lang="cs-CZ" sz="1400" b="1" dirty="0" smtClean="0"/>
              <a:t> </a:t>
            </a:r>
            <a:r>
              <a:rPr lang="cs-CZ" sz="1400" dirty="0" smtClean="0"/>
              <a:t>Položkový rozpočet stavby</a:t>
            </a:r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Výpočet čistých jiných peněžních příjmů</a:t>
            </a:r>
          </a:p>
          <a:p>
            <a:r>
              <a:rPr lang="cs-CZ" sz="1400" b="1" dirty="0" smtClean="0"/>
              <a:t>11 </a:t>
            </a:r>
            <a:r>
              <a:rPr lang="cs-CZ" sz="1400" dirty="0" smtClean="0"/>
              <a:t>Smlouva o spolupráci (pokud je projekt realizován na území více obcí – vzor viz příloha č. 16 Obecných pravidel)  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Pokud je některá povinná příloha pro žadatele nerelevantní, žadatel nahraje jako přílohu dokument, ve kterém uvede zdůvodnění nedoložení povinné přílohy.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www.irop.mmr.cz/cs/Vyzvy/Seznam/Vyzva-c-53-Udrzitelna-doprava-integrovane-projekty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www.irop.mmr.cz/cs/Vyzvy/Seznam/Vyzva-c-53-Udrzitelna-doprava-integrovane-projekty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jsou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8 .výzva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Rozvoj </a:t>
            </a:r>
            <a:r>
              <a:rPr lang="cs-CZ" sz="2400" b="1" dirty="0" err="1" smtClean="0"/>
              <a:t>cyklodopravy</a:t>
            </a:r>
            <a:r>
              <a:rPr lang="cs-CZ" sz="2400" b="1" dirty="0" smtClean="0"/>
              <a:t> v obcích i mezi obcemi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31.8.2020                                Ukončení příjmu žádostí: 23.10.2020,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4 845 352,11 </a:t>
            </a:r>
            <a:r>
              <a:rPr lang="cs-CZ" sz="2000" b="1" dirty="0">
                <a:cs typeface="Times New Roman" panose="02020603050405020304" pitchFamily="18" charset="0"/>
              </a:rPr>
              <a:t>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</a:t>
            </a:r>
            <a:r>
              <a:rPr lang="cs-CZ" sz="2000" b="1" dirty="0">
                <a:cs typeface="Times New Roman" panose="02020603050405020304" pitchFamily="18" charset="0"/>
              </a:rPr>
              <a:t>4 845 352,11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cs-CZ" sz="2000" dirty="0"/>
              <a:t>Projekty budou zaměřeny na rozvoj podmínek pro bezmotorovou dopravu do zaměstnání, škol a za službami v oblastech:</a:t>
            </a:r>
          </a:p>
          <a:p>
            <a:pPr lvl="0"/>
            <a:r>
              <a:rPr lang="cs-CZ" sz="2000" i="1" dirty="0"/>
              <a:t>výstavba samostatných stezek pro cyklisty </a:t>
            </a:r>
            <a:endParaRPr lang="cs-CZ" sz="2000" dirty="0"/>
          </a:p>
          <a:p>
            <a:pPr lvl="0"/>
            <a:r>
              <a:rPr lang="cs-CZ" sz="2000" i="1" dirty="0"/>
              <a:t>výstavba stezek pro cyklisty a chodce se společným nebo odděleným provozem 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Součástí </a:t>
            </a:r>
            <a:r>
              <a:rPr lang="cs-CZ" sz="2000" dirty="0"/>
              <a:t>projektu mohou být jízdní pruhy pro cyklisty, přejezdy pro cyklisty, jejich nasvětleni a</a:t>
            </a:r>
          </a:p>
          <a:p>
            <a:pPr marL="0" indent="0">
              <a:buNone/>
            </a:pPr>
            <a:r>
              <a:rPr lang="cs-CZ" sz="2000" dirty="0"/>
              <a:t>ochranné ostrůvky a doplňkově lze do projektu zařadit zelené pásy a liniové výsadby u cyklostezek.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Projekty nebudou zaměřeny na výstavbu cyklotras a rekonstrukci cyklostezek a cyklotras ani </a:t>
            </a:r>
            <a:r>
              <a:rPr lang="cs-CZ" sz="2000" dirty="0" smtClean="0"/>
              <a:t>na výstavbu </a:t>
            </a:r>
            <a:r>
              <a:rPr lang="cs-CZ" sz="2000" dirty="0"/>
              <a:t>parkovacích míst pro jízdní kola.</a:t>
            </a: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45336"/>
            <a:ext cx="12191999" cy="4782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Hlavní způsobilé aktivity </a:t>
            </a:r>
            <a:r>
              <a:rPr lang="cs-CZ" sz="2300" u="sng" dirty="0"/>
              <a:t>(</a:t>
            </a:r>
            <a:r>
              <a:rPr lang="cs-CZ" sz="2400" u="sng" dirty="0"/>
              <a:t>minimálně 85 % celkových způsobilých výdajů projektu) </a:t>
            </a:r>
            <a:endParaRPr lang="cs-CZ" sz="2400" dirty="0"/>
          </a:p>
          <a:p>
            <a:r>
              <a:rPr lang="cs-CZ" sz="2400" dirty="0" smtClean="0"/>
              <a:t>Výstavba </a:t>
            </a:r>
            <a:r>
              <a:rPr lang="cs-CZ" sz="2400" dirty="0"/>
              <a:t>samostatných stezek pro cyklisty nebo stezek pro cyklisty a chodce se společným </a:t>
            </a:r>
            <a:r>
              <a:rPr lang="cs-CZ" sz="2400" dirty="0" smtClean="0"/>
              <a:t>nebo odděleným </a:t>
            </a:r>
            <a:r>
              <a:rPr lang="cs-CZ" sz="2400" dirty="0"/>
              <a:t>provozem s dopravním značením C8a,b, C9a,b nebo C10a,b, sloužících k dopravě do </a:t>
            </a:r>
            <a:r>
              <a:rPr lang="cs-CZ" sz="2400" dirty="0" smtClean="0"/>
              <a:t>zaměstnání, škol </a:t>
            </a:r>
            <a:r>
              <a:rPr lang="cs-CZ" sz="2400" dirty="0"/>
              <a:t>a za službami</a:t>
            </a:r>
          </a:p>
          <a:p>
            <a:r>
              <a:rPr lang="cs-CZ" sz="2400" dirty="0" smtClean="0"/>
              <a:t>Výstavba </a:t>
            </a:r>
            <a:r>
              <a:rPr lang="cs-CZ" sz="2400" dirty="0"/>
              <a:t>jízdních pruhů pro cyklisty nebo společných pásů pro cyklisty a chodce v přidruženém </a:t>
            </a:r>
            <a:r>
              <a:rPr lang="cs-CZ" sz="2400" dirty="0" smtClean="0"/>
              <a:t>prostoru silnic </a:t>
            </a:r>
            <a:r>
              <a:rPr lang="cs-CZ" sz="2400" dirty="0"/>
              <a:t>a místních komunikací s dopravním značením C8a,b, C9a,b nebo C10a,b, sloužících k dopravě </a:t>
            </a:r>
            <a:r>
              <a:rPr lang="cs-CZ" sz="2400" dirty="0" smtClean="0"/>
              <a:t>do </a:t>
            </a:r>
            <a:r>
              <a:rPr lang="pl-PL" sz="2400" dirty="0" smtClean="0"/>
              <a:t>zaměstnání</a:t>
            </a:r>
            <a:r>
              <a:rPr lang="pl-PL" sz="2400" dirty="0"/>
              <a:t>, škol a za službami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liniových opatření pro cyklisty v hlavním dopravním prostoru silnic a místních komunikací </a:t>
            </a:r>
            <a:r>
              <a:rPr lang="cs-CZ" sz="2400" dirty="0" smtClean="0"/>
              <a:t>v podobě </a:t>
            </a:r>
            <a:r>
              <a:rPr lang="cs-CZ" sz="2400" dirty="0"/>
              <a:t>vyhrazených jízdních pruhů pro cyklisty, piktogramových koridorů pro cyklisty nebo </a:t>
            </a:r>
            <a:r>
              <a:rPr lang="cs-CZ" sz="2400" dirty="0" smtClean="0"/>
              <a:t>vyhrazených jízdních </a:t>
            </a:r>
            <a:r>
              <a:rPr lang="cs-CZ" sz="2400" dirty="0"/>
              <a:t>pruhů pro autobusy a jízdní kola, sloužících k dopravě do zaměstnání, škol a za službami.</a:t>
            </a:r>
            <a:r>
              <a:rPr lang="cs-CZ" sz="2400" dirty="0" smtClean="0"/>
              <a:t>, </a:t>
            </a:r>
            <a:endParaRPr lang="cs-CZ" sz="2400" dirty="0"/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</a:t>
            </a:r>
          </a:p>
          <a:p>
            <a:pPr marL="0" indent="0">
              <a:buNone/>
            </a:pPr>
            <a:r>
              <a:rPr lang="cs-CZ" sz="2400" b="1" dirty="0"/>
              <a:t>Je možná </a:t>
            </a:r>
            <a:r>
              <a:rPr lang="cs-CZ" sz="2400" b="1" dirty="0" smtClean="0"/>
              <a:t>kombinace </a:t>
            </a:r>
            <a:r>
              <a:rPr lang="cs-CZ" sz="2400" b="1" dirty="0"/>
              <a:t>uvedených aktivit. </a:t>
            </a:r>
            <a:r>
              <a:rPr lang="cs-CZ" sz="2400" b="1" dirty="0" smtClean="0"/>
              <a:t> </a:t>
            </a: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</a:t>
            </a:r>
            <a:r>
              <a:rPr lang="cs-CZ" sz="2400" dirty="0" smtClean="0"/>
              <a:t>dokumentací </a:t>
            </a:r>
            <a:endParaRPr lang="cs-CZ" sz="2400" dirty="0"/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vybrané </a:t>
            </a:r>
            <a:r>
              <a:rPr lang="cs-CZ" sz="2400" dirty="0"/>
              <a:t>služby bezprostředně související s realizací projektu,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2022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7433</TotalTime>
  <Words>1031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402</cp:revision>
  <cp:lastPrinted>2017-01-12T13:13:00Z</cp:lastPrinted>
  <dcterms:created xsi:type="dcterms:W3CDTF">2014-11-12T11:20:26Z</dcterms:created>
  <dcterms:modified xsi:type="dcterms:W3CDTF">2020-08-27T10:15:26Z</dcterms:modified>
</cp:coreProperties>
</file>