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2"/>
  </p:handoutMasterIdLst>
  <p:sldIdLst>
    <p:sldId id="257" r:id="rId2"/>
    <p:sldId id="326" r:id="rId3"/>
    <p:sldId id="298" r:id="rId4"/>
    <p:sldId id="320" r:id="rId5"/>
    <p:sldId id="347" r:id="rId6"/>
    <p:sldId id="350" r:id="rId7"/>
    <p:sldId id="348" r:id="rId8"/>
    <p:sldId id="331" r:id="rId9"/>
    <p:sldId id="335" r:id="rId10"/>
    <p:sldId id="336" r:id="rId11"/>
    <p:sldId id="338" r:id="rId12"/>
    <p:sldId id="349" r:id="rId13"/>
    <p:sldId id="342" r:id="rId14"/>
    <p:sldId id="341" r:id="rId15"/>
    <p:sldId id="340" r:id="rId16"/>
    <p:sldId id="344" r:id="rId17"/>
    <p:sldId id="345" r:id="rId18"/>
    <p:sldId id="346" r:id="rId19"/>
    <p:sldId id="339" r:id="rId20"/>
    <p:sldId id="343" r:id="rId2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-moravskabrana.cz/" TargetMode="External"/><Relationship Id="rId5" Type="http://schemas.openxmlformats.org/officeDocument/2006/relationships/hyperlink" Target="http://www.irop.mmr.cz/cs/Vyzvy/Seznam/Vyzva-c-68-Zvysovani-kvality-a-dostupnosti-Infrast" TargetMode="Externa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15366"/>
            <a:ext cx="12208747" cy="4749691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4000" u="sng" dirty="0"/>
              <a:t>S</a:t>
            </a:r>
            <a:r>
              <a:rPr lang="cs-CZ" sz="4000" u="sng" dirty="0" smtClean="0"/>
              <a:t>eminář pro žadatele </a:t>
            </a:r>
            <a:r>
              <a:rPr lang="cs-CZ" sz="4000" b="1" u="sng" dirty="0" smtClean="0"/>
              <a:t>k výzvě IROP č.11 </a:t>
            </a:r>
          </a:p>
          <a:p>
            <a:pPr marL="0" indent="0" algn="ctr">
              <a:buNone/>
            </a:pPr>
            <a:endParaRPr lang="cs-CZ" sz="4000" b="1" u="sng" dirty="0"/>
          </a:p>
          <a:p>
            <a:pPr marL="0" indent="0" algn="ctr">
              <a:buNone/>
            </a:pPr>
            <a:r>
              <a:rPr lang="cs-CZ" sz="4000" b="1" dirty="0" smtClean="0"/>
              <a:t>11. Výzva IROP </a:t>
            </a:r>
            <a:r>
              <a:rPr lang="cs-CZ" sz="4000" b="1" dirty="0"/>
              <a:t>MAS MB </a:t>
            </a:r>
            <a:r>
              <a:rPr lang="cs-CZ" sz="4000" b="1" dirty="0" smtClean="0"/>
              <a:t>– </a:t>
            </a:r>
            <a:r>
              <a:rPr lang="cs-CZ" sz="4000" b="1" dirty="0"/>
              <a:t>VÝSTAVBA, REKONSTRUKCE A VYBAVENÍ VZDĚLÁVACÍCH ZAŘÍZENÍ</a:t>
            </a:r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5</a:t>
            </a:r>
            <a:r>
              <a:rPr lang="cs-CZ" sz="2400" dirty="0" smtClean="0"/>
              <a:t>. 10. 2021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" y="252184"/>
            <a:ext cx="2299339" cy="7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33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90386"/>
            <a:ext cx="10515600" cy="49865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u="sng" dirty="0">
                <a:latin typeface="+mj-lt"/>
                <a:cs typeface="Times New Roman" panose="02020603050405020304" pitchFamily="18" charset="0"/>
              </a:rPr>
              <a:t>Proces hodnocení a výběru </a:t>
            </a:r>
            <a:r>
              <a:rPr lang="cs-CZ" sz="2000" b="1" u="sng" dirty="0" smtClean="0">
                <a:latin typeface="+mj-lt"/>
                <a:cs typeface="Times New Roman" panose="02020603050405020304" pitchFamily="18" charset="0"/>
              </a:rPr>
              <a:t>projektů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b="1" dirty="0">
                <a:latin typeface="+mj-lt"/>
                <a:cs typeface="Times New Roman" panose="02020603050405020304" pitchFamily="18" charset="0"/>
              </a:rPr>
              <a:t/>
            </a:r>
            <a:br>
              <a:rPr lang="cs-CZ" sz="1600" b="1" dirty="0">
                <a:latin typeface="+mj-lt"/>
                <a:cs typeface="Times New Roman" panose="02020603050405020304" pitchFamily="18" charset="0"/>
              </a:rPr>
            </a:br>
            <a:r>
              <a:rPr lang="cs-CZ" sz="1600" b="1" dirty="0">
                <a:latin typeface="+mj-lt"/>
                <a:cs typeface="Times New Roman" panose="02020603050405020304" pitchFamily="18" charset="0"/>
              </a:rPr>
              <a:t>Věcné 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Druhá fáze hodnocení projektů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Hodnocení kvality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Provádí Výběrová komise MAS Moravská brána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Pouze žádosti o podporu, které uspěly v 1. fázi hodnocení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Lhůta max. 30 pracovních dnů od ukončení hodnocení formálních náležitostí a přijatelnosti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Mohou být Výběrovou komisí vymezeny podmínky pro úpravu projektů ze strany žadatele, za kterých by měl být projekt podpořen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2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6222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dirty="0"/>
              <a:t>Kritéria věcného hodnocení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510" y="881405"/>
            <a:ext cx="9858016" cy="59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376" y="-40157"/>
            <a:ext cx="7200000" cy="107298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177" y="733417"/>
            <a:ext cx="9023064" cy="61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9246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endParaRPr lang="cs-CZ" sz="2000" b="1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 smtClean="0">
                <a:cs typeface="Times New Roman" panose="02020603050405020304" pitchFamily="18" charset="0"/>
              </a:rPr>
              <a:t>Věcné </a:t>
            </a:r>
            <a:r>
              <a:rPr lang="cs-CZ" sz="2000" b="1" dirty="0">
                <a:cs typeface="Times New Roman" panose="02020603050405020304" pitchFamily="18" charset="0"/>
              </a:rPr>
              <a:t>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Max. počet bodů věcného hodnocení - 8</a:t>
            </a:r>
            <a:r>
              <a:rPr lang="cs-CZ" sz="2000" dirty="0" smtClean="0">
                <a:cs typeface="Times New Roman" panose="02020603050405020304" pitchFamily="18" charset="0"/>
              </a:rPr>
              <a:t>0 </a:t>
            </a:r>
            <a:endParaRPr lang="cs-CZ" sz="20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Žádost musí získat min. </a:t>
            </a:r>
            <a:r>
              <a:rPr lang="cs-CZ" sz="2000" dirty="0" smtClean="0">
                <a:cs typeface="Times New Roman" panose="02020603050405020304" pitchFamily="18" charset="0"/>
              </a:rPr>
              <a:t>40 </a:t>
            </a:r>
            <a:r>
              <a:rPr lang="cs-CZ" sz="2000" dirty="0">
                <a:cs typeface="Times New Roman" panose="02020603050405020304" pitchFamily="18" charset="0"/>
              </a:rPr>
              <a:t>bodů, aby splnila podmínky věcného hodnocení </a:t>
            </a:r>
          </a:p>
          <a:p>
            <a:r>
              <a:rPr lang="cs-CZ" sz="2000" dirty="0" smtClean="0">
                <a:cs typeface="Times New Roman" panose="02020603050405020304" pitchFamily="18" charset="0"/>
              </a:rPr>
              <a:t>MAS </a:t>
            </a:r>
            <a:r>
              <a:rPr lang="cs-CZ" sz="2000" dirty="0">
                <a:cs typeface="Times New Roman" panose="02020603050405020304" pitchFamily="18" charset="0"/>
              </a:rPr>
              <a:t>současně upozorňuje, že tento závěr ještě předává k závěrečnému ověření způsobilosti projektů a ke kontrole administrativních postupů na ŘO </a:t>
            </a:r>
            <a:r>
              <a:rPr lang="cs-CZ" sz="2000" dirty="0" smtClean="0">
                <a:cs typeface="Times New Roman" panose="02020603050405020304" pitchFamily="18" charset="0"/>
              </a:rPr>
              <a:t>IROP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Shrnutí a lhůty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Hodnocení formální náležitosti a přijatelnosti:	do 20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		do 15 kalendářních dní ze strany žadatele 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Věcné hodnocení:       do 30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 		do 15 kalendářních dní ze strany žadatele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Závěrečné ověření způsobilosti:	</a:t>
            </a:r>
          </a:p>
          <a:p>
            <a:pPr marL="114300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                           ŘO provádí neprodleně dle administrativních kapacit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Vydání právního </a:t>
            </a:r>
            <a:r>
              <a:rPr lang="cs-CZ" sz="1700" dirty="0"/>
              <a:t>aktu u doporučených žádostí:</a:t>
            </a:r>
          </a:p>
          <a:p>
            <a:pPr marL="114300" indent="0">
              <a:buNone/>
            </a:pPr>
            <a:r>
              <a:rPr lang="cs-CZ" sz="1700" dirty="0"/>
              <a:t>                              do 3 měsíců ze strany ŘO </a:t>
            </a:r>
            <a:r>
              <a:rPr lang="cs-CZ" sz="1700" dirty="0" smtClean="0"/>
              <a:t>IROP</a:t>
            </a:r>
          </a:p>
          <a:p>
            <a:r>
              <a:rPr lang="cs-CZ" sz="1700" dirty="0" smtClean="0"/>
              <a:t>Proplacení projektu:	</a:t>
            </a:r>
          </a:p>
          <a:p>
            <a:pPr marL="114300" indent="0">
              <a:buNone/>
            </a:pPr>
            <a:r>
              <a:rPr lang="cs-CZ" sz="1700" dirty="0" smtClean="0"/>
              <a:t>                              do 3 měsíců od podání žádosti o platbu</a:t>
            </a:r>
          </a:p>
        </p:txBody>
      </p:sp>
    </p:spTree>
    <p:extLst>
      <p:ext uri="{BB962C8B-B14F-4D97-AF65-F5344CB8AC3E}">
        <p14:creationId xmlns:p14="http://schemas.microsoft.com/office/powerpoint/2010/main" val="37957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Povinné </a:t>
            </a:r>
            <a:r>
              <a:rPr lang="cs-CZ" sz="1800" b="1" dirty="0" smtClean="0"/>
              <a:t>podmínky podání </a:t>
            </a:r>
            <a:r>
              <a:rPr lang="cs-CZ" sz="1800" b="1" dirty="0"/>
              <a:t>žádosti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>
                <a:cs typeface="Times New Roman" panose="02020603050405020304" pitchFamily="18" charset="0"/>
              </a:rPr>
              <a:t>Registrace do systému IS KP14+</a:t>
            </a:r>
          </a:p>
          <a:p>
            <a:pPr lvl="1"/>
            <a:r>
              <a:rPr lang="cs-CZ" sz="1800" dirty="0">
                <a:cs typeface="Times New Roman" panose="02020603050405020304" pitchFamily="18" charset="0"/>
                <a:hlinkClick r:id="rId5"/>
              </a:rPr>
              <a:t>https://mseu.mssf.cz/</a:t>
            </a:r>
            <a:r>
              <a:rPr lang="cs-CZ" sz="1800" dirty="0">
                <a:cs typeface="Times New Roman" panose="02020603050405020304" pitchFamily="18" charset="0"/>
              </a:rPr>
              <a:t> (!! Jen v prohlížeči Microsoft </a:t>
            </a:r>
            <a:r>
              <a:rPr lang="cs-CZ" sz="1800" dirty="0" err="1" smtClean="0">
                <a:cs typeface="Times New Roman" panose="02020603050405020304" pitchFamily="18" charset="0"/>
              </a:rPr>
              <a:t>explorer</a:t>
            </a:r>
            <a:r>
              <a:rPr lang="cs-CZ" sz="1800" dirty="0" smtClean="0">
                <a:cs typeface="Times New Roman" panose="02020603050405020304" pitchFamily="18" charset="0"/>
              </a:rPr>
              <a:t> </a:t>
            </a:r>
            <a:r>
              <a:rPr lang="cs-CZ" sz="1800" dirty="0">
                <a:cs typeface="Times New Roman" panose="02020603050405020304" pitchFamily="18" charset="0"/>
              </a:rPr>
              <a:t>nebo </a:t>
            </a:r>
            <a:r>
              <a:rPr lang="cs-CZ" sz="1800" dirty="0" err="1">
                <a:cs typeface="Times New Roman" panose="02020603050405020304" pitchFamily="18" charset="0"/>
              </a:rPr>
              <a:t>Mozilla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firefox</a:t>
            </a:r>
            <a:r>
              <a:rPr lang="cs-CZ" sz="1800" dirty="0">
                <a:cs typeface="Times New Roman" panose="02020603050405020304" pitchFamily="18" charset="0"/>
              </a:rPr>
              <a:t>)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Vyplnění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Finalizace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Podepsání a odeslání elektronické verze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>
                <a:cs typeface="Times New Roman" panose="02020603050405020304" pitchFamily="18" charset="0"/>
              </a:rPr>
              <a:t>!! Veškeré žádosti se zasílají jen v elektronické podobě prostřednictvím IS KP14+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Zřízení elektronického podpisu před podáním/odesláním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Aktivní datová schránka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u="sng" dirty="0" smtClean="0"/>
              <a:t>      </a:t>
            </a:r>
            <a:r>
              <a:rPr lang="cs-CZ" sz="4000" b="1" dirty="0" smtClean="0"/>
              <a:t>        </a:t>
            </a:r>
            <a:r>
              <a:rPr lang="cs-CZ" sz="4000" b="1" u="sng" dirty="0" smtClean="0"/>
              <a:t>Povinné </a:t>
            </a:r>
            <a:r>
              <a:rPr lang="cs-CZ" sz="4000" b="1" u="sng" dirty="0"/>
              <a:t>přílohy žádosti </a:t>
            </a:r>
            <a:endParaRPr lang="cs-CZ" sz="4000" u="sng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4970"/>
            <a:ext cx="12208747" cy="5111994"/>
          </a:xfrm>
        </p:spPr>
        <p:txBody>
          <a:bodyPr>
            <a:noAutofit/>
          </a:bodyPr>
          <a:lstStyle/>
          <a:p>
            <a:r>
              <a:rPr lang="cs-CZ" sz="1400" b="1" dirty="0" smtClean="0"/>
              <a:t>1 </a:t>
            </a:r>
            <a:r>
              <a:rPr lang="cs-CZ" sz="1400" dirty="0" smtClean="0"/>
              <a:t>Plná moc (vzor Plné moci je přílohou č. 11 Obecných pravidel) </a:t>
            </a:r>
          </a:p>
          <a:p>
            <a:r>
              <a:rPr lang="pt-BR" sz="1400" b="1" dirty="0" smtClean="0"/>
              <a:t>2 </a:t>
            </a:r>
            <a:r>
              <a:rPr lang="pt-BR" sz="1400" dirty="0" smtClean="0"/>
              <a:t>Zadávací a výběrová řízení</a:t>
            </a:r>
            <a:r>
              <a:rPr lang="cs-CZ" sz="1400" dirty="0" smtClean="0"/>
              <a:t> (pouze uzavřenou smlouvu na plnění zakázky, pokud je) </a:t>
            </a:r>
            <a:endParaRPr lang="pt-BR" sz="1400" dirty="0" smtClean="0"/>
          </a:p>
          <a:p>
            <a:r>
              <a:rPr lang="cs-CZ" sz="1400" b="1" dirty="0"/>
              <a:t>3</a:t>
            </a:r>
            <a:r>
              <a:rPr lang="cs-CZ" sz="1400" b="1" dirty="0" smtClean="0"/>
              <a:t> </a:t>
            </a:r>
            <a:r>
              <a:rPr lang="cs-CZ" sz="1400" dirty="0" smtClean="0"/>
              <a:t>Doklad o právní subjektivitě</a:t>
            </a:r>
          </a:p>
          <a:p>
            <a:r>
              <a:rPr lang="cs-CZ" sz="1400" b="1" dirty="0" smtClean="0"/>
              <a:t>4 </a:t>
            </a:r>
            <a:r>
              <a:rPr lang="cs-CZ" sz="1400" dirty="0" smtClean="0"/>
              <a:t>Studie proveditelnosti (podle osnovy uvedené v příloze č. 4B – 4D Specifických pravidel)  </a:t>
            </a:r>
          </a:p>
          <a:p>
            <a:r>
              <a:rPr lang="cs-CZ" sz="1400" b="1" dirty="0" smtClean="0"/>
              <a:t>5 </a:t>
            </a:r>
            <a:r>
              <a:rPr lang="cs-CZ" sz="1400" dirty="0" smtClean="0"/>
              <a:t>Doklad </a:t>
            </a:r>
            <a:r>
              <a:rPr lang="cs-CZ" sz="1400" dirty="0"/>
              <a:t>o prokázání právních vztahů k majetku, který je </a:t>
            </a:r>
            <a:r>
              <a:rPr lang="cs-CZ" sz="1400" dirty="0" smtClean="0"/>
              <a:t>předmětem projektu</a:t>
            </a:r>
            <a:endParaRPr lang="cs-CZ" sz="1400" dirty="0"/>
          </a:p>
          <a:p>
            <a:r>
              <a:rPr lang="cs-CZ" sz="1400" b="1" dirty="0" smtClean="0"/>
              <a:t>6 </a:t>
            </a:r>
            <a:r>
              <a:rPr lang="cs-CZ" sz="1400" dirty="0" smtClean="0"/>
              <a:t>Územní </a:t>
            </a:r>
            <a:r>
              <a:rPr lang="cs-CZ" sz="1400" dirty="0"/>
              <a:t>rozhodnutí s nabytím právní moci nebo územní souhlas </a:t>
            </a:r>
            <a:r>
              <a:rPr lang="cs-CZ" sz="1400" dirty="0" smtClean="0"/>
              <a:t>nebo účinná </a:t>
            </a:r>
            <a:r>
              <a:rPr lang="cs-CZ" sz="1400" dirty="0"/>
              <a:t>veřejnoprávní smlouva nahrazující územní řízení</a:t>
            </a:r>
          </a:p>
          <a:p>
            <a:r>
              <a:rPr lang="cs-CZ" sz="1400" b="1" dirty="0" smtClean="0"/>
              <a:t>7 </a:t>
            </a:r>
            <a:r>
              <a:rPr lang="cs-CZ" sz="1400" dirty="0" smtClean="0"/>
              <a:t>Žádost </a:t>
            </a:r>
            <a:r>
              <a:rPr lang="cs-CZ" sz="1400" dirty="0"/>
              <a:t>o stavební povolení nebo ohlášení, případně </a:t>
            </a:r>
            <a:r>
              <a:rPr lang="cs-CZ" sz="1400" dirty="0" smtClean="0"/>
              <a:t>stavební povolení </a:t>
            </a:r>
            <a:r>
              <a:rPr lang="cs-CZ" sz="1400" dirty="0"/>
              <a:t>s nabytím právní moci nebo souhlas s provedením </a:t>
            </a:r>
            <a:r>
              <a:rPr lang="cs-CZ" sz="1400" dirty="0" smtClean="0"/>
              <a:t>ohlášeného stavebního </a:t>
            </a:r>
            <a:r>
              <a:rPr lang="cs-CZ" sz="1400" dirty="0"/>
              <a:t>záměru nebo veřejnoprávní smlouva nahrazující </a:t>
            </a:r>
            <a:r>
              <a:rPr lang="cs-CZ" sz="1400" dirty="0" smtClean="0"/>
              <a:t>stavební povolení</a:t>
            </a:r>
            <a:endParaRPr lang="cs-CZ" sz="1400" dirty="0"/>
          </a:p>
          <a:p>
            <a:r>
              <a:rPr lang="cs-CZ" sz="1400" b="1" dirty="0" smtClean="0"/>
              <a:t>8 </a:t>
            </a:r>
            <a:r>
              <a:rPr lang="cs-CZ" sz="1400" dirty="0" smtClean="0"/>
              <a:t>Projektová </a:t>
            </a:r>
            <a:r>
              <a:rPr lang="cs-CZ" sz="1400" dirty="0"/>
              <a:t>dokumentace pro vydání stavebního povolení nebo </a:t>
            </a:r>
            <a:r>
              <a:rPr lang="cs-CZ" sz="1400" dirty="0" smtClean="0"/>
              <a:t>pro ohlášení </a:t>
            </a:r>
            <a:r>
              <a:rPr lang="cs-CZ" sz="1400" dirty="0"/>
              <a:t>stavby</a:t>
            </a:r>
          </a:p>
          <a:p>
            <a:r>
              <a:rPr lang="cs-CZ" sz="1400" b="1" dirty="0" smtClean="0"/>
              <a:t>9 </a:t>
            </a:r>
            <a:r>
              <a:rPr lang="cs-CZ" sz="1400" dirty="0" smtClean="0"/>
              <a:t>Položkový </a:t>
            </a:r>
            <a:r>
              <a:rPr lang="cs-CZ" sz="1400" dirty="0"/>
              <a:t>rozpočet </a:t>
            </a:r>
            <a:r>
              <a:rPr lang="cs-CZ" sz="1400" dirty="0" smtClean="0"/>
              <a:t>stavby</a:t>
            </a:r>
          </a:p>
          <a:p>
            <a:r>
              <a:rPr lang="cs-CZ" sz="1400" b="1" dirty="0" smtClean="0"/>
              <a:t>10 </a:t>
            </a:r>
            <a:r>
              <a:rPr lang="cs-CZ" sz="1400" dirty="0" smtClean="0"/>
              <a:t>Výpočet čistých jiných peněžních příjmů</a:t>
            </a:r>
          </a:p>
          <a:p>
            <a:r>
              <a:rPr lang="cs-CZ" sz="1400" b="1" dirty="0" smtClean="0"/>
              <a:t>11 </a:t>
            </a:r>
            <a:r>
              <a:rPr lang="cs-CZ" sz="1400" dirty="0" smtClean="0"/>
              <a:t>Čestné </a:t>
            </a:r>
            <a:r>
              <a:rPr lang="cs-CZ" sz="1400" dirty="0"/>
              <a:t>prohlášení o skutečném majiteli (Vzor čestného prohlášení je přílohou Obecných pravidel č. 30.) </a:t>
            </a:r>
            <a:endParaRPr lang="cs-CZ" sz="1400" dirty="0" smtClean="0"/>
          </a:p>
          <a:p>
            <a:r>
              <a:rPr lang="cs-CZ" sz="1400" b="1" dirty="0" smtClean="0"/>
              <a:t>12</a:t>
            </a:r>
            <a:r>
              <a:rPr lang="cs-CZ" sz="1400" dirty="0" smtClean="0"/>
              <a:t> </a:t>
            </a:r>
            <a:r>
              <a:rPr lang="cs-CZ" sz="1400" dirty="0"/>
              <a:t>Výpis z Rejstříku škol a školských zařízení</a:t>
            </a:r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Pokud je některá povinná příloha pro žadatele nerelevantní, žadatel nahraje jako přílohu dokument, ve kterém uvede zdůvodnění nedoložení povinné přílohy.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1782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vydání prvního právního aktu v průběhu realizace </a:t>
            </a:r>
            <a:r>
              <a:rPr lang="cs-CZ" sz="2000" dirty="0" smtClean="0"/>
              <a:t>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a MMR ČR </a:t>
            </a:r>
            <a:r>
              <a:rPr lang="cs-CZ" sz="2000" dirty="0" smtClean="0"/>
              <a:t>(</a:t>
            </a:r>
            <a:r>
              <a:rPr lang="cs-CZ" sz="2000" dirty="0"/>
              <a:t>viz kap. </a:t>
            </a:r>
            <a:r>
              <a:rPr lang="cs-CZ" sz="2000" dirty="0" smtClean="0"/>
              <a:t>13.3 Obecných pravidel). </a:t>
            </a:r>
            <a:endParaRPr lang="cs-CZ" sz="2000" dirty="0"/>
          </a:p>
          <a:p>
            <a:r>
              <a:rPr lang="cs-CZ" sz="2000" b="1" dirty="0"/>
              <a:t>příjemce</a:t>
            </a:r>
            <a:r>
              <a:rPr lang="cs-CZ" sz="2000" dirty="0"/>
              <a:t> 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ve Zprávě o realizaci. Pro ověření publicity dokládá příjemce jako přílohu Zprávy o realizace fotografie 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280820"/>
            <a:ext cx="12032202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>
                <a:cs typeface="Times New Roman" panose="02020603050405020304" pitchFamily="18" charset="0"/>
              </a:rPr>
              <a:t>Podmínky pro výběrová řízení (metodický pokyn pro zadávání zakázek – příloha č. 3 Obecných pravidel)</a:t>
            </a:r>
            <a:endParaRPr lang="cs-CZ" sz="2000" dirty="0"/>
          </a:p>
          <a:p>
            <a:r>
              <a:rPr lang="cs-CZ" sz="2000" dirty="0"/>
              <a:t>Příjemci </a:t>
            </a:r>
            <a:r>
              <a:rPr lang="cs-CZ" sz="2000" dirty="0" smtClean="0"/>
              <a:t>nemusí dodržovat </a:t>
            </a:r>
            <a:r>
              <a:rPr lang="cs-CZ" sz="2000" dirty="0"/>
              <a:t>postupy </a:t>
            </a:r>
            <a:r>
              <a:rPr lang="cs-CZ" sz="2000" dirty="0" smtClean="0"/>
              <a:t>v </a:t>
            </a:r>
            <a:r>
              <a:rPr lang="cs-CZ" sz="2000" dirty="0"/>
              <a:t>tomto MP </a:t>
            </a:r>
            <a:r>
              <a:rPr lang="cs-CZ" sz="2000" dirty="0" smtClean="0"/>
              <a:t>při zadávání zakázek </a:t>
            </a:r>
            <a:r>
              <a:rPr lang="cs-CZ" sz="2000" dirty="0"/>
              <a:t>malého rozsahu, jejichž předpokládaná hodnota je nižší než: </a:t>
            </a:r>
            <a:r>
              <a:rPr lang="pl-PL" sz="2000" dirty="0"/>
              <a:t>400 000,- Kč bez DPH </a:t>
            </a:r>
            <a:r>
              <a:rPr lang="pl-PL" sz="2000" dirty="0" smtClean="0"/>
              <a:t>(musí dodržet transparentnost a zamezit střetu zájmů)</a:t>
            </a:r>
          </a:p>
          <a:p>
            <a:r>
              <a:rPr lang="pl-PL" sz="2000" dirty="0" smtClean="0"/>
              <a:t>Výzva min. 3 dodavatelům, zadávací dokumentace (</a:t>
            </a:r>
            <a:r>
              <a:rPr lang="cs-CZ" sz="2000" dirty="0"/>
              <a:t>d</a:t>
            </a:r>
            <a:r>
              <a:rPr lang="cs-CZ" sz="2000" dirty="0" smtClean="0"/>
              <a:t>ruh a předmět zakázky, doba a místo plnění, </a:t>
            </a:r>
            <a:r>
              <a:rPr lang="pl-PL" sz="2000" dirty="0" smtClean="0"/>
              <a:t>kvalifikační předpoklady, výběrová kritéria, obchodní podmínky, </a:t>
            </a:r>
            <a:r>
              <a:rPr lang="cs-CZ" sz="2000" dirty="0"/>
              <a:t>p</a:t>
            </a:r>
            <a:r>
              <a:rPr lang="cs-CZ" sz="2000" dirty="0" smtClean="0"/>
              <a:t>odmínky </a:t>
            </a:r>
            <a:r>
              <a:rPr lang="cs-CZ" sz="2000" dirty="0"/>
              <a:t>a požadavky na zpracování nabídky</a:t>
            </a:r>
            <a:r>
              <a:rPr lang="cs-CZ" sz="2000" dirty="0" smtClean="0"/>
              <a:t>, atd.) </a:t>
            </a:r>
            <a:endParaRPr lang="cs-CZ" sz="2000" dirty="0"/>
          </a:p>
          <a:p>
            <a:r>
              <a:rPr lang="cs-CZ" sz="2000" dirty="0"/>
              <a:t>Lhůta pro podání nabídek nesmí </a:t>
            </a:r>
            <a:r>
              <a:rPr lang="cs-CZ" sz="2000" dirty="0" smtClean="0"/>
              <a:t>být</a:t>
            </a:r>
            <a:r>
              <a:rPr lang="pl-PL" sz="2000" dirty="0" smtClean="0"/>
              <a:t> </a:t>
            </a:r>
            <a:r>
              <a:rPr lang="pl-PL" sz="2000" dirty="0"/>
              <a:t>u zakázek malého rozsahu kratší než 10 dnů, </a:t>
            </a:r>
            <a:endParaRPr lang="pl-PL" sz="2000" dirty="0" smtClean="0"/>
          </a:p>
          <a:p>
            <a:r>
              <a:rPr lang="pl-PL" sz="2000" dirty="0" smtClean="0"/>
              <a:t>Ustanovení hodnotící komise</a:t>
            </a:r>
          </a:p>
          <a:p>
            <a:r>
              <a:rPr lang="pl-PL" sz="2000" dirty="0" smtClean="0"/>
              <a:t>Otevírání nabídek</a:t>
            </a:r>
          </a:p>
          <a:p>
            <a:r>
              <a:rPr lang="pl-PL" sz="2000" dirty="0" smtClean="0"/>
              <a:t>Posouzení kvalifikace</a:t>
            </a:r>
          </a:p>
          <a:p>
            <a:r>
              <a:rPr lang="pl-PL" sz="2000" dirty="0" smtClean="0"/>
              <a:t>Hodnocení nabídek</a:t>
            </a:r>
          </a:p>
          <a:p>
            <a:r>
              <a:rPr lang="pl-PL" sz="2000" dirty="0" smtClean="0"/>
              <a:t>Oznámení o výběru nejvhodnější nabídky</a:t>
            </a:r>
          </a:p>
          <a:p>
            <a:r>
              <a:rPr lang="pl-PL" sz="2000" dirty="0" smtClean="0"/>
              <a:t>Profil zadavatele</a:t>
            </a:r>
            <a:endParaRPr lang="pl-PL" sz="2000" dirty="0"/>
          </a:p>
          <a:p>
            <a:endParaRPr lang="cs-CZ" sz="2000" dirty="0"/>
          </a:p>
          <a:p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70936" y="1449238"/>
            <a:ext cx="11821064" cy="4727725"/>
          </a:xfrm>
        </p:spPr>
        <p:txBody>
          <a:bodyPr/>
          <a:lstStyle/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www.irop.mmr.cz/cs/Vyzvy/Seznam/Vyzva-c-68-Zvysovani-kvality-a-dostupnosti-Infrast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(Infrastruktura pro vzdělávání)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www.irop.mmr.cz/cs/Vyzvy/Seznam/Vyzva-c-68-Zvysovani-kvality-a-dostupnosti-Infrast</a:t>
            </a:r>
            <a:endParaRPr lang="cs-CZ" sz="1800" dirty="0" smtClean="0"/>
          </a:p>
          <a:p>
            <a:pPr marL="325800" lvl="1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58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Výzvy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jsou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stránkách MAS: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www.mas-moravskabrana.cz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11. výzva IROP  </a:t>
            </a:r>
            <a:r>
              <a:rPr lang="cs-CZ" sz="2400" b="1" dirty="0"/>
              <a:t>– VÝSTAVBA, REKONSTRUKCE A VYBAVENÍ VZDĚLÁVACÍCH ZAŘÍZENÍ</a:t>
            </a: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výzvy: 4.10.2021                                Ukončení příjmu žádostí: 30.11.2021, 12:00       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 smtClean="0">
                <a:cs typeface="Times New Roman" panose="02020603050405020304" pitchFamily="18" charset="0"/>
              </a:rPr>
              <a:t>1 999 990,- </a:t>
            </a:r>
            <a:r>
              <a:rPr lang="cs-CZ" sz="2000" b="1" dirty="0">
                <a:cs typeface="Times New Roman" panose="02020603050405020304" pitchFamily="18" charset="0"/>
              </a:rPr>
              <a:t>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  100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</a:t>
            </a:r>
            <a:r>
              <a:rPr lang="cs-CZ" sz="2000" dirty="0">
                <a:cs typeface="Times New Roman" panose="02020603050405020304" pitchFamily="18" charset="0"/>
              </a:rPr>
              <a:t> 1</a:t>
            </a:r>
            <a:r>
              <a:rPr lang="cs-CZ" sz="2000" dirty="0" smtClean="0">
                <a:cs typeface="Times New Roman" panose="02020603050405020304" pitchFamily="18" charset="0"/>
              </a:rPr>
              <a:t> </a:t>
            </a:r>
            <a:r>
              <a:rPr lang="cs-CZ" sz="2000" dirty="0">
                <a:cs typeface="Times New Roman" panose="02020603050405020304" pitchFamily="18" charset="0"/>
              </a:rPr>
              <a:t>9</a:t>
            </a:r>
            <a:r>
              <a:rPr lang="cs-CZ" sz="2000" dirty="0" smtClean="0">
                <a:cs typeface="Times New Roman" panose="02020603050405020304" pitchFamily="18" charset="0"/>
              </a:rPr>
              <a:t>99 990,- </a:t>
            </a:r>
            <a:r>
              <a:rPr lang="cs-CZ" sz="2000" dirty="0">
                <a:cs typeface="Times New Roman" panose="02020603050405020304" pitchFamily="18" charset="0"/>
              </a:rPr>
              <a:t>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fond pro regionální rozvoj - 95 %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2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9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Pro tuto výzvu MAS jsou oprávněnými žadateli:</a:t>
            </a:r>
          </a:p>
          <a:p>
            <a:pPr marL="0" indent="0">
              <a:buNone/>
            </a:pPr>
            <a:r>
              <a:rPr lang="cs-CZ" dirty="0"/>
              <a:t>• školy a školská zařízení v oblasti základního a středního vzdělávání,</a:t>
            </a:r>
          </a:p>
          <a:p>
            <a:pPr marL="0" indent="0">
              <a:buNone/>
            </a:pPr>
            <a:r>
              <a:rPr lang="cs-CZ" dirty="0"/>
              <a:t>• další subjekty podílející se na realizaci vzdělávacích aktivit,</a:t>
            </a:r>
          </a:p>
          <a:p>
            <a:pPr marL="0" indent="0">
              <a:buNone/>
            </a:pPr>
            <a:r>
              <a:rPr lang="cs-CZ" dirty="0"/>
              <a:t>• organizace zřizované nebo zakládané kraji,</a:t>
            </a:r>
          </a:p>
          <a:p>
            <a:pPr marL="0" indent="0">
              <a:buNone/>
            </a:pPr>
            <a:r>
              <a:rPr lang="cs-CZ" dirty="0"/>
              <a:t>• obce, organizace zřizované nebo zakládané obcemi,</a:t>
            </a:r>
          </a:p>
          <a:p>
            <a:pPr marL="0" indent="0">
              <a:buNone/>
            </a:pPr>
            <a:r>
              <a:rPr lang="cs-CZ" dirty="0"/>
              <a:t>• nestátní neziskové organizace,</a:t>
            </a:r>
          </a:p>
          <a:p>
            <a:pPr marL="0" indent="0">
              <a:buNone/>
            </a:pPr>
            <a:r>
              <a:rPr lang="cs-CZ" dirty="0"/>
              <a:t>• církve, církevní organizace,</a:t>
            </a:r>
          </a:p>
          <a:p>
            <a:pPr marL="0" indent="0">
              <a:buNone/>
            </a:pPr>
            <a:r>
              <a:rPr lang="cs-CZ" dirty="0"/>
              <a:t>• organizační složky státu a příspěvkové organizace organizačních složek státu.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70752"/>
            <a:ext cx="12192000" cy="4656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 smtClean="0"/>
              <a:t>Podporované </a:t>
            </a:r>
            <a:r>
              <a:rPr lang="cs-CZ" sz="3100" b="1" dirty="0"/>
              <a:t>aktivity </a:t>
            </a:r>
          </a:p>
          <a:p>
            <a:pPr marL="0" indent="0">
              <a:buNone/>
            </a:pPr>
            <a:r>
              <a:rPr lang="cs-CZ" sz="2000" dirty="0"/>
              <a:t>Projekty budou zaměřeny na podporu investic do výstavby, stavebních úprav a pořízení vybavení škol v území MAS Moravská brána v oblastech</a:t>
            </a:r>
            <a:r>
              <a:rPr lang="cs-CZ" sz="2000" dirty="0" smtClean="0"/>
              <a:t>: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Aktivita „Infrastruktura základních škol“ </a:t>
            </a:r>
            <a:endParaRPr lang="cs-CZ" sz="2000" b="1" dirty="0" smtClean="0"/>
          </a:p>
          <a:p>
            <a:r>
              <a:rPr lang="cs-CZ" sz="2000" b="1" dirty="0"/>
              <a:t>Aktivita „Infrastruktura pro zájmové, neformální a celoživotní vzdělávání“ </a:t>
            </a:r>
            <a:endParaRPr lang="cs-CZ" sz="2000" b="1" dirty="0" smtClean="0"/>
          </a:p>
          <a:p>
            <a:endParaRPr lang="cs-CZ" sz="800" b="1" dirty="0"/>
          </a:p>
          <a:p>
            <a:endParaRPr lang="cs-CZ" sz="600" dirty="0"/>
          </a:p>
          <a:p>
            <a:pPr marL="0" indent="0">
              <a:buNone/>
            </a:pPr>
            <a:r>
              <a:rPr lang="cs-CZ" sz="2000" b="1" dirty="0"/>
              <a:t>Jako doplňková aktivita bude podporováno zahrnutí zeleně v okolí budov a na budovách, např. zelené zdi a střechy a zahrady. </a:t>
            </a: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0233"/>
            <a:ext cx="12191999" cy="48233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900" b="1" u="sng" dirty="0" smtClean="0"/>
              <a:t>Hlavní způsobilé výdaje - Aktivita </a:t>
            </a:r>
            <a:r>
              <a:rPr lang="cs-CZ" sz="2900" b="1" u="sng" dirty="0"/>
              <a:t>Infrastruktura základních škol</a:t>
            </a:r>
            <a:r>
              <a:rPr lang="cs-CZ" sz="2900" b="1" u="sng" dirty="0" smtClean="0"/>
              <a:t> </a:t>
            </a:r>
            <a:endParaRPr lang="cs-CZ" sz="2900" u="sng" dirty="0"/>
          </a:p>
          <a:p>
            <a:r>
              <a:rPr lang="cs-CZ" sz="2900" dirty="0" smtClean="0"/>
              <a:t>stavby </a:t>
            </a:r>
            <a:r>
              <a:rPr lang="cs-CZ" sz="2900" dirty="0"/>
              <a:t>a stavební práce spojené s výstavbou infrastruktury základních škol včetně vybudování přípojky </a:t>
            </a:r>
            <a:r>
              <a:rPr lang="cs-CZ" sz="2900" dirty="0" smtClean="0"/>
              <a:t>pro přivedení </a:t>
            </a:r>
            <a:r>
              <a:rPr lang="cs-CZ" sz="2900" dirty="0"/>
              <a:t>inženýrských sítí</a:t>
            </a:r>
          </a:p>
          <a:p>
            <a:r>
              <a:rPr lang="cs-CZ" sz="2900" dirty="0" smtClean="0"/>
              <a:t>rekonstrukce </a:t>
            </a:r>
            <a:r>
              <a:rPr lang="cs-CZ" sz="2900" dirty="0"/>
              <a:t>a stavební úpravy stávající infrastruktury (včetně zabezpečení bezbariérovosti dle vyhlášky </a:t>
            </a:r>
            <a:r>
              <a:rPr lang="cs-CZ" sz="2900" dirty="0" smtClean="0"/>
              <a:t>č. 398/2009 </a:t>
            </a:r>
            <a:r>
              <a:rPr lang="cs-CZ" sz="2900" dirty="0"/>
              <a:t>Sb.)</a:t>
            </a:r>
          </a:p>
          <a:p>
            <a:r>
              <a:rPr lang="cs-CZ" sz="2900" dirty="0" smtClean="0"/>
              <a:t>nákup </a:t>
            </a:r>
            <a:r>
              <a:rPr lang="cs-CZ" sz="2900" dirty="0"/>
              <a:t>pozemků a staveb (nemovitostí)</a:t>
            </a:r>
          </a:p>
          <a:p>
            <a:r>
              <a:rPr lang="cs-CZ" sz="2900" dirty="0" smtClean="0"/>
              <a:t>pořízení </a:t>
            </a:r>
            <a:r>
              <a:rPr lang="cs-CZ" sz="2900" dirty="0"/>
              <a:t>vybavení budov a učeben</a:t>
            </a:r>
          </a:p>
          <a:p>
            <a:r>
              <a:rPr lang="cs-CZ" sz="2900" dirty="0" smtClean="0"/>
              <a:t>pořízení </a:t>
            </a:r>
            <a:r>
              <a:rPr lang="cs-CZ" sz="2900" dirty="0"/>
              <a:t>kompenzačních pomůcek</a:t>
            </a:r>
          </a:p>
          <a:p>
            <a:r>
              <a:rPr lang="cs-CZ" sz="2900" dirty="0" smtClean="0"/>
              <a:t>zajištění </a:t>
            </a:r>
            <a:r>
              <a:rPr lang="cs-CZ" sz="2900" dirty="0"/>
              <a:t>vnitřní konektivity školy a připojení k internetu</a:t>
            </a:r>
          </a:p>
          <a:p>
            <a:pPr marL="0" indent="0">
              <a:buNone/>
            </a:pPr>
            <a:r>
              <a:rPr lang="cs-CZ" sz="2900" b="1" dirty="0"/>
              <a:t>Podpora může být poskytnuta na podporu infrastruktury škol a školských zařízení pro základní </a:t>
            </a:r>
            <a:r>
              <a:rPr lang="cs-CZ" sz="2900" b="1" dirty="0" smtClean="0"/>
              <a:t>vzdělávání podle </a:t>
            </a:r>
            <a:r>
              <a:rPr lang="cs-CZ" sz="2900" b="1" dirty="0"/>
              <a:t>zákona č. 561/2004 Sb., školský zákon, ve znění pozdějších předpisů, zapsaných v Rejstříku škol </a:t>
            </a:r>
            <a:r>
              <a:rPr lang="cs-CZ" sz="2900" b="1" dirty="0" smtClean="0"/>
              <a:t>a školských </a:t>
            </a:r>
            <a:r>
              <a:rPr lang="cs-CZ" sz="2900" b="1" dirty="0"/>
              <a:t>zařízení k datu vyhlášení výzvy MAS ve vazbě na</a:t>
            </a:r>
            <a:r>
              <a:rPr lang="cs-CZ" sz="2900" dirty="0"/>
              <a:t>:</a:t>
            </a:r>
          </a:p>
          <a:p>
            <a:r>
              <a:rPr lang="cs-CZ" sz="2900" dirty="0" smtClean="0"/>
              <a:t>klíčové </a:t>
            </a:r>
            <a:r>
              <a:rPr lang="cs-CZ" sz="2900" dirty="0"/>
              <a:t>kompetence (komunikace v cizích jazycích, práce s digitálními technologiemi, přírodní </a:t>
            </a:r>
            <a:r>
              <a:rPr lang="cs-CZ" sz="2900" dirty="0" smtClean="0"/>
              <a:t>vědy, technické </a:t>
            </a:r>
            <a:r>
              <a:rPr lang="cs-CZ" sz="2900" dirty="0"/>
              <a:t>a řemeslné obory);</a:t>
            </a:r>
          </a:p>
          <a:p>
            <a:r>
              <a:rPr lang="cs-CZ" sz="2900" dirty="0" smtClean="0"/>
              <a:t>budování </a:t>
            </a:r>
            <a:r>
              <a:rPr lang="cs-CZ" sz="2900" dirty="0"/>
              <a:t>bezbariérovosti škol;</a:t>
            </a:r>
          </a:p>
          <a:p>
            <a:r>
              <a:rPr lang="cs-CZ" sz="2900" dirty="0" smtClean="0"/>
              <a:t>rozšiřování </a:t>
            </a:r>
            <a:r>
              <a:rPr lang="cs-CZ" sz="2900" dirty="0"/>
              <a:t>kapacit kmenových učeben ve vazbě na sociální inkluzi či demografickou potřebnost </a:t>
            </a:r>
            <a:r>
              <a:rPr lang="cs-CZ" sz="2900" dirty="0" smtClean="0"/>
              <a:t>ve </a:t>
            </a:r>
            <a:r>
              <a:rPr lang="cs-CZ" sz="2900" dirty="0"/>
              <a:t>správním obvodu obce s rozšířenou působností, ve kterém se nachází sociálně vyloučená </a:t>
            </a:r>
            <a:r>
              <a:rPr lang="cs-CZ" sz="2900" dirty="0" smtClean="0"/>
              <a:t>lokalita.</a:t>
            </a:r>
            <a:endParaRPr lang="cs-CZ" sz="2900" dirty="0"/>
          </a:p>
          <a:p>
            <a:pPr marL="0" indent="0">
              <a:buNone/>
            </a:pPr>
            <a:r>
              <a:rPr lang="cs-CZ" sz="2900" b="1" dirty="0"/>
              <a:t>Projektové záměry musí být v souladu s Místním akčním plánem vzdělávání.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13005"/>
            <a:ext cx="12191999" cy="4823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/>
              <a:t>Hlavní způsobilé výdaje - </a:t>
            </a:r>
            <a:r>
              <a:rPr lang="cs-CZ" sz="2000" b="1" u="sng" dirty="0"/>
              <a:t>Aktivita Infrastruktura pro zájmové, neformální a celoživotní vzdělávání</a:t>
            </a:r>
            <a:endParaRPr lang="cs-CZ" sz="2000" u="sng" dirty="0"/>
          </a:p>
          <a:p>
            <a:r>
              <a:rPr lang="cs-CZ" sz="2000" dirty="0" smtClean="0"/>
              <a:t>přístavby</a:t>
            </a:r>
            <a:r>
              <a:rPr lang="cs-CZ" sz="2000" dirty="0"/>
              <a:t>, nástavby a stavební práce spojené s vybudováním infrastruktury pro zájmové, neformální </a:t>
            </a:r>
            <a:r>
              <a:rPr lang="cs-CZ" sz="2000" dirty="0" smtClean="0"/>
              <a:t>a celoživotní </a:t>
            </a:r>
            <a:r>
              <a:rPr lang="cs-CZ" sz="2000" dirty="0"/>
              <a:t>vzdělávání</a:t>
            </a:r>
          </a:p>
          <a:p>
            <a:r>
              <a:rPr lang="cs-CZ" sz="2000" dirty="0" smtClean="0"/>
              <a:t>rekonstrukce </a:t>
            </a:r>
            <a:r>
              <a:rPr lang="cs-CZ" sz="2000" dirty="0"/>
              <a:t>a stavební úpravy stávající infrastruktury (včetně zabezpečení bezbariérovosti dle vyhlášky </a:t>
            </a:r>
            <a:r>
              <a:rPr lang="cs-CZ" sz="2000" dirty="0" smtClean="0"/>
              <a:t>č. 398/2009 </a:t>
            </a:r>
            <a:r>
              <a:rPr lang="cs-CZ" sz="2000" dirty="0"/>
              <a:t>Sb.)</a:t>
            </a:r>
          </a:p>
          <a:p>
            <a:r>
              <a:rPr lang="cs-CZ" sz="2000" dirty="0" smtClean="0"/>
              <a:t>nákup </a:t>
            </a:r>
            <a:r>
              <a:rPr lang="cs-CZ" sz="2000" dirty="0"/>
              <a:t>pozemků a staveb (nemovitostí)</a:t>
            </a:r>
          </a:p>
          <a:p>
            <a:r>
              <a:rPr lang="cs-CZ" sz="2000" dirty="0" smtClean="0"/>
              <a:t>pořízení </a:t>
            </a:r>
            <a:r>
              <a:rPr lang="cs-CZ" sz="2000" dirty="0"/>
              <a:t>vybavení budov a učeben</a:t>
            </a:r>
          </a:p>
          <a:p>
            <a:r>
              <a:rPr lang="cs-CZ" sz="2000" dirty="0" smtClean="0"/>
              <a:t>pořízení </a:t>
            </a:r>
            <a:r>
              <a:rPr lang="cs-CZ" sz="2000" dirty="0"/>
              <a:t>kompenzačních pomůcek</a:t>
            </a:r>
          </a:p>
          <a:p>
            <a:pPr marL="0" indent="0">
              <a:buNone/>
            </a:pPr>
            <a:r>
              <a:rPr lang="cs-CZ" sz="2000" b="1" dirty="0"/>
              <a:t>Podpora může být poskytnuta pouze ve vazbě na klíčové kompetence (komunikace v cizích jazycích, práce </a:t>
            </a:r>
            <a:r>
              <a:rPr lang="cs-CZ" sz="2000" b="1" dirty="0" smtClean="0"/>
              <a:t>s digitálními </a:t>
            </a:r>
            <a:r>
              <a:rPr lang="cs-CZ" sz="2000" b="1" dirty="0"/>
              <a:t>technologiemi, přírodní vědy, technické a řemeslné obory).</a:t>
            </a:r>
          </a:p>
          <a:p>
            <a:pPr marL="0" indent="0">
              <a:buNone/>
            </a:pPr>
            <a:r>
              <a:rPr lang="cs-CZ" sz="2000" b="1" dirty="0" smtClean="0"/>
              <a:t>Projektové </a:t>
            </a:r>
            <a:r>
              <a:rPr lang="cs-CZ" sz="2000" b="1" dirty="0"/>
              <a:t>záměry musí být v souladu s Místním akčním plánem vzdělávání nebo s Krajským </a:t>
            </a:r>
            <a:r>
              <a:rPr lang="cs-CZ" sz="2000" b="1" dirty="0" smtClean="0"/>
              <a:t>akčním plánem </a:t>
            </a:r>
            <a:r>
              <a:rPr lang="cs-CZ" sz="2000" b="1" dirty="0"/>
              <a:t>vzdělávání.</a:t>
            </a:r>
            <a:endParaRPr lang="cs-CZ" sz="2400" b="1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1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922722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u="sng" dirty="0" smtClean="0"/>
              <a:t>Vedlejší způsobilé aktivity  </a:t>
            </a:r>
            <a:r>
              <a:rPr lang="cs-CZ" sz="2300" u="sng" dirty="0" smtClean="0"/>
              <a:t>(</a:t>
            </a:r>
            <a:r>
              <a:rPr lang="cs-CZ" sz="2400" u="sng" dirty="0" smtClean="0"/>
              <a:t>maximálně </a:t>
            </a:r>
            <a:r>
              <a:rPr lang="cs-CZ" sz="2400" u="sng" dirty="0"/>
              <a:t>15 % celkových způsobilých výdajů </a:t>
            </a:r>
            <a:r>
              <a:rPr lang="cs-CZ" sz="2400" u="sng" dirty="0" smtClean="0"/>
              <a:t>projektu)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demolice </a:t>
            </a:r>
            <a:r>
              <a:rPr lang="cs-CZ" sz="2400" dirty="0"/>
              <a:t>související s realizací projektu, </a:t>
            </a:r>
          </a:p>
          <a:p>
            <a:r>
              <a:rPr lang="cs-CZ" sz="2400" dirty="0" smtClean="0"/>
              <a:t>pořízení </a:t>
            </a:r>
            <a:r>
              <a:rPr lang="cs-CZ" sz="2400" dirty="0"/>
              <a:t>bezpečnostních prvků a zařízení u vstupu do budovy, </a:t>
            </a:r>
          </a:p>
          <a:p>
            <a:r>
              <a:rPr lang="cs-CZ" sz="2400" dirty="0" smtClean="0"/>
              <a:t>úpravy </a:t>
            </a:r>
            <a:r>
              <a:rPr lang="cs-CZ" sz="2400" dirty="0"/>
              <a:t>zeleně a venkovního prostranství, </a:t>
            </a:r>
          </a:p>
          <a:p>
            <a:r>
              <a:rPr lang="cs-CZ" sz="2400" dirty="0" smtClean="0"/>
              <a:t>projektová </a:t>
            </a:r>
            <a:r>
              <a:rPr lang="cs-CZ" sz="2400" dirty="0"/>
              <a:t>dokumentace, EIA, </a:t>
            </a:r>
          </a:p>
          <a:p>
            <a:r>
              <a:rPr lang="cs-CZ" sz="2400" dirty="0" smtClean="0"/>
              <a:t>zabezpečení </a:t>
            </a:r>
            <a:r>
              <a:rPr lang="cs-CZ" sz="2400" dirty="0"/>
              <a:t>výstavby (technický dozor investora, BOZP, autorský dozor), </a:t>
            </a:r>
          </a:p>
          <a:p>
            <a:r>
              <a:rPr lang="cs-CZ" sz="2400" dirty="0" smtClean="0"/>
              <a:t>pořízení </a:t>
            </a:r>
            <a:r>
              <a:rPr lang="cs-CZ" sz="2400" dirty="0"/>
              <a:t>služeb bezprostředně související s realizací projektu (příprava a realizace zadávacích a výběrových řízení, zpracování studie proveditelnosti), </a:t>
            </a:r>
          </a:p>
          <a:p>
            <a:r>
              <a:rPr lang="cs-CZ" sz="2400" dirty="0" smtClean="0"/>
              <a:t>povinná </a:t>
            </a:r>
            <a:r>
              <a:rPr lang="cs-CZ" sz="2400" dirty="0"/>
              <a:t>publicita (podle kap. 13 Obecných pravidel).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900" b="1" u="sng" dirty="0"/>
              <a:t>Způsobilost výdajů</a:t>
            </a:r>
          </a:p>
          <a:p>
            <a:pPr marL="0" indent="0">
              <a:buNone/>
            </a:pPr>
            <a:endParaRPr lang="cs-CZ" sz="1900" dirty="0"/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cs typeface="Times New Roman" panose="02020603050405020304" pitchFamily="18" charset="0"/>
              </a:rPr>
              <a:t>Věcná způsobilost</a:t>
            </a:r>
          </a:p>
          <a:p>
            <a:pPr marL="0" indent="0">
              <a:buNone/>
            </a:pPr>
            <a:r>
              <a:rPr lang="cs-CZ" sz="2000" dirty="0" smtClean="0"/>
              <a:t>       -  Soulad </a:t>
            </a:r>
            <a:r>
              <a:rPr lang="cs-CZ" sz="2000" dirty="0"/>
              <a:t>s právními předpisy, pravidly IROP a podmínkami podpory, zejm. právním aktem. 	</a:t>
            </a:r>
            <a:endParaRPr lang="cs-CZ" sz="1900" dirty="0" smtClean="0">
              <a:cs typeface="Times New Roman" panose="02020603050405020304" pitchFamily="18" charset="0"/>
            </a:endParaRPr>
          </a:p>
          <a:p>
            <a:pPr marL="700088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900" dirty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Přiměřenost výdaje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900" dirty="0">
                <a:cs typeface="Times New Roman" panose="02020603050405020304" pitchFamily="18" charset="0"/>
              </a:rPr>
              <a:t> </a:t>
            </a:r>
            <a:r>
              <a:rPr lang="cs-CZ" sz="1900" dirty="0" smtClean="0">
                <a:cs typeface="Times New Roman" panose="02020603050405020304" pitchFamily="18" charset="0"/>
              </a:rPr>
              <a:t>      - </a:t>
            </a:r>
            <a:r>
              <a:rPr lang="cs-CZ" sz="2000" dirty="0"/>
              <a:t>Výdaj je hospodárný, účelný a efektivní a jeho výše odpovídá cenám v místě a čase obvyklým. 	</a:t>
            </a:r>
            <a:endParaRPr lang="cs-CZ" sz="20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900" dirty="0" smtClean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Časová způsobilost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Vznik a úhrada příjemcem od 1. 1. 2014 do </a:t>
            </a:r>
            <a:r>
              <a:rPr lang="pl-PL" sz="1800" dirty="0" smtClean="0"/>
              <a:t>30. 6. 2023</a:t>
            </a:r>
            <a:r>
              <a:rPr lang="pl-PL" sz="1800" dirty="0"/>
              <a:t>	</a:t>
            </a: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Projekty nemohou být </a:t>
            </a:r>
            <a:r>
              <a:rPr lang="cs-CZ" sz="1800" dirty="0" smtClean="0"/>
              <a:t>podpořeny, </a:t>
            </a:r>
            <a:r>
              <a:rPr lang="cs-CZ" sz="1800" dirty="0"/>
              <a:t>jestliže byly fyzicky dokončeny nebo plně provedeny před předložením žádosti o podporu. 	</a:t>
            </a: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8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u="sng" dirty="0">
                <a:cs typeface="Times New Roman" panose="02020603050405020304" pitchFamily="18" charset="0"/>
              </a:rPr>
              <a:t>Proces hodnocení a výběru projektů</a:t>
            </a:r>
          </a:p>
          <a:p>
            <a:pPr marL="0" indent="0">
              <a:buNone/>
            </a:pPr>
            <a:r>
              <a:rPr lang="pl-PL" sz="1800" b="1" dirty="0">
                <a:cs typeface="Times New Roman" panose="02020603050405020304" pitchFamily="18" charset="0"/>
              </a:rPr>
              <a:t/>
            </a:r>
            <a:br>
              <a:rPr lang="pl-PL" sz="1800" b="1" dirty="0">
                <a:cs typeface="Times New Roman" panose="02020603050405020304" pitchFamily="18" charset="0"/>
              </a:rPr>
            </a:br>
            <a:r>
              <a:rPr lang="cs-CZ" sz="1800" b="1" dirty="0">
                <a:cs typeface="Times New Roman" panose="02020603050405020304" pitchFamily="18" charset="0"/>
              </a:rPr>
              <a:t>Hodnocení přijatelnosti a formálních náležitostí</a:t>
            </a:r>
          </a:p>
          <a:p>
            <a:pPr marL="0" indent="0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První fáze hodnocení projektů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Posouzení základních věcných a administrativních požadavků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Provádějí pracovníci MAS Moravská brána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Lhůta max. 20 pracovních dnů od ukončení příjmu žádostí o podporu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přijatelnosti jsou </a:t>
            </a:r>
            <a:r>
              <a:rPr lang="cs-CZ" sz="1800" dirty="0" smtClean="0">
                <a:cs typeface="Times New Roman" panose="02020603050405020304" pitchFamily="18" charset="0"/>
              </a:rPr>
              <a:t>až na 1 kritérium (definice příjemce) napravitelná</a:t>
            </a:r>
            <a:endParaRPr lang="cs-CZ" sz="18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formálních náležitostí jsou opravitelná – žadatel vyzván 1 x k opravě nebo doplnění ve lhůtě do 5 pracovních dní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Hodnotí se podle kontrolních otázek uvedených pro každé kritérium (ANO/NE)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7705</TotalTime>
  <Words>1175</Words>
  <Application>Microsoft Office PowerPoint</Application>
  <PresentationFormat>Širokoúhlá obrazovka</PresentationFormat>
  <Paragraphs>194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410</cp:revision>
  <cp:lastPrinted>2017-01-12T13:13:00Z</cp:lastPrinted>
  <dcterms:created xsi:type="dcterms:W3CDTF">2014-11-12T11:20:26Z</dcterms:created>
  <dcterms:modified xsi:type="dcterms:W3CDTF">2021-10-05T11:09:54Z</dcterms:modified>
</cp:coreProperties>
</file>