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3" r:id="rId1"/>
  </p:sldMasterIdLst>
  <p:handoutMasterIdLst>
    <p:handoutMasterId r:id="rId23"/>
  </p:handoutMasterIdLst>
  <p:sldIdLst>
    <p:sldId id="257" r:id="rId2"/>
    <p:sldId id="326" r:id="rId3"/>
    <p:sldId id="298" r:id="rId4"/>
    <p:sldId id="320" r:id="rId5"/>
    <p:sldId id="347" r:id="rId6"/>
    <p:sldId id="351" r:id="rId7"/>
    <p:sldId id="350" r:id="rId8"/>
    <p:sldId id="348" r:id="rId9"/>
    <p:sldId id="331" r:id="rId10"/>
    <p:sldId id="335" r:id="rId11"/>
    <p:sldId id="336" r:id="rId12"/>
    <p:sldId id="338" r:id="rId13"/>
    <p:sldId id="349" r:id="rId14"/>
    <p:sldId id="342" r:id="rId15"/>
    <p:sldId id="341" r:id="rId16"/>
    <p:sldId id="340" r:id="rId17"/>
    <p:sldId id="344" r:id="rId18"/>
    <p:sldId id="345" r:id="rId19"/>
    <p:sldId id="346" r:id="rId20"/>
    <p:sldId id="339" r:id="rId21"/>
    <p:sldId id="343" r:id="rId22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BED"/>
    <a:srgbClr val="2EB6C4"/>
    <a:srgbClr val="2C9AC6"/>
    <a:srgbClr val="FFCC99"/>
    <a:srgbClr val="FF9966"/>
    <a:srgbClr val="FF3300"/>
    <a:srgbClr val="279B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89" autoAdjust="0"/>
    <p:restoredTop sz="94660"/>
  </p:normalViewPr>
  <p:slideViewPr>
    <p:cSldViewPr snapToGrid="0">
      <p:cViewPr varScale="1">
        <p:scale>
          <a:sx n="89" d="100"/>
          <a:sy n="89" d="100"/>
        </p:scale>
        <p:origin x="523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3F832-6382-4CD8-8F80-940F34CB6305}" type="datetimeFigureOut">
              <a:rPr lang="cs-CZ" smtClean="0"/>
              <a:t>4.9.2018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A68B5-D3DB-4B32-92DE-35FBD6BE28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0479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4.9.2018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8733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4.9.2018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9949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4.9.2018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893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4.9.2018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0007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4.9.2018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1787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4.9.2018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8678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4.9.2018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594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4.9.2018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5971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4.9.2018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3145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4.9.2018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7868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4.9.2018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8032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EF7B0-BDA2-489C-A288-F8DC2A5C90D4}" type="datetimeFigureOut">
              <a:rPr lang="cs-CZ" smtClean="0"/>
              <a:t>4.9.2018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8089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seu.mssf.cz/" TargetMode="External"/><Relationship Id="rId4" Type="http://schemas.openxmlformats.org/officeDocument/2006/relationships/image" Target="../media/image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as-moravskabrana.cz/" TargetMode="External"/><Relationship Id="rId5" Type="http://schemas.openxmlformats.org/officeDocument/2006/relationships/hyperlink" Target="http://www.irop.mmr.cz/cs/Vyzvy/Seznam/Vyzva-c-68-Zvysovani-kvality-a-dostupnosti-Infrast" TargetMode="External"/><Relationship Id="rId4" Type="http://schemas.openxmlformats.org/officeDocument/2006/relationships/image" Target="../media/image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68140"/>
            <a:ext cx="12208747" cy="989860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15366"/>
            <a:ext cx="12208747" cy="4749691"/>
          </a:xfrm>
        </p:spPr>
        <p:txBody>
          <a:bodyPr>
            <a:normAutofit fontScale="62500" lnSpcReduction="20000"/>
          </a:bodyPr>
          <a:lstStyle/>
          <a:p>
            <a:pPr marL="0" lvl="0" indent="0">
              <a:buNone/>
            </a:pPr>
            <a:endParaRPr lang="cs-CZ" sz="3600" dirty="0"/>
          </a:p>
          <a:p>
            <a:pPr marL="0" lvl="0" indent="0">
              <a:buNone/>
            </a:pPr>
            <a:endParaRPr lang="cs-CZ" sz="3600" dirty="0"/>
          </a:p>
          <a:p>
            <a:pPr marL="0" lvl="0" indent="0">
              <a:buNone/>
            </a:pPr>
            <a:endParaRPr lang="cs-CZ" sz="3600" dirty="0"/>
          </a:p>
          <a:p>
            <a:pPr marL="0" indent="0" algn="ctr">
              <a:buNone/>
            </a:pPr>
            <a:r>
              <a:rPr lang="cs-CZ" sz="4000" u="sng" dirty="0"/>
              <a:t>S</a:t>
            </a:r>
            <a:r>
              <a:rPr lang="cs-CZ" sz="4000" u="sng" dirty="0" smtClean="0"/>
              <a:t>eminář pro žadatele </a:t>
            </a:r>
            <a:r>
              <a:rPr lang="cs-CZ" sz="4000" b="1" u="sng" dirty="0" smtClean="0"/>
              <a:t>k výzvě IROP </a:t>
            </a:r>
            <a:r>
              <a:rPr lang="cs-CZ" sz="4000" b="1" u="sng" dirty="0" smtClean="0"/>
              <a:t>č.3 </a:t>
            </a:r>
          </a:p>
          <a:p>
            <a:pPr marL="0" indent="0" algn="ctr">
              <a:buNone/>
            </a:pPr>
            <a:endParaRPr lang="cs-CZ" sz="4000" b="1" u="sng" dirty="0"/>
          </a:p>
          <a:p>
            <a:pPr marL="0" indent="0" algn="ctr">
              <a:buNone/>
            </a:pPr>
            <a:r>
              <a:rPr lang="cs-CZ" sz="4000" b="1" dirty="0" smtClean="0"/>
              <a:t>3</a:t>
            </a:r>
            <a:r>
              <a:rPr lang="cs-CZ" sz="4000" b="1" dirty="0" smtClean="0"/>
              <a:t>. Výzva </a:t>
            </a:r>
            <a:r>
              <a:rPr lang="cs-CZ" sz="4000" b="1" dirty="0" smtClean="0"/>
              <a:t>IROP </a:t>
            </a:r>
            <a:r>
              <a:rPr lang="cs-CZ" sz="4000" b="1" dirty="0"/>
              <a:t>MAS MB </a:t>
            </a:r>
            <a:r>
              <a:rPr lang="cs-CZ" sz="4000" b="1" dirty="0" smtClean="0"/>
              <a:t>– </a:t>
            </a:r>
            <a:r>
              <a:rPr lang="cs-CZ" sz="4000" b="1" dirty="0"/>
              <a:t>VÝSTAVBA, REKONSTRUKCE A VYBAVENÍ VZDĚLÁVACÍCH ZAŘÍZENÍ</a:t>
            </a:r>
            <a:endParaRPr lang="cs-CZ" sz="4000" b="1" dirty="0"/>
          </a:p>
          <a:p>
            <a:pPr marL="0" lvl="0" indent="0" algn="r">
              <a:buNone/>
            </a:pPr>
            <a:r>
              <a:rPr lang="cs-CZ" sz="2400" dirty="0" smtClean="0"/>
              <a:t> </a:t>
            </a: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4</a:t>
            </a:r>
            <a:r>
              <a:rPr lang="cs-CZ" sz="2400" dirty="0" smtClean="0"/>
              <a:t>. </a:t>
            </a:r>
            <a:r>
              <a:rPr lang="cs-CZ" sz="2400" dirty="0"/>
              <a:t>9</a:t>
            </a:r>
            <a:r>
              <a:rPr lang="cs-CZ" sz="2400" dirty="0" smtClean="0"/>
              <a:t>. 2018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MAS Moravská brána</a:t>
            </a:r>
          </a:p>
          <a:p>
            <a:pPr marL="0" indent="0">
              <a:buNone/>
            </a:pPr>
            <a:r>
              <a:rPr lang="cs-CZ" sz="2000" dirty="0"/>
              <a:t>Lipník nad Bečvou</a:t>
            </a:r>
          </a:p>
          <a:p>
            <a:pPr marL="0" indent="0">
              <a:buNone/>
            </a:pPr>
            <a:r>
              <a:rPr lang="cs-CZ" sz="2000" dirty="0" smtClean="0"/>
              <a:t>MAREK ZÁBRANSKÝ</a:t>
            </a:r>
            <a:endParaRPr lang="cs-CZ" sz="2000" dirty="0"/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94" y="252184"/>
            <a:ext cx="2299339" cy="714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Nadpis 1"/>
          <p:cNvSpPr txBox="1">
            <a:spLocks/>
          </p:cNvSpPr>
          <p:nvPr/>
        </p:nvSpPr>
        <p:spPr>
          <a:xfrm>
            <a:off x="4927043" y="108286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158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280820"/>
            <a:ext cx="10515600" cy="48961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b="1" u="sng" dirty="0">
                <a:cs typeface="Times New Roman" panose="02020603050405020304" pitchFamily="18" charset="0"/>
              </a:rPr>
              <a:t>Proces hodnocení a výběru projektů</a:t>
            </a:r>
          </a:p>
          <a:p>
            <a:pPr marL="0" indent="0">
              <a:buNone/>
            </a:pPr>
            <a:r>
              <a:rPr lang="pl-PL" sz="1800" b="1" dirty="0">
                <a:cs typeface="Times New Roman" panose="02020603050405020304" pitchFamily="18" charset="0"/>
              </a:rPr>
              <a:t/>
            </a:r>
            <a:br>
              <a:rPr lang="pl-PL" sz="1800" b="1" dirty="0">
                <a:cs typeface="Times New Roman" panose="02020603050405020304" pitchFamily="18" charset="0"/>
              </a:rPr>
            </a:br>
            <a:r>
              <a:rPr lang="cs-CZ" sz="1800" b="1" dirty="0">
                <a:cs typeface="Times New Roman" panose="02020603050405020304" pitchFamily="18" charset="0"/>
              </a:rPr>
              <a:t>Hodnocení přijatelnosti a formálních náležitostí</a:t>
            </a:r>
          </a:p>
          <a:p>
            <a:pPr marL="0" indent="0">
              <a:buNone/>
            </a:pPr>
            <a:endParaRPr lang="cs-CZ" sz="1800" b="1" dirty="0"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1800" dirty="0">
                <a:cs typeface="Times New Roman" panose="02020603050405020304" pitchFamily="18" charset="0"/>
              </a:rPr>
              <a:t>První fáze hodnocení projektů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1800" dirty="0">
                <a:cs typeface="Times New Roman" panose="02020603050405020304" pitchFamily="18" charset="0"/>
              </a:rPr>
              <a:t>Posouzení základních věcných a administrativních požadavků 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1800" dirty="0">
                <a:cs typeface="Times New Roman" panose="02020603050405020304" pitchFamily="18" charset="0"/>
              </a:rPr>
              <a:t>Provádějí pracovníci MAS Moravská brána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1800" dirty="0">
                <a:cs typeface="Times New Roman" panose="02020603050405020304" pitchFamily="18" charset="0"/>
              </a:rPr>
              <a:t>Lhůta max. 20 pracovních dnů od ukončení příjmu žádostí o podporu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1800" dirty="0">
                <a:cs typeface="Times New Roman" panose="02020603050405020304" pitchFamily="18" charset="0"/>
              </a:rPr>
              <a:t>Kritéria přijatelnosti jsou </a:t>
            </a:r>
            <a:r>
              <a:rPr lang="cs-CZ" sz="1800" dirty="0" smtClean="0">
                <a:cs typeface="Times New Roman" panose="02020603050405020304" pitchFamily="18" charset="0"/>
              </a:rPr>
              <a:t>až na 1 kritérium (definice příjemce) napravitelná</a:t>
            </a:r>
            <a:endParaRPr lang="cs-CZ" sz="1800" dirty="0"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1800" dirty="0">
                <a:cs typeface="Times New Roman" panose="02020603050405020304" pitchFamily="18" charset="0"/>
              </a:rPr>
              <a:t>Kritéria formálních náležitostí jsou opravitelná – žadatel vyzván 1 x k opravě nebo doplnění ve lhůtě do 5 pracovních dní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1800" dirty="0">
                <a:cs typeface="Times New Roman" panose="02020603050405020304" pitchFamily="18" charset="0"/>
              </a:rPr>
              <a:t>Hodnotí se podle kontrolních otázek uvedených pro každé kritérium (ANO/NE)</a:t>
            </a:r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935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190386"/>
            <a:ext cx="10515600" cy="498657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2000" b="1" u="sng" dirty="0">
                <a:latin typeface="+mj-lt"/>
                <a:cs typeface="Times New Roman" panose="02020603050405020304" pitchFamily="18" charset="0"/>
              </a:rPr>
              <a:t>Proces hodnocení a výběru </a:t>
            </a:r>
            <a:r>
              <a:rPr lang="cs-CZ" sz="2000" b="1" u="sng" dirty="0" smtClean="0">
                <a:latin typeface="+mj-lt"/>
                <a:cs typeface="Times New Roman" panose="02020603050405020304" pitchFamily="18" charset="0"/>
              </a:rPr>
              <a:t>projektů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1600" b="1" dirty="0">
                <a:latin typeface="+mj-lt"/>
                <a:cs typeface="Times New Roman" panose="02020603050405020304" pitchFamily="18" charset="0"/>
              </a:rPr>
              <a:t/>
            </a:r>
            <a:br>
              <a:rPr lang="cs-CZ" sz="1600" b="1" dirty="0">
                <a:latin typeface="+mj-lt"/>
                <a:cs typeface="Times New Roman" panose="02020603050405020304" pitchFamily="18" charset="0"/>
              </a:rPr>
            </a:br>
            <a:r>
              <a:rPr lang="cs-CZ" sz="1600" b="1" dirty="0">
                <a:latin typeface="+mj-lt"/>
                <a:cs typeface="Times New Roman" panose="02020603050405020304" pitchFamily="18" charset="0"/>
              </a:rPr>
              <a:t>Věcné hodnocení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cs-CZ" sz="160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1600" dirty="0">
                <a:latin typeface="+mj-lt"/>
                <a:cs typeface="Times New Roman" panose="02020603050405020304" pitchFamily="18" charset="0"/>
              </a:rPr>
              <a:t>Druhá fáze hodnocení projektů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1600" dirty="0">
                <a:latin typeface="+mj-lt"/>
                <a:cs typeface="Times New Roman" panose="02020603050405020304" pitchFamily="18" charset="0"/>
              </a:rPr>
              <a:t>Hodnocení kvality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1600" dirty="0">
                <a:latin typeface="+mj-lt"/>
                <a:cs typeface="Times New Roman" panose="02020603050405020304" pitchFamily="18" charset="0"/>
              </a:rPr>
              <a:t>Provádí Výběrová komise MAS Moravská brána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1600" dirty="0">
                <a:latin typeface="+mj-lt"/>
                <a:cs typeface="Times New Roman" panose="02020603050405020304" pitchFamily="18" charset="0"/>
              </a:rPr>
              <a:t>Pouze žádosti o podporu, které uspěly v 1. fázi hodnocení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1600" dirty="0">
                <a:latin typeface="+mj-lt"/>
                <a:cs typeface="Times New Roman" panose="02020603050405020304" pitchFamily="18" charset="0"/>
              </a:rPr>
              <a:t>Lhůta max. 30 pracovních dnů od ukončení hodnocení formálních náležitostí a přijatelnosti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1600" dirty="0">
                <a:latin typeface="+mj-lt"/>
                <a:cs typeface="Times New Roman" panose="02020603050405020304" pitchFamily="18" charset="0"/>
              </a:rPr>
              <a:t>Mohou být Výběrovou komisí vymezeny podmínky pro úpravu projektů ze strany žadatele, za kterých by měl být projekt podpořen</a:t>
            </a:r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320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97848"/>
            <a:ext cx="10455949" cy="586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74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32832"/>
            <a:ext cx="9551521" cy="582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74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252273"/>
            <a:ext cx="10515600" cy="492469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2000" b="1" dirty="0">
                <a:cs typeface="Times New Roman" panose="02020603050405020304" pitchFamily="18" charset="0"/>
              </a:rPr>
              <a:t>Proces hodnocení a výběru projektů</a:t>
            </a:r>
            <a:br>
              <a:rPr lang="cs-CZ" sz="2000" b="1" dirty="0">
                <a:cs typeface="Times New Roman" panose="02020603050405020304" pitchFamily="18" charset="0"/>
              </a:rPr>
            </a:br>
            <a:endParaRPr lang="cs-CZ" sz="2000" b="1" dirty="0" smtClean="0"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2000" b="1" dirty="0" smtClean="0">
                <a:cs typeface="Times New Roman" panose="02020603050405020304" pitchFamily="18" charset="0"/>
              </a:rPr>
              <a:t>Věcné </a:t>
            </a:r>
            <a:r>
              <a:rPr lang="cs-CZ" sz="2000" b="1" dirty="0">
                <a:cs typeface="Times New Roman" panose="02020603050405020304" pitchFamily="18" charset="0"/>
              </a:rPr>
              <a:t>hodnocení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cs-CZ" sz="1600" dirty="0"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000" dirty="0">
                <a:cs typeface="Times New Roman" panose="02020603050405020304" pitchFamily="18" charset="0"/>
              </a:rPr>
              <a:t>Max. počet bodů věcného hodnocení - 8</a:t>
            </a:r>
            <a:r>
              <a:rPr lang="cs-CZ" sz="2000" dirty="0" smtClean="0">
                <a:cs typeface="Times New Roman" panose="02020603050405020304" pitchFamily="18" charset="0"/>
              </a:rPr>
              <a:t>0 </a:t>
            </a:r>
            <a:endParaRPr lang="cs-CZ" sz="2000" dirty="0"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000" dirty="0">
                <a:cs typeface="Times New Roman" panose="02020603050405020304" pitchFamily="18" charset="0"/>
              </a:rPr>
              <a:t>Žádost musí získat min. </a:t>
            </a:r>
            <a:r>
              <a:rPr lang="cs-CZ" sz="2000" dirty="0" smtClean="0">
                <a:cs typeface="Times New Roman" panose="02020603050405020304" pitchFamily="18" charset="0"/>
              </a:rPr>
              <a:t>40 </a:t>
            </a:r>
            <a:r>
              <a:rPr lang="cs-CZ" sz="2000" dirty="0">
                <a:cs typeface="Times New Roman" panose="02020603050405020304" pitchFamily="18" charset="0"/>
              </a:rPr>
              <a:t>bodů, aby splnila podmínky věcného hodnocení </a:t>
            </a:r>
          </a:p>
          <a:p>
            <a:r>
              <a:rPr lang="cs-CZ" sz="2000" dirty="0" smtClean="0">
                <a:cs typeface="Times New Roman" panose="02020603050405020304" pitchFamily="18" charset="0"/>
              </a:rPr>
              <a:t>MAS </a:t>
            </a:r>
            <a:r>
              <a:rPr lang="cs-CZ" sz="2000" dirty="0">
                <a:cs typeface="Times New Roman" panose="02020603050405020304" pitchFamily="18" charset="0"/>
              </a:rPr>
              <a:t>současně upozorňuje, že tento závěr ještě předává k závěrečnému ověření způsobilosti projektů a ke kontrole administrativních postupů na ŘO </a:t>
            </a:r>
            <a:r>
              <a:rPr lang="cs-CZ" sz="2000" dirty="0" smtClean="0">
                <a:cs typeface="Times New Roman" panose="02020603050405020304" pitchFamily="18" charset="0"/>
              </a:rPr>
              <a:t>IROP</a:t>
            </a:r>
            <a:endParaRPr lang="cs-CZ" sz="2000" dirty="0"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439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252273"/>
            <a:ext cx="10515600" cy="48961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>
                <a:cs typeface="Times New Roman" panose="02020603050405020304" pitchFamily="18" charset="0"/>
              </a:rPr>
              <a:t>Proces hodnocení a výběru projektů</a:t>
            </a:r>
            <a:br>
              <a:rPr lang="cs-CZ" sz="2000" b="1" dirty="0">
                <a:cs typeface="Times New Roman" panose="02020603050405020304" pitchFamily="18" charset="0"/>
              </a:rPr>
            </a:br>
            <a:r>
              <a:rPr lang="cs-CZ" sz="2000" b="1" dirty="0">
                <a:cs typeface="Times New Roman" panose="02020603050405020304" pitchFamily="18" charset="0"/>
              </a:rPr>
              <a:t>Shrnutí a lhůty</a:t>
            </a:r>
          </a:p>
          <a:p>
            <a:r>
              <a:rPr lang="cs-CZ" sz="1700" dirty="0">
                <a:cs typeface="Times New Roman" panose="02020603050405020304" pitchFamily="18" charset="0"/>
              </a:rPr>
              <a:t>Hodnocení formální náležitosti a přijatelnosti:	do 20 pracovních dní ze strany MAS</a:t>
            </a:r>
          </a:p>
          <a:p>
            <a:pPr marL="457200" lvl="1" indent="0">
              <a:buNone/>
            </a:pPr>
            <a:r>
              <a:rPr lang="cs-CZ" sz="1700" dirty="0">
                <a:cs typeface="Times New Roman" panose="02020603050405020304" pitchFamily="18" charset="0"/>
              </a:rPr>
              <a:t>Odvolání:		do 15 kalendářních dní ze strany žadatele </a:t>
            </a:r>
          </a:p>
          <a:p>
            <a:r>
              <a:rPr lang="cs-CZ" sz="1700" dirty="0">
                <a:cs typeface="Times New Roman" panose="02020603050405020304" pitchFamily="18" charset="0"/>
              </a:rPr>
              <a:t>Věcné hodnocení:       do 30 pracovních dní ze strany MAS</a:t>
            </a:r>
          </a:p>
          <a:p>
            <a:pPr marL="457200" lvl="1" indent="0">
              <a:buNone/>
            </a:pPr>
            <a:r>
              <a:rPr lang="cs-CZ" sz="1700" dirty="0">
                <a:cs typeface="Times New Roman" panose="02020603050405020304" pitchFamily="18" charset="0"/>
              </a:rPr>
              <a:t>Odvolání: 		do 15 kalendářních dní ze strany žadatele</a:t>
            </a:r>
          </a:p>
          <a:p>
            <a:r>
              <a:rPr lang="cs-CZ" sz="1700" dirty="0">
                <a:cs typeface="Times New Roman" panose="02020603050405020304" pitchFamily="18" charset="0"/>
              </a:rPr>
              <a:t>Závěrečné ověření způsobilosti:	</a:t>
            </a:r>
          </a:p>
          <a:p>
            <a:pPr marL="114300" indent="0">
              <a:buNone/>
            </a:pPr>
            <a:r>
              <a:rPr lang="cs-CZ" sz="1700" dirty="0">
                <a:cs typeface="Times New Roman" panose="02020603050405020304" pitchFamily="18" charset="0"/>
              </a:rPr>
              <a:t>                           ŘO provádí neprodleně dle administrativních kapacit</a:t>
            </a:r>
          </a:p>
          <a:p>
            <a:r>
              <a:rPr lang="cs-CZ" sz="1700" dirty="0">
                <a:cs typeface="Times New Roman" panose="02020603050405020304" pitchFamily="18" charset="0"/>
              </a:rPr>
              <a:t>Vydání právního </a:t>
            </a:r>
            <a:r>
              <a:rPr lang="cs-CZ" sz="1700" dirty="0"/>
              <a:t>aktu u doporučených žádostí:</a:t>
            </a:r>
          </a:p>
          <a:p>
            <a:pPr marL="114300" indent="0">
              <a:buNone/>
            </a:pPr>
            <a:r>
              <a:rPr lang="cs-CZ" sz="1700" dirty="0"/>
              <a:t>                              do 3 měsíců ze strany ŘO </a:t>
            </a:r>
            <a:r>
              <a:rPr lang="cs-CZ" sz="1700" dirty="0" smtClean="0"/>
              <a:t>IROP</a:t>
            </a:r>
          </a:p>
          <a:p>
            <a:r>
              <a:rPr lang="cs-CZ" sz="1700" dirty="0" smtClean="0"/>
              <a:t>Proplacení projektu:	</a:t>
            </a:r>
          </a:p>
          <a:p>
            <a:pPr marL="114300" indent="0">
              <a:buNone/>
            </a:pPr>
            <a:r>
              <a:rPr lang="cs-CZ" sz="1700" dirty="0" smtClean="0"/>
              <a:t>                              do 3 měsíců od podání žádosti o platbu</a:t>
            </a:r>
          </a:p>
        </p:txBody>
      </p:sp>
    </p:spTree>
    <p:extLst>
      <p:ext uri="{BB962C8B-B14F-4D97-AF65-F5344CB8AC3E}">
        <p14:creationId xmlns:p14="http://schemas.microsoft.com/office/powerpoint/2010/main" val="379579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280820"/>
            <a:ext cx="10515600" cy="48961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b="1" dirty="0"/>
              <a:t>Povinné </a:t>
            </a:r>
            <a:r>
              <a:rPr lang="cs-CZ" sz="1800" b="1" dirty="0" smtClean="0"/>
              <a:t>podmínky podání </a:t>
            </a:r>
            <a:r>
              <a:rPr lang="cs-CZ" sz="1800" b="1" dirty="0"/>
              <a:t>žádosti </a:t>
            </a:r>
          </a:p>
          <a:p>
            <a:pPr marL="0" indent="0">
              <a:buNone/>
            </a:pPr>
            <a:endParaRPr lang="cs-CZ" sz="1800" dirty="0"/>
          </a:p>
          <a:p>
            <a:r>
              <a:rPr lang="cs-CZ" sz="1800" dirty="0">
                <a:cs typeface="Times New Roman" panose="02020603050405020304" pitchFamily="18" charset="0"/>
              </a:rPr>
              <a:t>Registrace do systému IS KP14+</a:t>
            </a:r>
          </a:p>
          <a:p>
            <a:pPr lvl="1"/>
            <a:r>
              <a:rPr lang="cs-CZ" sz="1800" dirty="0">
                <a:cs typeface="Times New Roman" panose="02020603050405020304" pitchFamily="18" charset="0"/>
                <a:hlinkClick r:id="rId5"/>
              </a:rPr>
              <a:t>https://mseu.mssf.cz/</a:t>
            </a:r>
            <a:r>
              <a:rPr lang="cs-CZ" sz="1800" dirty="0">
                <a:cs typeface="Times New Roman" panose="02020603050405020304" pitchFamily="18" charset="0"/>
              </a:rPr>
              <a:t> (!! Jen v prohlížeči Microsoft </a:t>
            </a:r>
            <a:r>
              <a:rPr lang="cs-CZ" sz="1800" dirty="0" err="1" smtClean="0">
                <a:cs typeface="Times New Roman" panose="02020603050405020304" pitchFamily="18" charset="0"/>
              </a:rPr>
              <a:t>explorer</a:t>
            </a:r>
            <a:r>
              <a:rPr lang="cs-CZ" sz="1800" dirty="0" smtClean="0">
                <a:cs typeface="Times New Roman" panose="02020603050405020304" pitchFamily="18" charset="0"/>
              </a:rPr>
              <a:t> </a:t>
            </a:r>
            <a:r>
              <a:rPr lang="cs-CZ" sz="1800" dirty="0">
                <a:cs typeface="Times New Roman" panose="02020603050405020304" pitchFamily="18" charset="0"/>
              </a:rPr>
              <a:t>nebo </a:t>
            </a:r>
            <a:r>
              <a:rPr lang="cs-CZ" sz="1800" dirty="0" err="1">
                <a:cs typeface="Times New Roman" panose="02020603050405020304" pitchFamily="18" charset="0"/>
              </a:rPr>
              <a:t>Mozilla</a:t>
            </a:r>
            <a:r>
              <a:rPr lang="cs-CZ" sz="1800" dirty="0"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cs typeface="Times New Roman" panose="02020603050405020304" pitchFamily="18" charset="0"/>
              </a:rPr>
              <a:t>firefox</a:t>
            </a:r>
            <a:r>
              <a:rPr lang="cs-CZ" sz="1800" dirty="0">
                <a:cs typeface="Times New Roman" panose="02020603050405020304" pitchFamily="18" charset="0"/>
              </a:rPr>
              <a:t>)</a:t>
            </a:r>
          </a:p>
          <a:p>
            <a:r>
              <a:rPr lang="cs-CZ" sz="1800" dirty="0">
                <a:cs typeface="Times New Roman" panose="02020603050405020304" pitchFamily="18" charset="0"/>
              </a:rPr>
              <a:t>Vyplnění elektronické verze žádosti</a:t>
            </a:r>
          </a:p>
          <a:p>
            <a:r>
              <a:rPr lang="cs-CZ" sz="1800" dirty="0">
                <a:cs typeface="Times New Roman" panose="02020603050405020304" pitchFamily="18" charset="0"/>
              </a:rPr>
              <a:t>Finalizace elektronické verze žádosti</a:t>
            </a:r>
          </a:p>
          <a:p>
            <a:r>
              <a:rPr lang="cs-CZ" sz="1800" dirty="0">
                <a:cs typeface="Times New Roman" panose="02020603050405020304" pitchFamily="18" charset="0"/>
              </a:rPr>
              <a:t>Podepsání a odeslání elektronické verze žádosti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1800" dirty="0">
              <a:cs typeface="Times New Roman" panose="02020603050405020304" pitchFamily="18" charset="0"/>
            </a:endParaRPr>
          </a:p>
          <a:p>
            <a:r>
              <a:rPr lang="cs-CZ" sz="1800" dirty="0">
                <a:cs typeface="Times New Roman" panose="02020603050405020304" pitchFamily="18" charset="0"/>
              </a:rPr>
              <a:t>!! Veškeré žádosti se zasílají jen v elektronické podobě prostřednictvím IS KP14+</a:t>
            </a:r>
          </a:p>
          <a:p>
            <a:r>
              <a:rPr lang="cs-CZ" sz="1800" dirty="0">
                <a:cs typeface="Times New Roman" panose="02020603050405020304" pitchFamily="18" charset="0"/>
              </a:rPr>
              <a:t>!! Zřízení elektronického podpisu před podáním/odesláním žádosti</a:t>
            </a:r>
          </a:p>
          <a:p>
            <a:r>
              <a:rPr lang="cs-CZ" sz="1800" dirty="0">
                <a:cs typeface="Times New Roman" panose="02020603050405020304" pitchFamily="18" charset="0"/>
              </a:rPr>
              <a:t>!! Aktivní datová schránka</a:t>
            </a:r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319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u="sng" dirty="0" smtClean="0"/>
              <a:t>      </a:t>
            </a:r>
            <a:r>
              <a:rPr lang="cs-CZ" sz="4000" b="1" dirty="0" smtClean="0"/>
              <a:t>        </a:t>
            </a:r>
            <a:r>
              <a:rPr lang="cs-CZ" sz="4000" b="1" u="sng" dirty="0" smtClean="0"/>
              <a:t>Povinné </a:t>
            </a:r>
            <a:r>
              <a:rPr lang="cs-CZ" sz="4000" b="1" u="sng" dirty="0"/>
              <a:t>přílohy žádosti </a:t>
            </a:r>
            <a:endParaRPr lang="cs-CZ" sz="4000" u="sng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0" y="1064970"/>
            <a:ext cx="12208747" cy="5111994"/>
          </a:xfrm>
        </p:spPr>
        <p:txBody>
          <a:bodyPr>
            <a:noAutofit/>
          </a:bodyPr>
          <a:lstStyle/>
          <a:p>
            <a:r>
              <a:rPr lang="cs-CZ" sz="1400" b="1" dirty="0" smtClean="0"/>
              <a:t>1 </a:t>
            </a:r>
            <a:r>
              <a:rPr lang="cs-CZ" sz="1400" dirty="0" smtClean="0"/>
              <a:t>Plná moc (vzor Plné moci je přílohou č. 11 Obecných pravidel) </a:t>
            </a:r>
          </a:p>
          <a:p>
            <a:r>
              <a:rPr lang="pt-BR" sz="1400" b="1" dirty="0" smtClean="0"/>
              <a:t>2 </a:t>
            </a:r>
            <a:r>
              <a:rPr lang="pt-BR" sz="1400" dirty="0" smtClean="0"/>
              <a:t>Zadávací a výběrová řízení</a:t>
            </a:r>
            <a:r>
              <a:rPr lang="cs-CZ" sz="1400" dirty="0" smtClean="0"/>
              <a:t> (pouze uzavřenou smlouvu na plnění zakázky, pokud je) </a:t>
            </a:r>
            <a:endParaRPr lang="pt-BR" sz="1400" dirty="0" smtClean="0"/>
          </a:p>
          <a:p>
            <a:r>
              <a:rPr lang="cs-CZ" sz="1400" b="1" dirty="0"/>
              <a:t>3</a:t>
            </a:r>
            <a:r>
              <a:rPr lang="cs-CZ" sz="1400" b="1" dirty="0" smtClean="0"/>
              <a:t> </a:t>
            </a:r>
            <a:r>
              <a:rPr lang="cs-CZ" sz="1400" dirty="0" smtClean="0"/>
              <a:t>Doklad o právní subjektivitě</a:t>
            </a:r>
          </a:p>
          <a:p>
            <a:r>
              <a:rPr lang="cs-CZ" sz="1400" b="1" dirty="0" smtClean="0"/>
              <a:t>4 </a:t>
            </a:r>
            <a:r>
              <a:rPr lang="cs-CZ" sz="1400" dirty="0" smtClean="0"/>
              <a:t>Studie proveditelnosti (podle osnovy uvedené v příloze č. 4B – 4D Specifických pravidel)</a:t>
            </a:r>
            <a:r>
              <a:rPr lang="cs-CZ" sz="1400" dirty="0" smtClean="0"/>
              <a:t> </a:t>
            </a:r>
            <a:r>
              <a:rPr lang="cs-CZ" sz="1400" dirty="0" smtClean="0"/>
              <a:t> </a:t>
            </a:r>
          </a:p>
          <a:p>
            <a:r>
              <a:rPr lang="cs-CZ" sz="1400" b="1" dirty="0" smtClean="0"/>
              <a:t>5 </a:t>
            </a:r>
            <a:r>
              <a:rPr lang="cs-CZ" sz="1400" dirty="0" smtClean="0"/>
              <a:t>Doklad </a:t>
            </a:r>
            <a:r>
              <a:rPr lang="cs-CZ" sz="1400" dirty="0"/>
              <a:t>o prokázání právních vztahů k majetku, který je </a:t>
            </a:r>
            <a:r>
              <a:rPr lang="cs-CZ" sz="1400" dirty="0" smtClean="0"/>
              <a:t>předmětem projektu</a:t>
            </a:r>
            <a:endParaRPr lang="cs-CZ" sz="1400" dirty="0"/>
          </a:p>
          <a:p>
            <a:r>
              <a:rPr lang="cs-CZ" sz="1400" b="1" dirty="0" smtClean="0"/>
              <a:t>6 </a:t>
            </a:r>
            <a:r>
              <a:rPr lang="cs-CZ" sz="1400" dirty="0" smtClean="0"/>
              <a:t>Územní </a:t>
            </a:r>
            <a:r>
              <a:rPr lang="cs-CZ" sz="1400" dirty="0"/>
              <a:t>rozhodnutí s nabytím právní moci nebo územní souhlas </a:t>
            </a:r>
            <a:r>
              <a:rPr lang="cs-CZ" sz="1400" dirty="0" smtClean="0"/>
              <a:t>nebo účinná </a:t>
            </a:r>
            <a:r>
              <a:rPr lang="cs-CZ" sz="1400" dirty="0"/>
              <a:t>veřejnoprávní smlouva nahrazující územní řízení</a:t>
            </a:r>
          </a:p>
          <a:p>
            <a:r>
              <a:rPr lang="cs-CZ" sz="1400" b="1" dirty="0" smtClean="0"/>
              <a:t>7 </a:t>
            </a:r>
            <a:r>
              <a:rPr lang="cs-CZ" sz="1400" dirty="0" smtClean="0"/>
              <a:t>Žádost </a:t>
            </a:r>
            <a:r>
              <a:rPr lang="cs-CZ" sz="1400" dirty="0"/>
              <a:t>o stavební povolení nebo ohlášení, případně </a:t>
            </a:r>
            <a:r>
              <a:rPr lang="cs-CZ" sz="1400" dirty="0" smtClean="0"/>
              <a:t>stavební povolení </a:t>
            </a:r>
            <a:r>
              <a:rPr lang="cs-CZ" sz="1400" dirty="0"/>
              <a:t>s nabytím právní moci nebo souhlas s provedením </a:t>
            </a:r>
            <a:r>
              <a:rPr lang="cs-CZ" sz="1400" dirty="0" smtClean="0"/>
              <a:t>ohlášeného stavebního </a:t>
            </a:r>
            <a:r>
              <a:rPr lang="cs-CZ" sz="1400" dirty="0"/>
              <a:t>záměru nebo veřejnoprávní smlouva nahrazující </a:t>
            </a:r>
            <a:r>
              <a:rPr lang="cs-CZ" sz="1400" dirty="0" smtClean="0"/>
              <a:t>stavební povolení</a:t>
            </a:r>
            <a:endParaRPr lang="cs-CZ" sz="1400" dirty="0"/>
          </a:p>
          <a:p>
            <a:r>
              <a:rPr lang="cs-CZ" sz="1400" b="1" dirty="0" smtClean="0"/>
              <a:t>8 </a:t>
            </a:r>
            <a:r>
              <a:rPr lang="cs-CZ" sz="1400" dirty="0" smtClean="0"/>
              <a:t>Projektová </a:t>
            </a:r>
            <a:r>
              <a:rPr lang="cs-CZ" sz="1400" dirty="0"/>
              <a:t>dokumentace pro vydání stavebního povolení nebo </a:t>
            </a:r>
            <a:r>
              <a:rPr lang="cs-CZ" sz="1400" dirty="0" smtClean="0"/>
              <a:t>pro ohlášení </a:t>
            </a:r>
            <a:r>
              <a:rPr lang="cs-CZ" sz="1400" dirty="0"/>
              <a:t>stavby</a:t>
            </a:r>
          </a:p>
          <a:p>
            <a:r>
              <a:rPr lang="cs-CZ" sz="1400" b="1" dirty="0" smtClean="0"/>
              <a:t>9 </a:t>
            </a:r>
            <a:r>
              <a:rPr lang="cs-CZ" sz="1400" dirty="0" smtClean="0"/>
              <a:t>Položkový </a:t>
            </a:r>
            <a:r>
              <a:rPr lang="cs-CZ" sz="1400" dirty="0"/>
              <a:t>rozpočet </a:t>
            </a:r>
            <a:r>
              <a:rPr lang="cs-CZ" sz="1400" dirty="0" smtClean="0"/>
              <a:t>stavby</a:t>
            </a:r>
          </a:p>
          <a:p>
            <a:r>
              <a:rPr lang="cs-CZ" sz="1400" b="1" dirty="0" smtClean="0"/>
              <a:t>10 </a:t>
            </a:r>
            <a:r>
              <a:rPr lang="cs-CZ" sz="1400" dirty="0" smtClean="0"/>
              <a:t>Výpočet čistých jiných peněžních příjmů</a:t>
            </a:r>
          </a:p>
          <a:p>
            <a:r>
              <a:rPr lang="cs-CZ" sz="1400" b="1" dirty="0" smtClean="0"/>
              <a:t>11 </a:t>
            </a:r>
            <a:r>
              <a:rPr lang="cs-CZ" sz="1400" dirty="0" smtClean="0"/>
              <a:t>Čestné </a:t>
            </a:r>
            <a:r>
              <a:rPr lang="cs-CZ" sz="1400" dirty="0"/>
              <a:t>prohlášení o skutečném majiteli (Vzor čestného prohlášení je přílohou Obecných pravidel č. 30.) </a:t>
            </a:r>
            <a:endParaRPr lang="cs-CZ" sz="1400" dirty="0" smtClean="0"/>
          </a:p>
          <a:p>
            <a:r>
              <a:rPr lang="cs-CZ" sz="1400" b="1" dirty="0" smtClean="0"/>
              <a:t>12</a:t>
            </a:r>
            <a:r>
              <a:rPr lang="cs-CZ" sz="1400" dirty="0" smtClean="0"/>
              <a:t> </a:t>
            </a:r>
            <a:r>
              <a:rPr lang="cs-CZ" sz="1400" dirty="0"/>
              <a:t>Výpis z Rejstříku škol a školských zařízení</a:t>
            </a:r>
            <a:endParaRPr lang="cs-CZ" sz="1400" dirty="0"/>
          </a:p>
          <a:p>
            <a:pPr marL="0" indent="0">
              <a:buNone/>
            </a:pPr>
            <a:endParaRPr lang="cs-CZ" sz="1400" b="1" dirty="0" smtClean="0"/>
          </a:p>
          <a:p>
            <a:pPr marL="0" indent="0">
              <a:buNone/>
            </a:pPr>
            <a:r>
              <a:rPr lang="cs-CZ" sz="1400" b="1" dirty="0" smtClean="0"/>
              <a:t>Pokud je některá povinná příloha pro žadatele nerelevantní, žadatel nahraje jako přílohu dokument, ve kterém uvede zdůvodnění nedoložení povinné přílohy.</a:t>
            </a:r>
            <a:endParaRPr lang="cs-CZ" sz="1400" b="1" dirty="0"/>
          </a:p>
        </p:txBody>
      </p:sp>
    </p:spTree>
    <p:extLst>
      <p:ext uri="{BB962C8B-B14F-4D97-AF65-F5344CB8AC3E}">
        <p14:creationId xmlns:p14="http://schemas.microsoft.com/office/powerpoint/2010/main" val="217826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59798" y="1476295"/>
            <a:ext cx="11194002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u="sng" dirty="0" smtClean="0">
                <a:cs typeface="Times New Roman" panose="02020603050405020304" pitchFamily="18" charset="0"/>
              </a:rPr>
              <a:t>POVINNÁ PUBLICITA</a:t>
            </a:r>
          </a:p>
          <a:p>
            <a:pPr marL="0" indent="0">
              <a:buNone/>
            </a:pPr>
            <a:endParaRPr lang="cs-CZ" sz="1100" b="1" u="sng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/>
              <a:t>Po vydání prvního právního aktu v průběhu realizace </a:t>
            </a:r>
            <a:r>
              <a:rPr lang="cs-CZ" sz="2000" dirty="0" smtClean="0"/>
              <a:t>projektu:</a:t>
            </a:r>
            <a:endParaRPr lang="cs-CZ" sz="2000" dirty="0"/>
          </a:p>
          <a:p>
            <a:r>
              <a:rPr lang="cs-CZ" sz="2000" b="1" dirty="0"/>
              <a:t>internetové </a:t>
            </a:r>
            <a:r>
              <a:rPr lang="cs-CZ" sz="2000" b="1" dirty="0" smtClean="0"/>
              <a:t>stránky</a:t>
            </a:r>
            <a:r>
              <a:rPr lang="cs-CZ" sz="2000" dirty="0"/>
              <a:t> </a:t>
            </a:r>
            <a:r>
              <a:rPr lang="cs-CZ" sz="2000" dirty="0" smtClean="0"/>
              <a:t>- zveřejnění stručného </a:t>
            </a:r>
            <a:r>
              <a:rPr lang="cs-CZ" sz="2000" dirty="0"/>
              <a:t>popis projektu, jeho cíle, výsledky a informaci, že je na projekt poskytována finanční podpora z EU. Na internetových stránkách musí být umístěna loga EU a MMR ČR </a:t>
            </a:r>
            <a:r>
              <a:rPr lang="cs-CZ" sz="2000" dirty="0" smtClean="0"/>
              <a:t>(</a:t>
            </a:r>
            <a:r>
              <a:rPr lang="cs-CZ" sz="2000" dirty="0"/>
              <a:t>viz kap. </a:t>
            </a:r>
            <a:r>
              <a:rPr lang="cs-CZ" sz="2000" dirty="0" smtClean="0"/>
              <a:t>13.3 Obecných pravidel). </a:t>
            </a:r>
            <a:endParaRPr lang="cs-CZ" sz="2000" dirty="0"/>
          </a:p>
          <a:p>
            <a:r>
              <a:rPr lang="cs-CZ" sz="2000" b="1" dirty="0"/>
              <a:t>příjemce</a:t>
            </a:r>
            <a:r>
              <a:rPr lang="cs-CZ" sz="2000" dirty="0"/>
              <a:t> umístí po zahájení realizace projektu na viditelném místě v místě realizace projektu </a:t>
            </a:r>
            <a:r>
              <a:rPr lang="cs-CZ" sz="2000" b="1" dirty="0"/>
              <a:t>plakát </a:t>
            </a:r>
            <a:r>
              <a:rPr lang="cs-CZ" sz="2000" dirty="0"/>
              <a:t>o minimální velikost A3 (lze použít na výšku i na šířku). Na plakátu musí být uveden název projektu, hlavní cíl projektu a věta: Projekt &lt;název projektu&gt; je spolufinancován Evropskou unií. </a:t>
            </a:r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dirty="0"/>
              <a:t>Příjemce popisuje realizované formy publicity ve Zprávě o realizaci. Pro ověření publicity dokládá příjemce jako přílohu Zprávy o realizace fotografie realizované publicity a </a:t>
            </a:r>
            <a:r>
              <a:rPr lang="cs-CZ" dirty="0" err="1"/>
              <a:t>screenshot</a:t>
            </a:r>
            <a:r>
              <a:rPr lang="cs-CZ" dirty="0"/>
              <a:t> webových stránek. </a:t>
            </a:r>
            <a:endParaRPr lang="cs-CZ" dirty="0"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952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59798" y="1280820"/>
            <a:ext cx="12032202" cy="48961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u="sng" dirty="0" smtClean="0">
                <a:cs typeface="Times New Roman" panose="02020603050405020304" pitchFamily="18" charset="0"/>
              </a:rPr>
              <a:t>Podmínky pro výběrová řízení (metodický pokyn pro zadávání zakázek – příloha č. 3 Obecných pravidel)</a:t>
            </a:r>
            <a:endParaRPr lang="cs-CZ" sz="2000" dirty="0"/>
          </a:p>
          <a:p>
            <a:r>
              <a:rPr lang="cs-CZ" sz="2000" dirty="0"/>
              <a:t>Příjemci </a:t>
            </a:r>
            <a:r>
              <a:rPr lang="cs-CZ" sz="2000" dirty="0" smtClean="0"/>
              <a:t>nemusí dodržovat </a:t>
            </a:r>
            <a:r>
              <a:rPr lang="cs-CZ" sz="2000" dirty="0"/>
              <a:t>postupy </a:t>
            </a:r>
            <a:r>
              <a:rPr lang="cs-CZ" sz="2000" dirty="0" smtClean="0"/>
              <a:t>v </a:t>
            </a:r>
            <a:r>
              <a:rPr lang="cs-CZ" sz="2000" dirty="0"/>
              <a:t>tomto MP </a:t>
            </a:r>
            <a:r>
              <a:rPr lang="cs-CZ" sz="2000" dirty="0" smtClean="0"/>
              <a:t>při zadávání zakázek </a:t>
            </a:r>
            <a:r>
              <a:rPr lang="cs-CZ" sz="2000" dirty="0"/>
              <a:t>malého rozsahu, jejichž předpokládaná hodnota je nižší než: </a:t>
            </a:r>
            <a:r>
              <a:rPr lang="pl-PL" sz="2000" dirty="0"/>
              <a:t>400 000,- Kč bez DPH </a:t>
            </a:r>
            <a:r>
              <a:rPr lang="pl-PL" sz="2000" dirty="0" smtClean="0"/>
              <a:t>(musí dodržet transparentnost a zamezit střetu zájmů)</a:t>
            </a:r>
          </a:p>
          <a:p>
            <a:r>
              <a:rPr lang="pl-PL" sz="2000" dirty="0" smtClean="0"/>
              <a:t>Výzva min. 3 dodavatelům, zadávací dokumentace (</a:t>
            </a:r>
            <a:r>
              <a:rPr lang="cs-CZ" sz="2000" dirty="0"/>
              <a:t>d</a:t>
            </a:r>
            <a:r>
              <a:rPr lang="cs-CZ" sz="2000" dirty="0" smtClean="0"/>
              <a:t>ruh a předmět zakázky, doba a místo plnění, </a:t>
            </a:r>
            <a:r>
              <a:rPr lang="pl-PL" sz="2000" dirty="0" smtClean="0"/>
              <a:t>kvalifikační předpoklady, výběrová kritéria, obchodní podmínky, </a:t>
            </a:r>
            <a:r>
              <a:rPr lang="cs-CZ" sz="2000" dirty="0"/>
              <a:t>p</a:t>
            </a:r>
            <a:r>
              <a:rPr lang="cs-CZ" sz="2000" dirty="0" smtClean="0"/>
              <a:t>odmínky </a:t>
            </a:r>
            <a:r>
              <a:rPr lang="cs-CZ" sz="2000" dirty="0"/>
              <a:t>a požadavky na zpracování nabídky</a:t>
            </a:r>
            <a:r>
              <a:rPr lang="cs-CZ" sz="2000" dirty="0" smtClean="0"/>
              <a:t>, atd.) </a:t>
            </a:r>
            <a:endParaRPr lang="cs-CZ" sz="2000" dirty="0"/>
          </a:p>
          <a:p>
            <a:r>
              <a:rPr lang="cs-CZ" sz="2000" dirty="0"/>
              <a:t>Lhůta pro podání nabídek nesmí </a:t>
            </a:r>
            <a:r>
              <a:rPr lang="cs-CZ" sz="2000" dirty="0" smtClean="0"/>
              <a:t>být</a:t>
            </a:r>
            <a:r>
              <a:rPr lang="pl-PL" sz="2000" dirty="0" smtClean="0"/>
              <a:t> </a:t>
            </a:r>
            <a:r>
              <a:rPr lang="pl-PL" sz="2000" dirty="0"/>
              <a:t>u zakázek malého rozsahu kratší než 10 dnů, </a:t>
            </a:r>
            <a:endParaRPr lang="pl-PL" sz="2000" dirty="0" smtClean="0"/>
          </a:p>
          <a:p>
            <a:r>
              <a:rPr lang="pl-PL" sz="2000" dirty="0" smtClean="0"/>
              <a:t>Ustanovení hodnotící komise</a:t>
            </a:r>
          </a:p>
          <a:p>
            <a:r>
              <a:rPr lang="pl-PL" sz="2000" dirty="0" smtClean="0"/>
              <a:t>Otevírání nabídek</a:t>
            </a:r>
          </a:p>
          <a:p>
            <a:r>
              <a:rPr lang="pl-PL" sz="2000" dirty="0" smtClean="0"/>
              <a:t>Posouzení kvalifikace</a:t>
            </a:r>
          </a:p>
          <a:p>
            <a:r>
              <a:rPr lang="pl-PL" sz="2000" dirty="0" smtClean="0"/>
              <a:t>Hodnocení nabídek</a:t>
            </a:r>
          </a:p>
          <a:p>
            <a:r>
              <a:rPr lang="pl-PL" sz="2000" dirty="0" smtClean="0"/>
              <a:t>Oznámení o výběru nejvhodnější nabídky</a:t>
            </a:r>
          </a:p>
          <a:p>
            <a:r>
              <a:rPr lang="pl-PL" sz="2000" dirty="0" smtClean="0"/>
              <a:t>Profil zadavatele</a:t>
            </a:r>
            <a:endParaRPr lang="pl-PL" sz="2000" dirty="0"/>
          </a:p>
          <a:p>
            <a:endParaRPr lang="cs-CZ" sz="2000" dirty="0"/>
          </a:p>
          <a:p>
            <a:endParaRPr lang="cs-CZ" sz="2000" b="1" u="sng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000" b="1" u="sng" dirty="0" smtClean="0"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531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7060" y="1206634"/>
            <a:ext cx="11670189" cy="46526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/>
              <a:t>3</a:t>
            </a:r>
            <a:r>
              <a:rPr lang="cs-CZ" sz="2400" b="1" dirty="0" smtClean="0"/>
              <a:t>. výzva </a:t>
            </a:r>
            <a:r>
              <a:rPr lang="cs-CZ" sz="2400" b="1" dirty="0" smtClean="0"/>
              <a:t>IROP  </a:t>
            </a:r>
            <a:r>
              <a:rPr lang="cs-CZ" sz="2400" b="1" dirty="0"/>
              <a:t>– </a:t>
            </a:r>
            <a:r>
              <a:rPr lang="cs-CZ" sz="2400" b="1" dirty="0"/>
              <a:t>VÝSTAVBA, REKONSTRUKCE A VYBAVENÍ VZDĚLÁVACÍCH ZAŘÍZENÍ</a:t>
            </a:r>
            <a:endParaRPr lang="cs-CZ" sz="1000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 smtClean="0">
                <a:cs typeface="Times New Roman" panose="02020603050405020304" pitchFamily="18" charset="0"/>
              </a:rPr>
              <a:t>Vyhlášení výzvy: </a:t>
            </a:r>
            <a:r>
              <a:rPr lang="cs-CZ" sz="2000" dirty="0" smtClean="0">
                <a:cs typeface="Times New Roman" panose="02020603050405020304" pitchFamily="18" charset="0"/>
              </a:rPr>
              <a:t>27.8.2018                                </a:t>
            </a:r>
            <a:r>
              <a:rPr lang="cs-CZ" sz="2000" dirty="0" smtClean="0">
                <a:cs typeface="Times New Roman" panose="02020603050405020304" pitchFamily="18" charset="0"/>
              </a:rPr>
              <a:t>Ukončení příjmu žádostí: </a:t>
            </a:r>
            <a:r>
              <a:rPr lang="cs-CZ" sz="2000" dirty="0" smtClean="0">
                <a:cs typeface="Times New Roman" panose="02020603050405020304" pitchFamily="18" charset="0"/>
              </a:rPr>
              <a:t>5</a:t>
            </a:r>
            <a:r>
              <a:rPr lang="cs-CZ" sz="2000" dirty="0" smtClean="0">
                <a:cs typeface="Times New Roman" panose="02020603050405020304" pitchFamily="18" charset="0"/>
              </a:rPr>
              <a:t>.10.2018, 12:00       </a:t>
            </a:r>
            <a:endParaRPr lang="cs-CZ" sz="2000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000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cs typeface="Times New Roman" panose="02020603050405020304" pitchFamily="18" charset="0"/>
              </a:rPr>
              <a:t>F</a:t>
            </a:r>
            <a:r>
              <a:rPr lang="cs-CZ" sz="2000" dirty="0" smtClean="0">
                <a:cs typeface="Times New Roman" panose="02020603050405020304" pitchFamily="18" charset="0"/>
              </a:rPr>
              <a:t>inanční </a:t>
            </a:r>
            <a:r>
              <a:rPr lang="cs-CZ" sz="2000" dirty="0">
                <a:cs typeface="Times New Roman" panose="02020603050405020304" pitchFamily="18" charset="0"/>
              </a:rPr>
              <a:t>alokace výzvy</a:t>
            </a:r>
          </a:p>
          <a:p>
            <a:pPr indent="-360000">
              <a:buFont typeface="Wingdings" panose="05000000000000000000" pitchFamily="2" charset="2"/>
              <a:buChar char="Ø"/>
            </a:pPr>
            <a:r>
              <a:rPr lang="cs-CZ" sz="2000" dirty="0">
                <a:cs typeface="Times New Roman" panose="02020603050405020304" pitchFamily="18" charset="0"/>
              </a:rPr>
              <a:t>Rozhodná pro výběr projektů k financování:         </a:t>
            </a:r>
            <a:r>
              <a:rPr lang="cs-CZ" sz="2000" b="1" dirty="0" smtClean="0">
                <a:cs typeface="Times New Roman" panose="02020603050405020304" pitchFamily="18" charset="0"/>
              </a:rPr>
              <a:t>4 599 990,- </a:t>
            </a:r>
            <a:r>
              <a:rPr lang="cs-CZ" sz="2000" b="1" dirty="0">
                <a:cs typeface="Times New Roman" panose="02020603050405020304" pitchFamily="18" charset="0"/>
              </a:rPr>
              <a:t>Kč</a:t>
            </a:r>
          </a:p>
          <a:p>
            <a:pPr marL="0" indent="0">
              <a:buNone/>
            </a:pPr>
            <a:endParaRPr lang="cs-CZ" sz="2000" dirty="0">
              <a:cs typeface="Times New Roman" panose="02020603050405020304" pitchFamily="18" charset="0"/>
            </a:endParaRPr>
          </a:p>
          <a:p>
            <a:pPr indent="-360000">
              <a:buFont typeface="Wingdings" panose="05000000000000000000" pitchFamily="2" charset="2"/>
              <a:buChar char="Ø"/>
            </a:pPr>
            <a:r>
              <a:rPr lang="cs-CZ" sz="2000" dirty="0">
                <a:cs typeface="Times New Roman" panose="02020603050405020304" pitchFamily="18" charset="0"/>
              </a:rPr>
              <a:t>Minimální výše celkových způsobilých výdajů:         </a:t>
            </a:r>
            <a:r>
              <a:rPr lang="cs-CZ" sz="2000" dirty="0" smtClean="0">
                <a:cs typeface="Times New Roman" panose="02020603050405020304" pitchFamily="18" charset="0"/>
              </a:rPr>
              <a:t>   </a:t>
            </a:r>
            <a:r>
              <a:rPr lang="cs-CZ" sz="2000" dirty="0" smtClean="0">
                <a:cs typeface="Times New Roman" panose="02020603050405020304" pitchFamily="18" charset="0"/>
              </a:rPr>
              <a:t>  100 </a:t>
            </a:r>
            <a:r>
              <a:rPr lang="cs-CZ" sz="2000" dirty="0">
                <a:cs typeface="Times New Roman" panose="02020603050405020304" pitchFamily="18" charset="0"/>
              </a:rPr>
              <a:t>000,- Kč</a:t>
            </a:r>
          </a:p>
          <a:p>
            <a:pPr indent="-360000">
              <a:buFont typeface="Wingdings" panose="05000000000000000000" pitchFamily="2" charset="2"/>
              <a:buChar char="Ø"/>
            </a:pPr>
            <a:r>
              <a:rPr lang="cs-CZ" sz="2000" dirty="0">
                <a:cs typeface="Times New Roman" panose="02020603050405020304" pitchFamily="18" charset="0"/>
              </a:rPr>
              <a:t>Maximální výše celkových způsobilých výdajů:     </a:t>
            </a:r>
            <a:r>
              <a:rPr lang="cs-CZ" sz="2000" dirty="0" smtClean="0">
                <a:cs typeface="Times New Roman" panose="02020603050405020304" pitchFamily="18" charset="0"/>
              </a:rPr>
              <a:t>    </a:t>
            </a:r>
            <a:r>
              <a:rPr lang="cs-CZ" sz="2000" dirty="0">
                <a:cs typeface="Times New Roman" panose="02020603050405020304" pitchFamily="18" charset="0"/>
              </a:rPr>
              <a:t> </a:t>
            </a:r>
            <a:r>
              <a:rPr lang="cs-CZ" sz="2000" dirty="0" smtClean="0">
                <a:cs typeface="Times New Roman" panose="02020603050405020304" pitchFamily="18" charset="0"/>
              </a:rPr>
              <a:t>4 599 990</a:t>
            </a:r>
            <a:r>
              <a:rPr lang="cs-CZ" sz="2000" dirty="0" smtClean="0">
                <a:cs typeface="Times New Roman" panose="02020603050405020304" pitchFamily="18" charset="0"/>
              </a:rPr>
              <a:t>,- </a:t>
            </a:r>
            <a:r>
              <a:rPr lang="cs-CZ" sz="2000" dirty="0">
                <a:cs typeface="Times New Roman" panose="02020603050405020304" pitchFamily="18" charset="0"/>
              </a:rPr>
              <a:t>Kč</a:t>
            </a:r>
          </a:p>
          <a:p>
            <a:pPr marL="0" indent="0">
              <a:buNone/>
            </a:pPr>
            <a:endParaRPr lang="cs-CZ" sz="2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cs typeface="Times New Roman" panose="02020603050405020304" pitchFamily="18" charset="0"/>
              </a:rPr>
              <a:t>Forma </a:t>
            </a:r>
            <a:r>
              <a:rPr lang="cs-CZ" sz="2000" dirty="0" smtClean="0">
                <a:cs typeface="Times New Roman" panose="02020603050405020304" pitchFamily="18" charset="0"/>
              </a:rPr>
              <a:t>podpory:</a:t>
            </a:r>
            <a:r>
              <a:rPr lang="cs-CZ" sz="2000" dirty="0">
                <a:cs typeface="Times New Roman" panose="02020603050405020304" pitchFamily="18" charset="0"/>
              </a:rPr>
              <a:t> </a:t>
            </a:r>
            <a:r>
              <a:rPr lang="cs-CZ" sz="2200" b="1" dirty="0" smtClean="0">
                <a:cs typeface="Times New Roman" panose="02020603050405020304" pitchFamily="18" charset="0"/>
              </a:rPr>
              <a:t>ex-post</a:t>
            </a:r>
            <a:r>
              <a:rPr lang="cs-CZ" sz="1800" b="1" dirty="0" smtClean="0">
                <a:cs typeface="Times New Roman" panose="02020603050405020304" pitchFamily="18" charset="0"/>
              </a:rPr>
              <a:t> </a:t>
            </a:r>
            <a:r>
              <a:rPr lang="cs-CZ" sz="1900" dirty="0">
                <a:cs typeface="Times New Roman" panose="02020603050405020304" pitchFamily="18" charset="0"/>
              </a:rPr>
              <a:t>(</a:t>
            </a:r>
            <a:r>
              <a:rPr lang="cs-CZ" sz="1900" dirty="0" smtClean="0"/>
              <a:t>Platba až po kompletním dokončení projektu, nutné tedy předfinancování žadatelem)</a:t>
            </a:r>
          </a:p>
          <a:p>
            <a:pPr marL="0" indent="0">
              <a:buNone/>
            </a:pPr>
            <a:r>
              <a:rPr lang="cs-CZ" sz="1900" dirty="0" smtClean="0">
                <a:cs typeface="Times New Roman" panose="02020603050405020304" pitchFamily="18" charset="0"/>
              </a:rPr>
              <a:t>Dotace: </a:t>
            </a:r>
            <a:r>
              <a:rPr lang="it-IT" sz="2000" dirty="0"/>
              <a:t>Evropský fond pro regionální rozvoj - 95 %</a:t>
            </a:r>
            <a:endParaRPr lang="cs-CZ" sz="19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3200" dirty="0"/>
          </a:p>
          <a:p>
            <a:pPr marL="0" indent="0">
              <a:buNone/>
            </a:pPr>
            <a:endParaRPr lang="cs-CZ" sz="3200" dirty="0"/>
          </a:p>
          <a:p>
            <a:pPr marL="444500" indent="0">
              <a:lnSpc>
                <a:spcPct val="100000"/>
              </a:lnSpc>
              <a:buNone/>
            </a:pPr>
            <a:endParaRPr lang="cs-CZ" sz="2200" dirty="0"/>
          </a:p>
          <a:p>
            <a:pPr marL="444500" indent="-444500">
              <a:buFont typeface="Wingdings" panose="05000000000000000000" pitchFamily="2" charset="2"/>
              <a:buChar char="Ø"/>
            </a:pP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000" b="1" spc="-150" dirty="0"/>
              <a:t> </a:t>
            </a: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502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70936" y="1449238"/>
            <a:ext cx="11821064" cy="4727725"/>
          </a:xfrm>
        </p:spPr>
        <p:txBody>
          <a:bodyPr/>
          <a:lstStyle/>
          <a:p>
            <a:pPr indent="-360000">
              <a:buFont typeface="Wingdings" panose="05000000000000000000" pitchFamily="2" charset="2"/>
              <a:buChar char="Ø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Obecná část pravidel pro žadatele a příjemce v rámci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IROP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360000">
              <a:buFont typeface="Wingdings" panose="05000000000000000000" pitchFamily="2" charset="2"/>
              <a:buChar char="Ø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www.irop.mmr.cz/cs/Vyzvy/Seznam/Vyzva-c-68-Zvysovani-kvality-a-dostupnosti-Infrast</a:t>
            </a:r>
            <a:endParaRPr lang="cs-CZ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360000">
              <a:buFont typeface="Wingdings" panose="05000000000000000000" pitchFamily="2" charset="2"/>
              <a:buChar char="Ø"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360000">
              <a:buFont typeface="Wingdings" panose="05000000000000000000" pitchFamily="2" charset="2"/>
              <a:buChar char="Ø"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60000">
              <a:buFont typeface="Wingdings" panose="05000000000000000000" pitchFamily="2" charset="2"/>
              <a:buChar char="Ø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Specifická část pravidel pro žadatele a příjemce v rámci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IROP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Infrastruktura pro vzdělávání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360000">
              <a:buFont typeface="Wingdings" panose="05000000000000000000" pitchFamily="2" charset="2"/>
              <a:buChar char="Ø"/>
            </a:pPr>
            <a:r>
              <a:rPr lang="cs-CZ" sz="1800" dirty="0">
                <a:hlinkClick r:id="rId5"/>
              </a:rPr>
              <a:t>http://</a:t>
            </a:r>
            <a:r>
              <a:rPr lang="cs-CZ" sz="1800" dirty="0" smtClean="0">
                <a:hlinkClick r:id="rId5"/>
              </a:rPr>
              <a:t>www.irop.mmr.cz/cs/Vyzvy/Seznam/Vyzva-c-68-Zvysovani-kvality-a-dostupnosti-Infrast</a:t>
            </a:r>
            <a:endParaRPr lang="cs-CZ" sz="1800" dirty="0" smtClean="0"/>
          </a:p>
          <a:p>
            <a:pPr marL="325800" lvl="1" indent="0">
              <a:buNone/>
            </a:pP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5800" lvl="1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60000">
              <a:buFont typeface="Wingdings" panose="05000000000000000000" pitchFamily="2" charset="2"/>
              <a:buChar char="Ø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Výzvy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IROP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js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stránkách MAS: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www.mas-moravskabrana.cz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01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0080" lvl="1" indent="0" algn="ctr">
              <a:buNone/>
            </a:pPr>
            <a:r>
              <a:rPr lang="cs-CZ" sz="3200" b="1" dirty="0">
                <a:cs typeface="Times New Roman" panose="02020603050405020304" pitchFamily="18" charset="0"/>
              </a:rPr>
              <a:t>Děkuji za pozornost</a:t>
            </a:r>
          </a:p>
          <a:p>
            <a:pPr marL="280080" lvl="1" indent="0" algn="ctr">
              <a:buNone/>
            </a:pPr>
            <a:endParaRPr lang="cs-CZ" sz="1800" b="1" dirty="0">
              <a:cs typeface="Times New Roman" panose="02020603050405020304" pitchFamily="18" charset="0"/>
            </a:endParaRPr>
          </a:p>
          <a:p>
            <a:pPr marL="280080" lvl="1" indent="0" algn="ctr">
              <a:buNone/>
            </a:pPr>
            <a:r>
              <a:rPr lang="cs-CZ" sz="1800" b="1" dirty="0" smtClean="0">
                <a:cs typeface="Times New Roman" panose="02020603050405020304" pitchFamily="18" charset="0"/>
              </a:rPr>
              <a:t>Marek Zábranský</a:t>
            </a:r>
            <a:endParaRPr lang="cs-CZ" sz="1800" b="1" dirty="0">
              <a:cs typeface="Times New Roman" panose="02020603050405020304" pitchFamily="18" charset="0"/>
            </a:endParaRPr>
          </a:p>
          <a:p>
            <a:pPr marL="280080" lvl="1" indent="0" algn="ctr">
              <a:buNone/>
            </a:pPr>
            <a:r>
              <a:rPr lang="cs-CZ" sz="1800" dirty="0" smtClean="0">
                <a:cs typeface="Times New Roman" panose="02020603050405020304" pitchFamily="18" charset="0"/>
              </a:rPr>
              <a:t>Vedoucí SCLLD </a:t>
            </a:r>
            <a:r>
              <a:rPr lang="cs-CZ" sz="1800" dirty="0">
                <a:cs typeface="Times New Roman" panose="02020603050405020304" pitchFamily="18" charset="0"/>
              </a:rPr>
              <a:t>MAS Moravská brána</a:t>
            </a:r>
          </a:p>
          <a:p>
            <a:pPr marL="280080" lvl="1" indent="0" algn="ctr">
              <a:buNone/>
            </a:pPr>
            <a:endParaRPr lang="cs-CZ" sz="1800" dirty="0">
              <a:cs typeface="Times New Roman" panose="02020603050405020304" pitchFamily="18" charset="0"/>
            </a:endParaRPr>
          </a:p>
          <a:p>
            <a:pPr marL="280080" lvl="1" indent="0" algn="ctr">
              <a:buNone/>
            </a:pPr>
            <a:endParaRPr lang="cs-CZ" sz="1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cs-CZ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Tel: (+420) </a:t>
            </a:r>
            <a:r>
              <a:rPr lang="cs-CZ" sz="1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739 344 119</a:t>
            </a:r>
            <a:endParaRPr lang="cs-CZ" sz="1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cs-CZ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E-mail: </a:t>
            </a:r>
            <a:r>
              <a:rPr lang="cs-CZ" sz="1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manazer@mas-moravskabrana.cz</a:t>
            </a:r>
            <a:endParaRPr lang="cs-CZ" sz="1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420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9798" y="1206634"/>
            <a:ext cx="11670189" cy="46526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100" b="1" dirty="0"/>
              <a:t>Pro tuto výzvu MAS jsou oprávněnými žadateli:</a:t>
            </a:r>
          </a:p>
          <a:p>
            <a:pPr marL="0" indent="0">
              <a:buNone/>
            </a:pPr>
            <a:r>
              <a:rPr lang="cs-CZ" dirty="0"/>
              <a:t>• školy a školská zařízení v oblasti základního a středního vzdělávání,</a:t>
            </a:r>
          </a:p>
          <a:p>
            <a:pPr marL="0" indent="0">
              <a:buNone/>
            </a:pPr>
            <a:r>
              <a:rPr lang="cs-CZ" dirty="0"/>
              <a:t>• další subjekty podílející se na realizaci vzdělávacích aktivit,</a:t>
            </a:r>
          </a:p>
          <a:p>
            <a:pPr marL="0" indent="0">
              <a:buNone/>
            </a:pPr>
            <a:r>
              <a:rPr lang="cs-CZ" dirty="0"/>
              <a:t>• organizace zřizované nebo zakládané kraji,</a:t>
            </a:r>
          </a:p>
          <a:p>
            <a:pPr marL="0" indent="0">
              <a:buNone/>
            </a:pPr>
            <a:r>
              <a:rPr lang="cs-CZ" dirty="0"/>
              <a:t>• obce, organizace zřizované nebo zakládané obcemi,</a:t>
            </a:r>
          </a:p>
          <a:p>
            <a:pPr marL="0" indent="0">
              <a:buNone/>
            </a:pPr>
            <a:r>
              <a:rPr lang="cs-CZ" dirty="0"/>
              <a:t>• nestátní neziskové organizace,</a:t>
            </a:r>
          </a:p>
          <a:p>
            <a:pPr marL="0" indent="0">
              <a:buNone/>
            </a:pPr>
            <a:r>
              <a:rPr lang="cs-CZ" dirty="0"/>
              <a:t>• církve, církevní organizace,</a:t>
            </a:r>
          </a:p>
          <a:p>
            <a:pPr marL="0" indent="0">
              <a:buNone/>
            </a:pPr>
            <a:r>
              <a:rPr lang="cs-CZ" dirty="0"/>
              <a:t>• organizační složky státu a příspěvkové organizace organizačních složek státu.</a:t>
            </a: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9060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629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70752"/>
            <a:ext cx="12192000" cy="46568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100" b="1" dirty="0" smtClean="0"/>
              <a:t>Podporované </a:t>
            </a:r>
            <a:r>
              <a:rPr lang="cs-CZ" sz="3100" b="1" dirty="0"/>
              <a:t>aktivity </a:t>
            </a:r>
          </a:p>
          <a:p>
            <a:pPr marL="0" indent="0">
              <a:buNone/>
            </a:pPr>
            <a:r>
              <a:rPr lang="cs-CZ" sz="2000" dirty="0"/>
              <a:t>Projekty budou zaměřeny na podporu investic do výstavby, stavebních úprav a pořízení vybavení škol v území MAS Moravská brána v oblastech</a:t>
            </a:r>
            <a:r>
              <a:rPr lang="cs-CZ" sz="2000" dirty="0" smtClean="0"/>
              <a:t>: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b="1" dirty="0"/>
              <a:t>Aktivita „Infrastruktura základních škol“ </a:t>
            </a:r>
            <a:endParaRPr lang="cs-CZ" sz="2000" b="1" dirty="0" smtClean="0"/>
          </a:p>
          <a:p>
            <a:r>
              <a:rPr lang="cs-CZ" sz="2000" b="1" dirty="0"/>
              <a:t>Aktivita „Infrastruktura středních škol a vyšších odborných škol“ </a:t>
            </a:r>
            <a:endParaRPr lang="cs-CZ" sz="2000" b="1" dirty="0" smtClean="0"/>
          </a:p>
          <a:p>
            <a:r>
              <a:rPr lang="cs-CZ" sz="2000" b="1" dirty="0"/>
              <a:t>Aktivita „Infrastruktura pro zájmové, neformální a celoživotní vzdělávání“ </a:t>
            </a:r>
            <a:endParaRPr lang="cs-CZ" sz="2000" b="1" dirty="0" smtClean="0"/>
          </a:p>
          <a:p>
            <a:endParaRPr lang="cs-CZ" sz="800" b="1" dirty="0"/>
          </a:p>
          <a:p>
            <a:endParaRPr lang="cs-CZ" sz="600" dirty="0"/>
          </a:p>
          <a:p>
            <a:pPr marL="0" indent="0">
              <a:buNone/>
            </a:pPr>
            <a:r>
              <a:rPr lang="cs-CZ" sz="2000" b="1" dirty="0"/>
              <a:t>Jako doplňková aktivita bude podporováno zahrnutí zeleně v okolí budov a na budovách, např. zelené zdi a střechy a zahrady. </a:t>
            </a:r>
            <a:endParaRPr lang="cs-CZ" sz="2100" b="1" dirty="0"/>
          </a:p>
          <a:p>
            <a:pPr marL="514350" indent="-514350">
              <a:buFont typeface="+mj-lt"/>
              <a:buAutoNum type="arabicPeriod"/>
            </a:pPr>
            <a:endParaRPr lang="cs-CZ" sz="2300" b="1" dirty="0"/>
          </a:p>
          <a:p>
            <a:pPr marL="514350" indent="-514350">
              <a:buFont typeface="+mj-lt"/>
              <a:buAutoNum type="arabicPeriod"/>
            </a:pPr>
            <a:endParaRPr lang="cs-CZ" sz="2300" dirty="0"/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69261" y="137920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2000" spc="-150" dirty="0">
              <a:latin typeface="+mn-lt"/>
            </a:endParaRP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788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20233"/>
            <a:ext cx="12191999" cy="482334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sz="2900" b="1" u="sng" dirty="0" smtClean="0"/>
              <a:t>Hlavní způsobilé </a:t>
            </a:r>
            <a:r>
              <a:rPr lang="cs-CZ" sz="2900" b="1" u="sng" dirty="0" smtClean="0"/>
              <a:t>výdaje - Aktivita </a:t>
            </a:r>
            <a:r>
              <a:rPr lang="cs-CZ" sz="2900" b="1" u="sng" dirty="0"/>
              <a:t>Infrastruktura základních škol</a:t>
            </a:r>
            <a:r>
              <a:rPr lang="cs-CZ" sz="2900" b="1" u="sng" dirty="0" smtClean="0"/>
              <a:t> </a:t>
            </a:r>
            <a:endParaRPr lang="cs-CZ" sz="2900" u="sng" dirty="0"/>
          </a:p>
          <a:p>
            <a:r>
              <a:rPr lang="cs-CZ" sz="2900" dirty="0" smtClean="0"/>
              <a:t>stavby </a:t>
            </a:r>
            <a:r>
              <a:rPr lang="cs-CZ" sz="2900" dirty="0"/>
              <a:t>a stavební práce spojené s výstavbou infrastruktury základních škol včetně vybudování přípojky </a:t>
            </a:r>
            <a:r>
              <a:rPr lang="cs-CZ" sz="2900" dirty="0" smtClean="0"/>
              <a:t>pro přivedení </a:t>
            </a:r>
            <a:r>
              <a:rPr lang="cs-CZ" sz="2900" dirty="0"/>
              <a:t>inženýrských sítí</a:t>
            </a:r>
          </a:p>
          <a:p>
            <a:r>
              <a:rPr lang="cs-CZ" sz="2900" dirty="0" smtClean="0"/>
              <a:t>rekonstrukce </a:t>
            </a:r>
            <a:r>
              <a:rPr lang="cs-CZ" sz="2900" dirty="0"/>
              <a:t>a stavební úpravy stávající infrastruktury (včetně zabezpečení bezbariérovosti dle vyhlášky </a:t>
            </a:r>
            <a:r>
              <a:rPr lang="cs-CZ" sz="2900" dirty="0" smtClean="0"/>
              <a:t>č. 398/2009 </a:t>
            </a:r>
            <a:r>
              <a:rPr lang="cs-CZ" sz="2900" dirty="0"/>
              <a:t>Sb.)</a:t>
            </a:r>
          </a:p>
          <a:p>
            <a:r>
              <a:rPr lang="cs-CZ" sz="2900" dirty="0" smtClean="0"/>
              <a:t>nákup </a:t>
            </a:r>
            <a:r>
              <a:rPr lang="cs-CZ" sz="2900" dirty="0"/>
              <a:t>pozemků a staveb (nemovitostí)</a:t>
            </a:r>
          </a:p>
          <a:p>
            <a:r>
              <a:rPr lang="cs-CZ" sz="2900" dirty="0" smtClean="0"/>
              <a:t>pořízení </a:t>
            </a:r>
            <a:r>
              <a:rPr lang="cs-CZ" sz="2900" dirty="0"/>
              <a:t>vybavení budov a učeben</a:t>
            </a:r>
          </a:p>
          <a:p>
            <a:r>
              <a:rPr lang="cs-CZ" sz="2900" dirty="0" smtClean="0"/>
              <a:t>pořízení </a:t>
            </a:r>
            <a:r>
              <a:rPr lang="cs-CZ" sz="2900" dirty="0"/>
              <a:t>kompenzačních pomůcek</a:t>
            </a:r>
          </a:p>
          <a:p>
            <a:r>
              <a:rPr lang="cs-CZ" sz="2900" dirty="0" smtClean="0"/>
              <a:t>zajištění </a:t>
            </a:r>
            <a:r>
              <a:rPr lang="cs-CZ" sz="2900" dirty="0"/>
              <a:t>vnitřní konektivity školy a připojení k internetu</a:t>
            </a:r>
          </a:p>
          <a:p>
            <a:pPr marL="0" indent="0">
              <a:buNone/>
            </a:pPr>
            <a:r>
              <a:rPr lang="cs-CZ" sz="2900" b="1" dirty="0"/>
              <a:t>Podpora může být poskytnuta na podporu infrastruktury škol a školských zařízení pro základní </a:t>
            </a:r>
            <a:r>
              <a:rPr lang="cs-CZ" sz="2900" b="1" dirty="0" smtClean="0"/>
              <a:t>vzdělávání podle </a:t>
            </a:r>
            <a:r>
              <a:rPr lang="cs-CZ" sz="2900" b="1" dirty="0"/>
              <a:t>zákona č. 561/2004 Sb., školský zákon, ve znění pozdějších předpisů, zapsaných v Rejstříku škol </a:t>
            </a:r>
            <a:r>
              <a:rPr lang="cs-CZ" sz="2900" b="1" dirty="0" smtClean="0"/>
              <a:t>a školských </a:t>
            </a:r>
            <a:r>
              <a:rPr lang="cs-CZ" sz="2900" b="1" dirty="0"/>
              <a:t>zařízení k datu vyhlášení výzvy MAS ve vazbě na</a:t>
            </a:r>
            <a:r>
              <a:rPr lang="cs-CZ" sz="2900" dirty="0"/>
              <a:t>:</a:t>
            </a:r>
          </a:p>
          <a:p>
            <a:r>
              <a:rPr lang="cs-CZ" sz="2900" dirty="0" smtClean="0"/>
              <a:t>klíčové </a:t>
            </a:r>
            <a:r>
              <a:rPr lang="cs-CZ" sz="2900" dirty="0"/>
              <a:t>kompetence (komunikace v cizích jazycích, práce s digitálními technologiemi, přírodní </a:t>
            </a:r>
            <a:r>
              <a:rPr lang="cs-CZ" sz="2900" dirty="0" smtClean="0"/>
              <a:t>vědy, technické </a:t>
            </a:r>
            <a:r>
              <a:rPr lang="cs-CZ" sz="2900" dirty="0"/>
              <a:t>a řemeslné obory);</a:t>
            </a:r>
          </a:p>
          <a:p>
            <a:r>
              <a:rPr lang="cs-CZ" sz="2900" dirty="0" smtClean="0"/>
              <a:t>budování </a:t>
            </a:r>
            <a:r>
              <a:rPr lang="cs-CZ" sz="2900" dirty="0"/>
              <a:t>bezbariérovosti škol;</a:t>
            </a:r>
          </a:p>
          <a:p>
            <a:r>
              <a:rPr lang="cs-CZ" sz="2900" dirty="0" smtClean="0"/>
              <a:t>rozšiřování </a:t>
            </a:r>
            <a:r>
              <a:rPr lang="cs-CZ" sz="2900" dirty="0"/>
              <a:t>kapacit kmenových učeben ve vazbě na sociální inkluzi či demografickou potřebnost </a:t>
            </a:r>
            <a:r>
              <a:rPr lang="cs-CZ" sz="2900" dirty="0" smtClean="0"/>
              <a:t>ve </a:t>
            </a:r>
            <a:r>
              <a:rPr lang="cs-CZ" sz="2900" dirty="0"/>
              <a:t>správním obvodu obce s rozšířenou působností, ve kterém se nachází sociálně vyloučená </a:t>
            </a:r>
            <a:r>
              <a:rPr lang="cs-CZ" sz="2900" dirty="0" smtClean="0"/>
              <a:t>lokalita.</a:t>
            </a:r>
            <a:endParaRPr lang="cs-CZ" sz="2900" dirty="0"/>
          </a:p>
          <a:p>
            <a:pPr marL="0" indent="0">
              <a:buNone/>
            </a:pPr>
            <a:r>
              <a:rPr lang="cs-CZ" sz="2900" b="1" dirty="0"/>
              <a:t>Projektové záměry musí být v souladu s Místním akčním plánem vzdělávání.</a:t>
            </a:r>
            <a:endParaRPr lang="cs-CZ" sz="2900" b="1" dirty="0"/>
          </a:p>
          <a:p>
            <a:endParaRPr lang="cs-CZ" sz="2400" dirty="0"/>
          </a:p>
          <a:p>
            <a:endParaRPr lang="cs-CZ" sz="2400" dirty="0" smtClean="0"/>
          </a:p>
          <a:p>
            <a:endParaRPr lang="cs-CZ" sz="2400" dirty="0"/>
          </a:p>
          <a:p>
            <a:pPr marL="0" indent="0">
              <a:buNone/>
            </a:pPr>
            <a:endParaRPr lang="cs-CZ" sz="2300" b="1" dirty="0"/>
          </a:p>
          <a:p>
            <a:pPr marL="514350" indent="-514350">
              <a:buFont typeface="+mj-lt"/>
              <a:buAutoNum type="arabicPeriod"/>
            </a:pPr>
            <a:endParaRPr lang="cs-CZ" sz="2300" dirty="0"/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69261" y="137920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2000" spc="-150" dirty="0">
              <a:latin typeface="+mn-lt"/>
            </a:endParaRP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727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20233"/>
            <a:ext cx="12191999" cy="482334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sz="2900" b="1" u="sng" dirty="0" smtClean="0"/>
              <a:t>Hlavní způsobilé </a:t>
            </a:r>
            <a:r>
              <a:rPr lang="cs-CZ" sz="2900" b="1" u="sng" dirty="0" smtClean="0"/>
              <a:t>výdaje - </a:t>
            </a:r>
            <a:r>
              <a:rPr lang="cs-CZ" sz="2900" b="1" u="sng" dirty="0"/>
              <a:t>Aktivita Infrastruktura středních škol a vyšších odborných škol</a:t>
            </a:r>
            <a:endParaRPr lang="cs-CZ" sz="2900" u="sng" dirty="0"/>
          </a:p>
          <a:p>
            <a:r>
              <a:rPr lang="cs-CZ" sz="2900" dirty="0" smtClean="0"/>
              <a:t>stavby </a:t>
            </a:r>
            <a:r>
              <a:rPr lang="cs-CZ" sz="2900" dirty="0"/>
              <a:t>a stavební práce spojené s výstavbou infrastruktury středních a vyšších odborných škol </a:t>
            </a:r>
            <a:r>
              <a:rPr lang="cs-CZ" sz="2900" dirty="0" smtClean="0"/>
              <a:t>včetně vybudování </a:t>
            </a:r>
            <a:r>
              <a:rPr lang="cs-CZ" sz="2900" dirty="0"/>
              <a:t>přípojky pro přivedení inženýrských sítí</a:t>
            </a:r>
          </a:p>
          <a:p>
            <a:r>
              <a:rPr lang="cs-CZ" sz="2900" dirty="0" smtClean="0"/>
              <a:t>rekonstrukce </a:t>
            </a:r>
            <a:r>
              <a:rPr lang="cs-CZ" sz="2900" dirty="0"/>
              <a:t>a stavební úpravy stávající infrastruktury (včetně zabezpečení bezbariérovosti dle vyhlášky </a:t>
            </a:r>
            <a:r>
              <a:rPr lang="cs-CZ" sz="2900" dirty="0" smtClean="0"/>
              <a:t>č. 398/2009 </a:t>
            </a:r>
            <a:r>
              <a:rPr lang="cs-CZ" sz="2900" dirty="0"/>
              <a:t>Sb</a:t>
            </a:r>
            <a:r>
              <a:rPr lang="cs-CZ" sz="2900" dirty="0" smtClean="0"/>
              <a:t>.)</a:t>
            </a:r>
          </a:p>
          <a:p>
            <a:r>
              <a:rPr lang="cs-CZ" sz="2900" dirty="0" smtClean="0"/>
              <a:t>nákup </a:t>
            </a:r>
            <a:r>
              <a:rPr lang="cs-CZ" sz="2900" dirty="0"/>
              <a:t>pozemků a staveb (nemovitostí)</a:t>
            </a:r>
          </a:p>
          <a:p>
            <a:r>
              <a:rPr lang="cs-CZ" sz="2900" dirty="0" smtClean="0"/>
              <a:t>pořízení </a:t>
            </a:r>
            <a:r>
              <a:rPr lang="cs-CZ" sz="2900" dirty="0"/>
              <a:t>vybavení budov a učeben</a:t>
            </a:r>
          </a:p>
          <a:p>
            <a:r>
              <a:rPr lang="cs-CZ" sz="2900" dirty="0" smtClean="0"/>
              <a:t>pořízení </a:t>
            </a:r>
            <a:r>
              <a:rPr lang="cs-CZ" sz="2900" dirty="0"/>
              <a:t>kompenzačních pomůcek</a:t>
            </a:r>
          </a:p>
          <a:p>
            <a:r>
              <a:rPr lang="cs-CZ" sz="2900" dirty="0" smtClean="0"/>
              <a:t>zajištění </a:t>
            </a:r>
            <a:r>
              <a:rPr lang="cs-CZ" sz="2900" dirty="0"/>
              <a:t>vnitřní konektivity školy a připojení k internetu</a:t>
            </a:r>
          </a:p>
          <a:p>
            <a:pPr marL="0" indent="0">
              <a:buNone/>
            </a:pPr>
            <a:r>
              <a:rPr lang="cs-CZ" sz="2900" b="1" dirty="0"/>
              <a:t>Podpora může být poskytnuta na podporu infrastruktury škol a školských zařízení pro střední a </a:t>
            </a:r>
            <a:r>
              <a:rPr lang="cs-CZ" sz="2900" b="1" dirty="0" smtClean="0"/>
              <a:t>vyšší odborné </a:t>
            </a:r>
            <a:r>
              <a:rPr lang="cs-CZ" sz="2900" b="1" dirty="0"/>
              <a:t>vzdělávání </a:t>
            </a:r>
            <a:r>
              <a:rPr lang="cs-CZ" sz="2900" b="1" dirty="0" smtClean="0"/>
              <a:t>podle </a:t>
            </a:r>
            <a:r>
              <a:rPr lang="cs-CZ" sz="2900" b="1" dirty="0"/>
              <a:t>zákona č. 561/2004 Sb., školský zákon, ve znění pozdějších předpisů, zapsaných v Rejstříku škol </a:t>
            </a:r>
            <a:r>
              <a:rPr lang="cs-CZ" sz="2900" b="1" dirty="0" smtClean="0"/>
              <a:t>a školských </a:t>
            </a:r>
            <a:r>
              <a:rPr lang="cs-CZ" sz="2900" b="1" dirty="0"/>
              <a:t>zařízení k datu vyhlášení výzvy MAS ve vazbě na:</a:t>
            </a:r>
          </a:p>
          <a:p>
            <a:r>
              <a:rPr lang="cs-CZ" sz="2900" dirty="0" smtClean="0"/>
              <a:t>klíčové </a:t>
            </a:r>
            <a:r>
              <a:rPr lang="cs-CZ" sz="2900" dirty="0"/>
              <a:t>kompetence (komunikace v cizích jazycích, práce s digitálními technologiemi, přírodní </a:t>
            </a:r>
            <a:r>
              <a:rPr lang="cs-CZ" sz="2900" dirty="0" smtClean="0"/>
              <a:t>vědy, technické </a:t>
            </a:r>
            <a:r>
              <a:rPr lang="cs-CZ" sz="2900" dirty="0"/>
              <a:t>a řemeslné obory</a:t>
            </a:r>
            <a:r>
              <a:rPr lang="cs-CZ" sz="2900" dirty="0" smtClean="0"/>
              <a:t>)</a:t>
            </a:r>
            <a:endParaRPr lang="cs-CZ" sz="2900" dirty="0"/>
          </a:p>
          <a:p>
            <a:r>
              <a:rPr lang="cs-CZ" sz="2900" dirty="0" smtClean="0"/>
              <a:t>budování </a:t>
            </a:r>
            <a:r>
              <a:rPr lang="cs-CZ" sz="2900" dirty="0"/>
              <a:t>bezbariérovosti škol;</a:t>
            </a:r>
          </a:p>
          <a:p>
            <a:r>
              <a:rPr lang="cs-CZ" sz="2900" dirty="0" smtClean="0"/>
              <a:t>rozšiřování </a:t>
            </a:r>
            <a:r>
              <a:rPr lang="cs-CZ" sz="2900" dirty="0"/>
              <a:t>kapacit kmenových učeben ve vazbě na sociální inkluzi či demografickou potřebnost </a:t>
            </a:r>
            <a:r>
              <a:rPr lang="cs-CZ" sz="2900" dirty="0" smtClean="0"/>
              <a:t>ve </a:t>
            </a:r>
            <a:r>
              <a:rPr lang="cs-CZ" sz="2900" dirty="0"/>
              <a:t>správním obvodu obce s rozšířenou působností, ve kterém se nachází sociálně vyloučená </a:t>
            </a:r>
            <a:r>
              <a:rPr lang="cs-CZ" sz="2900" dirty="0" smtClean="0"/>
              <a:t>lokalita.</a:t>
            </a:r>
            <a:endParaRPr lang="cs-CZ" sz="2900" dirty="0"/>
          </a:p>
          <a:p>
            <a:pPr marL="0" indent="0">
              <a:buNone/>
            </a:pPr>
            <a:r>
              <a:rPr lang="cs-CZ" sz="2900" b="1" dirty="0"/>
              <a:t>Projektové záměry musí být v souladu s </a:t>
            </a:r>
            <a:r>
              <a:rPr lang="cs-CZ" sz="2900" b="1" dirty="0" smtClean="0"/>
              <a:t>Krajským </a:t>
            </a:r>
            <a:r>
              <a:rPr lang="cs-CZ" sz="2900" b="1" dirty="0"/>
              <a:t>akčním plánem vzdělávání.</a:t>
            </a:r>
            <a:endParaRPr lang="cs-CZ" sz="2900" b="1" dirty="0"/>
          </a:p>
          <a:p>
            <a:endParaRPr lang="cs-CZ" sz="2400" dirty="0"/>
          </a:p>
          <a:p>
            <a:endParaRPr lang="cs-CZ" sz="2400" dirty="0" smtClean="0"/>
          </a:p>
          <a:p>
            <a:endParaRPr lang="cs-CZ" sz="2400" dirty="0"/>
          </a:p>
          <a:p>
            <a:pPr marL="0" indent="0">
              <a:buNone/>
            </a:pPr>
            <a:endParaRPr lang="cs-CZ" sz="2300" b="1" dirty="0"/>
          </a:p>
          <a:p>
            <a:pPr marL="514350" indent="-514350">
              <a:buFont typeface="+mj-lt"/>
              <a:buAutoNum type="arabicPeriod"/>
            </a:pPr>
            <a:endParaRPr lang="cs-CZ" sz="2300" dirty="0"/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69261" y="137920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2000" spc="-150" dirty="0">
              <a:latin typeface="+mn-lt"/>
            </a:endParaRP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446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213005"/>
            <a:ext cx="12191999" cy="48233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u="sng" dirty="0" smtClean="0"/>
              <a:t>Hlavní způsobilé </a:t>
            </a:r>
            <a:r>
              <a:rPr lang="cs-CZ" sz="2000" b="1" u="sng" dirty="0" smtClean="0"/>
              <a:t>výdaje - </a:t>
            </a:r>
            <a:r>
              <a:rPr lang="cs-CZ" sz="2000" b="1" u="sng" dirty="0"/>
              <a:t>Aktivita Infrastruktura pro zájmové, neformální a celoživotní vzdělávání</a:t>
            </a:r>
            <a:endParaRPr lang="cs-CZ" sz="2000" u="sng" dirty="0"/>
          </a:p>
          <a:p>
            <a:r>
              <a:rPr lang="cs-CZ" sz="2000" dirty="0" smtClean="0"/>
              <a:t>přístavby</a:t>
            </a:r>
            <a:r>
              <a:rPr lang="cs-CZ" sz="2000" dirty="0"/>
              <a:t>, nástavby a stavební práce spojené s vybudováním infrastruktury pro zájmové, neformální </a:t>
            </a:r>
            <a:r>
              <a:rPr lang="cs-CZ" sz="2000" dirty="0" smtClean="0"/>
              <a:t>a celoživotní </a:t>
            </a:r>
            <a:r>
              <a:rPr lang="cs-CZ" sz="2000" dirty="0"/>
              <a:t>vzdělávání</a:t>
            </a:r>
          </a:p>
          <a:p>
            <a:r>
              <a:rPr lang="cs-CZ" sz="2000" dirty="0" smtClean="0"/>
              <a:t>rekonstrukce </a:t>
            </a:r>
            <a:r>
              <a:rPr lang="cs-CZ" sz="2000" dirty="0"/>
              <a:t>a stavební úpravy stávající infrastruktury (včetně zabezpečení bezbariérovosti dle vyhlášky </a:t>
            </a:r>
            <a:r>
              <a:rPr lang="cs-CZ" sz="2000" dirty="0" smtClean="0"/>
              <a:t>č. 398/2009 </a:t>
            </a:r>
            <a:r>
              <a:rPr lang="cs-CZ" sz="2000" dirty="0"/>
              <a:t>Sb.)</a:t>
            </a:r>
          </a:p>
          <a:p>
            <a:r>
              <a:rPr lang="cs-CZ" sz="2000" dirty="0" smtClean="0"/>
              <a:t>nákup </a:t>
            </a:r>
            <a:r>
              <a:rPr lang="cs-CZ" sz="2000" dirty="0"/>
              <a:t>pozemků a staveb (nemovitostí)</a:t>
            </a:r>
          </a:p>
          <a:p>
            <a:r>
              <a:rPr lang="cs-CZ" sz="2000" dirty="0" smtClean="0"/>
              <a:t>pořízení </a:t>
            </a:r>
            <a:r>
              <a:rPr lang="cs-CZ" sz="2000" dirty="0"/>
              <a:t>vybavení budov a učeben</a:t>
            </a:r>
          </a:p>
          <a:p>
            <a:r>
              <a:rPr lang="cs-CZ" sz="2000" dirty="0" smtClean="0"/>
              <a:t>pořízení </a:t>
            </a:r>
            <a:r>
              <a:rPr lang="cs-CZ" sz="2000" dirty="0"/>
              <a:t>kompenzačních pomůcek</a:t>
            </a:r>
          </a:p>
          <a:p>
            <a:pPr marL="0" indent="0">
              <a:buNone/>
            </a:pPr>
            <a:r>
              <a:rPr lang="cs-CZ" sz="2000" b="1" dirty="0"/>
              <a:t>Podpora může být poskytnuta pouze ve vazbě na klíčové kompetence (komunikace v cizích jazycích, práce </a:t>
            </a:r>
            <a:r>
              <a:rPr lang="cs-CZ" sz="2000" b="1" dirty="0" smtClean="0"/>
              <a:t>s digitálními </a:t>
            </a:r>
            <a:r>
              <a:rPr lang="cs-CZ" sz="2000" b="1" dirty="0"/>
              <a:t>technologiemi, přírodní vědy, technické a řemeslné obory).</a:t>
            </a:r>
          </a:p>
          <a:p>
            <a:pPr marL="0" indent="0">
              <a:buNone/>
            </a:pPr>
            <a:r>
              <a:rPr lang="cs-CZ" sz="2000" b="1" dirty="0" smtClean="0"/>
              <a:t>Projektové </a:t>
            </a:r>
            <a:r>
              <a:rPr lang="cs-CZ" sz="2000" b="1" dirty="0"/>
              <a:t>záměry musí být v souladu s Místním akčním plánem vzdělávání nebo s Krajským </a:t>
            </a:r>
            <a:r>
              <a:rPr lang="cs-CZ" sz="2000" b="1" dirty="0" smtClean="0"/>
              <a:t>akčním plánem </a:t>
            </a:r>
            <a:r>
              <a:rPr lang="cs-CZ" sz="2000" b="1" dirty="0"/>
              <a:t>vzdělávání.</a:t>
            </a:r>
            <a:endParaRPr lang="cs-CZ" sz="2400" b="1" dirty="0"/>
          </a:p>
          <a:p>
            <a:endParaRPr lang="cs-CZ" sz="2400" dirty="0" smtClean="0"/>
          </a:p>
          <a:p>
            <a:endParaRPr lang="cs-CZ" sz="2400" dirty="0"/>
          </a:p>
          <a:p>
            <a:pPr marL="0" indent="0">
              <a:buNone/>
            </a:pPr>
            <a:endParaRPr lang="cs-CZ" sz="2300" b="1" dirty="0"/>
          </a:p>
          <a:p>
            <a:pPr marL="514350" indent="-514350">
              <a:buFont typeface="+mj-lt"/>
              <a:buAutoNum type="arabicPeriod"/>
            </a:pPr>
            <a:endParaRPr lang="cs-CZ" sz="2300" dirty="0"/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69261" y="137920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2000" spc="-150" dirty="0">
              <a:latin typeface="+mn-lt"/>
            </a:endParaRP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413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9278" y="1190386"/>
            <a:ext cx="11922722" cy="46372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300" b="1" u="sng" dirty="0" smtClean="0"/>
              <a:t>Vedlejší způsobilé aktivity  </a:t>
            </a:r>
            <a:r>
              <a:rPr lang="cs-CZ" sz="2300" u="sng" dirty="0" smtClean="0"/>
              <a:t>(</a:t>
            </a:r>
            <a:r>
              <a:rPr lang="cs-CZ" sz="2400" u="sng" dirty="0" smtClean="0"/>
              <a:t>maximálně </a:t>
            </a:r>
            <a:r>
              <a:rPr lang="cs-CZ" sz="2400" u="sng" dirty="0"/>
              <a:t>15 % celkových způsobilých výdajů </a:t>
            </a:r>
            <a:r>
              <a:rPr lang="cs-CZ" sz="2400" u="sng" dirty="0" smtClean="0"/>
              <a:t>projektu) </a:t>
            </a: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 smtClean="0"/>
              <a:t>demolice </a:t>
            </a:r>
            <a:r>
              <a:rPr lang="cs-CZ" sz="2400" dirty="0"/>
              <a:t>související s realizací projektu, </a:t>
            </a:r>
          </a:p>
          <a:p>
            <a:r>
              <a:rPr lang="cs-CZ" sz="2400" dirty="0" smtClean="0"/>
              <a:t>pořízení </a:t>
            </a:r>
            <a:r>
              <a:rPr lang="cs-CZ" sz="2400" dirty="0"/>
              <a:t>bezpečnostních prvků a zařízení u vstupu do budovy, </a:t>
            </a:r>
          </a:p>
          <a:p>
            <a:r>
              <a:rPr lang="cs-CZ" sz="2400" dirty="0" smtClean="0"/>
              <a:t>úpravy </a:t>
            </a:r>
            <a:r>
              <a:rPr lang="cs-CZ" sz="2400" dirty="0"/>
              <a:t>zeleně a venkovního prostranství, </a:t>
            </a:r>
          </a:p>
          <a:p>
            <a:r>
              <a:rPr lang="cs-CZ" sz="2400" dirty="0" smtClean="0"/>
              <a:t>projektová </a:t>
            </a:r>
            <a:r>
              <a:rPr lang="cs-CZ" sz="2400" dirty="0"/>
              <a:t>dokumentace, EIA, </a:t>
            </a:r>
          </a:p>
          <a:p>
            <a:r>
              <a:rPr lang="cs-CZ" sz="2400" dirty="0" smtClean="0"/>
              <a:t>zabezpečení </a:t>
            </a:r>
            <a:r>
              <a:rPr lang="cs-CZ" sz="2400" dirty="0"/>
              <a:t>výstavby (technický dozor investora, BOZP, autorský dozor), </a:t>
            </a:r>
          </a:p>
          <a:p>
            <a:r>
              <a:rPr lang="cs-CZ" sz="2400" dirty="0" smtClean="0"/>
              <a:t>pořízení </a:t>
            </a:r>
            <a:r>
              <a:rPr lang="cs-CZ" sz="2400" dirty="0"/>
              <a:t>služeb bezprostředně související s realizací projektu (příprava a realizace zadávacích a výběrových řízení, zpracování studie proveditelnosti), </a:t>
            </a:r>
          </a:p>
          <a:p>
            <a:r>
              <a:rPr lang="cs-CZ" sz="2400" dirty="0" smtClean="0"/>
              <a:t>povinná </a:t>
            </a:r>
            <a:r>
              <a:rPr lang="cs-CZ" sz="2400" dirty="0"/>
              <a:t>publicita (podle kap. 13 Obecných pravidel). </a:t>
            </a:r>
          </a:p>
          <a:p>
            <a:endParaRPr lang="cs-CZ" sz="2400" dirty="0"/>
          </a:p>
          <a:p>
            <a:endParaRPr lang="cs-CZ" sz="2400" dirty="0" smtClean="0"/>
          </a:p>
          <a:p>
            <a:endParaRPr lang="cs-CZ" sz="2400" dirty="0"/>
          </a:p>
          <a:p>
            <a:pPr marL="0" indent="0">
              <a:buNone/>
            </a:pPr>
            <a:endParaRPr lang="cs-CZ" sz="2300" b="1" dirty="0"/>
          </a:p>
          <a:p>
            <a:pPr marL="514350" indent="-514350">
              <a:buFont typeface="+mj-lt"/>
              <a:buAutoNum type="arabicPeriod"/>
            </a:pPr>
            <a:endParaRPr lang="cs-CZ" sz="2300" dirty="0"/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69261" y="137920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2000" spc="-150" dirty="0">
              <a:latin typeface="+mn-lt"/>
            </a:endParaRP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01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9278" y="1206634"/>
            <a:ext cx="11670189" cy="46526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1900" b="1" u="sng" dirty="0"/>
              <a:t>Způsobilost výdajů</a:t>
            </a:r>
          </a:p>
          <a:p>
            <a:pPr marL="0" indent="0">
              <a:buNone/>
            </a:pPr>
            <a:endParaRPr lang="cs-CZ" sz="1900" dirty="0"/>
          </a:p>
          <a:p>
            <a:pPr indent="-3600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sz="1900" dirty="0">
                <a:cs typeface="Times New Roman" panose="02020603050405020304" pitchFamily="18" charset="0"/>
              </a:rPr>
              <a:t>Věcná způsobilost</a:t>
            </a:r>
          </a:p>
          <a:p>
            <a:pPr marL="0" indent="0">
              <a:buNone/>
            </a:pPr>
            <a:r>
              <a:rPr lang="cs-CZ" sz="2000" dirty="0" smtClean="0"/>
              <a:t>       -  Soulad </a:t>
            </a:r>
            <a:r>
              <a:rPr lang="cs-CZ" sz="2000" dirty="0"/>
              <a:t>s právními předpisy, pravidly IROP a podmínkami podpory, zejm. právním aktem. 	</a:t>
            </a:r>
            <a:endParaRPr lang="cs-CZ" sz="1900" dirty="0" smtClean="0">
              <a:cs typeface="Times New Roman" panose="02020603050405020304" pitchFamily="18" charset="0"/>
            </a:endParaRPr>
          </a:p>
          <a:p>
            <a:pPr marL="700088" indent="-3429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cs-CZ" sz="1900" dirty="0">
              <a:cs typeface="Times New Roman" panose="02020603050405020304" pitchFamily="18" charset="0"/>
            </a:endParaRPr>
          </a:p>
          <a:p>
            <a:pPr indent="-3600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sz="1900" dirty="0" smtClean="0">
                <a:cs typeface="Times New Roman" panose="02020603050405020304" pitchFamily="18" charset="0"/>
              </a:rPr>
              <a:t>Přiměřenost výdaje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1900" dirty="0">
                <a:cs typeface="Times New Roman" panose="02020603050405020304" pitchFamily="18" charset="0"/>
              </a:rPr>
              <a:t> </a:t>
            </a:r>
            <a:r>
              <a:rPr lang="cs-CZ" sz="1900" dirty="0" smtClean="0">
                <a:cs typeface="Times New Roman" panose="02020603050405020304" pitchFamily="18" charset="0"/>
              </a:rPr>
              <a:t>      - </a:t>
            </a:r>
            <a:r>
              <a:rPr lang="cs-CZ" sz="2000" dirty="0"/>
              <a:t>Výdaj je hospodárný, účelný a efektivní a jeho výše odpovídá cenám v místě a čase obvyklým. 	</a:t>
            </a:r>
            <a:endParaRPr lang="cs-CZ" sz="2000" dirty="0" smtClean="0"/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endParaRPr lang="cs-CZ" sz="1900" dirty="0" smtClean="0">
              <a:cs typeface="Times New Roman" panose="02020603050405020304" pitchFamily="18" charset="0"/>
            </a:endParaRPr>
          </a:p>
          <a:p>
            <a:pPr indent="-3600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sz="1900" dirty="0" smtClean="0">
                <a:cs typeface="Times New Roman" panose="02020603050405020304" pitchFamily="18" charset="0"/>
              </a:rPr>
              <a:t>Časová způsobilost</a:t>
            </a:r>
            <a:endParaRPr lang="cs-CZ" sz="1900" dirty="0">
              <a:cs typeface="Times New Roman" panose="02020603050405020304" pitchFamily="18" charset="0"/>
            </a:endParaRPr>
          </a:p>
          <a:p>
            <a:pPr marL="715963" indent="-358775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l-PL" sz="1800" dirty="0"/>
              <a:t>Vznik a úhrada příjemcem od 1. 1. 2014 do 31. 12. </a:t>
            </a:r>
            <a:r>
              <a:rPr lang="pl-PL" sz="1800" dirty="0" smtClean="0"/>
              <a:t>2021</a:t>
            </a:r>
            <a:r>
              <a:rPr lang="pl-PL" sz="1800" dirty="0"/>
              <a:t>	</a:t>
            </a:r>
          </a:p>
          <a:p>
            <a:pPr marL="715963" indent="-358775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1800" dirty="0"/>
              <a:t>Projekty nemohou být </a:t>
            </a:r>
            <a:r>
              <a:rPr lang="cs-CZ" sz="1800" dirty="0" smtClean="0"/>
              <a:t>podpořeny, </a:t>
            </a:r>
            <a:r>
              <a:rPr lang="cs-CZ" sz="1800" dirty="0"/>
              <a:t>jestliže byly fyzicky dokončeny nebo plně provedeny před předložením žádosti o podporu. 	</a:t>
            </a:r>
          </a:p>
          <a:p>
            <a:pPr indent="-3600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484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7441</TotalTime>
  <Words>1357</Words>
  <Application>Microsoft Office PowerPoint</Application>
  <PresentationFormat>Širokoúhlá obrazovka</PresentationFormat>
  <Paragraphs>210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Činnost MAS</dc:title>
  <dc:creator>Martina Zdráhalová</dc:creator>
  <cp:lastModifiedBy>Hana Nehybová</cp:lastModifiedBy>
  <cp:revision>401</cp:revision>
  <cp:lastPrinted>2017-01-12T13:13:00Z</cp:lastPrinted>
  <dcterms:created xsi:type="dcterms:W3CDTF">2014-11-12T11:20:26Z</dcterms:created>
  <dcterms:modified xsi:type="dcterms:W3CDTF">2018-09-04T12:20:57Z</dcterms:modified>
</cp:coreProperties>
</file>