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handoutMasterIdLst>
    <p:handoutMasterId r:id="rId22"/>
  </p:handoutMasterIdLst>
  <p:sldIdLst>
    <p:sldId id="257" r:id="rId2"/>
    <p:sldId id="326" r:id="rId3"/>
    <p:sldId id="298" r:id="rId4"/>
    <p:sldId id="320" r:id="rId5"/>
    <p:sldId id="346" r:id="rId6"/>
    <p:sldId id="349" r:id="rId7"/>
    <p:sldId id="345" r:id="rId8"/>
    <p:sldId id="331" r:id="rId9"/>
    <p:sldId id="335" r:id="rId10"/>
    <p:sldId id="337" r:id="rId11"/>
    <p:sldId id="336" r:id="rId12"/>
    <p:sldId id="338" r:id="rId13"/>
    <p:sldId id="342" r:id="rId14"/>
    <p:sldId id="341" r:id="rId15"/>
    <p:sldId id="340" r:id="rId16"/>
    <p:sldId id="344" r:id="rId17"/>
    <p:sldId id="347" r:id="rId18"/>
    <p:sldId id="348" r:id="rId19"/>
    <p:sldId id="339" r:id="rId20"/>
    <p:sldId id="343" r:id="rId21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BED"/>
    <a:srgbClr val="2EB6C4"/>
    <a:srgbClr val="2C9AC6"/>
    <a:srgbClr val="FFCC99"/>
    <a:srgbClr val="FF9966"/>
    <a:srgbClr val="FF3300"/>
    <a:srgbClr val="279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9" autoAdjust="0"/>
    <p:restoredTop sz="94660"/>
  </p:normalViewPr>
  <p:slideViewPr>
    <p:cSldViewPr snapToGrid="0">
      <p:cViewPr varScale="1">
        <p:scale>
          <a:sx n="89" d="100"/>
          <a:sy n="89" d="100"/>
        </p:scale>
        <p:origin x="52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3F832-6382-4CD8-8F80-940F34CB6305}" type="datetimeFigureOut">
              <a:rPr lang="cs-CZ" smtClean="0"/>
              <a:t>13.6.2017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A68B5-D3DB-4B32-92DE-35FBD6BE28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479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733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94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0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787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67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13.6.2017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13.6.2017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97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13.6.2017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14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86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13.6.2017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03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EF7B0-BDA2-489C-A288-F8DC2A5C90D4}" type="datetimeFigureOut">
              <a:rPr lang="cs-CZ" smtClean="0"/>
              <a:t>13.6.2017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08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seu.mssf.cz/" TargetMode="External"/><Relationship Id="rId4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s-moravskabrana.cz/" TargetMode="External"/><Relationship Id="rId5" Type="http://schemas.openxmlformats.org/officeDocument/2006/relationships/hyperlink" Target="http://www.dotaceeu.cz/cs/Microsites/IROP/Vyzvy/Vyzva-c-53-Udrzitelna-doprava-integrovane-projekty-CLLD" TargetMode="Externa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68140"/>
            <a:ext cx="12208747" cy="989860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5685" y="1115367"/>
            <a:ext cx="11581564" cy="4424828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u="sng" dirty="0" smtClean="0"/>
              <a:t>Seminář pro žadatele </a:t>
            </a:r>
            <a:r>
              <a:rPr lang="cs-CZ" b="1" u="sng" dirty="0"/>
              <a:t>k </a:t>
            </a:r>
            <a:r>
              <a:rPr lang="cs-CZ" b="1" u="sng" dirty="0" smtClean="0"/>
              <a:t>výzvě IROP č. 2</a:t>
            </a:r>
            <a:endParaRPr lang="cs-CZ" b="1" u="sng" dirty="0"/>
          </a:p>
          <a:p>
            <a:pPr marL="0" indent="0" algn="ctr">
              <a:buNone/>
            </a:pPr>
            <a:r>
              <a:rPr lang="cs-CZ" b="1" dirty="0"/>
              <a:t>2.Výzva IROP MAS MB – Zvýšení kvality a dostupnosti sociálních služeb</a:t>
            </a:r>
            <a:r>
              <a:rPr lang="cs-CZ" sz="2400" dirty="0" smtClean="0"/>
              <a:t>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13. </a:t>
            </a:r>
            <a:r>
              <a:rPr lang="cs-CZ" sz="2400" dirty="0"/>
              <a:t>6</a:t>
            </a:r>
            <a:r>
              <a:rPr lang="cs-CZ" sz="2400" dirty="0" smtClean="0"/>
              <a:t>. </a:t>
            </a:r>
            <a:r>
              <a:rPr lang="cs-CZ" sz="2400" dirty="0"/>
              <a:t>2017</a:t>
            </a:r>
          </a:p>
          <a:p>
            <a:pPr marL="0" indent="0">
              <a:buNone/>
            </a:pPr>
            <a:r>
              <a:rPr lang="cs-CZ" sz="2400" dirty="0"/>
              <a:t>MAS Moravská brána</a:t>
            </a:r>
          </a:p>
          <a:p>
            <a:pPr marL="0" indent="0">
              <a:buNone/>
            </a:pPr>
            <a:r>
              <a:rPr lang="cs-CZ" sz="2000" dirty="0"/>
              <a:t>Lipník nad Bečvou</a:t>
            </a:r>
          </a:p>
          <a:p>
            <a:pPr marL="0" indent="0">
              <a:buNone/>
            </a:pPr>
            <a:r>
              <a:rPr lang="cs-CZ" sz="2000" dirty="0" smtClean="0"/>
              <a:t>MAREK ZÁBRANSKÝ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94" y="252184"/>
            <a:ext cx="2299339" cy="714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Nadpis 1"/>
          <p:cNvSpPr txBox="1">
            <a:spLocks/>
          </p:cNvSpPr>
          <p:nvPr/>
        </p:nvSpPr>
        <p:spPr>
          <a:xfrm>
            <a:off x="4927043" y="108286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5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561669"/>
              </p:ext>
            </p:extLst>
          </p:nvPr>
        </p:nvGraphicFramePr>
        <p:xfrm>
          <a:off x="16745" y="1064969"/>
          <a:ext cx="12192002" cy="56705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8425"/>
                <a:gridCol w="3269411"/>
                <a:gridCol w="4261449"/>
                <a:gridCol w="1086928"/>
                <a:gridCol w="2555789"/>
              </a:tblGrid>
              <a:tr h="13848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Kritéria formálních náležitostí a přijatelnosti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Napravitelnost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Referenční dokument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</a:tr>
              <a:tr h="346201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Formální náležitosti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vert="vert27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Žádost o podporu je podána v předepsané formě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– žádost o podporu je podána v předepsané formě a obsahově splňuje všechny náležitosti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Žádost o podporu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</a:tr>
              <a:tr h="8604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4620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Žádost o podporu je podepsána oprávněným zástupcem žadatele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– žádost o podporu je podepsána oprávněným zástupcem žadatele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Napravitelné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Žádost o podporu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</a:tr>
              <a:tr h="8604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5392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Jsou doloženy všechny povinné přílohy a obsahově splňují náležitosti, požadované v dokumentaci k výzvě MAS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– jsou doloženy všechny povinné přílohy a obsahově splňují náležitosti, požadované v dokumentaci k výzvě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Specifická pravidla pro žadatele a příjemce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</a:tr>
              <a:tr h="8604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15442">
                <a:tc row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Obecná přijatelnost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vert="vert27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Projekt je svým zaměřením v souladu s cíli a podporovanými aktivitami výzvy MAS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- projekt je svým zaměřením v souladu s cíli a podporovanými aktivitami výzvy MAS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Text výzvy MAS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Specifická pravidla pro žadatele a příjemce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Studie proveditelnosti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</a:tr>
              <a:tr h="50048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1544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Žadatel splňuje definici oprávněného příjemce pro příslušný specifický cíl a výzvu 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ANO –  žadatel splňuje definici oprávněného příjemce pro příslušný specifický cíl a výzvu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Specifická pravidla pro žadatele a příjemce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/>
                </a:tc>
              </a:tr>
              <a:tr h="13382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1544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Projekt respektuje minimální a maximální hranici celkových způsobilých výdajů, pokud jsou stanoveny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– projekt respektuje minimální a maximální hranici celkových způsobilých výdajů,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Text výzvy MAS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Žádost o podporu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/>
                </a:tc>
              </a:tr>
              <a:tr h="8604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 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0772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Projekt respektuje limity způsobilých výdajů, pokud jsou stanoveny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– projekt respektuje limity způsobilých výdajů,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Text výzvy MAS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Žádost o podporu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/>
                </a:tc>
              </a:tr>
              <a:tr h="8604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0772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Potřebnost realizace projektu je odůvodněná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- potřebnost realizace projektu je odůvodněná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Studie proveditelnosti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/>
                </a:tc>
              </a:tr>
              <a:tr h="8604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/>
                </a:tc>
              </a:tr>
              <a:tr h="415442">
                <a:tc rowSpan="2">
                  <a:txBody>
                    <a:bodyPr/>
                    <a:lstStyle/>
                    <a:p>
                      <a:pPr marL="71755" marR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Specifická </a:t>
                      </a:r>
                      <a:r>
                        <a:rPr lang="cs-CZ" sz="1100" dirty="0" smtClean="0">
                          <a:effectLst/>
                        </a:rPr>
                        <a:t>přijatelnost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Projekt je v souladu se specifickými cíli a opatřeními uvedenými ve strategii CLLD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– Projekt je v souladu se specifickými cíli a opatřeními uvedenými ve strategii CLLD 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Studie proveditelnosti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Strategie SCLLD (kap. III. 1.4 – Strategické cíle, Specifické cíle…)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/>
                </a:tc>
              </a:tr>
              <a:tr h="22242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 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199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190386"/>
            <a:ext cx="10515600" cy="498657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u="sng" dirty="0">
                <a:latin typeface="+mj-lt"/>
                <a:cs typeface="Times New Roman" panose="02020603050405020304" pitchFamily="18" charset="0"/>
              </a:rPr>
              <a:t>Proces hodnocení a výběru </a:t>
            </a:r>
            <a:r>
              <a:rPr lang="cs-CZ" sz="2000" b="1" u="sng" dirty="0" smtClean="0">
                <a:latin typeface="+mj-lt"/>
                <a:cs typeface="Times New Roman" panose="02020603050405020304" pitchFamily="18" charset="0"/>
              </a:rPr>
              <a:t>projektů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600" b="1" dirty="0">
                <a:latin typeface="+mj-lt"/>
                <a:cs typeface="Times New Roman" panose="02020603050405020304" pitchFamily="18" charset="0"/>
              </a:rPr>
              <a:t/>
            </a:r>
            <a:br>
              <a:rPr lang="cs-CZ" sz="1600" b="1" dirty="0">
                <a:latin typeface="+mj-lt"/>
                <a:cs typeface="Times New Roman" panose="02020603050405020304" pitchFamily="18" charset="0"/>
              </a:rPr>
            </a:br>
            <a:r>
              <a:rPr lang="cs-CZ" sz="1600" b="1" dirty="0">
                <a:latin typeface="+mj-lt"/>
                <a:cs typeface="Times New Roman" panose="02020603050405020304" pitchFamily="18" charset="0"/>
              </a:rPr>
              <a:t>Věcné hodnocení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Druhá fáze hodnocení projektů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Hodnocení kvality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Provádí Výběrová komise MAS Moravská brána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Pouze žádosti o podporu, které uspěly v 1. fázi hodnocení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Lhůta max. 30 pracovních dnů od ukončení hodnocení formálních náležitostí a přijatelnosti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Mohou být Výběrovou komisí vymezeny podmínky pro úpravu projektů ze strany žadatele, za kterých by měl být projekt podpořen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320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6580041"/>
              </p:ext>
            </p:extLst>
          </p:nvPr>
        </p:nvGraphicFramePr>
        <p:xfrm>
          <a:off x="16747" y="1004285"/>
          <a:ext cx="12192000" cy="48233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72928"/>
                <a:gridCol w="6949844"/>
                <a:gridCol w="1869228"/>
              </a:tblGrid>
              <a:tr h="2592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Kritéria věcného hodnocení 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Hodnocení (bodovací škála)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Referenční dokument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ctr"/>
                </a:tc>
              </a:tr>
              <a:tr h="288905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V projektu jsou uvedena hlavní </a:t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rizika v realizační fázi i ve fázi udržitelnosti a způsoby jejich eliminace.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</a:rPr>
                        <a:t>20 </a:t>
                      </a:r>
                      <a:r>
                        <a:rPr lang="cs-CZ" sz="1200" dirty="0">
                          <a:effectLst/>
                        </a:rPr>
                        <a:t>bodů - V projektu jsou uvedena hlavní rizika v realizační fázi i ve fázi udržitelnosti a způsoby jejich eliminace.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b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Studie proveditelnosti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/>
                </a:tc>
              </a:tr>
              <a:tr h="44453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body - V projektu jsou částečně uvedena hlavní rizika v realizační fázi i ve fázi udržitelnosti a způsoby jejich eliminace.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8890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bodů - V projektu nejsou uvedena hlavní rizika v realizační fázi i ve fázi udržitelnosti a způsoby jejich eliminace.                                                                    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226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Harmonogram realizace projektu je reálný a </a:t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proveditelný.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15 bodů - Harmonogram realizace projektu je reálný a proveditelný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b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Studie proveditelnosti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/>
                </a:tc>
              </a:tr>
              <a:tr h="44453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bodů - Harmonogram realizace projektu není reálný a proveditelný.                                                          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8890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Využití stávajícího objektu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875" marR="188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bodů – Předmětem projektu je rekonstrukce stávajícího objektu určeného pro sociální služby 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875" marR="18875" marT="0" marB="0" anchor="b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Studie proveditelnosti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Projektová dokumentace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/>
                </a:tc>
              </a:tr>
              <a:tr h="37790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bodů - Předmětem projektu není rekonstrukce stávajícího objektu určeného pro sociální služby 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875" marR="18875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07701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Dopad projektu na území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875" marR="18875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effectLst/>
                        </a:rPr>
                        <a:t>15 bodů - Projekt má dopad na stanovenou část území 4 </a:t>
                      </a:r>
                      <a:r>
                        <a:rPr lang="cs-CZ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územních jednotek (obec, místní část)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875" marR="18875" marT="0" marB="0" anchor="b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Studie proveditelnosti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/>
                </a:tc>
              </a:tr>
              <a:tr h="22226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bodů - Projekt má dopad na stanovenou část území 3 </a:t>
                      </a:r>
                      <a:r>
                        <a:rPr lang="cs-CZ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územních jednotek (obec, místní část)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875" marR="18875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226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5 bodů - Projekt má dopad na stanovenou část území 2 </a:t>
                      </a:r>
                      <a:r>
                        <a:rPr lang="cs-CZ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územních jednotek (obec, místní část)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875" marR="18875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2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bodů - Projekt má dopad na stanovenou část území 1 </a:t>
                      </a:r>
                      <a:r>
                        <a:rPr lang="cs-CZ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územní jednotky (obec, místní část)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875" marR="1887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/>
                </a:tc>
              </a:tr>
              <a:tr h="28890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Vznik zázemí nové sociální služby v území realizace projektu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bodů - Realizací projektu vznikne zázemí pro novou sociální službu na území realizace projektu.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875" marR="18875" marT="0" marB="0" anchor="b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Studie proveditelnosti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/>
                </a:tc>
              </a:tr>
              <a:tr h="37790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bodů - Realizací projektu nevznikne zázemí pro novou sociální službu na území realizace projektu.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875" marR="18875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2269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Finanční náročnost projektu.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bodů - Celkové způsobilé výdaje činí max. 1 mil. Kč                                                                             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b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Studie proveditelnosti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/>
                </a:tc>
              </a:tr>
              <a:tr h="22226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5 bodů - Celkové způsobilé výdaje jsou v rozsahu 1 000 001 - 1 500 000 Kč                                                                   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226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bodů Celkové způsobilé výdaje jsou nad 1,5 mil. Kč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75" marR="18875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274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273"/>
            <a:ext cx="10515600" cy="49246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dirty="0">
                <a:cs typeface="Times New Roman" panose="02020603050405020304" pitchFamily="18" charset="0"/>
              </a:rPr>
              <a:t>Proces hodnocení a výběru projektů</a:t>
            </a:r>
            <a:br>
              <a:rPr lang="cs-CZ" sz="2000" b="1" dirty="0">
                <a:cs typeface="Times New Roman" panose="02020603050405020304" pitchFamily="18" charset="0"/>
              </a:rPr>
            </a:br>
            <a:r>
              <a:rPr lang="cs-CZ" sz="2000" b="1" dirty="0">
                <a:cs typeface="Times New Roman" panose="02020603050405020304" pitchFamily="18" charset="0"/>
              </a:rPr>
              <a:t>Věcné hodnocení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0"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cs typeface="Times New Roman" panose="02020603050405020304" pitchFamily="18" charset="0"/>
              </a:rPr>
              <a:t>Max. počet bodů věcného hodnocení - 8</a:t>
            </a:r>
            <a:r>
              <a:rPr lang="cs-CZ" sz="1600" dirty="0" smtClean="0">
                <a:cs typeface="Times New Roman" panose="02020603050405020304" pitchFamily="18" charset="0"/>
              </a:rPr>
              <a:t>0 </a:t>
            </a:r>
            <a:endParaRPr lang="cs-CZ" sz="1600" dirty="0"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cs typeface="Times New Roman" panose="02020603050405020304" pitchFamily="18" charset="0"/>
              </a:rPr>
              <a:t>Žádost musí získat min. </a:t>
            </a:r>
            <a:r>
              <a:rPr lang="cs-CZ" sz="1600" dirty="0" smtClean="0">
                <a:cs typeface="Times New Roman" panose="02020603050405020304" pitchFamily="18" charset="0"/>
              </a:rPr>
              <a:t>40 </a:t>
            </a:r>
            <a:r>
              <a:rPr lang="cs-CZ" sz="1600" dirty="0">
                <a:cs typeface="Times New Roman" panose="02020603050405020304" pitchFamily="18" charset="0"/>
              </a:rPr>
              <a:t>bodů, aby splnila podmínky věcného hodnocení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 smtClean="0">
                <a:cs typeface="Times New Roman" panose="02020603050405020304" pitchFamily="18" charset="0"/>
              </a:rPr>
              <a:t>Žádost </a:t>
            </a:r>
            <a:r>
              <a:rPr lang="cs-CZ" sz="1600" dirty="0">
                <a:cs typeface="Times New Roman" panose="02020603050405020304" pitchFamily="18" charset="0"/>
              </a:rPr>
              <a:t>o přezkum: MAS zasílá informaci o výsledku hodnocení  ̵&gt; lhůta </a:t>
            </a:r>
            <a:r>
              <a:rPr lang="cs-CZ" sz="1600" u="sng" dirty="0">
                <a:cs typeface="Times New Roman" panose="02020603050405020304" pitchFamily="18" charset="0"/>
              </a:rPr>
              <a:t>15 kalendářních dní</a:t>
            </a:r>
            <a:r>
              <a:rPr lang="cs-CZ" sz="1600" dirty="0">
                <a:cs typeface="Times New Roman" panose="02020603050405020304" pitchFamily="18" charset="0"/>
              </a:rPr>
              <a:t> ode dne doručení informace na podání </a:t>
            </a:r>
            <a:r>
              <a:rPr lang="cs-CZ" sz="1600" u="sng" dirty="0">
                <a:cs typeface="Times New Roman" panose="02020603050405020304" pitchFamily="18" charset="0"/>
              </a:rPr>
              <a:t>Žádosti o přezkum</a:t>
            </a:r>
            <a:r>
              <a:rPr lang="cs-CZ" sz="1600" dirty="0">
                <a:cs typeface="Times New Roman" panose="02020603050405020304" pitchFamily="18" charset="0"/>
              </a:rPr>
              <a:t> u negativně hodnocených Žádostí o podporu</a:t>
            </a:r>
          </a:p>
          <a:p>
            <a:r>
              <a:rPr lang="cs-CZ" sz="1600" dirty="0">
                <a:cs typeface="Times New Roman" panose="02020603050405020304" pitchFamily="18" charset="0"/>
              </a:rPr>
              <a:t>MAS současně upozorňuje, že tento závěr ještě předává k závěrečnému ověření způsobilosti projektů a ke kontrole administrativních postupů na ŘO </a:t>
            </a:r>
            <a:r>
              <a:rPr lang="cs-CZ" sz="1600" dirty="0" smtClean="0">
                <a:cs typeface="Times New Roman" panose="02020603050405020304" pitchFamily="18" charset="0"/>
              </a:rPr>
              <a:t>IROP</a:t>
            </a:r>
            <a:endParaRPr lang="cs-CZ" sz="1600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439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273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cs typeface="Times New Roman" panose="02020603050405020304" pitchFamily="18" charset="0"/>
              </a:rPr>
              <a:t>Proces hodnocení a výběru projektů</a:t>
            </a:r>
            <a:br>
              <a:rPr lang="cs-CZ" sz="2000" b="1" dirty="0">
                <a:cs typeface="Times New Roman" panose="02020603050405020304" pitchFamily="18" charset="0"/>
              </a:rPr>
            </a:br>
            <a:r>
              <a:rPr lang="cs-CZ" sz="2000" b="1" dirty="0">
                <a:cs typeface="Times New Roman" panose="02020603050405020304" pitchFamily="18" charset="0"/>
              </a:rPr>
              <a:t>Shrnutí a lhůty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Hodnocení formální náležitosti a přijatelnosti:	do 20 pracovních dní ze strany MAS</a:t>
            </a:r>
          </a:p>
          <a:p>
            <a:pPr marL="457200" lvl="1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Odvolání:		do 15 kalendářních dní ze strany žadatele 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Věcné hodnocení:       do 30 pracovních dní ze strany MAS</a:t>
            </a:r>
          </a:p>
          <a:p>
            <a:pPr marL="457200" lvl="1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Odvolání: 		do 15 kalendářních dní ze strany žadatele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Závěrečné ověření způsobilosti:	</a:t>
            </a:r>
          </a:p>
          <a:p>
            <a:pPr marL="114300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                           ŘO provádí neprodleně dle administrativních kapacit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Vydání právního </a:t>
            </a:r>
            <a:r>
              <a:rPr lang="cs-CZ" sz="1700" dirty="0"/>
              <a:t>aktu u doporučených žádostí:</a:t>
            </a:r>
          </a:p>
          <a:p>
            <a:pPr marL="114300" indent="0">
              <a:buNone/>
            </a:pPr>
            <a:r>
              <a:rPr lang="cs-CZ" sz="1700" dirty="0"/>
              <a:t>                              do 3 měsíců ze strany ŘO </a:t>
            </a:r>
            <a:r>
              <a:rPr lang="cs-CZ" sz="1700" dirty="0" smtClean="0"/>
              <a:t>IROP</a:t>
            </a:r>
          </a:p>
          <a:p>
            <a:r>
              <a:rPr lang="cs-CZ" sz="1700" dirty="0" smtClean="0"/>
              <a:t>Proplacení projektu:	</a:t>
            </a:r>
          </a:p>
          <a:p>
            <a:pPr marL="114300" indent="0">
              <a:buNone/>
            </a:pPr>
            <a:r>
              <a:rPr lang="cs-CZ" sz="1700" dirty="0" smtClean="0"/>
              <a:t>                              do 3 měsíců od podání žádosti o platbu</a:t>
            </a:r>
          </a:p>
        </p:txBody>
      </p:sp>
    </p:spTree>
    <p:extLst>
      <p:ext uri="{BB962C8B-B14F-4D97-AF65-F5344CB8AC3E}">
        <p14:creationId xmlns:p14="http://schemas.microsoft.com/office/powerpoint/2010/main" val="379579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80820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/>
              <a:t>Povinné </a:t>
            </a:r>
            <a:r>
              <a:rPr lang="cs-CZ" sz="1800" b="1" dirty="0" smtClean="0"/>
              <a:t>podmínky podání </a:t>
            </a:r>
            <a:r>
              <a:rPr lang="cs-CZ" sz="1800" b="1" dirty="0"/>
              <a:t>žádosti 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>
                <a:cs typeface="Times New Roman" panose="02020603050405020304" pitchFamily="18" charset="0"/>
              </a:rPr>
              <a:t>Registrace do systému IS KP14+</a:t>
            </a:r>
          </a:p>
          <a:p>
            <a:pPr lvl="1"/>
            <a:r>
              <a:rPr lang="cs-CZ" sz="1800" dirty="0">
                <a:cs typeface="Times New Roman" panose="02020603050405020304" pitchFamily="18" charset="0"/>
                <a:hlinkClick r:id="rId5"/>
              </a:rPr>
              <a:t>https://mseu.mssf.cz/</a:t>
            </a:r>
            <a:r>
              <a:rPr lang="cs-CZ" sz="1800" dirty="0">
                <a:cs typeface="Times New Roman" panose="02020603050405020304" pitchFamily="18" charset="0"/>
              </a:rPr>
              <a:t> (!! Jen v prohlížeči Microsoft </a:t>
            </a:r>
            <a:r>
              <a:rPr lang="cs-CZ" sz="1800" dirty="0" err="1" smtClean="0">
                <a:cs typeface="Times New Roman" panose="02020603050405020304" pitchFamily="18" charset="0"/>
              </a:rPr>
              <a:t>explorer</a:t>
            </a:r>
            <a:r>
              <a:rPr lang="cs-CZ" sz="1800" dirty="0" smtClean="0">
                <a:cs typeface="Times New Roman" panose="02020603050405020304" pitchFamily="18" charset="0"/>
              </a:rPr>
              <a:t> </a:t>
            </a:r>
            <a:r>
              <a:rPr lang="cs-CZ" sz="1800" dirty="0">
                <a:cs typeface="Times New Roman" panose="02020603050405020304" pitchFamily="18" charset="0"/>
              </a:rPr>
              <a:t>nebo </a:t>
            </a:r>
            <a:r>
              <a:rPr lang="cs-CZ" sz="1800" dirty="0" err="1">
                <a:cs typeface="Times New Roman" panose="02020603050405020304" pitchFamily="18" charset="0"/>
              </a:rPr>
              <a:t>Mozilla</a:t>
            </a:r>
            <a:r>
              <a:rPr lang="cs-CZ" sz="1800" dirty="0"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cs typeface="Times New Roman" panose="02020603050405020304" pitchFamily="18" charset="0"/>
              </a:rPr>
              <a:t>firefox</a:t>
            </a:r>
            <a:r>
              <a:rPr lang="cs-CZ" sz="1800" dirty="0">
                <a:cs typeface="Times New Roman" panose="02020603050405020304" pitchFamily="18" charset="0"/>
              </a:rPr>
              <a:t>)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Vyplnění elektronické verze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Finalizace elektronické verze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Podepsání a odeslání elektronické verze žádosti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>
              <a:cs typeface="Times New Roman" panose="02020603050405020304" pitchFamily="18" charset="0"/>
            </a:endParaRPr>
          </a:p>
          <a:p>
            <a:r>
              <a:rPr lang="cs-CZ" sz="1800" dirty="0">
                <a:cs typeface="Times New Roman" panose="02020603050405020304" pitchFamily="18" charset="0"/>
              </a:rPr>
              <a:t>!! Veškeré žádosti se zasílají jen v elektronické podobě prostřednictvím IS KP14+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!! Zřízení elektronického podpisu před podáním/odesláním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!! Aktivní datová schránka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319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u="sng" dirty="0" smtClean="0"/>
              <a:t>      </a:t>
            </a:r>
            <a:r>
              <a:rPr lang="cs-CZ" sz="4000" b="1" dirty="0" smtClean="0"/>
              <a:t>        </a:t>
            </a:r>
            <a:r>
              <a:rPr lang="cs-CZ" sz="4000" b="1" u="sng" dirty="0" smtClean="0"/>
              <a:t>Povinné </a:t>
            </a:r>
            <a:r>
              <a:rPr lang="cs-CZ" sz="4000" b="1" u="sng" dirty="0"/>
              <a:t>přílohy žádosti </a:t>
            </a:r>
            <a:endParaRPr lang="cs-CZ" sz="4000" u="sng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064970"/>
            <a:ext cx="12208747" cy="5111994"/>
          </a:xfrm>
        </p:spPr>
        <p:txBody>
          <a:bodyPr>
            <a:noAutofit/>
          </a:bodyPr>
          <a:lstStyle/>
          <a:p>
            <a:r>
              <a:rPr lang="cs-CZ" sz="1400" b="1" dirty="0"/>
              <a:t>1 </a:t>
            </a:r>
            <a:r>
              <a:rPr lang="cs-CZ" sz="1400" dirty="0"/>
              <a:t>Plná </a:t>
            </a:r>
            <a:r>
              <a:rPr lang="cs-CZ" sz="1400" dirty="0" smtClean="0"/>
              <a:t>moc (vzor </a:t>
            </a:r>
            <a:r>
              <a:rPr lang="cs-CZ" sz="1400" dirty="0"/>
              <a:t>Plné moci je přílohou č. 11 Obecných </a:t>
            </a:r>
            <a:r>
              <a:rPr lang="cs-CZ" sz="1400" dirty="0" smtClean="0"/>
              <a:t>pravidel) </a:t>
            </a:r>
            <a:endParaRPr lang="cs-CZ" sz="1400" dirty="0"/>
          </a:p>
          <a:p>
            <a:r>
              <a:rPr lang="pt-BR" sz="1400" b="1" dirty="0"/>
              <a:t>2 </a:t>
            </a:r>
            <a:r>
              <a:rPr lang="pt-BR" sz="1400" dirty="0"/>
              <a:t>Zadávací a výběrová </a:t>
            </a:r>
            <a:r>
              <a:rPr lang="pt-BR" sz="1400" dirty="0" smtClean="0"/>
              <a:t>řízení</a:t>
            </a:r>
            <a:r>
              <a:rPr lang="cs-CZ" sz="1400" dirty="0" smtClean="0"/>
              <a:t> (pouze uzavřenou </a:t>
            </a:r>
            <a:r>
              <a:rPr lang="cs-CZ" sz="1400" dirty="0"/>
              <a:t>smlouvu na plnění </a:t>
            </a:r>
            <a:r>
              <a:rPr lang="cs-CZ" sz="1400" dirty="0" smtClean="0"/>
              <a:t>zakázky, pokud je) </a:t>
            </a:r>
            <a:endParaRPr lang="pt-BR" sz="1400" dirty="0"/>
          </a:p>
          <a:p>
            <a:r>
              <a:rPr lang="cs-CZ" sz="1400" b="1" dirty="0"/>
              <a:t>3 </a:t>
            </a:r>
            <a:r>
              <a:rPr lang="cs-CZ" sz="1400" dirty="0"/>
              <a:t>Doklady o právní subjektivitě žadatele</a:t>
            </a:r>
          </a:p>
          <a:p>
            <a:r>
              <a:rPr lang="pl-PL" sz="1400" b="1" dirty="0"/>
              <a:t>4 </a:t>
            </a:r>
            <a:r>
              <a:rPr lang="pl-PL" sz="1400" dirty="0"/>
              <a:t>Výpis z rejstříku trestů</a:t>
            </a:r>
          </a:p>
          <a:p>
            <a:r>
              <a:rPr lang="cs-CZ" sz="1400" b="1" dirty="0"/>
              <a:t>5 </a:t>
            </a:r>
            <a:r>
              <a:rPr lang="cs-CZ" sz="1400" dirty="0"/>
              <a:t>Studie </a:t>
            </a:r>
            <a:r>
              <a:rPr lang="cs-CZ" sz="1400" dirty="0" smtClean="0"/>
              <a:t>proveditelnosti (podle </a:t>
            </a:r>
            <a:r>
              <a:rPr lang="cs-CZ" sz="1400" dirty="0"/>
              <a:t>osnovy uvedené v příloze č. 4B S</a:t>
            </a:r>
            <a:r>
              <a:rPr lang="cs-CZ" sz="1400" dirty="0" smtClean="0"/>
              <a:t>pecifických </a:t>
            </a:r>
            <a:r>
              <a:rPr lang="cs-CZ" sz="1400" dirty="0"/>
              <a:t>p</a:t>
            </a:r>
            <a:r>
              <a:rPr lang="cs-CZ" sz="1400" dirty="0" smtClean="0"/>
              <a:t>ravidel) </a:t>
            </a:r>
            <a:endParaRPr lang="cs-CZ" sz="1400" dirty="0"/>
          </a:p>
          <a:p>
            <a:r>
              <a:rPr lang="cs-CZ" sz="1400" b="1" dirty="0" smtClean="0"/>
              <a:t>6 </a:t>
            </a:r>
            <a:r>
              <a:rPr lang="cs-CZ" sz="1400" dirty="0" smtClean="0"/>
              <a:t>Doklad </a:t>
            </a:r>
            <a:r>
              <a:rPr lang="cs-CZ" sz="1400" dirty="0"/>
              <a:t>o prokázání právních vztahů k majetku, který </a:t>
            </a:r>
            <a:r>
              <a:rPr lang="cs-CZ" sz="1400" dirty="0" smtClean="0"/>
              <a:t>je předmětem </a:t>
            </a:r>
            <a:r>
              <a:rPr lang="cs-CZ" sz="1400" dirty="0"/>
              <a:t>projektu</a:t>
            </a:r>
          </a:p>
          <a:p>
            <a:r>
              <a:rPr lang="cs-CZ" sz="1400" b="1" dirty="0"/>
              <a:t>7 </a:t>
            </a:r>
            <a:r>
              <a:rPr lang="cs-CZ" sz="1400" dirty="0"/>
              <a:t>Čestné prohlášení o skutečném </a:t>
            </a:r>
            <a:r>
              <a:rPr lang="cs-CZ" sz="1400" dirty="0" smtClean="0"/>
              <a:t>majiteli (Vzor </a:t>
            </a:r>
            <a:r>
              <a:rPr lang="cs-CZ" sz="1400" dirty="0"/>
              <a:t>čestného prohlášení je přílohou Obecných pravidel č. 30</a:t>
            </a:r>
            <a:r>
              <a:rPr lang="cs-CZ" sz="1400" dirty="0" smtClean="0"/>
              <a:t>.) </a:t>
            </a:r>
            <a:endParaRPr lang="cs-CZ" sz="1400" dirty="0"/>
          </a:p>
          <a:p>
            <a:r>
              <a:rPr lang="cs-CZ" sz="1400" b="1" dirty="0" smtClean="0"/>
              <a:t>8 </a:t>
            </a:r>
            <a:r>
              <a:rPr lang="cs-CZ" sz="1400" dirty="0" smtClean="0"/>
              <a:t>Územní </a:t>
            </a:r>
            <a:r>
              <a:rPr lang="cs-CZ" sz="1400" dirty="0"/>
              <a:t>rozhodnutí nebo územní souhlas </a:t>
            </a:r>
            <a:r>
              <a:rPr lang="cs-CZ" sz="1400" dirty="0" smtClean="0"/>
              <a:t>nebo veřejnoprávní </a:t>
            </a:r>
            <a:r>
              <a:rPr lang="cs-CZ" sz="1400" dirty="0"/>
              <a:t>smlouva nahrazující územní řízení</a:t>
            </a:r>
          </a:p>
          <a:p>
            <a:r>
              <a:rPr lang="cs-CZ" sz="1400" b="1" dirty="0" smtClean="0"/>
              <a:t>9 </a:t>
            </a:r>
            <a:r>
              <a:rPr lang="cs-CZ" sz="1400" dirty="0" smtClean="0"/>
              <a:t>Žádost </a:t>
            </a:r>
            <a:r>
              <a:rPr lang="cs-CZ" sz="1400" dirty="0"/>
              <a:t>o stavební povolení, případně stavební </a:t>
            </a:r>
            <a:r>
              <a:rPr lang="cs-CZ" sz="1400" dirty="0" smtClean="0"/>
              <a:t>povolení nebo </a:t>
            </a:r>
            <a:r>
              <a:rPr lang="cs-CZ" sz="1400" dirty="0"/>
              <a:t>souhlas s provedením ohlášeného stavebního </a:t>
            </a:r>
            <a:r>
              <a:rPr lang="cs-CZ" sz="1400" dirty="0" smtClean="0"/>
              <a:t>záměru nebo </a:t>
            </a:r>
            <a:r>
              <a:rPr lang="cs-CZ" sz="1400" dirty="0"/>
              <a:t>veřejnoprávní smlouva nahrazující </a:t>
            </a:r>
            <a:r>
              <a:rPr lang="cs-CZ" sz="1400" dirty="0" err="1" smtClean="0"/>
              <a:t>st.p</a:t>
            </a:r>
            <a:r>
              <a:rPr lang="cs-CZ" sz="1400" dirty="0"/>
              <a:t>.</a:t>
            </a:r>
          </a:p>
          <a:p>
            <a:r>
              <a:rPr lang="cs-CZ" sz="1400" b="1" dirty="0" smtClean="0"/>
              <a:t>10 </a:t>
            </a:r>
            <a:r>
              <a:rPr lang="cs-CZ" sz="1400" dirty="0" smtClean="0"/>
              <a:t>Projektová </a:t>
            </a:r>
            <a:r>
              <a:rPr lang="cs-CZ" sz="1400" dirty="0"/>
              <a:t>dokumentace pro vydání stavebního </a:t>
            </a:r>
            <a:r>
              <a:rPr lang="cs-CZ" sz="1400" dirty="0" smtClean="0"/>
              <a:t>povolení nebo </a:t>
            </a:r>
            <a:r>
              <a:rPr lang="cs-CZ" sz="1400" dirty="0"/>
              <a:t>ohlášení stavby</a:t>
            </a:r>
          </a:p>
          <a:p>
            <a:r>
              <a:rPr lang="cs-CZ" sz="1400" b="1" dirty="0"/>
              <a:t>11 </a:t>
            </a:r>
            <a:r>
              <a:rPr lang="cs-CZ" sz="1400" dirty="0"/>
              <a:t>Položkový rozpočet stavby</a:t>
            </a:r>
          </a:p>
          <a:p>
            <a:r>
              <a:rPr lang="cs-CZ" sz="1400" b="1" dirty="0" smtClean="0"/>
              <a:t>12 </a:t>
            </a:r>
            <a:r>
              <a:rPr lang="cs-CZ" sz="1400" dirty="0" smtClean="0"/>
              <a:t>Souhlasné </a:t>
            </a:r>
            <a:r>
              <a:rPr lang="cs-CZ" sz="1400" dirty="0"/>
              <a:t>stanovisko subjektu, který vydal strategický </a:t>
            </a:r>
            <a:r>
              <a:rPr lang="cs-CZ" sz="1400" dirty="0" smtClean="0"/>
              <a:t>plán, komunitní </a:t>
            </a:r>
            <a:r>
              <a:rPr lang="cs-CZ" sz="1400" dirty="0"/>
              <a:t>plán nebo krajský střednědobý </a:t>
            </a:r>
            <a:r>
              <a:rPr lang="cs-CZ" sz="1400" dirty="0" smtClean="0"/>
              <a:t>plán (vzor </a:t>
            </a:r>
            <a:r>
              <a:rPr lang="cs-CZ" sz="1400" dirty="0"/>
              <a:t>je uveden v příloze č. 8 </a:t>
            </a:r>
            <a:r>
              <a:rPr lang="cs-CZ" sz="1400" dirty="0" smtClean="0"/>
              <a:t>Specifických pravidel) </a:t>
            </a:r>
            <a:endParaRPr lang="cs-CZ" sz="1400" dirty="0"/>
          </a:p>
          <a:p>
            <a:r>
              <a:rPr lang="cs-CZ" sz="1400" b="1" dirty="0" smtClean="0"/>
              <a:t>13 </a:t>
            </a:r>
            <a:r>
              <a:rPr lang="cs-CZ" sz="1400" dirty="0" smtClean="0"/>
              <a:t>Pověřovací </a:t>
            </a:r>
            <a:r>
              <a:rPr lang="cs-CZ" sz="1400" dirty="0"/>
              <a:t>akt, popř. vyjádření objednatele služeb o </a:t>
            </a:r>
            <a:r>
              <a:rPr lang="cs-CZ" sz="1400" dirty="0" smtClean="0"/>
              <a:t>úmyslu poskytovatele </a:t>
            </a:r>
            <a:r>
              <a:rPr lang="cs-CZ" sz="1400" dirty="0"/>
              <a:t>služeb pověřit výkonem služby </a:t>
            </a:r>
            <a:r>
              <a:rPr lang="cs-CZ" sz="1400" dirty="0" smtClean="0"/>
              <a:t>obecného hospodářského </a:t>
            </a:r>
            <a:r>
              <a:rPr lang="cs-CZ" sz="1400" dirty="0"/>
              <a:t>zájmu v souladu s </a:t>
            </a:r>
            <a:r>
              <a:rPr lang="cs-CZ" sz="1400" dirty="0" smtClean="0"/>
              <a:t>Rozhodnutím 2012/21/EU.</a:t>
            </a:r>
          </a:p>
          <a:p>
            <a:pPr marL="0" indent="0">
              <a:buNone/>
            </a:pPr>
            <a:r>
              <a:rPr lang="cs-CZ" sz="1400" b="1" dirty="0" smtClean="0"/>
              <a:t>Pokud </a:t>
            </a:r>
            <a:r>
              <a:rPr lang="cs-CZ" sz="1400" b="1" dirty="0"/>
              <a:t>je některá povinná příloha pro žadatele </a:t>
            </a:r>
            <a:r>
              <a:rPr lang="cs-CZ" sz="1400" b="1" dirty="0" smtClean="0"/>
              <a:t>nerelevantní, žadatel </a:t>
            </a:r>
            <a:r>
              <a:rPr lang="cs-CZ" sz="1400" b="1" dirty="0"/>
              <a:t>nahraje jako přílohu dokument, ve kterém </a:t>
            </a:r>
            <a:r>
              <a:rPr lang="cs-CZ" sz="1400" b="1" dirty="0" smtClean="0"/>
              <a:t>uvede zdůvodnění </a:t>
            </a:r>
            <a:r>
              <a:rPr lang="cs-CZ" sz="1400" b="1" dirty="0"/>
              <a:t>nedoložení povinné přílohy.</a:t>
            </a:r>
          </a:p>
        </p:txBody>
      </p:sp>
    </p:spTree>
    <p:extLst>
      <p:ext uri="{BB962C8B-B14F-4D97-AF65-F5344CB8AC3E}">
        <p14:creationId xmlns:p14="http://schemas.microsoft.com/office/powerpoint/2010/main" val="217826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476295"/>
            <a:ext cx="11194002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POVINNÁ PUBLICITA</a:t>
            </a:r>
          </a:p>
          <a:p>
            <a:pPr marL="0" indent="0">
              <a:buNone/>
            </a:pPr>
            <a:endParaRPr lang="cs-CZ" sz="11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/>
              <a:t>Po vydání prvního právního aktu v průběhu realizace </a:t>
            </a:r>
            <a:r>
              <a:rPr lang="cs-CZ" sz="2000" dirty="0" smtClean="0"/>
              <a:t>projektu:</a:t>
            </a:r>
            <a:endParaRPr lang="cs-CZ" sz="2000" dirty="0"/>
          </a:p>
          <a:p>
            <a:r>
              <a:rPr lang="cs-CZ" sz="2000" b="1" dirty="0"/>
              <a:t>internetové </a:t>
            </a:r>
            <a:r>
              <a:rPr lang="cs-CZ" sz="2000" b="1" dirty="0" smtClean="0"/>
              <a:t>stránky</a:t>
            </a:r>
            <a:r>
              <a:rPr lang="cs-CZ" sz="2000" dirty="0"/>
              <a:t> </a:t>
            </a:r>
            <a:r>
              <a:rPr lang="cs-CZ" sz="2000" dirty="0" smtClean="0"/>
              <a:t>- zveřejnění stručného </a:t>
            </a:r>
            <a:r>
              <a:rPr lang="cs-CZ" sz="2000" dirty="0"/>
              <a:t>popis projektu, jeho cíle, výsledky a informaci, že je na projekt poskytována finanční podpora z EU. Na internetových stránkách musí být umístěna loga EU a MMR ČR </a:t>
            </a:r>
            <a:r>
              <a:rPr lang="cs-CZ" sz="2000" dirty="0" smtClean="0"/>
              <a:t>(</a:t>
            </a:r>
            <a:r>
              <a:rPr lang="cs-CZ" sz="2000" dirty="0"/>
              <a:t>viz kap. </a:t>
            </a:r>
            <a:r>
              <a:rPr lang="cs-CZ" sz="2000" dirty="0" smtClean="0"/>
              <a:t>13.3 Obecných pravidel). </a:t>
            </a:r>
            <a:endParaRPr lang="cs-CZ" sz="2000" dirty="0"/>
          </a:p>
          <a:p>
            <a:r>
              <a:rPr lang="cs-CZ" sz="2000" b="1" dirty="0"/>
              <a:t>příjemce</a:t>
            </a:r>
            <a:r>
              <a:rPr lang="cs-CZ" sz="2000" dirty="0"/>
              <a:t> umístí po zahájení realizace projektu na viditelném místě v místě realizace projektu </a:t>
            </a:r>
            <a:r>
              <a:rPr lang="cs-CZ" sz="2000" b="1" dirty="0"/>
              <a:t>plakát </a:t>
            </a:r>
            <a:r>
              <a:rPr lang="cs-CZ" sz="2000" dirty="0"/>
              <a:t>o minimální velikost A3 (lze použít na výšku i na šířku). Na plakátu musí být uveden název projektu, hlavní cíl projektu a věta: Projekt &lt;název projektu&gt; je spolufinancován Evropskou unií. 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dirty="0"/>
              <a:t>Příjemce popisuje realizované formy publicity ve Zprávě o realizaci. Pro ověření publicity dokládá příjemce jako přílohu Zprávy o realizace fotografie realizované publicity a </a:t>
            </a:r>
            <a:r>
              <a:rPr lang="cs-CZ" dirty="0" err="1"/>
              <a:t>screenshot</a:t>
            </a:r>
            <a:r>
              <a:rPr lang="cs-CZ" dirty="0"/>
              <a:t> webových stránek. </a:t>
            </a:r>
            <a:endParaRPr lang="cs-CZ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356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280820"/>
            <a:ext cx="12032202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 smtClean="0">
                <a:cs typeface="Times New Roman" panose="02020603050405020304" pitchFamily="18" charset="0"/>
              </a:rPr>
              <a:t>Podmínky pro výběrová řízení (metodický pokyn pro zadávání zakázek – příloha č. 3 Obecných pravidel)</a:t>
            </a:r>
            <a:endParaRPr lang="cs-CZ" sz="2000" dirty="0"/>
          </a:p>
          <a:p>
            <a:r>
              <a:rPr lang="cs-CZ" sz="2000" dirty="0"/>
              <a:t>Příjemci </a:t>
            </a:r>
            <a:r>
              <a:rPr lang="cs-CZ" sz="2000" dirty="0" smtClean="0"/>
              <a:t>nemusí dodržovat </a:t>
            </a:r>
            <a:r>
              <a:rPr lang="cs-CZ" sz="2000" dirty="0"/>
              <a:t>postupy </a:t>
            </a:r>
            <a:r>
              <a:rPr lang="cs-CZ" sz="2000" dirty="0" smtClean="0"/>
              <a:t>v </a:t>
            </a:r>
            <a:r>
              <a:rPr lang="cs-CZ" sz="2000" dirty="0"/>
              <a:t>tomto MP </a:t>
            </a:r>
            <a:r>
              <a:rPr lang="cs-CZ" sz="2000" dirty="0" smtClean="0"/>
              <a:t>při zadávání zakázek </a:t>
            </a:r>
            <a:r>
              <a:rPr lang="cs-CZ" sz="2000" dirty="0"/>
              <a:t>malého rozsahu, jejichž předpokládaná hodnota je nižší než: </a:t>
            </a:r>
            <a:r>
              <a:rPr lang="pl-PL" sz="2000" dirty="0"/>
              <a:t>400 000,- Kč bez DPH </a:t>
            </a:r>
            <a:r>
              <a:rPr lang="pl-PL" sz="2000" dirty="0" smtClean="0"/>
              <a:t>(musí dodržet transparentnost a zamezit střetu zájmů)</a:t>
            </a:r>
          </a:p>
          <a:p>
            <a:r>
              <a:rPr lang="pl-PL" sz="2000" dirty="0" smtClean="0"/>
              <a:t>Výzva min. 3 dodavatelům, zadávací dokumentace (</a:t>
            </a:r>
            <a:r>
              <a:rPr lang="cs-CZ" sz="2000" dirty="0"/>
              <a:t>d</a:t>
            </a:r>
            <a:r>
              <a:rPr lang="cs-CZ" sz="2000" dirty="0" smtClean="0"/>
              <a:t>ruh a předmět zakázky, doba a místo plnění, </a:t>
            </a:r>
            <a:r>
              <a:rPr lang="pl-PL" sz="2000" dirty="0" smtClean="0"/>
              <a:t>kvalifikační předpoklady, výběrová kritéria, obchodní podmínky, </a:t>
            </a:r>
            <a:r>
              <a:rPr lang="cs-CZ" sz="2000" dirty="0"/>
              <a:t>p</a:t>
            </a:r>
            <a:r>
              <a:rPr lang="cs-CZ" sz="2000" dirty="0" smtClean="0"/>
              <a:t>odmínky </a:t>
            </a:r>
            <a:r>
              <a:rPr lang="cs-CZ" sz="2000" dirty="0"/>
              <a:t>a požadavky na zpracování nabídky</a:t>
            </a:r>
            <a:r>
              <a:rPr lang="cs-CZ" sz="2000" dirty="0" smtClean="0"/>
              <a:t>, atd.) </a:t>
            </a:r>
            <a:endParaRPr lang="cs-CZ" sz="2000" dirty="0"/>
          </a:p>
          <a:p>
            <a:r>
              <a:rPr lang="cs-CZ" sz="2000" dirty="0"/>
              <a:t>Lhůta pro podání nabídek nesmí </a:t>
            </a:r>
            <a:r>
              <a:rPr lang="cs-CZ" sz="2000" dirty="0" smtClean="0"/>
              <a:t>být</a:t>
            </a:r>
            <a:r>
              <a:rPr lang="pl-PL" sz="2000" dirty="0" smtClean="0"/>
              <a:t> </a:t>
            </a:r>
            <a:r>
              <a:rPr lang="pl-PL" sz="2000" dirty="0"/>
              <a:t>u zakázek malého rozsahu kratší než 10 dnů, </a:t>
            </a:r>
            <a:endParaRPr lang="pl-PL" sz="2000" dirty="0" smtClean="0"/>
          </a:p>
          <a:p>
            <a:r>
              <a:rPr lang="pl-PL" sz="2000" dirty="0" smtClean="0"/>
              <a:t>Ustanovení hodnotící komise</a:t>
            </a:r>
          </a:p>
          <a:p>
            <a:r>
              <a:rPr lang="pl-PL" sz="2000" dirty="0" smtClean="0"/>
              <a:t>Otevírání nabídek</a:t>
            </a:r>
          </a:p>
          <a:p>
            <a:r>
              <a:rPr lang="pl-PL" sz="2000" dirty="0" smtClean="0"/>
              <a:t>Posouzení kvalifikace</a:t>
            </a:r>
          </a:p>
          <a:p>
            <a:r>
              <a:rPr lang="pl-PL" sz="2000" dirty="0" smtClean="0"/>
              <a:t>Hodnocení nabídek</a:t>
            </a:r>
          </a:p>
          <a:p>
            <a:r>
              <a:rPr lang="pl-PL" sz="2000" dirty="0" smtClean="0"/>
              <a:t>Oznámení o výběru nejvhodnější nabídky</a:t>
            </a:r>
          </a:p>
          <a:p>
            <a:r>
              <a:rPr lang="pl-PL" sz="2000" dirty="0" smtClean="0"/>
              <a:t>Profil zadavatele</a:t>
            </a:r>
            <a:endParaRPr lang="pl-PL" sz="2000" dirty="0"/>
          </a:p>
          <a:p>
            <a:endParaRPr lang="cs-CZ" sz="2000" dirty="0"/>
          </a:p>
          <a:p>
            <a:endParaRPr lang="cs-CZ" sz="20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b="1" u="sng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540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Obecná část pravidel pro žadatele a příjemce v rámci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www.dotaceeu.cz/cs/Microsites/IROP/Vyzvy/Vyzva-c-53-Udrzitelna-doprava-integrovane-projekty-CLLD</a:t>
            </a:r>
            <a:endParaRPr lang="cs-CZ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5800" lvl="1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Specifická část pravidel pro žadatele a příjemce v rámci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 (Bezpečnost dopravy)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r>
              <a:rPr lang="cs-CZ" sz="1800" dirty="0">
                <a:hlinkClick r:id="rId5"/>
              </a:rPr>
              <a:t>http://</a:t>
            </a:r>
            <a:r>
              <a:rPr lang="cs-CZ" sz="1800" dirty="0" smtClean="0">
                <a:hlinkClick r:id="rId5"/>
              </a:rPr>
              <a:t>www.dotaceeu.cz/cs/Microsites/IROP/Vyzvy/Vyzva-c-53-Udrzitelna-doprava-integrovane-projekty-CLLD</a:t>
            </a:r>
            <a:endParaRPr lang="cs-CZ" sz="1800" dirty="0" smtClean="0"/>
          </a:p>
          <a:p>
            <a:pPr lvl="1" indent="-360000">
              <a:buFont typeface="Wingdings" panose="05000000000000000000" pitchFamily="2" charset="2"/>
              <a:buChar char="Ø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Výzvy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 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stránkách MAS: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www.mas-moravskabrana.cz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0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206634"/>
            <a:ext cx="11670189" cy="4652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2</a:t>
            </a:r>
            <a:r>
              <a:rPr lang="cs-CZ" sz="2400" b="1" dirty="0" smtClean="0"/>
              <a:t>.výzva IROP  </a:t>
            </a:r>
            <a:r>
              <a:rPr lang="cs-CZ" sz="2400" b="1" dirty="0"/>
              <a:t>– </a:t>
            </a:r>
            <a:r>
              <a:rPr lang="cs-CZ" sz="2400" b="1" dirty="0" smtClean="0"/>
              <a:t>Zvýšení kvality a dostupnosti sociálních služeb </a:t>
            </a:r>
            <a:r>
              <a:rPr lang="cs-CZ" sz="2400" b="1" dirty="0"/>
              <a:t>– MAS Moravská brána</a:t>
            </a: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smtClean="0">
                <a:cs typeface="Times New Roman" panose="02020603050405020304" pitchFamily="18" charset="0"/>
              </a:rPr>
              <a:t>Vyhlášení výzvy: 2.6.2017                                 </a:t>
            </a:r>
            <a:r>
              <a:rPr lang="cs-CZ" sz="2000" dirty="0">
                <a:cs typeface="Times New Roman" panose="02020603050405020304" pitchFamily="18" charset="0"/>
              </a:rPr>
              <a:t>U</a:t>
            </a:r>
            <a:r>
              <a:rPr lang="cs-CZ" sz="2000" dirty="0" smtClean="0">
                <a:cs typeface="Times New Roman" panose="02020603050405020304" pitchFamily="18" charset="0"/>
              </a:rPr>
              <a:t>končení příjmu projektů: 30.6.2017, 12:00       </a:t>
            </a: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</a:t>
            </a:r>
            <a:r>
              <a:rPr lang="cs-CZ" sz="2000" dirty="0" smtClean="0">
                <a:cs typeface="Times New Roman" panose="02020603050405020304" pitchFamily="18" charset="0"/>
              </a:rPr>
              <a:t>inanční </a:t>
            </a:r>
            <a:r>
              <a:rPr lang="cs-CZ" sz="2000" dirty="0">
                <a:cs typeface="Times New Roman" panose="02020603050405020304" pitchFamily="18" charset="0"/>
              </a:rPr>
              <a:t>alokace výzvy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Rozhodná pro výběr projektů k financování:         </a:t>
            </a:r>
            <a:r>
              <a:rPr lang="cs-CZ" sz="2000" b="1" dirty="0" smtClean="0">
                <a:cs typeface="Times New Roman" panose="02020603050405020304" pitchFamily="18" charset="0"/>
              </a:rPr>
              <a:t>1 457 000</a:t>
            </a:r>
            <a:r>
              <a:rPr lang="cs-CZ" sz="2000" b="1" dirty="0">
                <a:cs typeface="Times New Roman" panose="02020603050405020304" pitchFamily="18" charset="0"/>
              </a:rPr>
              <a:t>,- Kč</a:t>
            </a: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Minimální výše celkových způsobilých výdajů:         </a:t>
            </a:r>
            <a:r>
              <a:rPr lang="cs-CZ" sz="2000" dirty="0" smtClean="0">
                <a:cs typeface="Times New Roman" panose="02020603050405020304" pitchFamily="18" charset="0"/>
              </a:rPr>
              <a:t>100 </a:t>
            </a:r>
            <a:r>
              <a:rPr lang="cs-CZ" sz="2000" dirty="0">
                <a:cs typeface="Times New Roman" panose="02020603050405020304" pitchFamily="18" charset="0"/>
              </a:rPr>
              <a:t>000,- Kč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Maximální výše celkových způsobilých výdajů:     </a:t>
            </a:r>
            <a:r>
              <a:rPr lang="cs-CZ" sz="2000" dirty="0" smtClean="0">
                <a:cs typeface="Times New Roman" panose="02020603050405020304" pitchFamily="18" charset="0"/>
              </a:rPr>
              <a:t>    2 000 000</a:t>
            </a:r>
            <a:r>
              <a:rPr lang="cs-CZ" sz="2000" dirty="0">
                <a:cs typeface="Times New Roman" panose="02020603050405020304" pitchFamily="18" charset="0"/>
              </a:rPr>
              <a:t>,- Kč</a:t>
            </a: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Forma </a:t>
            </a:r>
            <a:r>
              <a:rPr lang="cs-CZ" sz="2000" dirty="0" smtClean="0">
                <a:cs typeface="Times New Roman" panose="02020603050405020304" pitchFamily="18" charset="0"/>
              </a:rPr>
              <a:t>podpory:</a:t>
            </a:r>
            <a:r>
              <a:rPr lang="cs-CZ" sz="2000" dirty="0">
                <a:cs typeface="Times New Roman" panose="02020603050405020304" pitchFamily="18" charset="0"/>
              </a:rPr>
              <a:t> </a:t>
            </a:r>
            <a:r>
              <a:rPr lang="cs-CZ" sz="2200" b="1" dirty="0" smtClean="0">
                <a:cs typeface="Times New Roman" panose="02020603050405020304" pitchFamily="18" charset="0"/>
              </a:rPr>
              <a:t>ex-post</a:t>
            </a:r>
            <a:r>
              <a:rPr lang="cs-CZ" sz="1800" b="1" dirty="0" smtClean="0">
                <a:cs typeface="Times New Roman" panose="02020603050405020304" pitchFamily="18" charset="0"/>
              </a:rPr>
              <a:t> </a:t>
            </a:r>
            <a:r>
              <a:rPr lang="cs-CZ" sz="1900" dirty="0">
                <a:cs typeface="Times New Roman" panose="02020603050405020304" pitchFamily="18" charset="0"/>
              </a:rPr>
              <a:t>(</a:t>
            </a:r>
            <a:r>
              <a:rPr lang="cs-CZ" sz="1900" dirty="0" smtClean="0"/>
              <a:t>Platba až po kompletním dokončení projektu, nutné tedy předfinancování žadatelem)</a:t>
            </a:r>
          </a:p>
          <a:p>
            <a:pPr marL="0" indent="0">
              <a:buNone/>
            </a:pPr>
            <a:r>
              <a:rPr lang="cs-CZ" sz="1900" dirty="0" smtClean="0">
                <a:cs typeface="Times New Roman" panose="02020603050405020304" pitchFamily="18" charset="0"/>
              </a:rPr>
              <a:t>Dotace: </a:t>
            </a:r>
            <a:r>
              <a:rPr lang="it-IT" sz="2000" dirty="0"/>
              <a:t>Evropský fond pro regionální rozvoj - 95 %</a:t>
            </a:r>
            <a:endParaRPr lang="cs-CZ" sz="19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444500" indent="0">
              <a:lnSpc>
                <a:spcPct val="100000"/>
              </a:lnSpc>
              <a:buNone/>
            </a:pPr>
            <a:endParaRPr lang="cs-CZ" sz="2200" dirty="0"/>
          </a:p>
          <a:p>
            <a:pPr marL="444500" indent="-444500"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 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02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0080" lvl="1" indent="0" algn="ctr">
              <a:buNone/>
            </a:pPr>
            <a:r>
              <a:rPr lang="cs-CZ" sz="3200" b="1" dirty="0">
                <a:cs typeface="Times New Roman" panose="02020603050405020304" pitchFamily="18" charset="0"/>
              </a:rPr>
              <a:t>Děkuji za pozornost</a:t>
            </a:r>
          </a:p>
          <a:p>
            <a:pPr marL="280080" lvl="1" indent="0" algn="ctr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b="1" dirty="0" smtClean="0">
                <a:cs typeface="Times New Roman" panose="02020603050405020304" pitchFamily="18" charset="0"/>
              </a:rPr>
              <a:t>Marek Zábranský</a:t>
            </a: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dirty="0" smtClean="0">
                <a:cs typeface="Times New Roman" panose="02020603050405020304" pitchFamily="18" charset="0"/>
              </a:rPr>
              <a:t>Vedoucí SCLLD </a:t>
            </a:r>
            <a:r>
              <a:rPr lang="cs-CZ" sz="1800" dirty="0">
                <a:cs typeface="Times New Roman" panose="02020603050405020304" pitchFamily="18" charset="0"/>
              </a:rPr>
              <a:t>MAS Moravská brána</a:t>
            </a:r>
          </a:p>
          <a:p>
            <a:pPr marL="280080" lvl="1" indent="0" algn="ctr">
              <a:buNone/>
            </a:pPr>
            <a:endParaRPr lang="cs-CZ" sz="1800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Tel: (+420) 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739 344 119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E-mail: 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manazer@mas-moravskabrana.cz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42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9798" y="1206634"/>
            <a:ext cx="11670189" cy="4652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100" b="1" dirty="0"/>
              <a:t>Pro tuto výzvu MAS jsou oprávněnými žadateli:</a:t>
            </a:r>
          </a:p>
          <a:p>
            <a:pPr lvl="0"/>
            <a:r>
              <a:rPr lang="cs-CZ" dirty="0"/>
              <a:t>nestátní neziskové organizace, </a:t>
            </a:r>
          </a:p>
          <a:p>
            <a:pPr lvl="0"/>
            <a:r>
              <a:rPr lang="cs-CZ" dirty="0"/>
              <a:t>obce, organizace zřizované nebo zakládané obcemi, </a:t>
            </a:r>
          </a:p>
          <a:p>
            <a:pPr lvl="0"/>
            <a:r>
              <a:rPr lang="cs-CZ" dirty="0"/>
              <a:t>dobrovolné svazky obcí, organizace zřizované nebo zakládané dobrovolnými svazky obcí, </a:t>
            </a:r>
          </a:p>
          <a:p>
            <a:r>
              <a:rPr lang="cs-CZ" dirty="0"/>
              <a:t>církve, církevní organizace</a:t>
            </a: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2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670189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300" b="1" dirty="0"/>
              <a:t>Podporované aktivity </a:t>
            </a:r>
          </a:p>
          <a:p>
            <a:pPr marL="0" indent="0">
              <a:buNone/>
            </a:pPr>
            <a:r>
              <a:rPr lang="pl-PL" sz="2000" dirty="0"/>
              <a:t>Projekty budou zaměřeny </a:t>
            </a:r>
            <a:r>
              <a:rPr lang="pl-PL" sz="2000" dirty="0" smtClean="0"/>
              <a:t>na rozvoj </a:t>
            </a:r>
            <a:r>
              <a:rPr lang="cs-CZ" sz="2000" dirty="0" smtClean="0"/>
              <a:t>sociálních </a:t>
            </a:r>
            <a:r>
              <a:rPr lang="cs-CZ" sz="2000" dirty="0"/>
              <a:t>služeb poskytovaných v území </a:t>
            </a:r>
            <a:r>
              <a:rPr lang="cs-CZ" sz="2000" dirty="0" smtClean="0"/>
              <a:t>MAS </a:t>
            </a:r>
            <a:r>
              <a:rPr lang="cs-CZ" sz="2000" dirty="0"/>
              <a:t>v souladu se Zákonem </a:t>
            </a:r>
            <a:r>
              <a:rPr lang="cs-CZ" sz="2000" dirty="0" smtClean="0"/>
              <a:t>o sociálních </a:t>
            </a:r>
            <a:r>
              <a:rPr lang="cs-CZ" sz="2000" dirty="0"/>
              <a:t>službách č. 108/2006 Sb. :</a:t>
            </a:r>
          </a:p>
          <a:p>
            <a:r>
              <a:rPr lang="cs-CZ" sz="2000" dirty="0" smtClean="0"/>
              <a:t>terénní </a:t>
            </a:r>
            <a:r>
              <a:rPr lang="cs-CZ" sz="2000" dirty="0"/>
              <a:t>služby - pořízení vybavení mobilního týmu pro </a:t>
            </a:r>
            <a:r>
              <a:rPr lang="cs-CZ" sz="2000" dirty="0" smtClean="0"/>
              <a:t>poskytování zdravotně </a:t>
            </a:r>
            <a:r>
              <a:rPr lang="cs-CZ" sz="2000" dirty="0"/>
              <a:t>sociální pomoci, vybudování zázemí pro </a:t>
            </a:r>
            <a:r>
              <a:rPr lang="cs-CZ" sz="2000" dirty="0" smtClean="0"/>
              <a:t>realizaci fakultativních </a:t>
            </a:r>
            <a:r>
              <a:rPr lang="cs-CZ" sz="2000" dirty="0"/>
              <a:t>činností v ambulantní skupinové formě </a:t>
            </a:r>
            <a:r>
              <a:rPr lang="cs-CZ" sz="2000" dirty="0" smtClean="0"/>
              <a:t>terénních služeb </a:t>
            </a:r>
            <a:r>
              <a:rPr lang="cs-CZ" sz="2000" dirty="0"/>
              <a:t>sociální prevence či odborného sociálního poradenství.</a:t>
            </a:r>
          </a:p>
          <a:p>
            <a:r>
              <a:rPr lang="cs-CZ" sz="2000" dirty="0" smtClean="0"/>
              <a:t>ambulantní </a:t>
            </a:r>
            <a:r>
              <a:rPr lang="cs-CZ" sz="2000" dirty="0"/>
              <a:t>sociální služby - prostorové oddělení </a:t>
            </a:r>
            <a:r>
              <a:rPr lang="cs-CZ" sz="2000" dirty="0" smtClean="0"/>
              <a:t>ambulantních služeb </a:t>
            </a:r>
            <a:r>
              <a:rPr lang="cs-CZ" sz="2000" dirty="0"/>
              <a:t>od pobytových forem, rekonstrukci a vybavení </a:t>
            </a:r>
            <a:r>
              <a:rPr lang="cs-CZ" sz="2000" dirty="0" smtClean="0"/>
              <a:t>stávajících prostor </a:t>
            </a:r>
            <a:r>
              <a:rPr lang="cs-CZ" sz="2000" dirty="0"/>
              <a:t>nebo na výstavbu či nákup objektů pro realizaci </a:t>
            </a:r>
            <a:r>
              <a:rPr lang="cs-CZ" sz="2000" dirty="0" smtClean="0"/>
              <a:t>stávající sociální </a:t>
            </a:r>
            <a:r>
              <a:rPr lang="cs-CZ" sz="2000" dirty="0"/>
              <a:t>služby v nevyhovujícím prostoru, na vybudování zázemí </a:t>
            </a:r>
            <a:r>
              <a:rPr lang="cs-CZ" sz="2000" dirty="0" smtClean="0"/>
              <a:t>pro hygienický </a:t>
            </a:r>
            <a:r>
              <a:rPr lang="cs-CZ" sz="2000" dirty="0"/>
              <a:t>servis v ambulantních zařízeních, rekonstrukci objektu </a:t>
            </a:r>
            <a:r>
              <a:rPr lang="cs-CZ" sz="2000" dirty="0" smtClean="0"/>
              <a:t>a jeho </a:t>
            </a:r>
            <a:r>
              <a:rPr lang="cs-CZ" sz="2000" dirty="0"/>
              <a:t>adaptaci např. na terapeutické dílny nebo zřízení </a:t>
            </a:r>
            <a:r>
              <a:rPr lang="cs-CZ" sz="2000" dirty="0" smtClean="0"/>
              <a:t>kontaktního </a:t>
            </a:r>
            <a:r>
              <a:rPr lang="pl-PL" sz="2000" dirty="0" smtClean="0"/>
              <a:t>centra </a:t>
            </a:r>
            <a:r>
              <a:rPr lang="pl-PL" sz="2000" dirty="0"/>
              <a:t>v nebytových prostorách domu.</a:t>
            </a:r>
          </a:p>
          <a:p>
            <a:r>
              <a:rPr lang="cs-CZ" sz="2000" dirty="0" smtClean="0"/>
              <a:t>pobytové </a:t>
            </a:r>
            <a:r>
              <a:rPr lang="cs-CZ" sz="2000" dirty="0"/>
              <a:t>sociální služby – stavební úpravy, nákup zařízení </a:t>
            </a:r>
            <a:r>
              <a:rPr lang="cs-CZ" sz="2000" dirty="0" smtClean="0"/>
              <a:t>a vybavení </a:t>
            </a:r>
            <a:r>
              <a:rPr lang="cs-CZ" sz="2000" dirty="0"/>
              <a:t>pro azylové domy</a:t>
            </a:r>
            <a:endParaRPr lang="cs-CZ" sz="2100" b="1" dirty="0"/>
          </a:p>
          <a:p>
            <a:pPr marL="0" indent="0">
              <a:buNone/>
            </a:pPr>
            <a:r>
              <a:rPr lang="cs-CZ" sz="2000" dirty="0"/>
              <a:t>V rámci terénních sociálních služeb musí mít obce z území </a:t>
            </a:r>
            <a:r>
              <a:rPr lang="cs-CZ" sz="2000" dirty="0" smtClean="0"/>
              <a:t>MAS </a:t>
            </a:r>
            <a:r>
              <a:rPr lang="pl-PL" sz="2000" dirty="0" smtClean="0"/>
              <a:t>Moravská </a:t>
            </a:r>
            <a:r>
              <a:rPr lang="pl-PL" sz="2000" dirty="0"/>
              <a:t>brána z realizace projektu prokazatelně úplný </a:t>
            </a:r>
            <a:r>
              <a:rPr lang="pl-PL" sz="2000" dirty="0" smtClean="0"/>
              <a:t>nebo </a:t>
            </a:r>
            <a:r>
              <a:rPr lang="cs-CZ" sz="2000" dirty="0" smtClean="0"/>
              <a:t>převažující </a:t>
            </a:r>
            <a:r>
              <a:rPr lang="cs-CZ" sz="2000" dirty="0"/>
              <a:t>prospěch.</a:t>
            </a:r>
            <a:endParaRPr lang="cs-CZ" sz="20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88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90386"/>
            <a:ext cx="12208747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300" b="1" u="sng" dirty="0" smtClean="0"/>
              <a:t>Hlavní způsobilé aktivity </a:t>
            </a:r>
            <a:endParaRPr lang="cs-CZ" sz="2400" dirty="0"/>
          </a:p>
          <a:p>
            <a:r>
              <a:rPr lang="cs-CZ" sz="2400" dirty="0"/>
              <a:t>stavby, přístavby, nástavby, stavební úpravy a rekonstrukce budov sloužících k poskytování </a:t>
            </a:r>
            <a:r>
              <a:rPr lang="cs-CZ" sz="2400" b="1" dirty="0"/>
              <a:t>registrovaných sociálních služeb</a:t>
            </a:r>
            <a:r>
              <a:rPr lang="cs-CZ" sz="2400" dirty="0"/>
              <a:t>, </a:t>
            </a:r>
          </a:p>
          <a:p>
            <a:r>
              <a:rPr lang="cs-CZ" sz="2400" dirty="0" smtClean="0"/>
              <a:t>vytvoření </a:t>
            </a:r>
            <a:r>
              <a:rPr lang="cs-CZ" sz="2400" dirty="0"/>
              <a:t>zázemí pro poskytování </a:t>
            </a:r>
            <a:r>
              <a:rPr lang="cs-CZ" sz="2400" b="1" dirty="0"/>
              <a:t>registrovaných sociálních služeb</a:t>
            </a:r>
            <a:r>
              <a:rPr lang="cs-CZ" sz="2400" dirty="0"/>
              <a:t>, </a:t>
            </a:r>
            <a:r>
              <a:rPr lang="cs-CZ" sz="2400" b="1" dirty="0"/>
              <a:t>z</a:t>
            </a:r>
            <a:r>
              <a:rPr lang="cs-CZ" sz="2400" b="1" dirty="0" smtClean="0"/>
              <a:t>ázemím </a:t>
            </a:r>
            <a:r>
              <a:rPr lang="cs-CZ" sz="2400" dirty="0"/>
              <a:t>je myšleno zázemí pro uživatele a pracovníky, kteří zajišťují tyto služby. 	</a:t>
            </a:r>
          </a:p>
          <a:p>
            <a:r>
              <a:rPr lang="cs-CZ" sz="2400" dirty="0" smtClean="0"/>
              <a:t>budování </a:t>
            </a:r>
            <a:r>
              <a:rPr lang="cs-CZ" sz="2400" dirty="0"/>
              <a:t>a modernizace související inženýrské sítě (vodovod, kanalizace, plyn, elektrické vedení) </a:t>
            </a:r>
            <a:endParaRPr lang="cs-CZ" sz="2400" dirty="0" smtClean="0"/>
          </a:p>
          <a:p>
            <a:r>
              <a:rPr lang="cs-CZ" sz="2400" dirty="0"/>
              <a:t>n</a:t>
            </a:r>
            <a:r>
              <a:rPr lang="cs-CZ" sz="2400" dirty="0" smtClean="0"/>
              <a:t>ákup </a:t>
            </a:r>
            <a:r>
              <a:rPr lang="cs-CZ" sz="2400" dirty="0"/>
              <a:t>pozemků a staveb </a:t>
            </a:r>
          </a:p>
          <a:p>
            <a:r>
              <a:rPr lang="cs-CZ" sz="2400" dirty="0"/>
              <a:t>pořízení vybavení pro zajištění provozu zařízení s vazbou na poskytování služeb. </a:t>
            </a:r>
          </a:p>
          <a:p>
            <a:r>
              <a:rPr lang="cs-CZ" sz="2400" dirty="0"/>
              <a:t>nákup automobilu pro poskytování terénních a ambulantních sociálních služeb. </a:t>
            </a:r>
            <a:endParaRPr lang="cs-CZ" sz="2400" dirty="0" smtClean="0"/>
          </a:p>
          <a:p>
            <a:r>
              <a:rPr lang="cs-CZ" sz="2400" dirty="0" smtClean="0"/>
              <a:t>DPH (neplátci DPH, nebo </a:t>
            </a:r>
            <a:r>
              <a:rPr lang="cs-CZ" sz="2400" dirty="0"/>
              <a:t>plátce </a:t>
            </a:r>
            <a:r>
              <a:rPr lang="cs-CZ" sz="2400" dirty="0" smtClean="0"/>
              <a:t>DPH nemá k projektovým </a:t>
            </a:r>
            <a:r>
              <a:rPr lang="cs-CZ" sz="2400" dirty="0"/>
              <a:t>aktivitám nárok na odpočet </a:t>
            </a:r>
            <a:r>
              <a:rPr lang="cs-CZ" sz="2400" dirty="0" smtClean="0"/>
              <a:t>vstupu) </a:t>
            </a:r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244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922722" cy="463724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300" b="1" u="sng" dirty="0" smtClean="0"/>
              <a:t>Vedlejší způsobilé aktivity  </a:t>
            </a:r>
            <a:r>
              <a:rPr lang="cs-CZ" sz="2300" u="sng" dirty="0" smtClean="0"/>
              <a:t>(</a:t>
            </a:r>
            <a:r>
              <a:rPr lang="cs-CZ" sz="2400" u="sng" dirty="0" smtClean="0"/>
              <a:t>maximálně </a:t>
            </a:r>
            <a:r>
              <a:rPr lang="cs-CZ" sz="2400" u="sng" dirty="0"/>
              <a:t>15 % celkových způsobilých výdajů </a:t>
            </a:r>
            <a:r>
              <a:rPr lang="cs-CZ" sz="2400" u="sng" dirty="0" smtClean="0"/>
              <a:t>projektu) </a:t>
            </a:r>
            <a:endParaRPr lang="cs-CZ" sz="2400" dirty="0"/>
          </a:p>
          <a:p>
            <a:r>
              <a:rPr lang="cs-CZ" sz="2400" dirty="0" smtClean="0"/>
              <a:t>projektová </a:t>
            </a:r>
            <a:r>
              <a:rPr lang="cs-CZ" sz="2400" dirty="0"/>
              <a:t>dokumentace stavby, EIA, </a:t>
            </a:r>
          </a:p>
          <a:p>
            <a:r>
              <a:rPr lang="cs-CZ" sz="2400" dirty="0" smtClean="0"/>
              <a:t>studie </a:t>
            </a:r>
            <a:r>
              <a:rPr lang="cs-CZ" sz="2400" dirty="0"/>
              <a:t>proveditelnosti, </a:t>
            </a:r>
          </a:p>
          <a:p>
            <a:r>
              <a:rPr lang="cs-CZ" sz="2400" dirty="0" smtClean="0"/>
              <a:t>zpracování </a:t>
            </a:r>
            <a:r>
              <a:rPr lang="cs-CZ" sz="2400" dirty="0"/>
              <a:t>zadávacích podmínek k zakázkám a organizace výběrových a zadávacích řízení, </a:t>
            </a:r>
          </a:p>
          <a:p>
            <a:r>
              <a:rPr lang="cs-CZ" sz="2400" dirty="0" smtClean="0"/>
              <a:t>povinná </a:t>
            </a:r>
            <a:r>
              <a:rPr lang="cs-CZ" sz="2400" dirty="0"/>
              <a:t>publicita (dle kap. 13 Obecných pravidel), </a:t>
            </a:r>
          </a:p>
          <a:p>
            <a:r>
              <a:rPr lang="cs-CZ" sz="2400" dirty="0" smtClean="0"/>
              <a:t>nákup </a:t>
            </a:r>
            <a:r>
              <a:rPr lang="cs-CZ" sz="2400" dirty="0"/>
              <a:t>služeb, které tvoří součást pořízení dlouhodobého hmotného a nehmotného majetku</a:t>
            </a:r>
            <a:r>
              <a:rPr lang="cs-CZ" sz="2400" dirty="0" smtClean="0"/>
              <a:t>,</a:t>
            </a:r>
            <a:endParaRPr lang="cs-CZ" sz="2400" dirty="0"/>
          </a:p>
          <a:p>
            <a:r>
              <a:rPr lang="pl-PL" sz="2400" dirty="0" smtClean="0"/>
              <a:t>demolice </a:t>
            </a:r>
            <a:r>
              <a:rPr lang="pl-PL" sz="2400" dirty="0"/>
              <a:t>staveb na místě realizace projektu, </a:t>
            </a:r>
          </a:p>
          <a:p>
            <a:r>
              <a:rPr lang="cs-CZ" sz="2400" dirty="0" smtClean="0"/>
              <a:t>zeleň </a:t>
            </a:r>
            <a:r>
              <a:rPr lang="cs-CZ" sz="2400" dirty="0"/>
              <a:t>v okolí budov a na budovách (zelené zdi a střechy, aleje, hřiště a parky), </a:t>
            </a:r>
          </a:p>
          <a:p>
            <a:r>
              <a:rPr lang="cs-CZ" sz="2400" dirty="0" smtClean="0"/>
              <a:t>parkovací </a:t>
            </a:r>
            <a:r>
              <a:rPr lang="cs-CZ" sz="2400" dirty="0"/>
              <a:t>stání v rámci areálu nezbytné pro provoz zařízení, </a:t>
            </a:r>
          </a:p>
          <a:p>
            <a:r>
              <a:rPr lang="cs-CZ" sz="2400" dirty="0" smtClean="0"/>
              <a:t>příjezdové </a:t>
            </a:r>
            <a:r>
              <a:rPr lang="cs-CZ" sz="2400" dirty="0"/>
              <a:t>komunikace </a:t>
            </a:r>
            <a:r>
              <a:rPr lang="cs-CZ" sz="2400" dirty="0" err="1"/>
              <a:t>vareálu</a:t>
            </a:r>
            <a:r>
              <a:rPr lang="cs-CZ" sz="2400" dirty="0"/>
              <a:t> zařízení a nezbytné doprovodné vybavení, </a:t>
            </a:r>
          </a:p>
          <a:p>
            <a:r>
              <a:rPr lang="cs-CZ" sz="2400" dirty="0" smtClean="0"/>
              <a:t>zabezpečení </a:t>
            </a:r>
            <a:r>
              <a:rPr lang="cs-CZ" sz="2400" dirty="0"/>
              <a:t>výstavby (technický dozor investora, BOZP, autorský dozor), </a:t>
            </a:r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515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670189" cy="4637247"/>
          </a:xfrm>
        </p:spPr>
        <p:txBody>
          <a:bodyPr>
            <a:normAutofit lnSpcReduction="10000"/>
          </a:bodyPr>
          <a:lstStyle/>
          <a:p>
            <a:r>
              <a:rPr lang="cs-CZ" sz="2400" b="1" dirty="0"/>
              <a:t>Podpořené aktivity z IROP nesmí vést k diskriminaci a segregaci žádné ze sociálně znevýhodněných skupin. </a:t>
            </a:r>
            <a:endParaRPr lang="cs-CZ" sz="2400" dirty="0"/>
          </a:p>
          <a:p>
            <a:r>
              <a:rPr lang="cs-CZ" sz="2400" b="1" dirty="0"/>
              <a:t>Z této výzvy nelze podpořit sociální službu domovy pro seniory dle § 49 zákona č. 108/2006 Sb., o sociálních službách, ve znění pozdějších předpisů a sociální služby určené pouze pro cílovou skupinu senioři - osoby starší 65 let bez přiznaného některého ze stupňů míry závislosti podle zákona o sociálních službách. Dále nelze podpořit domovy se zvláštním režimem dle § 50 zákona č. 108/2006Sb., o sociálních službách, ve znění pozdějších předpisů. </a:t>
            </a:r>
            <a:endParaRPr lang="cs-CZ" sz="2400" dirty="0"/>
          </a:p>
          <a:p>
            <a:r>
              <a:rPr lang="cs-CZ" sz="2400" b="1" dirty="0"/>
              <a:t>V případě pobytových služeb doporučujeme postupovat podle Materiálně-technického standardu pro služby sociální péče poskytované pobytovou formou (http://www.mpsv.cz/</a:t>
            </a:r>
            <a:r>
              <a:rPr lang="cs-CZ" sz="2400" b="1" dirty="0" err="1"/>
              <a:t>cs</a:t>
            </a:r>
            <a:r>
              <a:rPr lang="cs-CZ" sz="2400" b="1" dirty="0"/>
              <a:t>/13916). </a:t>
            </a:r>
            <a:endParaRPr lang="cs-CZ" sz="2400" dirty="0"/>
          </a:p>
          <a:p>
            <a:r>
              <a:rPr lang="cs-CZ" sz="2400" b="1" dirty="0"/>
              <a:t>Standardem pro pobytové služby jsou jednolůžkové a dvoulůžkové pokoje, které nesmí být průchozí. </a:t>
            </a:r>
            <a:r>
              <a:rPr lang="cs-CZ" sz="2400" dirty="0"/>
              <a:t>	</a:t>
            </a:r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897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206634"/>
            <a:ext cx="11670189" cy="46526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900" b="1" u="sng" dirty="0"/>
              <a:t>Způsobilost výdajů</a:t>
            </a:r>
          </a:p>
          <a:p>
            <a:pPr marL="0" indent="0">
              <a:buNone/>
            </a:pPr>
            <a:endParaRPr lang="cs-CZ" sz="1900" dirty="0"/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>
                <a:cs typeface="Times New Roman" panose="02020603050405020304" pitchFamily="18" charset="0"/>
              </a:rPr>
              <a:t>Věcná způsobilost</a:t>
            </a:r>
          </a:p>
          <a:p>
            <a:pPr marL="0" indent="0">
              <a:buNone/>
            </a:pPr>
            <a:r>
              <a:rPr lang="cs-CZ" sz="2000" dirty="0" smtClean="0"/>
              <a:t>       -  Soulad </a:t>
            </a:r>
            <a:r>
              <a:rPr lang="cs-CZ" sz="2000" dirty="0"/>
              <a:t>s právními předpisy, pravidly IROP a podmínkami podpory, zejm. právním aktem. 	</a:t>
            </a:r>
            <a:endParaRPr lang="cs-CZ" sz="1900" dirty="0" smtClean="0">
              <a:cs typeface="Times New Roman" panose="02020603050405020304" pitchFamily="18" charset="0"/>
            </a:endParaRPr>
          </a:p>
          <a:p>
            <a:pPr marL="700088" indent="-3429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1900" dirty="0">
              <a:cs typeface="Times New Roman" panose="02020603050405020304" pitchFamily="18" charset="0"/>
            </a:endParaRP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 smtClean="0">
                <a:cs typeface="Times New Roman" panose="02020603050405020304" pitchFamily="18" charset="0"/>
              </a:rPr>
              <a:t>Přiměřenost výdaje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900" dirty="0">
                <a:cs typeface="Times New Roman" panose="02020603050405020304" pitchFamily="18" charset="0"/>
              </a:rPr>
              <a:t> </a:t>
            </a:r>
            <a:r>
              <a:rPr lang="cs-CZ" sz="1900" dirty="0" smtClean="0">
                <a:cs typeface="Times New Roman" panose="02020603050405020304" pitchFamily="18" charset="0"/>
              </a:rPr>
              <a:t>      - </a:t>
            </a:r>
            <a:r>
              <a:rPr lang="cs-CZ" sz="2000" dirty="0"/>
              <a:t>Výdaj je hospodárný, účelný a efektivní a jeho výše odpovídá cenám v místě a čase obvyklým. 	</a:t>
            </a:r>
            <a:endParaRPr lang="cs-CZ" sz="2000" dirty="0" smtClean="0"/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cs-CZ" sz="1900" dirty="0" smtClean="0">
              <a:cs typeface="Times New Roman" panose="02020603050405020304" pitchFamily="18" charset="0"/>
            </a:endParaRP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 smtClean="0">
                <a:cs typeface="Times New Roman" panose="02020603050405020304" pitchFamily="18" charset="0"/>
              </a:rPr>
              <a:t>Časová způsobilost</a:t>
            </a:r>
            <a:endParaRPr lang="cs-CZ" sz="1900" dirty="0">
              <a:cs typeface="Times New Roman" panose="02020603050405020304" pitchFamily="18" charset="0"/>
            </a:endParaRPr>
          </a:p>
          <a:p>
            <a:pPr marL="715963" indent="-35877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800" dirty="0"/>
              <a:t>Vznik a úhrada příjemcem od 1. 1. 2014 do 31. 12. </a:t>
            </a:r>
            <a:r>
              <a:rPr lang="pl-PL" sz="1800" dirty="0" smtClean="0"/>
              <a:t>2018 </a:t>
            </a:r>
            <a:r>
              <a:rPr lang="pl-PL" sz="1800" dirty="0"/>
              <a:t>	</a:t>
            </a:r>
          </a:p>
          <a:p>
            <a:pPr marL="715963" indent="-35877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800" dirty="0"/>
              <a:t>Projekty nemohou být podpořeny ŘO IROP, jestliže byly fyzicky dokončeny nebo plně provedeny před předložením žádosti o podporu. 	</a:t>
            </a: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484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80820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u="sng" dirty="0">
                <a:cs typeface="Times New Roman" panose="02020603050405020304" pitchFamily="18" charset="0"/>
              </a:rPr>
              <a:t>Proces hodnocení a výběru projektů</a:t>
            </a:r>
          </a:p>
          <a:p>
            <a:pPr marL="0" indent="0">
              <a:buNone/>
            </a:pPr>
            <a:r>
              <a:rPr lang="pl-PL" sz="1800" b="1" dirty="0">
                <a:cs typeface="Times New Roman" panose="02020603050405020304" pitchFamily="18" charset="0"/>
              </a:rPr>
              <a:t/>
            </a:r>
            <a:br>
              <a:rPr lang="pl-PL" sz="1800" b="1" dirty="0">
                <a:cs typeface="Times New Roman" panose="02020603050405020304" pitchFamily="18" charset="0"/>
              </a:rPr>
            </a:br>
            <a:r>
              <a:rPr lang="cs-CZ" sz="1800" b="1" dirty="0">
                <a:cs typeface="Times New Roman" panose="02020603050405020304" pitchFamily="18" charset="0"/>
              </a:rPr>
              <a:t>Hodnocení přijatelnosti a formálních náležitostí</a:t>
            </a:r>
          </a:p>
          <a:p>
            <a:pPr marL="0" indent="0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První fáze hodnocení projektů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Posouzení základních věcných a administrativních požadavků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Provádějí pracovníci MAS Moravská brána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Lhůta max. 20 pracovních dnů od ukončení příjmu žádostí o podporu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Kritéria přijatelnosti jsou </a:t>
            </a:r>
            <a:r>
              <a:rPr lang="cs-CZ" sz="1800" dirty="0" smtClean="0">
                <a:cs typeface="Times New Roman" panose="02020603050405020304" pitchFamily="18" charset="0"/>
              </a:rPr>
              <a:t>až na 1 kritérium (definice příjemce) napravitelná</a:t>
            </a:r>
            <a:endParaRPr lang="cs-CZ" sz="18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Kritéria formálních náležitostí jsou opravitelná – žadatel vyzván 1 x k opravě nebo doplnění ve lhůtě do 5 pracovních dní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Hodnotí se podle kontrolních otázek uvedených pro každé kritérium (ANO/NE)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935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7261</TotalTime>
  <Words>1830</Words>
  <Application>Microsoft Office PowerPoint</Application>
  <PresentationFormat>Širokoúhlá obrazovka</PresentationFormat>
  <Paragraphs>282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Činnost MAS</dc:title>
  <dc:creator>Martina Zdráhalová</dc:creator>
  <cp:lastModifiedBy>Hana Nehybová</cp:lastModifiedBy>
  <cp:revision>384</cp:revision>
  <cp:lastPrinted>2017-01-12T13:13:00Z</cp:lastPrinted>
  <dcterms:created xsi:type="dcterms:W3CDTF">2014-11-12T11:20:26Z</dcterms:created>
  <dcterms:modified xsi:type="dcterms:W3CDTF">2017-06-13T11:51:15Z</dcterms:modified>
</cp:coreProperties>
</file>