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2"/>
  </p:handoutMasterIdLst>
  <p:sldIdLst>
    <p:sldId id="257" r:id="rId2"/>
    <p:sldId id="326" r:id="rId3"/>
    <p:sldId id="298" r:id="rId4"/>
    <p:sldId id="320" r:id="rId5"/>
    <p:sldId id="346" r:id="rId6"/>
    <p:sldId id="349" r:id="rId7"/>
    <p:sldId id="345" r:id="rId8"/>
    <p:sldId id="331" r:id="rId9"/>
    <p:sldId id="335" r:id="rId10"/>
    <p:sldId id="337" r:id="rId11"/>
    <p:sldId id="336" r:id="rId12"/>
    <p:sldId id="338" r:id="rId13"/>
    <p:sldId id="342" r:id="rId14"/>
    <p:sldId id="341" r:id="rId15"/>
    <p:sldId id="340" r:id="rId16"/>
    <p:sldId id="344" r:id="rId17"/>
    <p:sldId id="347" r:id="rId18"/>
    <p:sldId id="348" r:id="rId19"/>
    <p:sldId id="339" r:id="rId20"/>
    <p:sldId id="343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dotaceeu.cz/cs/Microsites/IROP/Vyzvy/Vyzva-c-53-Udrzitelna-doprava-integrovane-projekty-CLLD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 smtClean="0"/>
              <a:t>Seminář pro žadatele </a:t>
            </a:r>
            <a:r>
              <a:rPr lang="cs-CZ" b="1" u="sng" dirty="0"/>
              <a:t>k </a:t>
            </a:r>
            <a:r>
              <a:rPr lang="cs-CZ" b="1" u="sng" dirty="0" smtClean="0"/>
              <a:t>výzvě IROP č. 2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2.Výzva IROP MAS MB – Zvýšení kvality a dostupnosti sociálních služeb</a:t>
            </a: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13. </a:t>
            </a:r>
            <a:r>
              <a:rPr lang="cs-CZ" sz="2400" dirty="0"/>
              <a:t>6</a:t>
            </a:r>
            <a:r>
              <a:rPr lang="cs-CZ" sz="2400" dirty="0" smtClean="0"/>
              <a:t>. </a:t>
            </a:r>
            <a:r>
              <a:rPr lang="cs-CZ" sz="2400" dirty="0"/>
              <a:t>2017</a:t>
            </a:r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561669"/>
              </p:ext>
            </p:extLst>
          </p:nvPr>
        </p:nvGraphicFramePr>
        <p:xfrm>
          <a:off x="16745" y="1064969"/>
          <a:ext cx="12192002" cy="567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25"/>
                <a:gridCol w="3269411"/>
                <a:gridCol w="4261449"/>
                <a:gridCol w="1086928"/>
                <a:gridCol w="2555789"/>
              </a:tblGrid>
              <a:tr h="1384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Kritéria formálních náležitostí a přijatelnosti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Referenční dokument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34620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Formální náležitosti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 je podána v předepsané formě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žádost o podporu je podána v předepsané formě a obsahově splňuje všechny náležitosti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62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 je podepsána oprávněným zástupcem žadatele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žádost o podporu je podepsána oprávněným zástupcem žadatele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Napravitelné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539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Jsou doloženy všechny povinné přílohy a obsahově splňují náležitosti, požadované v dokumentaci k výzvě MAS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jsou doloženy všechny povinné přílohy a obsahově splňují náležitosti, požadované v dokumentaci k výzvě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Obecná přijatelnost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je svým zaměřením v souladu s cíli a podporovanými aktivitami výzvy MAS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- projekt je svým zaměřením v souladu s cíli a podporovanými aktivitami výzvy MAS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Studie proveditelnosti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5004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Žadatel splňuje definici oprávněného příjemce pro příslušný specifický cíl a výzvu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 –  žadatel splňuje definici oprávněného příjemce pro příslušný specifický cíl a výzvu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1338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respektuje minimální a maximální hranici celkových způsobilých výdajů, pokud jsou stanoveny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respektuje minimální a maximální hranici celkových způsobilých výdajů,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7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respektuje limity způsobilých výdajů, pokud jsou stanoveny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respektuje limity způsobilých výdajů,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7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Potřebnost realizace projektu je odůvodněná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- potřebnost realizace projektu je odůvodněná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Studie proveditelnosti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4154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Specifická </a:t>
                      </a:r>
                      <a:r>
                        <a:rPr lang="cs-CZ" sz="1100" dirty="0" smtClean="0">
                          <a:effectLst/>
                        </a:rPr>
                        <a:t>přijatelnost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je v souladu se specifickými cíli a opatřeními uvedenými ve strategii CLLD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je v souladu se specifickými cíli a opatřeními uvedenými ve strategii CLLD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Strategie SCLLD (kap. III. 1.4 – Strategické cíle, Specifické cíle…)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2224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80041"/>
              </p:ext>
            </p:extLst>
          </p:nvPr>
        </p:nvGraphicFramePr>
        <p:xfrm>
          <a:off x="16747" y="1004285"/>
          <a:ext cx="12192000" cy="4823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928"/>
                <a:gridCol w="6949844"/>
                <a:gridCol w="1869228"/>
              </a:tblGrid>
              <a:tr h="259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Kritéria věcného hodnocení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Hodnocení (bodovací škála)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Referenční dokument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</a:tr>
              <a:tr h="28890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projektu jsou uvedena hlavní 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rizika v realizační fázi i ve fázi udržitelnosti a způsoby jejich eliminace.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20 </a:t>
                      </a:r>
                      <a:r>
                        <a:rPr lang="cs-CZ" sz="1200" dirty="0">
                          <a:effectLst/>
                        </a:rPr>
                        <a:t>bodů - V projektu jsou uvedena hlavní rizika v realizační fázi i ve fázi udržitelnosti a způsoby jejich eliminace.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4445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body - V projektu jsou částečně uvedena hlavní rizika v realizační fázi i ve fázi udržitelnosti a způsoby jejich eliminace.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V projektu nejsou uvedena hlavní rizika v realizační fázi i ve fázi udržitelnosti a způsoby jejich eliminace. 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26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Harmonogram realizace projektu je reálný a 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proveditelný.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bodů - Harmonogram realizace projektu je reálný a proveditelný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4445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Harmonogram realizace projektu není reálný a proveditelný.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Využití stávajícího objektu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– Předmětem projektu je rekonstrukce stávajícího objektu určeného pro sociální služby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Projektová dokumentace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3779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Předmětem projektu není rekonstrukce stávajícího objektu určeného pro sociální služby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770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Dopad projektu na území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</a:rPr>
                        <a:t>15 bodů - Projekt má dopad na stanovenou část území 4 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územních jednotek (obec, místní část)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2222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Projekt má dopad na stanovenou část území 3 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územních jednotek (obec, místní část)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2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bodů - Projekt má dopad na stanovenou část území 2 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územních jednotek (obec, místní část)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Projekt má dopad na stanovenou část území 1 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 jednotky (obec, místní část)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2889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Vznik zázemí nové sociální služby v území realizace projektu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Realizací projektu vznikne zázemí pro novou sociální službu na území realizace projektu.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3779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Realizací projektu nevznikne zázemí pro novou sociální službu na území realizace projektu.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26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Finanční náročnost projektu.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Celkové způsobilé výdaje činí max. 1 mil. Kč          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Studie proveditelnosti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/>
                </a:tc>
              </a:tr>
              <a:tr h="2222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bodů - Celkové způsobilé výdaje jsou v rozsahu 1 000 001 - 1 500 000 Kč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2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Celkové způsobilé výdaje jsou nad 1,5 mil. Kč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5" marR="18875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1600" dirty="0" smtClean="0">
                <a:cs typeface="Times New Roman" panose="02020603050405020304" pitchFamily="18" charset="0"/>
              </a:rPr>
              <a:t>0 </a:t>
            </a: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cs typeface="Times New Roman" panose="02020603050405020304" pitchFamily="18" charset="0"/>
              </a:rPr>
              <a:t>Žádost musí získat min. </a:t>
            </a:r>
            <a:r>
              <a:rPr lang="cs-CZ" sz="1600" dirty="0" smtClean="0">
                <a:cs typeface="Times New Roman" panose="02020603050405020304" pitchFamily="18" charset="0"/>
              </a:rPr>
              <a:t>40 </a:t>
            </a:r>
            <a:r>
              <a:rPr lang="cs-CZ" sz="16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 smtClean="0">
                <a:cs typeface="Times New Roman" panose="02020603050405020304" pitchFamily="18" charset="0"/>
              </a:rPr>
              <a:t>Žádost </a:t>
            </a:r>
            <a:r>
              <a:rPr lang="cs-CZ" sz="1600" dirty="0">
                <a:cs typeface="Times New Roman" panose="02020603050405020304" pitchFamily="18" charset="0"/>
              </a:rPr>
              <a:t>o přezkum: MAS zasílá informaci o výsledku hodnocení  ̵&gt; lhůta </a:t>
            </a:r>
            <a:r>
              <a:rPr lang="cs-CZ" sz="1600" u="sng" dirty="0">
                <a:cs typeface="Times New Roman" panose="02020603050405020304" pitchFamily="18" charset="0"/>
              </a:rPr>
              <a:t>15 kalendářních dní</a:t>
            </a:r>
            <a:r>
              <a:rPr lang="cs-CZ" sz="1600" dirty="0">
                <a:cs typeface="Times New Roman" panose="02020603050405020304" pitchFamily="18" charset="0"/>
              </a:rPr>
              <a:t> ode dne doručení informace na podání </a:t>
            </a:r>
            <a:r>
              <a:rPr lang="cs-CZ" sz="1600" u="sng" dirty="0">
                <a:cs typeface="Times New Roman" panose="02020603050405020304" pitchFamily="18" charset="0"/>
              </a:rPr>
              <a:t>Žádosti o přezkum</a:t>
            </a:r>
            <a:r>
              <a:rPr lang="cs-CZ" sz="1600" dirty="0">
                <a:cs typeface="Times New Roman" panose="02020603050405020304" pitchFamily="18" charset="0"/>
              </a:rPr>
              <a:t> u negativně hodnocených Žádostí o podporu</a:t>
            </a:r>
          </a:p>
          <a:p>
            <a:r>
              <a:rPr lang="cs-CZ" sz="1600" dirty="0">
                <a:cs typeface="Times New Roman" panose="02020603050405020304" pitchFamily="18" charset="0"/>
              </a:rPr>
              <a:t>MAS současně upozorňuje, že tento závěr ještě předává k závěrečnému ověření způsobilosti projektů a ke kontrole administrativních postupů na ŘO </a:t>
            </a:r>
            <a:r>
              <a:rPr lang="cs-CZ" sz="1600" dirty="0" smtClean="0">
                <a:cs typeface="Times New Roman" panose="02020603050405020304" pitchFamily="18" charset="0"/>
              </a:rPr>
              <a:t>IROP</a:t>
            </a:r>
            <a:endParaRPr lang="cs-CZ" sz="16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(!! Jen v prohlížeči Microsoft </a:t>
            </a:r>
            <a:r>
              <a:rPr lang="cs-CZ" sz="1800" dirty="0" err="1" smtClean="0">
                <a:cs typeface="Times New Roman" panose="02020603050405020304" pitchFamily="18" charset="0"/>
              </a:rPr>
              <a:t>explorer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nebo </a:t>
            </a:r>
            <a:r>
              <a:rPr lang="cs-CZ" sz="1800" dirty="0" err="1">
                <a:cs typeface="Times New Roman" panose="02020603050405020304" pitchFamily="18" charset="0"/>
              </a:rPr>
              <a:t>Mozilla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firefox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/>
              <a:t>1 </a:t>
            </a:r>
            <a:r>
              <a:rPr lang="cs-CZ" sz="1400" dirty="0"/>
              <a:t>Plná </a:t>
            </a:r>
            <a:r>
              <a:rPr lang="cs-CZ" sz="1400" dirty="0" smtClean="0"/>
              <a:t>moc (vzor </a:t>
            </a:r>
            <a:r>
              <a:rPr lang="cs-CZ" sz="1400" dirty="0"/>
              <a:t>Plné moci je přílohou č. 11 Obecných </a:t>
            </a:r>
            <a:r>
              <a:rPr lang="cs-CZ" sz="1400" dirty="0" smtClean="0"/>
              <a:t>pravidel) </a:t>
            </a:r>
            <a:endParaRPr lang="cs-CZ" sz="1400" dirty="0"/>
          </a:p>
          <a:p>
            <a:r>
              <a:rPr lang="pt-BR" sz="1400" b="1" dirty="0"/>
              <a:t>2 </a:t>
            </a:r>
            <a:r>
              <a:rPr lang="pt-BR" sz="1400" dirty="0"/>
              <a:t>Zadávací a výběrová </a:t>
            </a:r>
            <a:r>
              <a:rPr lang="pt-BR" sz="1400" dirty="0" smtClean="0"/>
              <a:t>řízení</a:t>
            </a:r>
            <a:r>
              <a:rPr lang="cs-CZ" sz="1400" dirty="0" smtClean="0"/>
              <a:t> (pouze uzavřenou </a:t>
            </a:r>
            <a:r>
              <a:rPr lang="cs-CZ" sz="1400" dirty="0"/>
              <a:t>smlouvu na plnění </a:t>
            </a:r>
            <a:r>
              <a:rPr lang="cs-CZ" sz="1400" dirty="0" smtClean="0"/>
              <a:t>zakázky, pokud je) </a:t>
            </a:r>
            <a:endParaRPr lang="pt-BR" sz="1400" dirty="0"/>
          </a:p>
          <a:p>
            <a:r>
              <a:rPr lang="cs-CZ" sz="1400" b="1" dirty="0"/>
              <a:t>3 </a:t>
            </a:r>
            <a:r>
              <a:rPr lang="cs-CZ" sz="1400" dirty="0"/>
              <a:t>Doklady o právní subjektivitě žadatele</a:t>
            </a:r>
          </a:p>
          <a:p>
            <a:r>
              <a:rPr lang="pl-PL" sz="1400" b="1" dirty="0"/>
              <a:t>4 </a:t>
            </a:r>
            <a:r>
              <a:rPr lang="pl-PL" sz="1400" dirty="0"/>
              <a:t>Výpis z rejstříku trestů</a:t>
            </a:r>
          </a:p>
          <a:p>
            <a:r>
              <a:rPr lang="cs-CZ" sz="1400" b="1" dirty="0"/>
              <a:t>5 </a:t>
            </a:r>
            <a:r>
              <a:rPr lang="cs-CZ" sz="1400" dirty="0"/>
              <a:t>Studie </a:t>
            </a:r>
            <a:r>
              <a:rPr lang="cs-CZ" sz="1400" dirty="0" smtClean="0"/>
              <a:t>proveditelnosti (podle </a:t>
            </a:r>
            <a:r>
              <a:rPr lang="cs-CZ" sz="1400" dirty="0"/>
              <a:t>osnovy uvedené v příloze č. 4B S</a:t>
            </a:r>
            <a:r>
              <a:rPr lang="cs-CZ" sz="1400" dirty="0" smtClean="0"/>
              <a:t>pecifických </a:t>
            </a:r>
            <a:r>
              <a:rPr lang="cs-CZ" sz="1400" dirty="0"/>
              <a:t>p</a:t>
            </a:r>
            <a:r>
              <a:rPr lang="cs-CZ" sz="1400" dirty="0" smtClean="0"/>
              <a:t>ravidel) </a:t>
            </a:r>
            <a:endParaRPr lang="cs-CZ" sz="1400" dirty="0"/>
          </a:p>
          <a:p>
            <a:r>
              <a:rPr lang="cs-CZ" sz="1400" b="1" dirty="0" smtClean="0"/>
              <a:t>6 </a:t>
            </a:r>
            <a:r>
              <a:rPr lang="cs-CZ" sz="1400" dirty="0" smtClean="0"/>
              <a:t>Doklad </a:t>
            </a:r>
            <a:r>
              <a:rPr lang="cs-CZ" sz="1400" dirty="0"/>
              <a:t>o prokázání právních vztahů k majetku, který </a:t>
            </a:r>
            <a:r>
              <a:rPr lang="cs-CZ" sz="1400" dirty="0" smtClean="0"/>
              <a:t>je předmětem </a:t>
            </a:r>
            <a:r>
              <a:rPr lang="cs-CZ" sz="1400" dirty="0"/>
              <a:t>projektu</a:t>
            </a:r>
          </a:p>
          <a:p>
            <a:r>
              <a:rPr lang="cs-CZ" sz="1400" b="1" dirty="0"/>
              <a:t>7 </a:t>
            </a:r>
            <a:r>
              <a:rPr lang="cs-CZ" sz="1400" dirty="0"/>
              <a:t>Čestné prohlášení o skutečném </a:t>
            </a:r>
            <a:r>
              <a:rPr lang="cs-CZ" sz="1400" dirty="0" smtClean="0"/>
              <a:t>majiteli (Vzor </a:t>
            </a:r>
            <a:r>
              <a:rPr lang="cs-CZ" sz="1400" dirty="0"/>
              <a:t>čestného prohlášení je přílohou Obecných pravidel č. 30</a:t>
            </a:r>
            <a:r>
              <a:rPr lang="cs-CZ" sz="1400" dirty="0" smtClean="0"/>
              <a:t>.) </a:t>
            </a:r>
            <a:endParaRPr lang="cs-CZ" sz="1400" dirty="0"/>
          </a:p>
          <a:p>
            <a:r>
              <a:rPr lang="cs-CZ" sz="1400" b="1" dirty="0" smtClean="0"/>
              <a:t>8 </a:t>
            </a:r>
            <a:r>
              <a:rPr lang="cs-CZ" sz="1400" dirty="0" smtClean="0"/>
              <a:t>Územní </a:t>
            </a:r>
            <a:r>
              <a:rPr lang="cs-CZ" sz="1400" dirty="0"/>
              <a:t>rozhodnutí nebo územní souhlas </a:t>
            </a:r>
            <a:r>
              <a:rPr lang="cs-CZ" sz="1400" dirty="0" smtClean="0"/>
              <a:t>nebo veřejnoprávní </a:t>
            </a:r>
            <a:r>
              <a:rPr lang="cs-CZ" sz="1400" dirty="0"/>
              <a:t>smlouva nahrazující územní řízení</a:t>
            </a:r>
          </a:p>
          <a:p>
            <a:r>
              <a:rPr lang="cs-CZ" sz="1400" b="1" dirty="0" smtClean="0"/>
              <a:t>9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povolení, případně stavební </a:t>
            </a:r>
            <a:r>
              <a:rPr lang="cs-CZ" sz="1400" dirty="0" smtClean="0"/>
              <a:t>povolení nebo </a:t>
            </a:r>
            <a:r>
              <a:rPr lang="cs-CZ" sz="1400" dirty="0"/>
              <a:t>souhlas s provedením ohlášeného stavebního </a:t>
            </a:r>
            <a:r>
              <a:rPr lang="cs-CZ" sz="1400" dirty="0" smtClean="0"/>
              <a:t>záměru nebo </a:t>
            </a:r>
            <a:r>
              <a:rPr lang="cs-CZ" sz="1400" dirty="0"/>
              <a:t>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/>
              <a:t>.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</a:t>
            </a:r>
            <a:r>
              <a:rPr lang="cs-CZ" sz="1400" dirty="0" smtClean="0"/>
              <a:t>povolení nebo </a:t>
            </a:r>
            <a:r>
              <a:rPr lang="cs-CZ" sz="1400" dirty="0"/>
              <a:t>ohlášení stavby</a:t>
            </a:r>
          </a:p>
          <a:p>
            <a:r>
              <a:rPr lang="cs-CZ" sz="1400" b="1" dirty="0"/>
              <a:t>11 </a:t>
            </a:r>
            <a:r>
              <a:rPr lang="cs-CZ" sz="1400" dirty="0"/>
              <a:t>Položkový rozpočet stavby</a:t>
            </a:r>
          </a:p>
          <a:p>
            <a:r>
              <a:rPr lang="cs-CZ" sz="1400" b="1" dirty="0" smtClean="0"/>
              <a:t>12 </a:t>
            </a:r>
            <a:r>
              <a:rPr lang="cs-CZ" sz="1400" dirty="0" smtClean="0"/>
              <a:t>Souhlasné </a:t>
            </a:r>
            <a:r>
              <a:rPr lang="cs-CZ" sz="1400" dirty="0"/>
              <a:t>stanovisko subjektu, který vydal strategický </a:t>
            </a:r>
            <a:r>
              <a:rPr lang="cs-CZ" sz="1400" dirty="0" smtClean="0"/>
              <a:t>plán, komunitní </a:t>
            </a:r>
            <a:r>
              <a:rPr lang="cs-CZ" sz="1400" dirty="0"/>
              <a:t>plán nebo krajský střednědobý </a:t>
            </a:r>
            <a:r>
              <a:rPr lang="cs-CZ" sz="1400" dirty="0" smtClean="0"/>
              <a:t>plán (vzor </a:t>
            </a:r>
            <a:r>
              <a:rPr lang="cs-CZ" sz="1400" dirty="0"/>
              <a:t>je uveden v příloze č. 8 </a:t>
            </a:r>
            <a:r>
              <a:rPr lang="cs-CZ" sz="1400" dirty="0" smtClean="0"/>
              <a:t>Specifických pravidel) </a:t>
            </a:r>
            <a:endParaRPr lang="cs-CZ" sz="1400" dirty="0"/>
          </a:p>
          <a:p>
            <a:r>
              <a:rPr lang="cs-CZ" sz="1400" b="1" dirty="0" smtClean="0"/>
              <a:t>13 </a:t>
            </a:r>
            <a:r>
              <a:rPr lang="cs-CZ" sz="1400" dirty="0" smtClean="0"/>
              <a:t>Pověřovací </a:t>
            </a:r>
            <a:r>
              <a:rPr lang="cs-CZ" sz="1400" dirty="0"/>
              <a:t>akt, popř. vyjádření objednatele služeb o </a:t>
            </a:r>
            <a:r>
              <a:rPr lang="cs-CZ" sz="1400" dirty="0" smtClean="0"/>
              <a:t>úmyslu poskytovatele </a:t>
            </a:r>
            <a:r>
              <a:rPr lang="cs-CZ" sz="1400" dirty="0"/>
              <a:t>služeb pověřit výkonem služby </a:t>
            </a:r>
            <a:r>
              <a:rPr lang="cs-CZ" sz="1400" dirty="0" smtClean="0"/>
              <a:t>obecného hospodářského </a:t>
            </a:r>
            <a:r>
              <a:rPr lang="cs-CZ" sz="1400" dirty="0"/>
              <a:t>zájmu v souladu s </a:t>
            </a:r>
            <a:r>
              <a:rPr lang="cs-CZ" sz="1400" dirty="0" smtClean="0"/>
              <a:t>Rozhodnutím 2012/21/EU.</a:t>
            </a:r>
          </a:p>
          <a:p>
            <a:pPr marL="0" indent="0">
              <a:buNone/>
            </a:pPr>
            <a:r>
              <a:rPr lang="cs-CZ" sz="1400" b="1" dirty="0" smtClean="0"/>
              <a:t>Pokud </a:t>
            </a:r>
            <a:r>
              <a:rPr lang="cs-CZ" sz="1400" b="1" dirty="0"/>
              <a:t>je některá povinná příloha pro žadatele </a:t>
            </a:r>
            <a:r>
              <a:rPr lang="cs-CZ" sz="1400" b="1" dirty="0" smtClean="0"/>
              <a:t>nerelevantní, žadatel </a:t>
            </a:r>
            <a:r>
              <a:rPr lang="cs-CZ" sz="1400" b="1" dirty="0"/>
              <a:t>nahraje jako přílohu dokument, ve kterém </a:t>
            </a:r>
            <a:r>
              <a:rPr lang="cs-CZ" sz="1400" b="1" dirty="0" smtClean="0"/>
              <a:t>uvede zdůvodnění </a:t>
            </a:r>
            <a:r>
              <a:rPr lang="cs-CZ" sz="1400" b="1" dirty="0"/>
              <a:t>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4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2</a:t>
            </a:r>
            <a:r>
              <a:rPr lang="cs-CZ" sz="2400" b="1" dirty="0" smtClean="0"/>
              <a:t>.výzva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Zvýšení kvality a dostupnosti sociálních služeb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2.6.2017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 projektů: 30.6.2017,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1 457 000</a:t>
            </a:r>
            <a:r>
              <a:rPr lang="cs-CZ" sz="2000" b="1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2 000 000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lvl="0"/>
            <a:r>
              <a:rPr lang="cs-CZ" dirty="0"/>
              <a:t>nestátní neziskové organizace, </a:t>
            </a:r>
          </a:p>
          <a:p>
            <a:pPr lvl="0"/>
            <a:r>
              <a:rPr lang="cs-CZ" dirty="0"/>
              <a:t>obce, organizace zřizované nebo zakládané obcemi, </a:t>
            </a:r>
          </a:p>
          <a:p>
            <a:pPr lvl="0"/>
            <a:r>
              <a:rPr lang="cs-CZ" dirty="0"/>
              <a:t>dobrovolné svazky obcí, organizace zřizované nebo zakládané dobrovolnými svazky obcí, </a:t>
            </a:r>
          </a:p>
          <a:p>
            <a:r>
              <a:rPr lang="cs-CZ" dirty="0"/>
              <a:t>církve, církevní organizace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pl-PL" sz="2000" dirty="0"/>
              <a:t>Projekty budou zaměřeny </a:t>
            </a:r>
            <a:r>
              <a:rPr lang="pl-PL" sz="2000" dirty="0" smtClean="0"/>
              <a:t>na rozvoj </a:t>
            </a:r>
            <a:r>
              <a:rPr lang="cs-CZ" sz="2000" dirty="0" smtClean="0"/>
              <a:t>sociálních </a:t>
            </a:r>
            <a:r>
              <a:rPr lang="cs-CZ" sz="2000" dirty="0"/>
              <a:t>služeb poskytovaných v území </a:t>
            </a:r>
            <a:r>
              <a:rPr lang="cs-CZ" sz="2000" dirty="0" smtClean="0"/>
              <a:t>MAS </a:t>
            </a:r>
            <a:r>
              <a:rPr lang="cs-CZ" sz="2000" dirty="0"/>
              <a:t>v souladu se Zákonem </a:t>
            </a:r>
            <a:r>
              <a:rPr lang="cs-CZ" sz="2000" dirty="0" smtClean="0"/>
              <a:t>o sociálních </a:t>
            </a:r>
            <a:r>
              <a:rPr lang="cs-CZ" sz="2000" dirty="0"/>
              <a:t>službách č. 108/2006 Sb. :</a:t>
            </a:r>
          </a:p>
          <a:p>
            <a:r>
              <a:rPr lang="cs-CZ" sz="2000" dirty="0" smtClean="0"/>
              <a:t>terénní </a:t>
            </a:r>
            <a:r>
              <a:rPr lang="cs-CZ" sz="2000" dirty="0"/>
              <a:t>služby - pořízení vybavení mobilního týmu pro </a:t>
            </a:r>
            <a:r>
              <a:rPr lang="cs-CZ" sz="2000" dirty="0" smtClean="0"/>
              <a:t>poskytování zdravotně </a:t>
            </a:r>
            <a:r>
              <a:rPr lang="cs-CZ" sz="2000" dirty="0"/>
              <a:t>sociální pomoci, vybudování zázemí pro </a:t>
            </a:r>
            <a:r>
              <a:rPr lang="cs-CZ" sz="2000" dirty="0" smtClean="0"/>
              <a:t>realizaci fakultativních </a:t>
            </a:r>
            <a:r>
              <a:rPr lang="cs-CZ" sz="2000" dirty="0"/>
              <a:t>činností v ambulantní skupinové formě </a:t>
            </a:r>
            <a:r>
              <a:rPr lang="cs-CZ" sz="2000" dirty="0" smtClean="0"/>
              <a:t>terénních služeb </a:t>
            </a:r>
            <a:r>
              <a:rPr lang="cs-CZ" sz="2000" dirty="0"/>
              <a:t>sociální prevence či odborného sociálního poradenství.</a:t>
            </a:r>
          </a:p>
          <a:p>
            <a:r>
              <a:rPr lang="cs-CZ" sz="2000" dirty="0" smtClean="0"/>
              <a:t>ambulantní </a:t>
            </a:r>
            <a:r>
              <a:rPr lang="cs-CZ" sz="2000" dirty="0"/>
              <a:t>sociální služby - prostorové oddělení </a:t>
            </a:r>
            <a:r>
              <a:rPr lang="cs-CZ" sz="2000" dirty="0" smtClean="0"/>
              <a:t>ambulantních služeb </a:t>
            </a:r>
            <a:r>
              <a:rPr lang="cs-CZ" sz="2000" dirty="0"/>
              <a:t>od pobytových forem, rekonstrukci a vybavení </a:t>
            </a:r>
            <a:r>
              <a:rPr lang="cs-CZ" sz="2000" dirty="0" smtClean="0"/>
              <a:t>stávajících prostor </a:t>
            </a:r>
            <a:r>
              <a:rPr lang="cs-CZ" sz="2000" dirty="0"/>
              <a:t>nebo na výstavbu či nákup objektů pro realizaci </a:t>
            </a:r>
            <a:r>
              <a:rPr lang="cs-CZ" sz="2000" dirty="0" smtClean="0"/>
              <a:t>stávající sociální </a:t>
            </a:r>
            <a:r>
              <a:rPr lang="cs-CZ" sz="2000" dirty="0"/>
              <a:t>služby v nevyhovujícím prostoru, na vybudování zázemí </a:t>
            </a:r>
            <a:r>
              <a:rPr lang="cs-CZ" sz="2000" dirty="0" smtClean="0"/>
              <a:t>pro hygienický </a:t>
            </a:r>
            <a:r>
              <a:rPr lang="cs-CZ" sz="2000" dirty="0"/>
              <a:t>servis v ambulantních zařízeních, rekonstrukci objektu </a:t>
            </a:r>
            <a:r>
              <a:rPr lang="cs-CZ" sz="2000" dirty="0" smtClean="0"/>
              <a:t>a jeho </a:t>
            </a:r>
            <a:r>
              <a:rPr lang="cs-CZ" sz="2000" dirty="0"/>
              <a:t>adaptaci např. na terapeutické dílny nebo zřízení </a:t>
            </a:r>
            <a:r>
              <a:rPr lang="cs-CZ" sz="2000" dirty="0" smtClean="0"/>
              <a:t>kontaktního </a:t>
            </a:r>
            <a:r>
              <a:rPr lang="pl-PL" sz="2000" dirty="0" smtClean="0"/>
              <a:t>centra </a:t>
            </a:r>
            <a:r>
              <a:rPr lang="pl-PL" sz="2000" dirty="0"/>
              <a:t>v nebytových prostorách domu.</a:t>
            </a:r>
          </a:p>
          <a:p>
            <a:r>
              <a:rPr lang="cs-CZ" sz="2000" dirty="0" smtClean="0"/>
              <a:t>pobytové </a:t>
            </a:r>
            <a:r>
              <a:rPr lang="cs-CZ" sz="2000" dirty="0"/>
              <a:t>sociální služby – stavební úpravy, nákup zařízení </a:t>
            </a:r>
            <a:r>
              <a:rPr lang="cs-CZ" sz="2000" dirty="0" smtClean="0"/>
              <a:t>a vybavení </a:t>
            </a:r>
            <a:r>
              <a:rPr lang="cs-CZ" sz="2000" dirty="0"/>
              <a:t>pro azylové domy</a:t>
            </a:r>
            <a:endParaRPr lang="cs-CZ" sz="2100" b="1" dirty="0"/>
          </a:p>
          <a:p>
            <a:pPr marL="0" indent="0">
              <a:buNone/>
            </a:pPr>
            <a:r>
              <a:rPr lang="cs-CZ" sz="2000" dirty="0"/>
              <a:t>V rámci terénních sociálních služeb musí mít obce z území </a:t>
            </a:r>
            <a:r>
              <a:rPr lang="cs-CZ" sz="2000" dirty="0" smtClean="0"/>
              <a:t>MAS </a:t>
            </a:r>
            <a:r>
              <a:rPr lang="pl-PL" sz="2000" dirty="0" smtClean="0"/>
              <a:t>Moravská </a:t>
            </a:r>
            <a:r>
              <a:rPr lang="pl-PL" sz="2000" dirty="0"/>
              <a:t>brána z realizace projektu prokazatelně úplný </a:t>
            </a:r>
            <a:r>
              <a:rPr lang="pl-PL" sz="2000" dirty="0" smtClean="0"/>
              <a:t>nebo </a:t>
            </a:r>
            <a:r>
              <a:rPr lang="cs-CZ" sz="2000" dirty="0" smtClean="0"/>
              <a:t>převažující </a:t>
            </a:r>
            <a:r>
              <a:rPr lang="cs-CZ" sz="2000" dirty="0"/>
              <a:t>prospěch.</a:t>
            </a:r>
            <a:endParaRPr lang="cs-CZ" sz="20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0386"/>
            <a:ext cx="12208747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Hlavní způsobilé aktivity </a:t>
            </a:r>
            <a:endParaRPr lang="cs-CZ" sz="2400" dirty="0"/>
          </a:p>
          <a:p>
            <a:r>
              <a:rPr lang="cs-CZ" sz="2400" dirty="0"/>
              <a:t>stavby, přístavby, nástavby, stavební úpravy a rekonstrukce budov sloužících k poskytování </a:t>
            </a:r>
            <a:r>
              <a:rPr lang="cs-CZ" sz="2400" b="1" dirty="0"/>
              <a:t>registrovaných sociálních služeb</a:t>
            </a:r>
            <a:r>
              <a:rPr lang="cs-CZ" sz="2400" dirty="0"/>
              <a:t>, </a:t>
            </a:r>
          </a:p>
          <a:p>
            <a:r>
              <a:rPr lang="cs-CZ" sz="2400" dirty="0" smtClean="0"/>
              <a:t>vytvoření </a:t>
            </a:r>
            <a:r>
              <a:rPr lang="cs-CZ" sz="2400" dirty="0"/>
              <a:t>zázemí pro poskytování </a:t>
            </a:r>
            <a:r>
              <a:rPr lang="cs-CZ" sz="2400" b="1" dirty="0"/>
              <a:t>registrovaných sociálních služeb</a:t>
            </a:r>
            <a:r>
              <a:rPr lang="cs-CZ" sz="2400" dirty="0"/>
              <a:t>, </a:t>
            </a:r>
            <a:r>
              <a:rPr lang="cs-CZ" sz="2400" b="1" dirty="0"/>
              <a:t>z</a:t>
            </a:r>
            <a:r>
              <a:rPr lang="cs-CZ" sz="2400" b="1" dirty="0" smtClean="0"/>
              <a:t>ázemím </a:t>
            </a:r>
            <a:r>
              <a:rPr lang="cs-CZ" sz="2400" dirty="0"/>
              <a:t>je myšleno zázemí pro uživatele a pracovníky, kteří zajišťují tyto služby. 	</a:t>
            </a:r>
          </a:p>
          <a:p>
            <a:r>
              <a:rPr lang="cs-CZ" sz="2400" dirty="0" smtClean="0"/>
              <a:t>budování </a:t>
            </a:r>
            <a:r>
              <a:rPr lang="cs-CZ" sz="2400" dirty="0"/>
              <a:t>a modernizace související inženýrské sítě (vodovod, kanalizace, plyn, elektrické vedení) </a:t>
            </a:r>
            <a:endParaRPr lang="cs-CZ" sz="2400" dirty="0" smtClean="0"/>
          </a:p>
          <a:p>
            <a:r>
              <a:rPr lang="cs-CZ" sz="2400" dirty="0"/>
              <a:t>n</a:t>
            </a:r>
            <a:r>
              <a:rPr lang="cs-CZ" sz="2400" dirty="0" smtClean="0"/>
              <a:t>ákup </a:t>
            </a:r>
            <a:r>
              <a:rPr lang="cs-CZ" sz="2400" dirty="0"/>
              <a:t>pozemků a staveb </a:t>
            </a:r>
          </a:p>
          <a:p>
            <a:r>
              <a:rPr lang="cs-CZ" sz="2400" dirty="0"/>
              <a:t>pořízení vybavení pro zajištění provozu zařízení s vazbou na poskytování služeb. </a:t>
            </a:r>
          </a:p>
          <a:p>
            <a:r>
              <a:rPr lang="cs-CZ" sz="2400" dirty="0"/>
              <a:t>nákup automobilu pro poskytování terénních a ambulantních sociálních služeb. </a:t>
            </a:r>
            <a:endParaRPr lang="cs-CZ" sz="2400" dirty="0" smtClean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r>
              <a:rPr lang="cs-CZ" sz="2400" dirty="0" smtClean="0"/>
              <a:t>projektová </a:t>
            </a:r>
            <a:r>
              <a:rPr lang="cs-CZ" sz="2400" dirty="0"/>
              <a:t>dokumentace stavby, EIA, </a:t>
            </a:r>
          </a:p>
          <a:p>
            <a:r>
              <a:rPr lang="cs-CZ" sz="2400" dirty="0" smtClean="0"/>
              <a:t>studie </a:t>
            </a:r>
            <a:r>
              <a:rPr lang="cs-CZ" sz="2400" dirty="0"/>
              <a:t>proveditelnosti,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zadávacích podmínek k zakázkám a organizace výběrových a zadávacích řízení,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 (dle kap. 13 Obecných pravidel), </a:t>
            </a:r>
          </a:p>
          <a:p>
            <a:r>
              <a:rPr lang="cs-CZ" sz="2400" dirty="0" smtClean="0"/>
              <a:t>nákup </a:t>
            </a:r>
            <a:r>
              <a:rPr lang="cs-CZ" sz="2400" dirty="0"/>
              <a:t>služeb, které tvoří součást pořízení dlouhodobého hmotného a nehmotného majetku</a:t>
            </a:r>
            <a:r>
              <a:rPr lang="cs-CZ" sz="2400" dirty="0" smtClean="0"/>
              <a:t>,</a:t>
            </a:r>
            <a:endParaRPr lang="cs-CZ" sz="2400" dirty="0"/>
          </a:p>
          <a:p>
            <a:r>
              <a:rPr lang="pl-PL" sz="2400" dirty="0" smtClean="0"/>
              <a:t>demolice </a:t>
            </a:r>
            <a:r>
              <a:rPr lang="pl-PL" sz="2400" dirty="0"/>
              <a:t>staveb na místě realizace projektu, </a:t>
            </a:r>
          </a:p>
          <a:p>
            <a:r>
              <a:rPr lang="cs-CZ" sz="2400" dirty="0" smtClean="0"/>
              <a:t>zeleň </a:t>
            </a:r>
            <a:r>
              <a:rPr lang="cs-CZ" sz="2400" dirty="0"/>
              <a:t>v okolí budov a na budovách (zelené zdi a střechy, aleje, hřiště a parky), </a:t>
            </a:r>
          </a:p>
          <a:p>
            <a:r>
              <a:rPr lang="cs-CZ" sz="2400" dirty="0" smtClean="0"/>
              <a:t>parkovací </a:t>
            </a:r>
            <a:r>
              <a:rPr lang="cs-CZ" sz="2400" dirty="0"/>
              <a:t>stání v rámci areálu nezbytné pro provoz zařízení, </a:t>
            </a:r>
          </a:p>
          <a:p>
            <a:r>
              <a:rPr lang="cs-CZ" sz="2400" dirty="0" smtClean="0"/>
              <a:t>příjezdové </a:t>
            </a:r>
            <a:r>
              <a:rPr lang="cs-CZ" sz="2400" dirty="0"/>
              <a:t>komunikace </a:t>
            </a:r>
            <a:r>
              <a:rPr lang="cs-CZ" sz="2400" dirty="0" err="1"/>
              <a:t>vareálu</a:t>
            </a:r>
            <a:r>
              <a:rPr lang="cs-CZ" sz="2400" dirty="0"/>
              <a:t> zařízení a nezbytné doprovodné vybavení, </a:t>
            </a:r>
          </a:p>
          <a:p>
            <a:r>
              <a:rPr lang="cs-CZ" sz="2400" dirty="0" smtClean="0"/>
              <a:t>zabezpečení </a:t>
            </a:r>
            <a:r>
              <a:rPr lang="cs-CZ" sz="2400" dirty="0"/>
              <a:t>výstavby (technický dozor investora, BOZP, autorský dozor), </a:t>
            </a:r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Podpořené aktivity z IROP nesmí vést k diskriminaci a segregaci žádné ze sociálně znevýhodněných skupin. </a:t>
            </a:r>
            <a:endParaRPr lang="cs-CZ" sz="2400" dirty="0"/>
          </a:p>
          <a:p>
            <a:r>
              <a:rPr lang="cs-CZ" sz="2400" b="1" dirty="0"/>
              <a:t>Z této výzvy nelze podpořit sociální službu domovy pro seniory dle § 49 zákona č. 108/2006 Sb., o sociálních službách, ve znění pozdějších předpisů a sociální služby určené pouze pro cílovou skupinu senioři - osoby starší 65 let bez přiznaného některého ze stupňů míry závislosti podle zákona o sociálních službách. Dále nelze podpořit domovy se zvláštním režimem dle § 50 zákona č. 108/2006Sb., o sociálních službách, ve znění pozdějších předpisů. </a:t>
            </a:r>
            <a:endParaRPr lang="cs-CZ" sz="2400" dirty="0"/>
          </a:p>
          <a:p>
            <a:r>
              <a:rPr lang="cs-CZ" sz="2400" b="1" dirty="0"/>
              <a:t>V případě pobytových služeb doporučujeme postupovat podle Materiálně-technického standardu pro služby sociální péče poskytované pobytovou formou (http://www.mpsv.cz/</a:t>
            </a:r>
            <a:r>
              <a:rPr lang="cs-CZ" sz="2400" b="1" dirty="0" err="1"/>
              <a:t>cs</a:t>
            </a:r>
            <a:r>
              <a:rPr lang="cs-CZ" sz="2400" b="1" dirty="0"/>
              <a:t>/13916). </a:t>
            </a:r>
            <a:endParaRPr lang="cs-CZ" sz="2400" dirty="0"/>
          </a:p>
          <a:p>
            <a:r>
              <a:rPr lang="cs-CZ" sz="2400" b="1" dirty="0"/>
              <a:t>Standardem pro pobytové služby jsou jednolůžkové a dvoulůžkové pokoje, které nesmí být průchozí. </a:t>
            </a: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9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2018 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podpořeny ŘO IROP, 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</TotalTime>
  <Words>1830</Words>
  <Application>Microsoft Office PowerPoint</Application>
  <PresentationFormat>Širokoúhlá obrazovka</PresentationFormat>
  <Paragraphs>282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384</cp:revision>
  <cp:lastPrinted>2017-01-12T13:13:00Z</cp:lastPrinted>
  <dcterms:created xsi:type="dcterms:W3CDTF">2014-11-12T11:20:26Z</dcterms:created>
  <dcterms:modified xsi:type="dcterms:W3CDTF">2017-06-13T11:51:15Z</dcterms:modified>
</cp:coreProperties>
</file>