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1"/>
  </p:handoutMasterIdLst>
  <p:sldIdLst>
    <p:sldId id="257" r:id="rId2"/>
    <p:sldId id="326" r:id="rId3"/>
    <p:sldId id="298" r:id="rId4"/>
    <p:sldId id="347" r:id="rId5"/>
    <p:sldId id="350" r:id="rId6"/>
    <p:sldId id="348" r:id="rId7"/>
    <p:sldId id="331" r:id="rId8"/>
    <p:sldId id="335" r:id="rId9"/>
    <p:sldId id="336" r:id="rId10"/>
    <p:sldId id="338" r:id="rId11"/>
    <p:sldId id="349" r:id="rId12"/>
    <p:sldId id="342" r:id="rId13"/>
    <p:sldId id="341" r:id="rId14"/>
    <p:sldId id="340" r:id="rId15"/>
    <p:sldId id="344" r:id="rId16"/>
    <p:sldId id="345" r:id="rId17"/>
    <p:sldId id="346" r:id="rId18"/>
    <p:sldId id="339" r:id="rId19"/>
    <p:sldId id="343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5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-moravskabrana.cz/" TargetMode="External"/><Relationship Id="rId5" Type="http://schemas.openxmlformats.org/officeDocument/2006/relationships/hyperlink" Target="http://www.dotaceeu.cz/cs/Microsites/IROP/Vyzvy/Vyzva-c-53-Udrzitelna-doprava-integrovane-projekty-CLLD" TargetMode="Externa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u="sng" dirty="0"/>
              <a:t>S</a:t>
            </a:r>
            <a:r>
              <a:rPr lang="cs-CZ" u="sng" dirty="0" smtClean="0"/>
              <a:t>eminář pro žadatele </a:t>
            </a:r>
            <a:r>
              <a:rPr lang="cs-CZ" b="1" u="sng" dirty="0" smtClean="0"/>
              <a:t>k výzvě IROP č. 9 </a:t>
            </a:r>
            <a:endParaRPr lang="cs-CZ" b="1" u="sng" dirty="0"/>
          </a:p>
          <a:p>
            <a:pPr marL="0" indent="0" algn="ctr">
              <a:buNone/>
            </a:pPr>
            <a:r>
              <a:rPr lang="cs-CZ" b="1" dirty="0"/>
              <a:t>9</a:t>
            </a:r>
            <a:r>
              <a:rPr lang="cs-CZ" b="1" dirty="0" smtClean="0"/>
              <a:t>. Výzva IROP </a:t>
            </a:r>
            <a:r>
              <a:rPr lang="cs-CZ" b="1" dirty="0"/>
              <a:t>MAS MB </a:t>
            </a:r>
            <a:r>
              <a:rPr lang="cs-CZ" b="1" dirty="0" smtClean="0"/>
              <a:t>– Zvýšení bezpečnosti dopravy </a:t>
            </a:r>
            <a:endParaRPr lang="cs-CZ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5</a:t>
            </a:r>
            <a:r>
              <a:rPr lang="cs-CZ" sz="2400" dirty="0" smtClean="0"/>
              <a:t>. 10. 2021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252184"/>
            <a:ext cx="2299339" cy="7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35"/>
            <a:ext cx="12192000" cy="194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762" y="727806"/>
            <a:ext cx="9489221" cy="621009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798" y="-172591"/>
            <a:ext cx="72000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256" y="710521"/>
            <a:ext cx="9449305" cy="614747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798" y="-172591"/>
            <a:ext cx="72000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52273"/>
            <a:ext cx="11194002" cy="49246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Max. počet bodů věcného hodnocení - 8</a:t>
            </a:r>
            <a:r>
              <a:rPr lang="cs-CZ" sz="2000" dirty="0" smtClean="0">
                <a:cs typeface="Times New Roman" panose="02020603050405020304" pitchFamily="18" charset="0"/>
              </a:rPr>
              <a:t>0 </a:t>
            </a:r>
            <a:endParaRPr lang="cs-CZ" sz="20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Žádost musí získat min. </a:t>
            </a:r>
            <a:r>
              <a:rPr lang="cs-CZ" sz="2000" dirty="0" smtClean="0">
                <a:cs typeface="Times New Roman" panose="02020603050405020304" pitchFamily="18" charset="0"/>
              </a:rPr>
              <a:t>40 </a:t>
            </a:r>
            <a:r>
              <a:rPr lang="cs-CZ" sz="2000" dirty="0">
                <a:cs typeface="Times New Roman" panose="02020603050405020304" pitchFamily="18" charset="0"/>
              </a:rPr>
              <a:t>bodů, aby splnila podmínky věcného hodnocení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 smtClean="0">
                <a:cs typeface="Times New Roman" panose="02020603050405020304" pitchFamily="18" charset="0"/>
              </a:rPr>
              <a:t>Žádost </a:t>
            </a:r>
            <a:r>
              <a:rPr lang="cs-CZ" sz="2000" dirty="0">
                <a:cs typeface="Times New Roman" panose="02020603050405020304" pitchFamily="18" charset="0"/>
              </a:rPr>
              <a:t>o přezkum: MAS zasílá informaci o výsledku hodnocení  ̵&gt; lhůta </a:t>
            </a:r>
            <a:r>
              <a:rPr lang="cs-CZ" sz="2000" u="sng" dirty="0">
                <a:cs typeface="Times New Roman" panose="02020603050405020304" pitchFamily="18" charset="0"/>
              </a:rPr>
              <a:t>15 kalendářních dní</a:t>
            </a:r>
            <a:r>
              <a:rPr lang="cs-CZ" sz="2000" dirty="0">
                <a:cs typeface="Times New Roman" panose="02020603050405020304" pitchFamily="18" charset="0"/>
              </a:rPr>
              <a:t> ode dne doručení informace na podání </a:t>
            </a:r>
            <a:r>
              <a:rPr lang="cs-CZ" sz="2000" u="sng" dirty="0">
                <a:cs typeface="Times New Roman" panose="02020603050405020304" pitchFamily="18" charset="0"/>
              </a:rPr>
              <a:t>Žádosti o přezkum</a:t>
            </a:r>
            <a:r>
              <a:rPr lang="cs-CZ" sz="2000" dirty="0">
                <a:cs typeface="Times New Roman" panose="02020603050405020304" pitchFamily="18" charset="0"/>
              </a:rPr>
              <a:t> u negativně hodnocených Žádostí o podporu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MAS současně upozorňuje, že tento závěr ještě předává k závěrečnému ověření způsobilosti projektů a ke kontrole administrativních postupů na ŘO </a:t>
            </a:r>
            <a:r>
              <a:rPr lang="cs-CZ" sz="2000" dirty="0" smtClean="0">
                <a:cs typeface="Times New Roman" panose="02020603050405020304" pitchFamily="18" charset="0"/>
              </a:rPr>
              <a:t>IROP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Shrnutí a lhůty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Hodnocení formální náležitosti a přijatelnosti:	do 20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		do 15 kalendářních dní ze strany žadatele 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Věcné hodnocení:       do 30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 		do 15 kalendářních dní ze strany žadatele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Závěrečné ověření způsobilosti:	</a:t>
            </a:r>
          </a:p>
          <a:p>
            <a:pPr marL="114300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                           ŘO provádí neprodleně dle administrativních kapacit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Vydání právního </a:t>
            </a:r>
            <a:r>
              <a:rPr lang="cs-CZ" sz="1700" dirty="0"/>
              <a:t>aktu u doporučených žádostí:</a:t>
            </a:r>
          </a:p>
          <a:p>
            <a:pPr marL="114300" indent="0">
              <a:buNone/>
            </a:pPr>
            <a:r>
              <a:rPr lang="cs-CZ" sz="1700" dirty="0"/>
              <a:t>                              do 3 měsíců ze strany ŘO </a:t>
            </a:r>
            <a:r>
              <a:rPr lang="cs-CZ" sz="1700" dirty="0" smtClean="0"/>
              <a:t>IROP</a:t>
            </a:r>
          </a:p>
          <a:p>
            <a:r>
              <a:rPr lang="cs-CZ" sz="1700" dirty="0" smtClean="0"/>
              <a:t>Proplacení projektu:	</a:t>
            </a:r>
          </a:p>
          <a:p>
            <a:pPr marL="114300" indent="0">
              <a:buNone/>
            </a:pPr>
            <a:r>
              <a:rPr lang="cs-CZ" sz="1700" dirty="0" smtClean="0"/>
              <a:t>                              do 3 měsíců od podání 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3795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Povinné </a:t>
            </a:r>
            <a:r>
              <a:rPr lang="cs-CZ" sz="1800" b="1" dirty="0" smtClean="0"/>
              <a:t>podmínky podání </a:t>
            </a:r>
            <a:r>
              <a:rPr lang="cs-CZ" sz="1800" b="1" dirty="0"/>
              <a:t>žádosti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>
                <a:cs typeface="Times New Roman" panose="02020603050405020304" pitchFamily="18" charset="0"/>
              </a:rPr>
              <a:t>Registrace do systému IS KP14+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  <a:hlinkClick r:id="rId5"/>
              </a:rPr>
              <a:t>https://mseu.mssf.cz/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Vyplnění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Finalizace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Podepsání a odeslání elektronické verze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b="1" dirty="0">
                <a:cs typeface="Times New Roman" panose="02020603050405020304" pitchFamily="18" charset="0"/>
              </a:rPr>
              <a:t>!! Veškeré žádosti se zasílají jen v elektronické podobě prostřednictvím IS KP14+</a:t>
            </a:r>
          </a:p>
          <a:p>
            <a:r>
              <a:rPr lang="cs-CZ" sz="1800" b="1" dirty="0">
                <a:cs typeface="Times New Roman" panose="02020603050405020304" pitchFamily="18" charset="0"/>
              </a:rPr>
              <a:t>!! Zřízení elektronického podpisu před podáním/odesláním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Aktivní datová schránka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u="sng" dirty="0" smtClean="0"/>
              <a:t>      </a:t>
            </a:r>
            <a:r>
              <a:rPr lang="cs-CZ" sz="4000" b="1" dirty="0" smtClean="0"/>
              <a:t>        </a:t>
            </a:r>
            <a:r>
              <a:rPr lang="cs-CZ" sz="4000" b="1" u="sng" dirty="0" smtClean="0"/>
              <a:t>Povinné </a:t>
            </a:r>
            <a:r>
              <a:rPr lang="cs-CZ" sz="4000" b="1" u="sng" dirty="0"/>
              <a:t>přílohy žádosti </a:t>
            </a:r>
            <a:endParaRPr lang="cs-CZ" sz="4000" u="sng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4970"/>
            <a:ext cx="12208747" cy="5111994"/>
          </a:xfrm>
        </p:spPr>
        <p:txBody>
          <a:bodyPr>
            <a:noAutofit/>
          </a:bodyPr>
          <a:lstStyle/>
          <a:p>
            <a:r>
              <a:rPr lang="cs-CZ" sz="1400" b="1" dirty="0"/>
              <a:t>1 </a:t>
            </a:r>
            <a:r>
              <a:rPr lang="cs-CZ" sz="1400" dirty="0"/>
              <a:t>Plná moc (vzor Plné moci je přílohou č. 11 Obecných pravidel) </a:t>
            </a:r>
          </a:p>
          <a:p>
            <a:r>
              <a:rPr lang="pt-BR" sz="1400" b="1" dirty="0"/>
              <a:t>2 </a:t>
            </a:r>
            <a:r>
              <a:rPr lang="pt-BR" sz="1400" dirty="0"/>
              <a:t>Zadávací a výběrová řízení</a:t>
            </a:r>
            <a:r>
              <a:rPr lang="cs-CZ" sz="1400" dirty="0"/>
              <a:t> (pouze uzavřenou smlouvu na plnění zakázky, pokud je) </a:t>
            </a:r>
            <a:endParaRPr lang="pt-BR" sz="1400" dirty="0"/>
          </a:p>
          <a:p>
            <a:r>
              <a:rPr lang="cs-CZ" sz="1400" b="1" dirty="0"/>
              <a:t>3</a:t>
            </a:r>
            <a:r>
              <a:rPr lang="cs-CZ" sz="1400" b="1" dirty="0" smtClean="0"/>
              <a:t> </a:t>
            </a:r>
            <a:r>
              <a:rPr lang="cs-CZ" sz="1400" dirty="0"/>
              <a:t>Studie proveditelnosti (podle osnovy uvedené v příloze č. </a:t>
            </a:r>
            <a:r>
              <a:rPr lang="cs-CZ" sz="1400" dirty="0" smtClean="0"/>
              <a:t>4D </a:t>
            </a:r>
            <a:r>
              <a:rPr lang="cs-CZ" sz="1400" dirty="0"/>
              <a:t>Specifických pravidel) </a:t>
            </a:r>
          </a:p>
          <a:p>
            <a:r>
              <a:rPr lang="cs-CZ" sz="1400" b="1" dirty="0"/>
              <a:t>4</a:t>
            </a:r>
            <a:r>
              <a:rPr lang="cs-CZ" sz="1400" b="1" dirty="0" smtClean="0"/>
              <a:t> </a:t>
            </a:r>
            <a:r>
              <a:rPr lang="cs-CZ" sz="1400" dirty="0"/>
              <a:t>Karta souladu projektu s principy udržitelné mobility (podle osnovy uvedené v příloze č. 5</a:t>
            </a:r>
            <a:r>
              <a:rPr lang="cs-CZ" sz="1400" dirty="0" smtClean="0"/>
              <a:t> </a:t>
            </a:r>
            <a:r>
              <a:rPr lang="cs-CZ" sz="1400" dirty="0"/>
              <a:t>Specifických pravidel) </a:t>
            </a:r>
          </a:p>
          <a:p>
            <a:r>
              <a:rPr lang="cs-CZ" sz="1400" b="1" dirty="0"/>
              <a:t>5</a:t>
            </a:r>
            <a:r>
              <a:rPr lang="cs-CZ" sz="1400" b="1" dirty="0" smtClean="0"/>
              <a:t> </a:t>
            </a:r>
            <a:r>
              <a:rPr lang="cs-CZ" sz="1400" dirty="0"/>
              <a:t>Čestné prohlášení o skutečném majiteli (Vzor čestného prohlášení je přílohou Obecných pravidel č. 30.) </a:t>
            </a:r>
          </a:p>
          <a:p>
            <a:r>
              <a:rPr lang="cs-CZ" sz="1400" b="1" dirty="0"/>
              <a:t>6</a:t>
            </a:r>
            <a:r>
              <a:rPr lang="cs-CZ" sz="1400" b="1" dirty="0" smtClean="0"/>
              <a:t> </a:t>
            </a:r>
            <a:r>
              <a:rPr lang="cs-CZ" sz="1400" dirty="0" smtClean="0"/>
              <a:t>Územní </a:t>
            </a:r>
            <a:r>
              <a:rPr lang="cs-CZ" sz="1400" dirty="0"/>
              <a:t>rozhodnutí nebo územní souhlas </a:t>
            </a:r>
            <a:r>
              <a:rPr lang="cs-CZ" sz="1400" dirty="0" smtClean="0"/>
              <a:t>nebo veřejnoprávní </a:t>
            </a:r>
            <a:r>
              <a:rPr lang="cs-CZ" sz="1400" dirty="0"/>
              <a:t>smlouva nahrazující územní řízení</a:t>
            </a:r>
          </a:p>
          <a:p>
            <a:r>
              <a:rPr lang="cs-CZ" sz="1400" b="1" dirty="0"/>
              <a:t>7</a:t>
            </a:r>
            <a:r>
              <a:rPr lang="cs-CZ" sz="1400" b="1" dirty="0" smtClean="0"/>
              <a:t> </a:t>
            </a:r>
            <a:r>
              <a:rPr lang="cs-CZ" sz="1400" dirty="0" smtClean="0"/>
              <a:t>Žádost </a:t>
            </a:r>
            <a:r>
              <a:rPr lang="cs-CZ" sz="1400" dirty="0"/>
              <a:t>o stavební povolení, případně stavební </a:t>
            </a:r>
            <a:r>
              <a:rPr lang="cs-CZ" sz="1400" dirty="0" smtClean="0"/>
              <a:t>povolení nebo </a:t>
            </a:r>
            <a:r>
              <a:rPr lang="cs-CZ" sz="1400" dirty="0"/>
              <a:t>souhlas s provedením ohlášeného stavebního </a:t>
            </a:r>
            <a:r>
              <a:rPr lang="cs-CZ" sz="1400" dirty="0" smtClean="0"/>
              <a:t>záměru nebo </a:t>
            </a:r>
            <a:r>
              <a:rPr lang="cs-CZ" sz="1400" dirty="0"/>
              <a:t>veřejnoprávní smlouva nahrazující </a:t>
            </a:r>
            <a:r>
              <a:rPr lang="cs-CZ" sz="1400" dirty="0" err="1" smtClean="0"/>
              <a:t>st.p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b="1" dirty="0" smtClean="0"/>
              <a:t>           (</a:t>
            </a:r>
            <a:r>
              <a:rPr lang="cs-CZ" sz="1400" b="1" dirty="0"/>
              <a:t>Pokud žadatel požádal o vydání společného povolení nebo společného souhlasu, dokládá společné povolení s nabytím právní moci</a:t>
            </a:r>
            <a:r>
              <a:rPr lang="cs-CZ" sz="1400" b="1" dirty="0" smtClean="0"/>
              <a:t>)</a:t>
            </a:r>
            <a:endParaRPr lang="cs-CZ" sz="1400" dirty="0"/>
          </a:p>
          <a:p>
            <a:r>
              <a:rPr lang="cs-CZ" sz="1400" b="1" dirty="0"/>
              <a:t>8</a:t>
            </a:r>
            <a:r>
              <a:rPr lang="cs-CZ" sz="1400" b="1" dirty="0" smtClean="0"/>
              <a:t> </a:t>
            </a:r>
            <a:r>
              <a:rPr lang="cs-CZ" sz="1400" dirty="0" smtClean="0"/>
              <a:t>Projektová </a:t>
            </a:r>
            <a:r>
              <a:rPr lang="cs-CZ" sz="1400" dirty="0"/>
              <a:t>dokumentace pro vydání stavebního </a:t>
            </a:r>
            <a:r>
              <a:rPr lang="cs-CZ" sz="1400" dirty="0" smtClean="0"/>
              <a:t>povolení nebo </a:t>
            </a:r>
            <a:r>
              <a:rPr lang="cs-CZ" sz="1400" dirty="0"/>
              <a:t>ohlášení stavby</a:t>
            </a:r>
          </a:p>
          <a:p>
            <a:r>
              <a:rPr lang="cs-CZ" sz="1400" b="1" dirty="0"/>
              <a:t>9</a:t>
            </a:r>
            <a:r>
              <a:rPr lang="cs-CZ" sz="1400" b="1" dirty="0" smtClean="0"/>
              <a:t> </a:t>
            </a:r>
            <a:r>
              <a:rPr lang="cs-CZ" sz="1400" dirty="0"/>
              <a:t>Položkový rozpočet stavby</a:t>
            </a:r>
          </a:p>
          <a:p>
            <a:r>
              <a:rPr lang="cs-CZ" sz="1400" b="1" dirty="0" smtClean="0"/>
              <a:t>10 </a:t>
            </a:r>
            <a:r>
              <a:rPr lang="cs-CZ" sz="1400" dirty="0"/>
              <a:t>Výpočet čistých jiných peněžních příjmů</a:t>
            </a:r>
          </a:p>
          <a:p>
            <a:r>
              <a:rPr lang="cs-CZ" sz="1400" b="1" dirty="0" smtClean="0"/>
              <a:t>11 </a:t>
            </a:r>
            <a:r>
              <a:rPr lang="cs-CZ" sz="1400" dirty="0"/>
              <a:t>Smlouva o </a:t>
            </a:r>
            <a:r>
              <a:rPr lang="cs-CZ" sz="1400" dirty="0" smtClean="0"/>
              <a:t>spolupráci (pokud je projekt </a:t>
            </a:r>
            <a:r>
              <a:rPr lang="cs-CZ" sz="1400" dirty="0"/>
              <a:t>realizován na území více </a:t>
            </a:r>
            <a:r>
              <a:rPr lang="cs-CZ" sz="1400" dirty="0" smtClean="0"/>
              <a:t>obcí – vzor viz příloha </a:t>
            </a:r>
            <a:r>
              <a:rPr lang="cs-CZ" sz="1400" dirty="0"/>
              <a:t>č. 16 Obecných </a:t>
            </a:r>
            <a:r>
              <a:rPr lang="cs-CZ" sz="1400" dirty="0" smtClean="0"/>
              <a:t>pravidel)  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Pokud je některá povinná příloha pro žadatele </a:t>
            </a:r>
            <a:r>
              <a:rPr lang="cs-CZ" sz="1400" b="1" dirty="0" smtClean="0"/>
              <a:t>nerelevantní, žadatel </a:t>
            </a:r>
            <a:r>
              <a:rPr lang="cs-CZ" sz="1400" b="1" dirty="0"/>
              <a:t>nahraje jako přílohu dokument, ve kterém </a:t>
            </a:r>
            <a:r>
              <a:rPr lang="cs-CZ" sz="1400" b="1" dirty="0" smtClean="0"/>
              <a:t>uvede zdůvodnění </a:t>
            </a:r>
            <a:r>
              <a:rPr lang="cs-CZ" sz="1400" b="1" dirty="0"/>
              <a:t>nedoložení povinné přílohy.</a:t>
            </a:r>
          </a:p>
        </p:txBody>
      </p:sp>
    </p:spTree>
    <p:extLst>
      <p:ext uri="{BB962C8B-B14F-4D97-AF65-F5344CB8AC3E}">
        <p14:creationId xmlns:p14="http://schemas.microsoft.com/office/powerpoint/2010/main" val="21782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vydání prvního právního aktu v průběhu realizace </a:t>
            </a:r>
            <a:r>
              <a:rPr lang="cs-CZ" sz="2000" dirty="0" smtClean="0"/>
              <a:t>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a MMR ČR </a:t>
            </a:r>
            <a:r>
              <a:rPr lang="cs-CZ" sz="2000" dirty="0" smtClean="0"/>
              <a:t>(</a:t>
            </a:r>
            <a:r>
              <a:rPr lang="cs-CZ" sz="2000" dirty="0"/>
              <a:t>viz kap. </a:t>
            </a:r>
            <a:r>
              <a:rPr lang="cs-CZ" sz="2000" dirty="0" smtClean="0"/>
              <a:t>13.3 Obecných pravidel). </a:t>
            </a:r>
            <a:endParaRPr lang="cs-CZ" sz="2000" dirty="0"/>
          </a:p>
          <a:p>
            <a:r>
              <a:rPr lang="cs-CZ" sz="2000" b="1" dirty="0"/>
              <a:t>příjemce</a:t>
            </a:r>
            <a:r>
              <a:rPr lang="cs-CZ" sz="2000" dirty="0"/>
              <a:t>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ve Zprávě o realizaci. Pro ověření publicity dokládá příjemce jako přílohu Zprávy o realizace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80820"/>
            <a:ext cx="12032202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cs typeface="Times New Roman" panose="02020603050405020304" pitchFamily="18" charset="0"/>
              </a:rPr>
              <a:t>Podmínky pro výběrová řízení (metodický pokyn pro zadávání zakázek – příloha č. 3 Obecných pravidel)</a:t>
            </a:r>
            <a:endParaRPr lang="cs-CZ" sz="2000" dirty="0"/>
          </a:p>
          <a:p>
            <a:r>
              <a:rPr lang="cs-CZ" sz="2000" dirty="0"/>
              <a:t>Příjemci </a:t>
            </a:r>
            <a:r>
              <a:rPr lang="cs-CZ" sz="2000" dirty="0" smtClean="0"/>
              <a:t>nemusí dodržovat </a:t>
            </a:r>
            <a:r>
              <a:rPr lang="cs-CZ" sz="2000" dirty="0"/>
              <a:t>postupy </a:t>
            </a:r>
            <a:r>
              <a:rPr lang="cs-CZ" sz="2000" dirty="0" smtClean="0"/>
              <a:t>v </a:t>
            </a:r>
            <a:r>
              <a:rPr lang="cs-CZ" sz="2000" dirty="0"/>
              <a:t>tomto MP </a:t>
            </a:r>
            <a:r>
              <a:rPr lang="cs-CZ" sz="2000" dirty="0" smtClean="0"/>
              <a:t>při zadávání zakázek </a:t>
            </a:r>
            <a:r>
              <a:rPr lang="cs-CZ" sz="2000" dirty="0"/>
              <a:t>malého rozsahu, jejichž předpokládaná hodnota je nižší než: </a:t>
            </a:r>
            <a:r>
              <a:rPr lang="pl-PL" sz="2000" dirty="0"/>
              <a:t>400 000,- Kč bez DPH </a:t>
            </a:r>
            <a:r>
              <a:rPr lang="pl-PL" sz="2000" dirty="0" smtClean="0"/>
              <a:t>(musí dodržet transparentnost a zamezit střetu zájmů)</a:t>
            </a:r>
          </a:p>
          <a:p>
            <a:r>
              <a:rPr lang="pl-PL" sz="2000" dirty="0" smtClean="0"/>
              <a:t>Výzva min. 3 dodavatelům, zadávací dokumentace (</a:t>
            </a:r>
            <a:r>
              <a:rPr lang="cs-CZ" sz="2000" dirty="0"/>
              <a:t>d</a:t>
            </a:r>
            <a:r>
              <a:rPr lang="cs-CZ" sz="2000" dirty="0" smtClean="0"/>
              <a:t>ruh a předmět zakázky, doba a místo plnění, </a:t>
            </a:r>
            <a:r>
              <a:rPr lang="pl-PL" sz="2000" dirty="0" smtClean="0"/>
              <a:t>kvalifikační předpoklady, výběrová kritéria, obchodní podmínky, </a:t>
            </a:r>
            <a:r>
              <a:rPr lang="cs-CZ" sz="2000" dirty="0"/>
              <a:t>p</a:t>
            </a:r>
            <a:r>
              <a:rPr lang="cs-CZ" sz="2000" dirty="0" smtClean="0"/>
              <a:t>odmínky </a:t>
            </a:r>
            <a:r>
              <a:rPr lang="cs-CZ" sz="2000" dirty="0"/>
              <a:t>a požadavky na zpracování nabídky</a:t>
            </a:r>
            <a:r>
              <a:rPr lang="cs-CZ" sz="2000" dirty="0" smtClean="0"/>
              <a:t>, atd.) </a:t>
            </a:r>
            <a:endParaRPr lang="cs-CZ" sz="2000" dirty="0"/>
          </a:p>
          <a:p>
            <a:r>
              <a:rPr lang="cs-CZ" sz="2000" dirty="0"/>
              <a:t>Lhůta pro podání nabídek nesmí </a:t>
            </a:r>
            <a:r>
              <a:rPr lang="cs-CZ" sz="2000" dirty="0" smtClean="0"/>
              <a:t>být</a:t>
            </a:r>
            <a:r>
              <a:rPr lang="pl-PL" sz="2000" dirty="0" smtClean="0"/>
              <a:t> </a:t>
            </a:r>
            <a:r>
              <a:rPr lang="pl-PL" sz="2000" dirty="0"/>
              <a:t>u zakázek malého rozsahu kratší než 10 dnů, </a:t>
            </a:r>
            <a:endParaRPr lang="pl-PL" sz="2000" dirty="0" smtClean="0"/>
          </a:p>
          <a:p>
            <a:r>
              <a:rPr lang="pl-PL" sz="2000" dirty="0" smtClean="0"/>
              <a:t>Ustanovení hodnotící komise</a:t>
            </a:r>
          </a:p>
          <a:p>
            <a:r>
              <a:rPr lang="pl-PL" sz="2000" dirty="0" smtClean="0"/>
              <a:t>Otevírání nabídek</a:t>
            </a:r>
          </a:p>
          <a:p>
            <a:r>
              <a:rPr lang="pl-PL" sz="2000" dirty="0" smtClean="0"/>
              <a:t>Posouzení kvalifikace</a:t>
            </a:r>
          </a:p>
          <a:p>
            <a:r>
              <a:rPr lang="pl-PL" sz="2000" dirty="0" smtClean="0"/>
              <a:t>Hodnocení nabídek</a:t>
            </a:r>
          </a:p>
          <a:p>
            <a:r>
              <a:rPr lang="pl-PL" sz="2000" dirty="0" smtClean="0"/>
              <a:t>Oznámení o výběru nejvhodnější nabídky</a:t>
            </a:r>
          </a:p>
          <a:p>
            <a:r>
              <a:rPr lang="pl-PL" sz="2000" dirty="0" smtClean="0"/>
              <a:t>Profil zadavatele</a:t>
            </a:r>
            <a:endParaRPr lang="pl-PL" sz="2000" dirty="0"/>
          </a:p>
          <a:p>
            <a:endParaRPr lang="cs-CZ" sz="2000" dirty="0"/>
          </a:p>
          <a:p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www.dotaceeu.cz/cs/Microsites/IROP/Vyzvy/Vyzva-c-53-Udrzitelna-doprava-integrovane-projekty-CLLD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58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(Bezpečnost dopravy)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www.dotaceeu.cz/cs/Microsites/IROP/Vyzvy/Vyzva-c-53-Udrzitelna-doprava-integrovane-projekty-CLLD</a:t>
            </a:r>
            <a:endParaRPr lang="cs-CZ" sz="1800" dirty="0" smtClean="0"/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Výzvy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stránkách MAS: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www.mas-moravskabrana.cz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2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9</a:t>
            </a:r>
            <a:r>
              <a:rPr lang="cs-CZ" sz="2400" b="1" dirty="0" smtClean="0"/>
              <a:t>. výzva IROP  </a:t>
            </a:r>
            <a:r>
              <a:rPr lang="cs-CZ" sz="2400" b="1" dirty="0"/>
              <a:t>– </a:t>
            </a:r>
            <a:r>
              <a:rPr lang="cs-CZ" sz="2400" b="1" dirty="0" smtClean="0"/>
              <a:t>Zvýšení bezpečnosti dopravy </a:t>
            </a:r>
            <a:r>
              <a:rPr lang="cs-CZ" sz="2400" b="1" dirty="0"/>
              <a:t>– MAS Moravská brána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Vyhlášení výzvy: 4.10.2021                                Ukončení příjmu žádostí: 30.11.2021, 12:00     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/>
              <a:t>4 429 </a:t>
            </a:r>
            <a:r>
              <a:rPr lang="cs-CZ" sz="2000" b="1" dirty="0" smtClean="0"/>
              <a:t>291,43 Kč</a:t>
            </a: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100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</a:t>
            </a:r>
            <a:r>
              <a:rPr lang="cs-CZ" sz="2000" b="1" dirty="0" smtClean="0"/>
              <a:t>4 </a:t>
            </a:r>
            <a:r>
              <a:rPr lang="cs-CZ" sz="2000" b="1" dirty="0"/>
              <a:t>429 </a:t>
            </a:r>
            <a:r>
              <a:rPr lang="cs-CZ" sz="2000" b="1" dirty="0" smtClean="0"/>
              <a:t>291,43 Kč</a:t>
            </a:r>
          </a:p>
          <a:p>
            <a:pPr indent="-360000">
              <a:buFont typeface="Wingdings" panose="05000000000000000000" pitchFamily="2" charset="2"/>
              <a:buChar char="Ø"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fond pro regionální rozvoj - 95 %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Pro tuto výzvu MAS jsou oprávněnými žadateli:</a:t>
            </a:r>
          </a:p>
          <a:p>
            <a:pPr marL="0" indent="0">
              <a:buNone/>
            </a:pPr>
            <a:r>
              <a:rPr lang="cs-CZ" dirty="0"/>
              <a:t>• obce</a:t>
            </a:r>
          </a:p>
          <a:p>
            <a:pPr marL="0" indent="0">
              <a:buNone/>
            </a:pPr>
            <a:r>
              <a:rPr lang="cs-CZ" dirty="0"/>
              <a:t>• dobrovolné svazky obcí</a:t>
            </a:r>
          </a:p>
          <a:p>
            <a:pPr marL="0" indent="0">
              <a:buNone/>
            </a:pPr>
            <a:r>
              <a:rPr lang="cs-CZ" dirty="0"/>
              <a:t>• organizace zřizované nebo zakládané kraji</a:t>
            </a:r>
          </a:p>
          <a:p>
            <a:pPr marL="0" indent="0">
              <a:buNone/>
            </a:pPr>
            <a:r>
              <a:rPr lang="cs-CZ" dirty="0"/>
              <a:t>• organizace zřizované nebo zakládané obcemi</a:t>
            </a:r>
          </a:p>
          <a:p>
            <a:pPr marL="0" indent="0">
              <a:buNone/>
            </a:pPr>
            <a:r>
              <a:rPr lang="cs-CZ" dirty="0"/>
              <a:t>• organizace zřizované nebo zakládané dobrovolnými svazky obcí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70752"/>
            <a:ext cx="12191999" cy="4656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u="sng" dirty="0" smtClean="0"/>
              <a:t>Hlavní způsobilé aktivity </a:t>
            </a:r>
            <a:r>
              <a:rPr lang="cs-CZ" sz="2300" u="sng" dirty="0"/>
              <a:t>(</a:t>
            </a:r>
            <a:r>
              <a:rPr lang="cs-CZ" sz="2400" u="sng" dirty="0" smtClean="0"/>
              <a:t>minimálně 85 </a:t>
            </a:r>
            <a:r>
              <a:rPr lang="cs-CZ" sz="2400" u="sng" dirty="0"/>
              <a:t>% celkových způsobilých výdajů projektu) </a:t>
            </a:r>
            <a:endParaRPr lang="cs-CZ" sz="2400" dirty="0"/>
          </a:p>
          <a:p>
            <a:r>
              <a:rPr lang="cs-CZ" sz="2400" dirty="0" smtClean="0"/>
              <a:t>rekonstrukce</a:t>
            </a:r>
            <a:r>
              <a:rPr lang="cs-CZ" sz="2400" dirty="0"/>
              <a:t>, modernizace a výstavba chodníků podél silnic I., II. a III. třídy a </a:t>
            </a:r>
            <a:r>
              <a:rPr lang="cs-CZ" sz="2400" dirty="0" smtClean="0"/>
              <a:t>místních komunikací </a:t>
            </a:r>
            <a:r>
              <a:rPr lang="cs-CZ" sz="2400" dirty="0"/>
              <a:t>nebo chodníků a stezek odklánějících pěší dopravu od silnic I., II. a III. třídy </a:t>
            </a:r>
            <a:r>
              <a:rPr lang="cs-CZ" sz="2400" dirty="0" smtClean="0"/>
              <a:t>a místních </a:t>
            </a:r>
            <a:r>
              <a:rPr lang="cs-CZ" sz="2400" dirty="0"/>
              <a:t>komunikací, přizpůsobených osobám s omezenou schopností pohybu a </a:t>
            </a:r>
            <a:r>
              <a:rPr lang="cs-CZ" sz="2400" dirty="0" smtClean="0"/>
              <a:t>orientace, včetně </a:t>
            </a:r>
            <a:r>
              <a:rPr lang="cs-CZ" sz="2400" dirty="0"/>
              <a:t>přechodů pro chodce a míst pro přecházení.</a:t>
            </a:r>
          </a:p>
          <a:p>
            <a:r>
              <a:rPr lang="cs-CZ" sz="2400" dirty="0" smtClean="0"/>
              <a:t>rekonstrukce</a:t>
            </a:r>
            <a:r>
              <a:rPr lang="cs-CZ" sz="2400" dirty="0"/>
              <a:t>, modernizace a výstavba bezbariérových komunikací pro pěší k </a:t>
            </a:r>
            <a:r>
              <a:rPr lang="cs-CZ" sz="2400" dirty="0" smtClean="0"/>
              <a:t>zastávkám veřejné </a:t>
            </a:r>
            <a:r>
              <a:rPr lang="cs-CZ" sz="2400" dirty="0"/>
              <a:t>hromadné dopravy,</a:t>
            </a:r>
          </a:p>
          <a:p>
            <a:r>
              <a:rPr lang="cs-CZ" sz="2400" dirty="0" smtClean="0"/>
              <a:t>rekonstrukce</a:t>
            </a:r>
            <a:r>
              <a:rPr lang="cs-CZ" sz="2400" dirty="0"/>
              <a:t>, modernizace a výstavba podchodů nebo lávek pro chodce přes silnice I., II. </a:t>
            </a:r>
            <a:r>
              <a:rPr lang="cs-CZ" sz="2400" dirty="0" smtClean="0"/>
              <a:t>A III</a:t>
            </a:r>
            <a:r>
              <a:rPr lang="cs-CZ" sz="2400" dirty="0"/>
              <a:t>. třídy, místní komunikace, železniční a tramvajovou dráhu, přizpůsobených osobám </a:t>
            </a:r>
            <a:r>
              <a:rPr lang="cs-CZ" sz="2400" dirty="0" smtClean="0"/>
              <a:t>s omezenou </a:t>
            </a:r>
            <a:r>
              <a:rPr lang="cs-CZ" sz="2400" dirty="0"/>
              <a:t>schopností pohybu a orientace a navazujících na bezbariérové komunikace </a:t>
            </a:r>
            <a:r>
              <a:rPr lang="cs-CZ" sz="2400" dirty="0" smtClean="0"/>
              <a:t>pro pěší</a:t>
            </a:r>
            <a:r>
              <a:rPr lang="cs-CZ" sz="2400" dirty="0"/>
              <a:t>,</a:t>
            </a:r>
          </a:p>
          <a:p>
            <a:r>
              <a:rPr lang="cs-CZ" sz="2400" dirty="0" smtClean="0"/>
              <a:t>realizace </a:t>
            </a:r>
            <a:r>
              <a:rPr lang="cs-CZ" sz="2400" dirty="0"/>
              <a:t>prvků zvyšujících bezpečnost železniční, silniční, cyklistické a pěší </a:t>
            </a:r>
            <a:r>
              <a:rPr lang="cs-CZ" sz="2400" dirty="0" smtClean="0"/>
              <a:t>dopravy (bezpečnostní </a:t>
            </a:r>
            <a:r>
              <a:rPr lang="cs-CZ" sz="2400" dirty="0"/>
              <a:t>opatření realizovaná na silnici, místní komunikaci nebo dráze, </a:t>
            </a:r>
            <a:r>
              <a:rPr lang="cs-CZ" sz="2400" dirty="0" smtClean="0"/>
              <a:t>veřejné osvětlení</a:t>
            </a:r>
            <a:r>
              <a:rPr lang="cs-CZ" sz="2400" dirty="0"/>
              <a:t>, prvky inteligentních dopravních systémů), </a:t>
            </a:r>
            <a:endParaRPr lang="cs-CZ" sz="2400" dirty="0" smtClean="0"/>
          </a:p>
          <a:p>
            <a:r>
              <a:rPr lang="cs-CZ" sz="2400" dirty="0" smtClean="0"/>
              <a:t>DPH (neplátci DPH, nebo </a:t>
            </a:r>
            <a:r>
              <a:rPr lang="cs-CZ" sz="2400" dirty="0"/>
              <a:t>plátce </a:t>
            </a:r>
            <a:r>
              <a:rPr lang="cs-CZ" sz="2400" dirty="0" smtClean="0"/>
              <a:t>DPH nemá k projektovým </a:t>
            </a:r>
            <a:r>
              <a:rPr lang="cs-CZ" sz="2400" dirty="0"/>
              <a:t>aktivitám nárok na odpočet </a:t>
            </a:r>
            <a:r>
              <a:rPr lang="cs-CZ" sz="2400" dirty="0" smtClean="0"/>
              <a:t>vstupu) 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0386"/>
            <a:ext cx="1219199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smtClean="0"/>
              <a:t>Hlavní způsobilé aktivity </a:t>
            </a:r>
            <a:r>
              <a:rPr lang="cs-CZ" sz="2300" u="sng" dirty="0"/>
              <a:t>(</a:t>
            </a:r>
            <a:r>
              <a:rPr lang="cs-CZ" sz="2400" u="sng" dirty="0" smtClean="0"/>
              <a:t>minimálně 85 </a:t>
            </a:r>
            <a:r>
              <a:rPr lang="cs-CZ" sz="2400" u="sng" dirty="0"/>
              <a:t>% celkových způsobilých výdajů projektu) </a:t>
            </a:r>
            <a:endParaRPr lang="cs-CZ" sz="2400" dirty="0"/>
          </a:p>
          <a:p>
            <a:r>
              <a:rPr lang="cs-CZ" sz="2400" dirty="0"/>
              <a:t>Pojem </a:t>
            </a:r>
            <a:r>
              <a:rPr lang="cs-CZ" sz="2400" b="1" dirty="0"/>
              <a:t>rekonstrukce/modernizace komunikace </a:t>
            </a:r>
            <a:r>
              <a:rPr lang="cs-CZ" sz="2400" dirty="0"/>
              <a:t>pro pěší zahrnuje stavební úpravy stávající komunikace spojené s přestavbou zemního tělesa nebo konstrukčních vrstev komunikace, jejímž výsledkem je </a:t>
            </a:r>
            <a:r>
              <a:rPr lang="cs-CZ" sz="2400" b="1" dirty="0"/>
              <a:t>změna nivelety, směrového vedení nebo šířkového uspořádání komunikace</a:t>
            </a:r>
            <a:r>
              <a:rPr lang="cs-CZ" sz="2400" dirty="0"/>
              <a:t>. Rekonstrukce/modernizace se rovněž týká stavebních úprav mostních objektů. Technické řešení musí být v souladu s platnou legislativou a technickými normami (zejména vyhláškou č. 398/2009 Sb., ČSN 73 6110, ČSN 73 6101, ČSN EN 13 201, TP 179, TP 170, TP 103, TP 218, TKP Kapitola 15).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4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922722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smtClean="0"/>
              <a:t>Vedlejší způsobilé aktivity  </a:t>
            </a:r>
            <a:r>
              <a:rPr lang="cs-CZ" sz="2300" u="sng" dirty="0" smtClean="0"/>
              <a:t>(</a:t>
            </a:r>
            <a:r>
              <a:rPr lang="cs-CZ" sz="2400" u="sng" dirty="0" smtClean="0"/>
              <a:t>maximálně </a:t>
            </a:r>
            <a:r>
              <a:rPr lang="cs-CZ" sz="2400" u="sng" dirty="0"/>
              <a:t>15 % celkových způsobilých výdajů </a:t>
            </a:r>
            <a:r>
              <a:rPr lang="cs-CZ" sz="2400" u="sng" dirty="0" smtClean="0"/>
              <a:t>projektu)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realizace </a:t>
            </a:r>
            <a:r>
              <a:rPr lang="cs-CZ" sz="2400" dirty="0"/>
              <a:t>stavbou vyvolaných investic, </a:t>
            </a:r>
          </a:p>
          <a:p>
            <a:r>
              <a:rPr lang="cs-CZ" sz="2400" dirty="0" smtClean="0"/>
              <a:t>zpracování </a:t>
            </a:r>
            <a:r>
              <a:rPr lang="cs-CZ" sz="2400" dirty="0"/>
              <a:t>projektových dokumentací, </a:t>
            </a:r>
          </a:p>
          <a:p>
            <a:r>
              <a:rPr lang="cs-CZ" sz="2400" dirty="0" smtClean="0"/>
              <a:t>výkup </a:t>
            </a:r>
            <a:r>
              <a:rPr lang="cs-CZ" sz="2400" dirty="0"/>
              <a:t>nemovitostí podmiňujících výstavbu, </a:t>
            </a:r>
          </a:p>
          <a:p>
            <a:r>
              <a:rPr lang="cs-CZ" sz="2400" dirty="0" smtClean="0"/>
              <a:t>provádění </a:t>
            </a:r>
            <a:r>
              <a:rPr lang="cs-CZ" sz="2400" dirty="0"/>
              <a:t>inženýrské činnosti ve výstavbě, </a:t>
            </a:r>
          </a:p>
          <a:p>
            <a:r>
              <a:rPr lang="cs-CZ" sz="2400" dirty="0" smtClean="0"/>
              <a:t>vybrané </a:t>
            </a:r>
            <a:r>
              <a:rPr lang="cs-CZ" sz="2400" dirty="0"/>
              <a:t>služby bezprostředně související s realizací projektu, 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publicita.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u="sng" dirty="0"/>
              <a:t>Způsobilost výdajů</a:t>
            </a:r>
          </a:p>
          <a:p>
            <a:pPr marL="0" indent="0">
              <a:buNone/>
            </a:pPr>
            <a:endParaRPr lang="cs-CZ" sz="1900" dirty="0"/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cs typeface="Times New Roman" panose="02020603050405020304" pitchFamily="18" charset="0"/>
              </a:rPr>
              <a:t>Věcná způsobilost</a:t>
            </a:r>
          </a:p>
          <a:p>
            <a:pPr marL="0" indent="0">
              <a:buNone/>
            </a:pPr>
            <a:r>
              <a:rPr lang="cs-CZ" sz="2000" dirty="0" smtClean="0"/>
              <a:t>       -  Soulad </a:t>
            </a:r>
            <a:r>
              <a:rPr lang="cs-CZ" sz="2000" dirty="0"/>
              <a:t>s právními předpisy, pravidly IROP a podmínkami podpory, zejm. právním aktem. 	</a:t>
            </a:r>
            <a:endParaRPr lang="cs-CZ" sz="1900" dirty="0" smtClean="0">
              <a:cs typeface="Times New Roman" panose="02020603050405020304" pitchFamily="18" charset="0"/>
            </a:endParaRPr>
          </a:p>
          <a:p>
            <a:pPr marL="700088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900" dirty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Přiměřenost výdaje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900" dirty="0">
                <a:cs typeface="Times New Roman" panose="02020603050405020304" pitchFamily="18" charset="0"/>
              </a:rPr>
              <a:t> </a:t>
            </a:r>
            <a:r>
              <a:rPr lang="cs-CZ" sz="1900" dirty="0" smtClean="0">
                <a:cs typeface="Times New Roman" panose="02020603050405020304" pitchFamily="18" charset="0"/>
              </a:rPr>
              <a:t>      - </a:t>
            </a:r>
            <a:r>
              <a:rPr lang="cs-CZ" sz="2000" dirty="0"/>
              <a:t>Výdaj je hospodárný, účelný a efektivní a jeho výše odpovídá cenám v místě a čase obvyklým. 	</a:t>
            </a:r>
            <a:endParaRPr lang="cs-CZ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900" dirty="0" smtClean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Časová způsobilost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Vznik a úhrada příjemcem od 1. 1. 2014 do </a:t>
            </a:r>
            <a:r>
              <a:rPr lang="pl-PL" sz="1800" dirty="0" smtClean="0"/>
              <a:t>30. 6. 2023</a:t>
            </a:r>
            <a:r>
              <a:rPr lang="pl-PL" sz="1800" dirty="0"/>
              <a:t>	</a:t>
            </a: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800" b="1" dirty="0"/>
              <a:t>Projekty nemohou být </a:t>
            </a:r>
            <a:r>
              <a:rPr lang="cs-CZ" sz="1800" b="1" dirty="0" smtClean="0"/>
              <a:t>podpořeny, </a:t>
            </a:r>
            <a:r>
              <a:rPr lang="cs-CZ" sz="1800" b="1" dirty="0"/>
              <a:t>jestliže byly fyzicky dokončeny nebo plně provedeny před předložením žádosti o podporu. 	</a:t>
            </a: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u="sng" dirty="0">
                <a:cs typeface="Times New Roman" panose="02020603050405020304" pitchFamily="18" charset="0"/>
              </a:rPr>
              <a:t>Proces hodnocení a výběru projektů</a:t>
            </a:r>
          </a:p>
          <a:p>
            <a:pPr marL="0" indent="0">
              <a:buNone/>
            </a:pPr>
            <a:r>
              <a:rPr lang="pl-PL" sz="1800" b="1" dirty="0">
                <a:cs typeface="Times New Roman" panose="02020603050405020304" pitchFamily="18" charset="0"/>
              </a:rPr>
              <a:t/>
            </a:r>
            <a:br>
              <a:rPr lang="pl-PL" sz="1800" b="1" dirty="0">
                <a:cs typeface="Times New Roman" panose="02020603050405020304" pitchFamily="18" charset="0"/>
              </a:rPr>
            </a:br>
            <a:r>
              <a:rPr lang="cs-CZ" sz="1800" b="1" dirty="0">
                <a:cs typeface="Times New Roman" panose="02020603050405020304" pitchFamily="18" charset="0"/>
              </a:rPr>
              <a:t>Hodnocení přijatelnosti a formálních náležitostí</a:t>
            </a:r>
          </a:p>
          <a:p>
            <a:pPr marL="0" indent="0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První fáze hodnocení projektů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Posouzení základních věcných a administrativních požadavků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Provádějí pracovníci MAS Moravská brána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Lhůta max. 20 pracovních dnů od ukončení příjmu žádostí o podporu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přijatelnosti jsou </a:t>
            </a:r>
            <a:r>
              <a:rPr lang="cs-CZ" sz="1800" dirty="0" smtClean="0">
                <a:cs typeface="Times New Roman" panose="02020603050405020304" pitchFamily="18" charset="0"/>
              </a:rPr>
              <a:t>až na 1 kritérium (definice příjemce) napravitelná</a:t>
            </a:r>
            <a:endParaRPr lang="cs-CZ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formálních náležitostí jsou opravitelná – žadatel vyzván 1 x k opravě nebo doplnění ve lhůtě do 5 pracovních dní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Hodnotí se podle kontrolních otázek uvedených pro každé kritérium (ANO/NE)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90386"/>
            <a:ext cx="10515600" cy="49865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 b="1" u="sng" dirty="0">
                <a:cs typeface="Times New Roman" panose="02020603050405020304" pitchFamily="18" charset="0"/>
              </a:rPr>
              <a:t>Proces hodnocení a výběru </a:t>
            </a:r>
            <a:r>
              <a:rPr lang="cs-CZ" sz="2400" b="1" u="sng" dirty="0" smtClean="0">
                <a:cs typeface="Times New Roman" panose="02020603050405020304" pitchFamily="18" charset="0"/>
              </a:rPr>
              <a:t>projektů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cs-CZ" sz="2000" b="1" dirty="0">
                <a:latin typeface="+mj-lt"/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Věcné </a:t>
            </a:r>
            <a:r>
              <a:rPr lang="cs-CZ" sz="2000" b="1" dirty="0" smtClean="0">
                <a:cs typeface="Times New Roman" panose="02020603050405020304" pitchFamily="18" charset="0"/>
              </a:rPr>
              <a:t>hodnocení - Druhá </a:t>
            </a:r>
            <a:r>
              <a:rPr lang="cs-CZ" sz="2000" b="1" dirty="0">
                <a:cs typeface="Times New Roman" panose="02020603050405020304" pitchFamily="18" charset="0"/>
              </a:rPr>
              <a:t>fáze hodnocení projektů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Hodnocení kvality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Provádí Výběrová komise MAS Moravská brána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Pouze žádosti o podporu, které uspěly v 1. fázi hodnocení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Lhůta max. 30 pracovních dnů od ukončení hodnocení formálních náležitostí a přijatelnosti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Mohou být Výběrovou komisí vymezeny podmínky pro úpravu projektů ze strany žadatele, za kterých by měl být projekt podpořen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7254</TotalTime>
  <Words>1089</Words>
  <Application>Microsoft Office PowerPoint</Application>
  <PresentationFormat>Širokoúhlá obrazovka</PresentationFormat>
  <Paragraphs>165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395</cp:revision>
  <cp:lastPrinted>2017-01-12T13:13:00Z</cp:lastPrinted>
  <dcterms:created xsi:type="dcterms:W3CDTF">2014-11-12T11:20:26Z</dcterms:created>
  <dcterms:modified xsi:type="dcterms:W3CDTF">2021-10-05T11:27:41Z</dcterms:modified>
</cp:coreProperties>
</file>