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55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zakladni_informace/pravidla/1482132211824/1482132290414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zif.cz/cs/CmDocument?rid=/apa_anon/cs/dokumenty_ke_stazeni/prv2014/verejne_zakazky/148213270754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if.cz/cs/CmDocument?rid=/apa_anon/cs/dokumenty_ke_stazeni/prv2014/1442917434803/1442917718469.pdf" TargetMode="External"/><Relationship Id="rId5" Type="http://schemas.openxmlformats.org/officeDocument/2006/relationships/hyperlink" Target="http://eagri.cz/public/web/mze/farmar/portal-farmare-pro-nove-uzivatele/zadost-o-pristup-na-portal-eagri.html" TargetMode="External"/><Relationship Id="rId4" Type="http://schemas.openxmlformats.org/officeDocument/2006/relationships/hyperlink" Target="https://www.szif.cz/cs/prv2014-1921" TargetMode="External"/><Relationship Id="rId9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/>
              <a:t>S</a:t>
            </a:r>
            <a:r>
              <a:rPr lang="cs-CZ" sz="5100" u="sng" dirty="0" smtClean="0"/>
              <a:t>eminář pro žadatele k výzvě PRV </a:t>
            </a:r>
            <a:endParaRPr lang="cs-CZ" sz="5100" u="sng" dirty="0"/>
          </a:p>
          <a:p>
            <a:pPr marL="0" indent="0" algn="ctr">
              <a:buNone/>
            </a:pPr>
            <a:r>
              <a:rPr lang="cs-CZ" sz="4000" b="1" dirty="0"/>
              <a:t>2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2 -  Nezemědělská produkce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28. </a:t>
            </a:r>
            <a:r>
              <a:rPr lang="cs-CZ" sz="2400" dirty="0"/>
              <a:t>3</a:t>
            </a:r>
            <a:r>
              <a:rPr lang="cs-CZ" sz="2400" dirty="0" smtClean="0"/>
              <a:t>. 2018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neprovádí výběrové/zadávací řízení,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výběrové/zadávací řízení,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neprovádí výběrové/ zadávací řízení, následně Žádosti o dotaci s výběrovým/zadávacím řízením</a:t>
            </a:r>
            <a:endParaRPr lang="cs-CZ" dirty="0"/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Výběrová řízení </a:t>
            </a:r>
          </a:p>
          <a:p>
            <a:r>
              <a:rPr lang="cs-CZ" sz="2000" dirty="0" smtClean="0"/>
              <a:t>Pokud </a:t>
            </a:r>
            <a:r>
              <a:rPr lang="cs-CZ" sz="2000" dirty="0"/>
              <a:t>předpokládaná hodnota zakázky přesáhne nebo je rovna 400 000,-Kč bez DPH, nebo 500 000,-Kč bez DPH (dotovaný zadavatel- dotace max. 50%),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</a:t>
            </a:r>
          </a:p>
          <a:p>
            <a:r>
              <a:rPr lang="cs-CZ" sz="2000" dirty="0"/>
              <a:t>na MAS musí žadatel doložit kompletní dokumentaci k zrealizovanému výběrovému/ zadávacímu řízení včetně aktualizovaného formuláře Žádosti o dotaci. </a:t>
            </a:r>
          </a:p>
          <a:p>
            <a:r>
              <a:rPr lang="cs-CZ" sz="2000" dirty="0"/>
              <a:t>Pokud předpokládaná hodnota zakázky nedosáhne 400 000,-Kč bez DPH, nebo 500 000,-Kč bez DPH (dotovaný zadavatel- dotace max. 50%), je žadatel povinen postupovat transparentně a nediskriminačně. Za průkazný způsob lze považovat záznam -tabulku s uvedením alespoň 3 dodavatelů, která srozumitelně poskytne srovnatelný </a:t>
            </a:r>
            <a:r>
              <a:rPr lang="cs-CZ" sz="2000" b="1" dirty="0"/>
              <a:t>cenový přehled (tzv. cenový marketing).</a:t>
            </a:r>
          </a:p>
          <a:p>
            <a:r>
              <a:rPr lang="cs-CZ" sz="2000" dirty="0"/>
              <a:t>Cenový marketing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40-0)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(40 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(30 b)</a:t>
            </a:r>
          </a:p>
          <a:p>
            <a:r>
              <a:rPr lang="cs-CZ" sz="2400" dirty="0"/>
              <a:t>Vytvořeno pracovní místo s úvazkem 0,59 – 0,3 (20 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Velikost obce v místě realizace projektu (bodová škála 20-0)</a:t>
            </a:r>
            <a:endParaRPr lang="cs-CZ" sz="2400" u="sng" dirty="0"/>
          </a:p>
          <a:p>
            <a:r>
              <a:rPr lang="cs-CZ" sz="2400" dirty="0"/>
              <a:t>Méně než 501 </a:t>
            </a:r>
            <a:r>
              <a:rPr lang="cs-CZ" sz="2400" dirty="0" smtClean="0"/>
              <a:t>obyvatel (10 </a:t>
            </a:r>
            <a:r>
              <a:rPr lang="cs-CZ" sz="2400" dirty="0"/>
              <a:t>b</a:t>
            </a:r>
            <a:r>
              <a:rPr lang="cs-CZ" sz="2400" dirty="0" smtClean="0"/>
              <a:t>), Více </a:t>
            </a:r>
            <a:r>
              <a:rPr lang="cs-CZ" sz="2400" dirty="0"/>
              <a:t>než </a:t>
            </a:r>
            <a:r>
              <a:rPr lang="cs-CZ" sz="2400" dirty="0" smtClean="0"/>
              <a:t>500 obyv. (0 </a:t>
            </a:r>
            <a:r>
              <a:rPr lang="cs-CZ" sz="2400" dirty="0"/>
              <a:t>b)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</a:t>
            </a:r>
            <a:r>
              <a:rPr lang="cs-CZ" sz="2200" b="1" u="sng" dirty="0" smtClean="0"/>
              <a:t>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1 000 000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1 000 001 Kč do 2 000 000 Kč (10 b)</a:t>
            </a:r>
          </a:p>
          <a:p>
            <a:r>
              <a:rPr lang="cs-CZ" sz="2200" dirty="0"/>
              <a:t>Celkové výdaje 2 000 001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50484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://www.szif.cz/cs/CmDocument?rid=%</a:t>
            </a:r>
            <a:r>
              <a:rPr lang="cs-CZ" sz="2000" dirty="0" smtClean="0">
                <a:hlinkClick r:id="rId6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6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2</a:t>
            </a:r>
            <a:r>
              <a:rPr lang="cs-CZ" sz="2400" b="1" dirty="0" smtClean="0"/>
              <a:t>.výzva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2 Nezemědělská produkce</a:t>
            </a:r>
            <a:endParaRPr lang="cs-CZ" sz="24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</a:t>
            </a:r>
            <a:r>
              <a:rPr lang="cs-CZ" sz="2000" dirty="0" smtClean="0">
                <a:cs typeface="Times New Roman" panose="02020603050405020304" pitchFamily="18" charset="0"/>
              </a:rPr>
              <a:t>26.3.2018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Ukončení příjmu: </a:t>
            </a:r>
            <a:r>
              <a:rPr lang="cs-CZ" sz="2000" dirty="0" smtClean="0">
                <a:cs typeface="Times New Roman" panose="02020603050405020304" pitchFamily="18" charset="0"/>
              </a:rPr>
              <a:t>11.5.2018      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3 256 506,- Kč  </a:t>
            </a:r>
            <a:endParaRPr lang="cs-CZ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  </a:t>
            </a:r>
            <a:r>
              <a:rPr lang="cs-CZ" sz="2000" b="1" dirty="0" smtClean="0"/>
              <a:t>-</a:t>
            </a:r>
            <a:r>
              <a:rPr lang="cs-CZ" sz="2000" b="1" dirty="0"/>
              <a:t>45%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malé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35%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střední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25%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velké </a:t>
            </a:r>
            <a:r>
              <a:rPr lang="cs-CZ" sz="2000" b="1" dirty="0" smtClean="0"/>
              <a:t>podniky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45336"/>
            <a:ext cx="12208747" cy="4782298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endParaRPr lang="cs-CZ" sz="1900" dirty="0" smtClean="0"/>
          </a:p>
          <a:p>
            <a:pPr marL="342900" indent="-342900"/>
            <a:r>
              <a:rPr lang="cs-CZ" sz="2600" dirty="0" smtClean="0"/>
              <a:t>stavební </a:t>
            </a:r>
            <a:r>
              <a:rPr lang="cs-CZ" sz="2600" dirty="0"/>
              <a:t>obnova </a:t>
            </a:r>
            <a:r>
              <a:rPr lang="cs-CZ" sz="2600" dirty="0" smtClean="0"/>
              <a:t>nebo výstavba </a:t>
            </a:r>
            <a:r>
              <a:rPr lang="cs-CZ" sz="2600" dirty="0"/>
              <a:t>provozovny, </a:t>
            </a:r>
            <a:r>
              <a:rPr lang="cs-CZ" sz="2600" dirty="0" smtClean="0"/>
              <a:t>kanceláře, malokapacitního </a:t>
            </a:r>
            <a:r>
              <a:rPr lang="cs-CZ" sz="2600" dirty="0"/>
              <a:t>ubytovacího zařízení včetně objektů turistické infrastruktury, </a:t>
            </a:r>
            <a:r>
              <a:rPr lang="cs-CZ" sz="2600" dirty="0" smtClean="0"/>
              <a:t>sportovišť</a:t>
            </a:r>
          </a:p>
          <a:p>
            <a:pPr marL="342900" indent="-342900"/>
            <a:r>
              <a:rPr lang="cs-CZ" sz="2600" dirty="0" smtClean="0"/>
              <a:t>pořízení </a:t>
            </a:r>
            <a:r>
              <a:rPr lang="cs-CZ" sz="2600" dirty="0"/>
              <a:t>strojů, technologií a dalšího vybavení sloužícího pro nezemědělskou činnost (nákup zařízení, užitkových vozů kategorie N1, vybavení, hardware, software) </a:t>
            </a:r>
          </a:p>
          <a:p>
            <a:r>
              <a:rPr lang="cs-CZ" sz="2600" dirty="0" smtClean="0"/>
              <a:t>  doplňující </a:t>
            </a:r>
            <a:r>
              <a:rPr lang="cs-CZ" sz="2600" dirty="0"/>
              <a:t>výdaje –úpravy povrchů, parkovací stání, oplocení, </a:t>
            </a:r>
            <a:r>
              <a:rPr lang="cs-CZ" sz="2600" dirty="0" smtClean="0"/>
              <a:t>zeleň</a:t>
            </a:r>
            <a:endParaRPr lang="cs-CZ" sz="26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u="sng" dirty="0" smtClean="0"/>
              <a:t>Podpora </a:t>
            </a:r>
            <a:r>
              <a:rPr lang="cs-CZ" sz="2600" u="sng" dirty="0"/>
              <a:t>zahrnuje investice do vybraných nezemědělských činností dle Klasifikace ekonomických činností (CZ-NACE</a:t>
            </a:r>
            <a:r>
              <a:rPr lang="cs-CZ" sz="2600" u="sng" dirty="0" smtClean="0"/>
              <a:t>):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100" dirty="0" smtClean="0"/>
              <a:t>C </a:t>
            </a:r>
            <a:r>
              <a:rPr lang="cs-CZ" sz="2100" dirty="0"/>
              <a:t>(Zpracovatelský průmysl), G (Velkoobchod a maloobchod; opravy a údržba motorových vozidel), J (Informační a komunikační činnosti), M (Profesní, vědecké a technické činnosti), N 79 (Činnosti cestovních kanceláří a agentur), N 81 (Činnosti související se stavbami a úpravou krajiny), N 82.1 (Administrativní a kancelářské činnosti), N 82.3 (Pořádání konferencí a hospodářských výstav), N 82.92 (Balicí činnosti), P 85.59 (Ostatní vzdělávání j. n.), R 93 (Sportovní, zábavní a rekreační činnosti), S 95 (Opravy počítačů a výrobků) a S 96 (Poskytování ostatních osobních služeb). Činnosti R 93 (Sportovní, zábavní a rekreační činnosti) a I 56 (Stravování a pohostinství) mohou být realizovány pouze ve vazbě na venkovskou turistiku a ubytovací kapacitu</a:t>
            </a:r>
            <a:r>
              <a:rPr lang="cs-CZ" sz="2100" dirty="0" smtClean="0"/>
              <a:t>.</a:t>
            </a:r>
            <a:endParaRPr lang="cs-CZ" sz="2100" b="1" dirty="0"/>
          </a:p>
          <a:p>
            <a:pPr marL="0" indent="0">
              <a:buNone/>
            </a:pPr>
            <a:r>
              <a:rPr lang="cs-CZ" sz="2100" b="1" dirty="0" smtClean="0"/>
              <a:t>Oprávnění žadatelé:</a:t>
            </a:r>
            <a:endParaRPr lang="cs-CZ" sz="2100" b="1" dirty="0"/>
          </a:p>
          <a:p>
            <a:r>
              <a:rPr lang="cs-CZ" sz="2100" dirty="0"/>
              <a:t>Podnikatelské subjekty (FO a PO) - </a:t>
            </a:r>
            <a:r>
              <a:rPr lang="cs-CZ" sz="2100" dirty="0" err="1"/>
              <a:t>mikropodniky</a:t>
            </a:r>
            <a:r>
              <a:rPr lang="cs-CZ" sz="2100" dirty="0"/>
              <a:t> a malé podniky ve venkovských oblastech, jakož i zemědělci</a:t>
            </a:r>
            <a:r>
              <a:rPr lang="cs-CZ" sz="2100" dirty="0" smtClean="0"/>
              <a:t>. </a:t>
            </a:r>
          </a:p>
          <a:p>
            <a:pPr marL="0" indent="0">
              <a:buNone/>
            </a:pPr>
            <a:r>
              <a:rPr lang="cs-CZ" sz="2100" dirty="0" smtClean="0"/>
              <a:t>Malý </a:t>
            </a:r>
            <a:r>
              <a:rPr lang="cs-CZ" sz="2100" dirty="0"/>
              <a:t>podnik </a:t>
            </a:r>
            <a:r>
              <a:rPr lang="cs-CZ" sz="2100" dirty="0" smtClean="0"/>
              <a:t>je vymezen </a:t>
            </a:r>
            <a:r>
              <a:rPr lang="cs-CZ" sz="2100" dirty="0"/>
              <a:t>jako podnik, který zaměstnává méně než 50 osob a jehož roční obrat nebo bilanční suma roční rozvahy nepřesahuje 10 milionů EUR.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 fontScale="92500"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                                                          </a:t>
            </a:r>
            <a:r>
              <a:rPr lang="cs-CZ" sz="3600" b="1" dirty="0" smtClean="0"/>
              <a:t>Podporované </a:t>
            </a:r>
            <a:r>
              <a:rPr lang="cs-CZ" sz="3600" b="1" dirty="0"/>
              <a:t>aktivity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Kódy způsobilých výdajů</a:t>
            </a:r>
          </a:p>
          <a:p>
            <a:r>
              <a:rPr lang="cs-CZ" sz="2400" dirty="0"/>
              <a:t>017 -sekce C zpracovatelský průmysl kromě třídy 12.00, 25.40 </a:t>
            </a:r>
          </a:p>
          <a:p>
            <a:r>
              <a:rPr lang="cs-CZ" sz="2400" dirty="0"/>
              <a:t>018 -sekce F stavebnictví, kromě skupiny 41.1</a:t>
            </a:r>
          </a:p>
          <a:p>
            <a:r>
              <a:rPr lang="cs-CZ" sz="2400" dirty="0"/>
              <a:t>019 -sekce G velkoobchod a maloobchod, opravy a údržba motor. vozidel, </a:t>
            </a:r>
          </a:p>
          <a:p>
            <a:r>
              <a:rPr lang="pl-PL" sz="2400" dirty="0"/>
              <a:t>kromě oddílu 46 a skupiny 47.3</a:t>
            </a:r>
          </a:p>
          <a:p>
            <a:r>
              <a:rPr lang="cs-CZ" sz="2400" dirty="0"/>
              <a:t>020 –sekce I ubytování, stravování a pohostinství</a:t>
            </a:r>
          </a:p>
          <a:p>
            <a:r>
              <a:rPr lang="cs-CZ" sz="2400" dirty="0"/>
              <a:t>021 –sekce J informační a komunikační činnost, kromě oddílu 60 a 61</a:t>
            </a:r>
          </a:p>
          <a:p>
            <a:r>
              <a:rPr lang="cs-CZ" sz="2400" dirty="0"/>
              <a:t>022 -sekce M profesní, vědecké a technické činnosti, kromě oddílu 70 </a:t>
            </a:r>
          </a:p>
          <a:p>
            <a:r>
              <a:rPr lang="pt-BR" sz="2400" dirty="0"/>
              <a:t>023 -sekce N 79, 81, 82.1, 82.3, 82.92 administrativní a podpůrné činnosti</a:t>
            </a:r>
          </a:p>
          <a:p>
            <a:r>
              <a:rPr lang="cs-CZ" sz="2400" dirty="0"/>
              <a:t>024 -sekce P 85.59 vzdělávání</a:t>
            </a:r>
          </a:p>
          <a:p>
            <a:r>
              <a:rPr lang="cs-CZ" sz="2400" dirty="0"/>
              <a:t>025 –sekce R 93 kulturní, zábavní a rekreační činnosti</a:t>
            </a:r>
          </a:p>
          <a:p>
            <a:r>
              <a:rPr lang="pl-PL" sz="2400" dirty="0"/>
              <a:t>026 –sekce S 95, S 96 ostatní činnosti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Kritéria přijatelnosti</a:t>
            </a:r>
            <a:endParaRPr lang="cs-CZ" sz="2400" dirty="0"/>
          </a:p>
          <a:p>
            <a:r>
              <a:rPr lang="cs-CZ" sz="2400" dirty="0"/>
              <a:t>Sportovní, zábavní, rekreační činnost a stravování pouze ve vazbě </a:t>
            </a:r>
            <a:r>
              <a:rPr lang="cs-CZ" sz="2400" dirty="0" smtClean="0"/>
              <a:t>na venkovskou </a:t>
            </a:r>
            <a:r>
              <a:rPr lang="cs-CZ" sz="2400" dirty="0"/>
              <a:t>turistiku a nebo malokapacitní ubytování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případě investic do zařízení na výrobu tvarovaných biopaliv musí </a:t>
            </a:r>
            <a:r>
              <a:rPr lang="cs-CZ" sz="2400" dirty="0" smtClean="0"/>
              <a:t>většina </a:t>
            </a:r>
            <a:r>
              <a:rPr lang="cs-CZ" sz="2400" dirty="0"/>
              <a:t>vyrobeného paliva sloužit k prodeji nebo pro nezemědělskou </a:t>
            </a:r>
            <a:r>
              <a:rPr lang="cs-CZ" sz="2400" dirty="0" smtClean="0"/>
              <a:t>činnost</a:t>
            </a:r>
            <a:endParaRPr lang="cs-CZ" sz="2400" dirty="0"/>
          </a:p>
          <a:p>
            <a:r>
              <a:rPr lang="cs-CZ" sz="2400" dirty="0"/>
              <a:t>Nemůže žádat žadatel, který 2 roky před podání ŽOD na MAS ukončil stejnou nebo obdobnou činnost</a:t>
            </a:r>
          </a:p>
          <a:p>
            <a:r>
              <a:rPr lang="cs-CZ" sz="2400" dirty="0" smtClean="0"/>
              <a:t>Nelze </a:t>
            </a:r>
            <a:r>
              <a:rPr lang="cs-CZ" sz="2400" dirty="0"/>
              <a:t>pořídit zemědělské a lesnické stroje</a:t>
            </a:r>
          </a:p>
          <a:p>
            <a:r>
              <a:rPr lang="cs-CZ" sz="2400" dirty="0" smtClean="0"/>
              <a:t>Kategorii </a:t>
            </a:r>
            <a:r>
              <a:rPr lang="cs-CZ" sz="2400" dirty="0"/>
              <a:t>podniku deklarovanou při podání ŽOD musí žadatel dodržet do podpisu Dohody </a:t>
            </a:r>
          </a:p>
          <a:p>
            <a:r>
              <a:rPr lang="cs-CZ" sz="2400" dirty="0" smtClean="0"/>
              <a:t>Výdaje </a:t>
            </a:r>
            <a:r>
              <a:rPr lang="cs-CZ" sz="2400" dirty="0"/>
              <a:t>související s ubytovacím zařízení jsou možné pouze do malokapacitních ubytoven s kapacitou 6-40 lůžek</a:t>
            </a:r>
          </a:p>
          <a:p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36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305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C.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5472" y="1717928"/>
            <a:ext cx="1154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</a:t>
            </a:r>
            <a:r>
              <a:rPr lang="pl-PL" sz="2400" b="1" dirty="0"/>
              <a:t>SZIF (do 70 kalendářních dnů</a:t>
            </a:r>
            <a:r>
              <a:rPr lang="pl-PL" sz="2400" b="1" dirty="0" smtClean="0"/>
              <a:t>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652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farmáře, 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podobě </a:t>
            </a:r>
            <a:r>
              <a:rPr lang="cs-CZ" dirty="0" smtClean="0"/>
              <a:t>prostřednictvím PF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administrativní 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7580</TotalTime>
  <Words>1903</Words>
  <Application>Microsoft Office PowerPoint</Application>
  <PresentationFormat>Širokoúhlá obrazovka</PresentationFormat>
  <Paragraphs>185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414</cp:revision>
  <cp:lastPrinted>2017-01-12T13:13:00Z</cp:lastPrinted>
  <dcterms:created xsi:type="dcterms:W3CDTF">2014-11-12T11:20:26Z</dcterms:created>
  <dcterms:modified xsi:type="dcterms:W3CDTF">2018-03-28T11:45:28Z</dcterms:modified>
</cp:coreProperties>
</file>