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0"/>
  </p:handoutMasterIdLst>
  <p:sldIdLst>
    <p:sldId id="257" r:id="rId2"/>
    <p:sldId id="326" r:id="rId3"/>
    <p:sldId id="320" r:id="rId4"/>
    <p:sldId id="350" r:id="rId5"/>
    <p:sldId id="348" r:id="rId6"/>
    <p:sldId id="353" r:id="rId7"/>
    <p:sldId id="349" r:id="rId8"/>
    <p:sldId id="298" r:id="rId9"/>
    <p:sldId id="345" r:id="rId10"/>
    <p:sldId id="333" r:id="rId11"/>
    <p:sldId id="346" r:id="rId12"/>
    <p:sldId id="347" r:id="rId13"/>
    <p:sldId id="354" r:id="rId14"/>
    <p:sldId id="338" r:id="rId15"/>
    <p:sldId id="352" r:id="rId16"/>
    <p:sldId id="355" r:id="rId17"/>
    <p:sldId id="339" r:id="rId18"/>
    <p:sldId id="343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if.cz/cs/CmDocument?rid=/apa_anon/cs/dokumenty_ke_stazeni/prv2014/verejne_zakazky/1482132707546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prv2014-1921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6"/>
            <a:ext cx="11581564" cy="474969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</a:t>
            </a:r>
            <a:r>
              <a:rPr lang="cs-CZ" sz="5100" b="1" u="sng" dirty="0"/>
              <a:t>k </a:t>
            </a:r>
            <a:r>
              <a:rPr lang="cs-CZ" sz="5100" b="1" u="sng" dirty="0" smtClean="0"/>
              <a:t>výzvě PRV </a:t>
            </a:r>
            <a:endParaRPr lang="cs-CZ" sz="5100" b="1" u="sng" dirty="0"/>
          </a:p>
          <a:p>
            <a:pPr marL="0" indent="0" algn="ctr">
              <a:buNone/>
            </a:pPr>
            <a:r>
              <a:rPr lang="cs-CZ" sz="4000" b="1" dirty="0"/>
              <a:t>5</a:t>
            </a:r>
            <a:r>
              <a:rPr lang="cs-CZ" sz="4000" b="1" dirty="0" smtClean="0"/>
              <a:t>. 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1 -  Zemědělské investice</a:t>
            </a:r>
          </a:p>
          <a:p>
            <a:pPr marL="0" indent="0" algn="ctr">
              <a:buNone/>
            </a:pPr>
            <a:r>
              <a:rPr lang="cs-CZ" sz="4000" dirty="0">
                <a:hlinkClick r:id="rId4"/>
              </a:rPr>
              <a:t>http://mas-moravskabrana.cz/dotace/5__vyzva_mas___prv_2020</a:t>
            </a:r>
            <a:endParaRPr lang="cs-CZ" sz="4000" b="1" dirty="0"/>
          </a:p>
          <a:p>
            <a:pPr marL="0" indent="0" algn="ctr">
              <a:buNone/>
            </a:pP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20. </a:t>
            </a:r>
            <a:r>
              <a:rPr lang="cs-CZ" sz="2400" dirty="0"/>
              <a:t>5</a:t>
            </a:r>
            <a:r>
              <a:rPr lang="cs-CZ" sz="2400" dirty="0" smtClean="0"/>
              <a:t>. 2020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54" y="4054415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Právnické osoby (a.s., s.r.o., atd.) musí být zapsány v Evidenci údajů o skutečných majitelích (dále jen „Evidence skutečných majitelů“) dle § 118b a násl. zákona o veřejných rejstřících. </a:t>
            </a:r>
          </a:p>
          <a:p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Výběrová řízení </a:t>
            </a:r>
          </a:p>
          <a:p>
            <a:r>
              <a:rPr lang="cs-CZ" sz="2000" dirty="0"/>
              <a:t>Pokud předpokládaná hodnota zakázky nepřesáhne 2 000 000,-Kč bez DPH (6 000 000 ,-Kč bez DPH u stavebních </a:t>
            </a:r>
            <a:r>
              <a:rPr lang="cs-CZ" sz="2000" dirty="0" err="1"/>
              <a:t>prácí</a:t>
            </a:r>
            <a:r>
              <a:rPr lang="cs-CZ" sz="2000" dirty="0"/>
              <a:t>) , je žadatel/příjemce dotace  povinen postupovat transparentně a nediskriminačně. Za průkazný způsob lze považovat záznam - tabulku s uvedením alespoň 3 dodavatelů, která srozumitelně poskytne srovnatelný </a:t>
            </a:r>
            <a:r>
              <a:rPr lang="cs-CZ" sz="2000" b="1" dirty="0"/>
              <a:t>cenový přehled (min 3 nabídky s vyhodnocením dle nejnižší nabídkové ceny). </a:t>
            </a:r>
            <a:r>
              <a:rPr lang="cs-CZ" sz="2000" dirty="0"/>
              <a:t>Nabídka musí být</a:t>
            </a:r>
            <a:r>
              <a:rPr lang="cs-CZ" sz="2000" b="1" dirty="0"/>
              <a:t> </a:t>
            </a:r>
            <a:r>
              <a:rPr lang="cs-CZ" sz="2000" dirty="0"/>
              <a:t>písemná nebo e-mailová od dodavatele, nebo vytištěná z internetové stránky dodavatele. </a:t>
            </a:r>
            <a:endParaRPr lang="cs-CZ" sz="2000" b="1" dirty="0"/>
          </a:p>
          <a:p>
            <a:r>
              <a:rPr lang="cs-CZ" sz="2000" b="1" dirty="0"/>
              <a:t>Malý Cenový marketing - </a:t>
            </a:r>
            <a:r>
              <a:rPr lang="cs-CZ" sz="2000" dirty="0"/>
              <a:t>předpokládaná hodnota zakázky nedosáhne 500 000,-Kč bez DPH </a:t>
            </a:r>
          </a:p>
          <a:p>
            <a:r>
              <a:rPr lang="cs-CZ" sz="2000" b="1" dirty="0"/>
              <a:t>Velký Cenový marketing - </a:t>
            </a:r>
            <a:r>
              <a:rPr lang="cs-CZ" sz="2000" dirty="0"/>
              <a:t>předpokládaná hodnota zakázky 500 000,-Kč až 2 000 000,- Kč bez DPH </a:t>
            </a:r>
            <a:endParaRPr lang="cs-CZ" sz="2000" b="1" dirty="0"/>
          </a:p>
          <a:p>
            <a:r>
              <a:rPr lang="cs-CZ" sz="2000" dirty="0"/>
              <a:t>Pokud předpokládaná hodnota zakázky přesáhne nebo je rovna 2 000 000,-Kč bez DPH (dodávky, služby) </a:t>
            </a:r>
            <a:r>
              <a:rPr lang="cs-CZ" sz="2000" dirty="0" smtClean="0"/>
              <a:t>nebo         </a:t>
            </a:r>
            <a:r>
              <a:rPr lang="cs-CZ" sz="2000" dirty="0"/>
              <a:t>6 000 000 ,-Kč bez DPH (stavební práce) 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závazná.</a:t>
            </a:r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/>
              <a:t>výběrovému řízení nebo velkému cenovému marketingu </a:t>
            </a:r>
            <a:r>
              <a:rPr lang="cs-CZ" sz="2000" dirty="0"/>
              <a:t>včetně aktualizovaného formuláře Žádosti o dotaci </a:t>
            </a:r>
            <a:r>
              <a:rPr lang="cs-CZ" sz="2000" b="1" dirty="0"/>
              <a:t>do 63 dnů </a:t>
            </a:r>
            <a:r>
              <a:rPr lang="cs-CZ" sz="2000" dirty="0"/>
              <a:t>od registrace projektů na SZIF</a:t>
            </a:r>
          </a:p>
          <a:p>
            <a:r>
              <a:rPr lang="cs-CZ" sz="2000" dirty="0"/>
              <a:t>Malý cenový marketing do 500 000,- Kč bez DPH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zemědělec 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Podíl příjmu ze zemědělské prvovýroby na celkových příjmech žadatele (bodová škála 20-0)</a:t>
            </a:r>
            <a:endParaRPr lang="cs-CZ" sz="2400" u="sng" dirty="0"/>
          </a:p>
          <a:p>
            <a:r>
              <a:rPr lang="cs-CZ" sz="2400" dirty="0"/>
              <a:t>70% a více (20 b</a:t>
            </a:r>
            <a:r>
              <a:rPr lang="cs-CZ" sz="2400" dirty="0" smtClean="0"/>
              <a:t>), </a:t>
            </a:r>
            <a:r>
              <a:rPr lang="cs-CZ" sz="2400" dirty="0"/>
              <a:t>60 – 69 % (15 b</a:t>
            </a:r>
            <a:r>
              <a:rPr lang="cs-CZ" sz="2400" dirty="0" smtClean="0"/>
              <a:t>), </a:t>
            </a:r>
            <a:r>
              <a:rPr lang="cs-CZ" sz="2400" dirty="0"/>
              <a:t>50 – 59 % (10 b</a:t>
            </a:r>
            <a:r>
              <a:rPr lang="cs-CZ" sz="2400" dirty="0" smtClean="0"/>
              <a:t>), </a:t>
            </a:r>
            <a:r>
              <a:rPr lang="cs-CZ" sz="2400" dirty="0"/>
              <a:t>40 – 49 % (5 b</a:t>
            </a:r>
            <a:r>
              <a:rPr lang="cs-CZ" sz="2400" dirty="0" smtClean="0"/>
              <a:t>), </a:t>
            </a:r>
            <a:r>
              <a:rPr lang="cs-CZ" sz="2400" dirty="0"/>
              <a:t>0 - 39 % (0 b)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více než 5 a méně než 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1 000 000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1 000 001 Kč do 2 000 000 Kč (10 b)</a:t>
            </a:r>
          </a:p>
          <a:p>
            <a:r>
              <a:rPr lang="cs-CZ" sz="2200" dirty="0"/>
              <a:t>Celkové výdaje 2 000 001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6747" y="1219063"/>
            <a:ext cx="12192000" cy="4794043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Odkaz na web MAS   </a:t>
            </a:r>
            <a:r>
              <a:rPr lang="cs-CZ" sz="2000" dirty="0">
                <a:hlinkClick r:id="rId4"/>
              </a:rPr>
              <a:t>http://mas-moravskabrana.cz/dotace/5__vyzva_mas___</a:t>
            </a:r>
            <a:r>
              <a:rPr lang="cs-CZ" sz="2000" dirty="0" smtClean="0">
                <a:hlinkClick r:id="rId4"/>
              </a:rPr>
              <a:t>prv_2020</a:t>
            </a:r>
            <a:endParaRPr lang="cs-CZ" sz="2000" b="1" dirty="0" smtClean="0"/>
          </a:p>
          <a:p>
            <a:r>
              <a:rPr lang="cs-CZ" sz="2000" b="1" dirty="0" smtClean="0"/>
              <a:t>Pravidla v operaci 19.2.1 Podpora provádění operací v rámci strategie komunitně vedeného místního rozvoje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5"/>
              </a:rPr>
              <a:t>https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www.szif.cz/cs/prv2014-1921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Registrace žadatele do </a:t>
            </a:r>
            <a:r>
              <a:rPr lang="cs-CZ" sz="2000" b="1" dirty="0" err="1" smtClean="0"/>
              <a:t>Portálufarmáře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6"/>
              </a:rPr>
              <a:t>http</a:t>
            </a:r>
            <a:r>
              <a:rPr lang="cs-CZ" sz="2000" dirty="0">
                <a:hlinkClick r:id="rId6"/>
              </a:rPr>
              <a:t>://</a:t>
            </a:r>
            <a:r>
              <a:rPr lang="cs-CZ" sz="2000" dirty="0" smtClean="0">
                <a:hlinkClick r:id="rId6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https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</a:t>
            </a:r>
            <a:r>
              <a:rPr lang="cs-CZ" sz="2000" b="1" dirty="0" err="1" smtClean="0"/>
              <a:t>veřejnýchz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8"/>
              </a:rPr>
              <a:t>http</a:t>
            </a:r>
            <a:r>
              <a:rPr lang="cs-CZ" sz="2000" dirty="0">
                <a:hlinkClick r:id="rId8"/>
              </a:rPr>
              <a:t>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2Fapa_anon%2Fcs%2Fdokumenty_ke_stazeni%2Fprv2014%2Fverejne_zakazky%2F1482132707546.pdf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</a:t>
            </a:r>
            <a:r>
              <a:rPr lang="cs-CZ" sz="2000" dirty="0" smtClean="0">
                <a:hlinkClick r:id="rId9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28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5</a:t>
            </a:r>
            <a:r>
              <a:rPr lang="cs-CZ" sz="2400" b="1" dirty="0" smtClean="0"/>
              <a:t>. 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1 Zemědělské investice</a:t>
            </a:r>
            <a:endParaRPr lang="cs-CZ" sz="2400" b="1" dirty="0"/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http://mas-moravskabrana.cz/dotace/5__vyzva_mas___prv_2020</a:t>
            </a:r>
            <a:endParaRPr lang="cs-CZ" sz="1800" b="1" dirty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4.5.2020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</a:t>
            </a:r>
            <a:r>
              <a:rPr lang="cs-CZ" sz="2000" dirty="0" smtClean="0">
                <a:cs typeface="Times New Roman" panose="02020603050405020304" pitchFamily="18" charset="0"/>
              </a:rPr>
              <a:t>končení příjmu: 31.7.2020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3 006 692,- Kč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</a:t>
            </a:r>
            <a:r>
              <a:rPr lang="cs-CZ" sz="2000" dirty="0" smtClean="0"/>
              <a:t>zemědělský </a:t>
            </a:r>
            <a:r>
              <a:rPr lang="it-IT" sz="2000" dirty="0" smtClean="0"/>
              <a:t>fond pro</a:t>
            </a:r>
            <a:r>
              <a:rPr lang="cs-CZ" sz="2000" dirty="0" smtClean="0"/>
              <a:t> </a:t>
            </a:r>
            <a:r>
              <a:rPr lang="it-IT" sz="2000" dirty="0" smtClean="0"/>
              <a:t>rozvoj</a:t>
            </a:r>
            <a:r>
              <a:rPr lang="cs-CZ" sz="2000" dirty="0" smtClean="0"/>
              <a:t> venkova</a:t>
            </a:r>
            <a:r>
              <a:rPr lang="it-IT" sz="2000" dirty="0" smtClean="0"/>
              <a:t> </a:t>
            </a:r>
            <a:r>
              <a:rPr lang="it-IT" sz="2000" b="1" dirty="0"/>
              <a:t>- </a:t>
            </a:r>
            <a:r>
              <a:rPr lang="it-IT" sz="2000" b="1" dirty="0" smtClean="0"/>
              <a:t>5</a:t>
            </a:r>
            <a:r>
              <a:rPr lang="cs-CZ" sz="2000" b="1" dirty="0" smtClean="0"/>
              <a:t>0</a:t>
            </a:r>
            <a:r>
              <a:rPr lang="it-IT" sz="2000" b="1" dirty="0" smtClean="0"/>
              <a:t> %</a:t>
            </a:r>
            <a:r>
              <a:rPr lang="cs-CZ" sz="2000" b="1" dirty="0" smtClean="0"/>
              <a:t> 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    - ml</a:t>
            </a:r>
            <a:r>
              <a:rPr lang="cs-CZ" sz="1800" dirty="0"/>
              <a:t>. Zemědělci do 40 </a:t>
            </a:r>
            <a:r>
              <a:rPr lang="cs-CZ" sz="1800" dirty="0" smtClean="0"/>
              <a:t>let – </a:t>
            </a:r>
            <a:r>
              <a:rPr lang="cs-CZ" sz="1800" dirty="0" err="1" smtClean="0"/>
              <a:t>max</a:t>
            </a:r>
            <a:r>
              <a:rPr lang="cs-CZ" sz="1800" dirty="0" smtClean="0"/>
              <a:t> 5 let podnikání, </a:t>
            </a:r>
            <a:r>
              <a:rPr lang="cs-CZ" sz="1800" dirty="0"/>
              <a:t>znevýhodněné oblasti LFA </a:t>
            </a:r>
            <a:r>
              <a:rPr lang="cs-CZ" sz="1800" b="1" dirty="0"/>
              <a:t>60</a:t>
            </a:r>
            <a:r>
              <a:rPr lang="cs-CZ" sz="1800" b="1" dirty="0" smtClean="0"/>
              <a:t>%</a:t>
            </a:r>
            <a:endParaRPr lang="cs-CZ" sz="1800" b="1" dirty="0"/>
          </a:p>
          <a:p>
            <a:pPr marL="0" indent="0">
              <a:buNone/>
            </a:pPr>
            <a:endParaRPr lang="cs-CZ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9012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investice do zemědělských staveb a technologií pro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živočišnou a rostlinnou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výrobu a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také pro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školkařskou produkci, 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pořízení mobilních strojů pro zemědělskou výrobu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r>
              <a:rPr lang="cs-CZ" sz="2400" b="1" dirty="0" smtClean="0"/>
              <a:t>Oprávněný žadatel:</a:t>
            </a:r>
            <a:endParaRPr lang="cs-CZ" sz="2400" b="1" dirty="0"/>
          </a:p>
          <a:p>
            <a:r>
              <a:rPr lang="cs-CZ" sz="2400" dirty="0"/>
              <a:t>Zemědělský podnikatel</a:t>
            </a:r>
            <a:endParaRPr lang="cs-CZ" sz="1800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 </a:t>
            </a:r>
            <a:r>
              <a:rPr lang="cs-CZ" sz="2400" b="1" dirty="0" smtClean="0"/>
              <a:t>061 </a:t>
            </a:r>
            <a:r>
              <a:rPr lang="cs-CZ" sz="2400" b="1" dirty="0"/>
              <a:t>stavby a technologie v </a:t>
            </a:r>
            <a:r>
              <a:rPr lang="cs-CZ" sz="2400" b="1" dirty="0" smtClean="0"/>
              <a:t>zemědělské prvovýrobě</a:t>
            </a:r>
            <a:endParaRPr lang="cs-CZ" sz="2400" dirty="0"/>
          </a:p>
          <a:p>
            <a:r>
              <a:rPr lang="cs-CZ" sz="2400" dirty="0"/>
              <a:t>stavby </a:t>
            </a:r>
            <a:r>
              <a:rPr lang="cs-CZ" sz="2400" dirty="0" smtClean="0"/>
              <a:t>ustájovacích prostor </a:t>
            </a:r>
            <a:r>
              <a:rPr lang="cs-CZ" sz="2400" dirty="0"/>
              <a:t>a chovatelských zařízení</a:t>
            </a:r>
          </a:p>
          <a:p>
            <a:r>
              <a:rPr lang="cs-CZ" sz="2400" dirty="0"/>
              <a:t>pořízení technologií pro živočišnou výrobu</a:t>
            </a:r>
          </a:p>
          <a:p>
            <a:r>
              <a:rPr lang="cs-CZ" sz="2400" dirty="0"/>
              <a:t>skladovací prostory pro krmiva a steliva pro přímou spotřebu v podniku</a:t>
            </a:r>
          </a:p>
          <a:p>
            <a:r>
              <a:rPr lang="cs-CZ" sz="2400" dirty="0"/>
              <a:t>skladovací prostory pro druhotné produkty živočišné výroby, vč. jejich úpravy a zpracování</a:t>
            </a:r>
          </a:p>
          <a:p>
            <a:r>
              <a:rPr lang="cs-CZ" sz="2400" dirty="0"/>
              <a:t>skladování a sklizeň produktů rostlinné produkce vč. technologií </a:t>
            </a:r>
          </a:p>
          <a:p>
            <a:r>
              <a:rPr lang="cs-CZ" sz="2400" dirty="0"/>
              <a:t>nosné konstrukce trvalých kultur včetně </a:t>
            </a:r>
            <a:r>
              <a:rPr lang="cs-CZ" sz="2400" dirty="0" err="1"/>
              <a:t>protikroupových</a:t>
            </a:r>
            <a:r>
              <a:rPr lang="cs-CZ" sz="2400" dirty="0"/>
              <a:t> a </a:t>
            </a:r>
            <a:r>
              <a:rPr lang="cs-CZ" sz="2400" dirty="0" err="1"/>
              <a:t>protidešťových</a:t>
            </a:r>
            <a:r>
              <a:rPr lang="cs-CZ" sz="2400" dirty="0"/>
              <a:t> systémů</a:t>
            </a:r>
          </a:p>
          <a:p>
            <a:r>
              <a:rPr lang="cs-CZ" sz="2400" dirty="0" err="1" smtClean="0"/>
              <a:t>protikroupové</a:t>
            </a:r>
            <a:r>
              <a:rPr lang="cs-CZ" sz="2400" dirty="0" smtClean="0"/>
              <a:t> </a:t>
            </a:r>
            <a:r>
              <a:rPr lang="cs-CZ" sz="2400" dirty="0"/>
              <a:t>systémy a ochranné sítě proti ptactvu ve vinicích</a:t>
            </a:r>
          </a:p>
          <a:p>
            <a:r>
              <a:rPr lang="cs-CZ" sz="2400" dirty="0"/>
              <a:t>skleníky, fóliovníky, </a:t>
            </a:r>
            <a:r>
              <a:rPr lang="cs-CZ" sz="2400" dirty="0" err="1"/>
              <a:t>kontejnerovny</a:t>
            </a:r>
            <a:endParaRPr lang="cs-CZ" sz="2400" dirty="0"/>
          </a:p>
          <a:p>
            <a:r>
              <a:rPr lang="cs-CZ" sz="2400" dirty="0"/>
              <a:t>zahradnické </a:t>
            </a:r>
            <a:r>
              <a:rPr lang="cs-CZ" sz="2400" dirty="0" smtClean="0"/>
              <a:t>stavby</a:t>
            </a:r>
          </a:p>
          <a:p>
            <a:r>
              <a:rPr lang="cs-CZ" sz="2400" dirty="0" smtClean="0"/>
              <a:t>mobilní </a:t>
            </a:r>
            <a:r>
              <a:rPr lang="cs-CZ" sz="2400" dirty="0"/>
              <a:t>stroje pro </a:t>
            </a:r>
            <a:r>
              <a:rPr lang="cs-CZ" sz="2400" dirty="0" smtClean="0"/>
              <a:t>rostlinou i živočišnou výrobu</a:t>
            </a:r>
            <a:endParaRPr lang="cs-CZ" sz="2400" dirty="0"/>
          </a:p>
          <a:p>
            <a:r>
              <a:rPr lang="cs-CZ" sz="2400" dirty="0"/>
              <a:t>nemovitosti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</a:t>
            </a:r>
            <a:r>
              <a:rPr lang="cs-CZ" sz="2000" dirty="0" smtClean="0"/>
              <a:t>projektu </a:t>
            </a:r>
            <a:r>
              <a:rPr lang="cs-CZ" sz="2000" dirty="0"/>
              <a:t>(netýká 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Fotodokumentace aktuálního stavu místa realizace projektu (nedokládá se u vzdělávání a v případě pořízení mobilních strojů).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-12597" y="1145997"/>
            <a:ext cx="12233939" cy="514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Souhlasné </a:t>
            </a:r>
            <a:r>
              <a:rPr lang="cs-CZ" sz="2000" dirty="0"/>
              <a:t>stanovisko Ministerstva životního prostředí dle závazného vzoru (vydává krajské středisko Agentura ochrany přírody a krajiny České republiky nebo místně příslušná správa NP). Příloha bude požadována pouze v případě, kdy předmětem dotace bude </a:t>
            </a:r>
            <a:r>
              <a:rPr lang="cs-CZ" sz="2000" b="1" dirty="0"/>
              <a:t>výstavba/rekonstrukce oplocení pastevního areálu nebo chov vodní drůbeže</a:t>
            </a:r>
            <a:r>
              <a:rPr lang="cs-CZ" sz="2000" dirty="0"/>
              <a:t> (viz Příloha 7 Pravidel) – prostá kopie.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 </a:t>
            </a:r>
            <a:r>
              <a:rPr lang="cs-CZ" sz="2000" dirty="0"/>
              <a:t>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Nepovinné přílohy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Soulad se SCLLD MAS Moravská brána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Formulář prokázání podílu příjmů/výnosů ze zemědělské prvovýroby 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65140" y="1219063"/>
            <a:ext cx="1154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řízení, cenový marketing od 500 tis do 2 mil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Přístup lze získat osobně (občanský průkaz, živnostenský list nebo výpis z evidence </a:t>
            </a:r>
            <a:r>
              <a:rPr lang="cs-CZ" sz="2400" dirty="0" err="1"/>
              <a:t>zeměd</a:t>
            </a:r>
            <a:r>
              <a:rPr lang="cs-CZ" sz="2400" dirty="0"/>
              <a:t>. podnikatelů) na SZIF Olomouc (Blanická 383/1), Přerov (Wurmova 606/2) nebo elektronicky přes datovou schránku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2136"/>
            <a:ext cx="12192000" cy="48088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Administrace projektu:</a:t>
            </a:r>
          </a:p>
          <a:p>
            <a:r>
              <a:rPr lang="cs-CZ" dirty="0"/>
              <a:t>Žadatel musí mít vlastní přístup na Portál farmáře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 , zde si ze svého účtu vygeneruje žádost, kterou společně s přílohami podá na MAS v elektronické podobě prostřednictvím PF.</a:t>
            </a:r>
          </a:p>
          <a:p>
            <a:r>
              <a:rPr lang="cs-CZ" b="1" dirty="0"/>
              <a:t>Portál farmáře </a:t>
            </a:r>
            <a:r>
              <a:rPr lang="cs-CZ" dirty="0"/>
              <a:t>je základním komunikačním nástrojem přes který probíhají veškeré úkony (žádost o dotaci, dohoda, změny, žádost o platbu). Doporučujeme průběžně sledovat a vytvořit si upozornění na mail. Dokumenty se považují za doručené okamžikem, kdy se žadatel do PF přihlásí (jinak 10 dní).</a:t>
            </a:r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/>
              <a:t>admin</a:t>
            </a:r>
            <a:r>
              <a:rPr lang="cs-CZ" dirty="0"/>
              <a:t> kontrolou, proběhne hodnocení projektů Výběrovou komisí</a:t>
            </a:r>
          </a:p>
          <a:p>
            <a:r>
              <a:rPr lang="cs-CZ" b="1" dirty="0"/>
              <a:t>Následně hodnocení potvrdí Rada 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SZIF.</a:t>
            </a:r>
            <a:endParaRPr lang="cs-CZ" dirty="0"/>
          </a:p>
          <a:p>
            <a:r>
              <a:rPr lang="cs-CZ" dirty="0"/>
              <a:t>RO SZIF Olomouc provede registraci.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Administrace projektu:</a:t>
            </a:r>
          </a:p>
          <a:p>
            <a:r>
              <a:rPr lang="cs-CZ" dirty="0"/>
              <a:t>V případě, že se jedná o Žádost o dotaci, pro kterou žadatel provádí cenový marketing do 500 tis. Kč bez DPH,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 řízení a cenový marketing od 500 tis do 2 mil Kč bez DPH,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provádí cenový marketing do 500 tis. Kč bez DPH, následně Žádosti o dotaci s výběrovým řízením a cenovým marketingem od 500 tis do 2 mil Kč 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7654</TotalTime>
  <Words>1943</Words>
  <Application>Microsoft Office PowerPoint</Application>
  <PresentationFormat>Širokoúhlá obrazovka</PresentationFormat>
  <Paragraphs>187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434</cp:revision>
  <cp:lastPrinted>2017-01-12T13:13:00Z</cp:lastPrinted>
  <dcterms:created xsi:type="dcterms:W3CDTF">2014-11-12T11:20:26Z</dcterms:created>
  <dcterms:modified xsi:type="dcterms:W3CDTF">2020-05-13T08:16:22Z</dcterms:modified>
</cp:coreProperties>
</file>