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83" r:id="rId1"/>
  </p:sldMasterIdLst>
  <p:handoutMasterIdLst>
    <p:handoutMasterId r:id="rId21"/>
  </p:handoutMasterIdLst>
  <p:sldIdLst>
    <p:sldId id="257" r:id="rId2"/>
    <p:sldId id="326" r:id="rId3"/>
    <p:sldId id="298" r:id="rId4"/>
    <p:sldId id="320" r:id="rId5"/>
    <p:sldId id="347" r:id="rId6"/>
    <p:sldId id="348" r:id="rId7"/>
    <p:sldId id="331" r:id="rId8"/>
    <p:sldId id="335" r:id="rId9"/>
    <p:sldId id="336" r:id="rId10"/>
    <p:sldId id="338" r:id="rId11"/>
    <p:sldId id="349" r:id="rId12"/>
    <p:sldId id="342" r:id="rId13"/>
    <p:sldId id="341" r:id="rId14"/>
    <p:sldId id="340" r:id="rId15"/>
    <p:sldId id="344" r:id="rId16"/>
    <p:sldId id="345" r:id="rId17"/>
    <p:sldId id="346" r:id="rId18"/>
    <p:sldId id="339" r:id="rId19"/>
    <p:sldId id="343" r:id="rId20"/>
  </p:sldIdLst>
  <p:sldSz cx="12192000" cy="6858000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DBED"/>
    <a:srgbClr val="2EB6C4"/>
    <a:srgbClr val="2C9AC6"/>
    <a:srgbClr val="FFCC99"/>
    <a:srgbClr val="FF9966"/>
    <a:srgbClr val="FF3300"/>
    <a:srgbClr val="279B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89" autoAdjust="0"/>
    <p:restoredTop sz="94660"/>
  </p:normalViewPr>
  <p:slideViewPr>
    <p:cSldViewPr snapToGrid="0">
      <p:cViewPr varScale="1">
        <p:scale>
          <a:sx n="89" d="100"/>
          <a:sy n="89" d="100"/>
        </p:scale>
        <p:origin x="523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3F832-6382-4CD8-8F80-940F34CB6305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A68B5-D3DB-4B32-92DE-35FBD6BE28E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0479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87339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9949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8939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0007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71787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8678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945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59718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031458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78687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03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1EF7B0-BDA2-489C-A288-F8DC2A5C90D4}" type="datetimeFigureOut">
              <a:rPr lang="cs-CZ" smtClean="0"/>
              <a:t>4.9.2018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174E20-98B8-4DED-872D-AC9CB366B97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8089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4" r:id="rId1"/>
    <p:sldLayoutId id="2147484085" r:id="rId2"/>
    <p:sldLayoutId id="2147484086" r:id="rId3"/>
    <p:sldLayoutId id="2147484087" r:id="rId4"/>
    <p:sldLayoutId id="2147484088" r:id="rId5"/>
    <p:sldLayoutId id="2147484089" r:id="rId6"/>
    <p:sldLayoutId id="2147484090" r:id="rId7"/>
    <p:sldLayoutId id="2147484091" r:id="rId8"/>
    <p:sldLayoutId id="2147484092" r:id="rId9"/>
    <p:sldLayoutId id="2147484093" r:id="rId10"/>
    <p:sldLayoutId id="214748409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mseu.mssf.cz/" TargetMode="External"/><Relationship Id="rId4" Type="http://schemas.openxmlformats.org/officeDocument/2006/relationships/image" Target="../media/image4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as-moravskabrana.cz/" TargetMode="External"/><Relationship Id="rId5" Type="http://schemas.openxmlformats.org/officeDocument/2006/relationships/hyperlink" Target="http://www.irop.mmr.cz/cs/Vyzvy/Seznam/Vyzva-c-53-Udrzitelna-doprava-integrovane-projekty" TargetMode="External"/><Relationship Id="rId4" Type="http://schemas.openxmlformats.org/officeDocument/2006/relationships/image" Target="../media/image4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68140"/>
            <a:ext cx="12208747" cy="989860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15685" y="1115367"/>
            <a:ext cx="11581564" cy="4424828"/>
          </a:xfrm>
        </p:spPr>
        <p:txBody>
          <a:bodyPr>
            <a:normAutofit fontScale="85000" lnSpcReduction="20000"/>
          </a:bodyPr>
          <a:lstStyle/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lvl="0" indent="0">
              <a:buNone/>
            </a:pPr>
            <a:endParaRPr lang="cs-CZ" sz="3600" dirty="0"/>
          </a:p>
          <a:p>
            <a:pPr marL="0" indent="0" algn="ctr">
              <a:buNone/>
            </a:pPr>
            <a:r>
              <a:rPr lang="cs-CZ" u="sng" dirty="0"/>
              <a:t>S</a:t>
            </a:r>
            <a:r>
              <a:rPr lang="cs-CZ" u="sng" dirty="0" smtClean="0"/>
              <a:t>eminář pro žadatele </a:t>
            </a:r>
            <a:r>
              <a:rPr lang="cs-CZ" b="1" u="sng" dirty="0" smtClean="0"/>
              <a:t>k výzvě IROP č.4 </a:t>
            </a:r>
            <a:endParaRPr lang="cs-CZ" b="1" u="sng" dirty="0"/>
          </a:p>
          <a:p>
            <a:pPr marL="0" indent="0" algn="ctr">
              <a:buNone/>
            </a:pPr>
            <a:r>
              <a:rPr lang="cs-CZ" b="1" dirty="0"/>
              <a:t>4</a:t>
            </a:r>
            <a:r>
              <a:rPr lang="cs-CZ" b="1" dirty="0" smtClean="0"/>
              <a:t>.Výzva IROP </a:t>
            </a:r>
            <a:r>
              <a:rPr lang="cs-CZ" b="1" dirty="0"/>
              <a:t>MAS MB </a:t>
            </a:r>
            <a:r>
              <a:rPr lang="cs-CZ" b="1" dirty="0" smtClean="0"/>
              <a:t>– Rozvoj </a:t>
            </a:r>
            <a:r>
              <a:rPr lang="cs-CZ" b="1" dirty="0" err="1" smtClean="0"/>
              <a:t>cyklodopravy</a:t>
            </a:r>
            <a:r>
              <a:rPr lang="cs-CZ" b="1" dirty="0" smtClean="0"/>
              <a:t> v obcích i mezi obcemi </a:t>
            </a:r>
            <a:endParaRPr lang="cs-CZ" b="1" dirty="0"/>
          </a:p>
          <a:p>
            <a:pPr marL="0" lvl="0" indent="0" algn="r">
              <a:buNone/>
            </a:pPr>
            <a:r>
              <a:rPr lang="cs-CZ" sz="2400" dirty="0" smtClean="0"/>
              <a:t>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pPr marL="0" indent="0">
              <a:buNone/>
            </a:pPr>
            <a:r>
              <a:rPr lang="cs-CZ" sz="2400" dirty="0"/>
              <a:t>4</a:t>
            </a:r>
            <a:r>
              <a:rPr lang="cs-CZ" sz="2400" dirty="0" smtClean="0"/>
              <a:t>. </a:t>
            </a:r>
            <a:r>
              <a:rPr lang="cs-CZ" sz="2400" dirty="0"/>
              <a:t>9</a:t>
            </a:r>
            <a:r>
              <a:rPr lang="cs-CZ" sz="2400" dirty="0" smtClean="0"/>
              <a:t>. 2018</a:t>
            </a:r>
            <a:endParaRPr lang="cs-CZ" sz="2400" dirty="0"/>
          </a:p>
          <a:p>
            <a:pPr marL="0" indent="0">
              <a:buNone/>
            </a:pPr>
            <a:r>
              <a:rPr lang="cs-CZ" sz="2400" dirty="0"/>
              <a:t>MAS Moravská brána</a:t>
            </a:r>
          </a:p>
          <a:p>
            <a:pPr marL="0" indent="0">
              <a:buNone/>
            </a:pPr>
            <a:r>
              <a:rPr lang="cs-CZ" sz="2000" dirty="0"/>
              <a:t>Lipník nad Bečvou</a:t>
            </a:r>
          </a:p>
          <a:p>
            <a:pPr marL="0" indent="0">
              <a:buNone/>
            </a:pPr>
            <a:r>
              <a:rPr lang="cs-CZ" sz="2000" dirty="0" smtClean="0"/>
              <a:t>MAREK ZÁBRANSKÝ</a:t>
            </a:r>
            <a:endParaRPr lang="cs-CZ" sz="2000" dirty="0"/>
          </a:p>
          <a:p>
            <a:pPr marL="0" indent="0">
              <a:buNone/>
            </a:pPr>
            <a:endParaRPr lang="cs-CZ" sz="20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94" y="252184"/>
            <a:ext cx="2299339" cy="71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Nadpis 1"/>
          <p:cNvSpPr txBox="1">
            <a:spLocks/>
          </p:cNvSpPr>
          <p:nvPr/>
        </p:nvSpPr>
        <p:spPr>
          <a:xfrm>
            <a:off x="4927043" y="108286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3158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" y="813747"/>
            <a:ext cx="9368287" cy="6039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74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907415"/>
            <a:ext cx="9152626" cy="5963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74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92469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endParaRPr lang="cs-CZ" sz="2000" b="1" dirty="0" smtClean="0"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dirty="0" smtClean="0">
                <a:cs typeface="Times New Roman" panose="02020603050405020304" pitchFamily="18" charset="0"/>
              </a:rPr>
              <a:t>Věcné </a:t>
            </a:r>
            <a:r>
              <a:rPr lang="cs-CZ" sz="2000" b="1" dirty="0">
                <a:cs typeface="Times New Roman" panose="02020603050405020304" pitchFamily="18" charset="0"/>
              </a:rPr>
              <a:t>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Max. počet bodů věcného hodnocení - 8</a:t>
            </a:r>
            <a:r>
              <a:rPr lang="cs-CZ" sz="2000" dirty="0" smtClean="0">
                <a:cs typeface="Times New Roman" panose="02020603050405020304" pitchFamily="18" charset="0"/>
              </a:rPr>
              <a:t>0 </a:t>
            </a:r>
            <a:endParaRPr lang="cs-CZ" sz="2000" dirty="0"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2000" dirty="0">
                <a:cs typeface="Times New Roman" panose="02020603050405020304" pitchFamily="18" charset="0"/>
              </a:rPr>
              <a:t>Žádost musí získat min. </a:t>
            </a:r>
            <a:r>
              <a:rPr lang="cs-CZ" sz="2000" dirty="0" smtClean="0">
                <a:cs typeface="Times New Roman" panose="02020603050405020304" pitchFamily="18" charset="0"/>
              </a:rPr>
              <a:t>40 </a:t>
            </a:r>
            <a:r>
              <a:rPr lang="cs-CZ" sz="2000" dirty="0">
                <a:cs typeface="Times New Roman" panose="02020603050405020304" pitchFamily="18" charset="0"/>
              </a:rPr>
              <a:t>bodů, aby splnila podmínky věcného hodnocení </a:t>
            </a:r>
          </a:p>
          <a:p>
            <a:r>
              <a:rPr lang="cs-CZ" sz="2000" dirty="0" smtClean="0">
                <a:cs typeface="Times New Roman" panose="02020603050405020304" pitchFamily="18" charset="0"/>
              </a:rPr>
              <a:t>MAS </a:t>
            </a:r>
            <a:r>
              <a:rPr lang="cs-CZ" sz="2000" dirty="0">
                <a:cs typeface="Times New Roman" panose="02020603050405020304" pitchFamily="18" charset="0"/>
              </a:rPr>
              <a:t>současně upozorňuje, že tento závěr ještě předává k závěrečnému ověření způsobilosti projektů a ke kontrole administrativních postupů na ŘO </a:t>
            </a:r>
            <a:r>
              <a:rPr lang="cs-CZ" sz="2000" dirty="0" smtClean="0">
                <a:cs typeface="Times New Roman" panose="02020603050405020304" pitchFamily="18" charset="0"/>
              </a:rPr>
              <a:t>IROP</a:t>
            </a:r>
            <a:endParaRPr lang="cs-CZ" sz="2000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24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52273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dirty="0">
                <a:cs typeface="Times New Roman" panose="02020603050405020304" pitchFamily="18" charset="0"/>
              </a:rPr>
              <a:t>Proces hodnocení a výběru projektů</a:t>
            </a:r>
            <a:br>
              <a:rPr lang="cs-CZ" sz="2000" b="1" dirty="0">
                <a:cs typeface="Times New Roman" panose="02020603050405020304" pitchFamily="18" charset="0"/>
              </a:rPr>
            </a:br>
            <a:r>
              <a:rPr lang="cs-CZ" sz="2000" b="1" dirty="0">
                <a:cs typeface="Times New Roman" panose="02020603050405020304" pitchFamily="18" charset="0"/>
              </a:rPr>
              <a:t>Shrnutí a lhůty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Hodnocení formální náležitosti a přijatelnosti:	do 20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		do 15 kalendářních dní ze strany žadatele 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Věcné hodnocení:       do 30 pracovních dní ze strany MAS</a:t>
            </a:r>
          </a:p>
          <a:p>
            <a:pPr marL="457200" lvl="1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Odvolání: 		do 15 kalendářních dní ze strany žadatele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Závěrečné ověření způsobilosti:	</a:t>
            </a:r>
          </a:p>
          <a:p>
            <a:pPr marL="114300" indent="0">
              <a:buNone/>
            </a:pPr>
            <a:r>
              <a:rPr lang="cs-CZ" sz="1700" dirty="0">
                <a:cs typeface="Times New Roman" panose="02020603050405020304" pitchFamily="18" charset="0"/>
              </a:rPr>
              <a:t>                           ŘO provádí neprodleně dle administrativních kapacit</a:t>
            </a:r>
          </a:p>
          <a:p>
            <a:r>
              <a:rPr lang="cs-CZ" sz="1700" dirty="0">
                <a:cs typeface="Times New Roman" panose="02020603050405020304" pitchFamily="18" charset="0"/>
              </a:rPr>
              <a:t>Vydání právního </a:t>
            </a:r>
            <a:r>
              <a:rPr lang="cs-CZ" sz="1700" dirty="0"/>
              <a:t>aktu u doporučených žádostí:</a:t>
            </a:r>
          </a:p>
          <a:p>
            <a:pPr marL="114300" indent="0">
              <a:buNone/>
            </a:pPr>
            <a:r>
              <a:rPr lang="cs-CZ" sz="1700" dirty="0"/>
              <a:t>                              do 3 měsíců ze strany ŘO </a:t>
            </a:r>
            <a:r>
              <a:rPr lang="cs-CZ" sz="1700" dirty="0" smtClean="0"/>
              <a:t>IROP</a:t>
            </a:r>
          </a:p>
          <a:p>
            <a:r>
              <a:rPr lang="cs-CZ" sz="1700" dirty="0" smtClean="0"/>
              <a:t>Proplacení projektu:	</a:t>
            </a:r>
          </a:p>
          <a:p>
            <a:pPr marL="114300" indent="0">
              <a:buNone/>
            </a:pPr>
            <a:r>
              <a:rPr lang="cs-CZ" sz="1700" dirty="0" smtClean="0"/>
              <a:t>                              do 3 měsíců od podání žádosti o platbu</a:t>
            </a:r>
          </a:p>
        </p:txBody>
      </p:sp>
    </p:spTree>
    <p:extLst>
      <p:ext uri="{BB962C8B-B14F-4D97-AF65-F5344CB8AC3E}">
        <p14:creationId xmlns:p14="http://schemas.microsoft.com/office/powerpoint/2010/main" val="3795796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b="1" dirty="0"/>
              <a:t>Povinné </a:t>
            </a:r>
            <a:r>
              <a:rPr lang="cs-CZ" sz="1800" b="1" dirty="0" smtClean="0"/>
              <a:t>podmínky podání </a:t>
            </a:r>
            <a:r>
              <a:rPr lang="cs-CZ" sz="1800" b="1" dirty="0"/>
              <a:t>žádosti </a:t>
            </a:r>
          </a:p>
          <a:p>
            <a:pPr marL="0" indent="0">
              <a:buNone/>
            </a:pPr>
            <a:endParaRPr lang="cs-CZ" sz="1800" dirty="0"/>
          </a:p>
          <a:p>
            <a:r>
              <a:rPr lang="cs-CZ" sz="1800" dirty="0">
                <a:cs typeface="Times New Roman" panose="02020603050405020304" pitchFamily="18" charset="0"/>
              </a:rPr>
              <a:t>Registrace do systému IS KP14+</a:t>
            </a:r>
          </a:p>
          <a:p>
            <a:pPr lvl="1"/>
            <a:r>
              <a:rPr lang="cs-CZ" sz="1800" dirty="0">
                <a:cs typeface="Times New Roman" panose="02020603050405020304" pitchFamily="18" charset="0"/>
                <a:hlinkClick r:id="rId5"/>
              </a:rPr>
              <a:t>https://mseu.mssf.cz/</a:t>
            </a:r>
            <a:r>
              <a:rPr lang="cs-CZ" sz="1800" dirty="0">
                <a:cs typeface="Times New Roman" panose="02020603050405020304" pitchFamily="18" charset="0"/>
              </a:rPr>
              <a:t> (!! Jen v prohlížeči Microsoft </a:t>
            </a:r>
            <a:r>
              <a:rPr lang="cs-CZ" sz="1800" dirty="0" err="1" smtClean="0">
                <a:cs typeface="Times New Roman" panose="02020603050405020304" pitchFamily="18" charset="0"/>
              </a:rPr>
              <a:t>explorer</a:t>
            </a:r>
            <a:r>
              <a:rPr lang="cs-CZ" sz="1800" dirty="0" smtClean="0">
                <a:cs typeface="Times New Roman" panose="02020603050405020304" pitchFamily="18" charset="0"/>
              </a:rPr>
              <a:t> </a:t>
            </a:r>
            <a:r>
              <a:rPr lang="cs-CZ" sz="1800" dirty="0">
                <a:cs typeface="Times New Roman" panose="02020603050405020304" pitchFamily="18" charset="0"/>
              </a:rPr>
              <a:t>nebo </a:t>
            </a:r>
            <a:r>
              <a:rPr lang="cs-CZ" sz="1800" dirty="0" err="1">
                <a:cs typeface="Times New Roman" panose="02020603050405020304" pitchFamily="18" charset="0"/>
              </a:rPr>
              <a:t>Mozilla</a:t>
            </a:r>
            <a:r>
              <a:rPr lang="cs-CZ" sz="1800" dirty="0">
                <a:cs typeface="Times New Roman" panose="02020603050405020304" pitchFamily="18" charset="0"/>
              </a:rPr>
              <a:t> </a:t>
            </a:r>
            <a:r>
              <a:rPr lang="cs-CZ" sz="1800" dirty="0" err="1">
                <a:cs typeface="Times New Roman" panose="02020603050405020304" pitchFamily="18" charset="0"/>
              </a:rPr>
              <a:t>firefox</a:t>
            </a:r>
            <a:r>
              <a:rPr lang="cs-CZ" sz="1800" dirty="0">
                <a:cs typeface="Times New Roman" panose="02020603050405020304" pitchFamily="18" charset="0"/>
              </a:rPr>
              <a:t>)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Vyplnění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Finalizace elektronické verze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Podepsání a odeslání elektronické verze žádosti</a:t>
            </a:r>
          </a:p>
          <a:p>
            <a:pPr>
              <a:buFont typeface="Wingdings" panose="05000000000000000000" pitchFamily="2" charset="2"/>
              <a:buChar char="Ø"/>
            </a:pPr>
            <a:endParaRPr lang="cs-CZ" sz="1800" dirty="0">
              <a:cs typeface="Times New Roman" panose="02020603050405020304" pitchFamily="18" charset="0"/>
            </a:endParaRPr>
          </a:p>
          <a:p>
            <a:r>
              <a:rPr lang="cs-CZ" sz="1800" dirty="0">
                <a:cs typeface="Times New Roman" panose="02020603050405020304" pitchFamily="18" charset="0"/>
              </a:rPr>
              <a:t>!! Veškeré žádosti se zasílají jen v elektronické podobě prostřednictvím IS KP14+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Zřízení elektronického podpisu před podáním/odesláním žádosti</a:t>
            </a:r>
          </a:p>
          <a:p>
            <a:r>
              <a:rPr lang="cs-CZ" sz="1800" dirty="0">
                <a:cs typeface="Times New Roman" panose="02020603050405020304" pitchFamily="18" charset="0"/>
              </a:rPr>
              <a:t>!! Aktivní datová schránka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4319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b="1" u="sng" dirty="0" smtClean="0"/>
              <a:t>      </a:t>
            </a:r>
            <a:r>
              <a:rPr lang="cs-CZ" sz="4000" b="1" dirty="0" smtClean="0"/>
              <a:t>        </a:t>
            </a:r>
            <a:r>
              <a:rPr lang="cs-CZ" sz="4000" b="1" u="sng" dirty="0" smtClean="0"/>
              <a:t>Povinné </a:t>
            </a:r>
            <a:r>
              <a:rPr lang="cs-CZ" sz="4000" b="1" u="sng" dirty="0"/>
              <a:t>přílohy žádosti </a:t>
            </a:r>
            <a:endParaRPr lang="cs-CZ" sz="4000" u="sng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0" y="1064970"/>
            <a:ext cx="12208747" cy="5111994"/>
          </a:xfrm>
        </p:spPr>
        <p:txBody>
          <a:bodyPr>
            <a:noAutofit/>
          </a:bodyPr>
          <a:lstStyle/>
          <a:p>
            <a:r>
              <a:rPr lang="cs-CZ" sz="1400" b="1" dirty="0" smtClean="0"/>
              <a:t>1 </a:t>
            </a:r>
            <a:r>
              <a:rPr lang="cs-CZ" sz="1400" dirty="0" smtClean="0"/>
              <a:t>Plná moc (vzor Plné moci je přílohou č. 11 Obecných pravidel) </a:t>
            </a:r>
          </a:p>
          <a:p>
            <a:r>
              <a:rPr lang="pt-BR" sz="1400" b="1" dirty="0" smtClean="0"/>
              <a:t>2 </a:t>
            </a:r>
            <a:r>
              <a:rPr lang="pt-BR" sz="1400" dirty="0" smtClean="0"/>
              <a:t>Zadávací a výběrová řízení</a:t>
            </a:r>
            <a:r>
              <a:rPr lang="cs-CZ" sz="1400" dirty="0" smtClean="0"/>
              <a:t> (pouze uzavřenou smlouvu na plnění zakázky, pokud je) </a:t>
            </a:r>
            <a:endParaRPr lang="pt-BR" sz="1400" dirty="0" smtClean="0"/>
          </a:p>
          <a:p>
            <a:r>
              <a:rPr lang="cs-CZ" sz="1400" b="1" dirty="0"/>
              <a:t>3</a:t>
            </a:r>
            <a:r>
              <a:rPr lang="cs-CZ" sz="1400" b="1" dirty="0" smtClean="0"/>
              <a:t> </a:t>
            </a:r>
            <a:r>
              <a:rPr lang="cs-CZ" sz="1400" dirty="0" smtClean="0"/>
              <a:t>Studie proveditelnosti (podle osnovy uvedené v příloze č. 4E Specifických pravidel) </a:t>
            </a:r>
          </a:p>
          <a:p>
            <a:r>
              <a:rPr lang="cs-CZ" sz="1400" b="1" dirty="0"/>
              <a:t>4</a:t>
            </a:r>
            <a:r>
              <a:rPr lang="cs-CZ" sz="1400" b="1" dirty="0" smtClean="0"/>
              <a:t> </a:t>
            </a:r>
            <a:r>
              <a:rPr lang="cs-CZ" sz="1400" dirty="0" smtClean="0"/>
              <a:t>Karta souladu projektu s principy udržitelné mobility (podle osnovy uvedené v příloze č. 5 Specifických pravidel) </a:t>
            </a:r>
          </a:p>
          <a:p>
            <a:r>
              <a:rPr lang="cs-CZ" sz="1400" b="1" dirty="0"/>
              <a:t>5</a:t>
            </a:r>
            <a:r>
              <a:rPr lang="cs-CZ" sz="1400" b="1" dirty="0" smtClean="0"/>
              <a:t> </a:t>
            </a:r>
            <a:r>
              <a:rPr lang="cs-CZ" sz="1400" dirty="0" smtClean="0"/>
              <a:t>Čestné prohlášení o skutečném majiteli (Vzor čestného prohlášení je přílohou Obecných pravidel č. 30.) </a:t>
            </a:r>
          </a:p>
          <a:p>
            <a:r>
              <a:rPr lang="cs-CZ" sz="1400" b="1" dirty="0"/>
              <a:t>6</a:t>
            </a:r>
            <a:r>
              <a:rPr lang="cs-CZ" sz="1400" b="1" dirty="0" smtClean="0"/>
              <a:t> </a:t>
            </a:r>
            <a:r>
              <a:rPr lang="cs-CZ" sz="1400" dirty="0" smtClean="0"/>
              <a:t>Územní rozhodnutí nebo územní souhlas nebo veřejnoprávní smlouva nahrazující územní řízení</a:t>
            </a:r>
          </a:p>
          <a:p>
            <a:r>
              <a:rPr lang="cs-CZ" sz="1400" b="1" dirty="0"/>
              <a:t>7</a:t>
            </a:r>
            <a:r>
              <a:rPr lang="cs-CZ" sz="1400" b="1" dirty="0" smtClean="0"/>
              <a:t> </a:t>
            </a:r>
            <a:r>
              <a:rPr lang="cs-CZ" sz="1400" dirty="0" smtClean="0"/>
              <a:t>Žádost o stavební povolení, případně stavební povolení nebo souhlas s provedením ohlášeného stavebního záměru nebo veřejnoprávní smlouva nahrazující </a:t>
            </a:r>
            <a:r>
              <a:rPr lang="cs-CZ" sz="1400" dirty="0" err="1" smtClean="0"/>
              <a:t>st.p</a:t>
            </a:r>
            <a:r>
              <a:rPr lang="cs-CZ" sz="1400" dirty="0" smtClean="0"/>
              <a:t>.</a:t>
            </a:r>
          </a:p>
          <a:p>
            <a:r>
              <a:rPr lang="cs-CZ" sz="1400" b="1" dirty="0"/>
              <a:t>8</a:t>
            </a:r>
            <a:r>
              <a:rPr lang="cs-CZ" sz="1400" b="1" dirty="0" smtClean="0"/>
              <a:t> </a:t>
            </a:r>
            <a:r>
              <a:rPr lang="cs-CZ" sz="1400" dirty="0" smtClean="0"/>
              <a:t>Projektová dokumentace pro vydání stavebního povolení nebo ohlášení stavby</a:t>
            </a:r>
          </a:p>
          <a:p>
            <a:r>
              <a:rPr lang="cs-CZ" sz="1400" b="1" dirty="0"/>
              <a:t>9</a:t>
            </a:r>
            <a:r>
              <a:rPr lang="cs-CZ" sz="1400" b="1" dirty="0" smtClean="0"/>
              <a:t> </a:t>
            </a:r>
            <a:r>
              <a:rPr lang="cs-CZ" sz="1400" dirty="0" smtClean="0"/>
              <a:t>Položkový rozpočet stavby</a:t>
            </a:r>
          </a:p>
          <a:p>
            <a:r>
              <a:rPr lang="cs-CZ" sz="1400" b="1" dirty="0" smtClean="0"/>
              <a:t>10 </a:t>
            </a:r>
            <a:r>
              <a:rPr lang="cs-CZ" sz="1400" dirty="0" smtClean="0"/>
              <a:t>Doklady k výkupu nemovitostí</a:t>
            </a:r>
          </a:p>
          <a:p>
            <a:r>
              <a:rPr lang="cs-CZ" sz="1400" b="1" dirty="0" smtClean="0"/>
              <a:t>11 </a:t>
            </a:r>
            <a:r>
              <a:rPr lang="cs-CZ" sz="1400" dirty="0" smtClean="0"/>
              <a:t>Výpočet čistých jiných peněžních příjmů</a:t>
            </a:r>
          </a:p>
          <a:p>
            <a:r>
              <a:rPr lang="cs-CZ" sz="1400" b="1" dirty="0" smtClean="0"/>
              <a:t>12 </a:t>
            </a:r>
            <a:r>
              <a:rPr lang="cs-CZ" sz="1400" dirty="0" smtClean="0"/>
              <a:t>Smlouva o spolupráci (pokud je projekt realizován na území více obcí – vzor viz příloha č. 16 Obecných pravidel)  </a:t>
            </a:r>
          </a:p>
          <a:p>
            <a:pPr marL="0" indent="0">
              <a:buNone/>
            </a:pPr>
            <a:endParaRPr lang="cs-CZ" sz="1400" b="1" dirty="0" smtClean="0"/>
          </a:p>
          <a:p>
            <a:pPr marL="0" indent="0">
              <a:buNone/>
            </a:pPr>
            <a:r>
              <a:rPr lang="cs-CZ" sz="1400" b="1" dirty="0" smtClean="0"/>
              <a:t>Pokud je některá povinná příloha pro žadatele nerelevantní, žadatel nahraje jako přílohu dokument, ve kterém uvede zdůvodnění nedoložení povinné přílohy.</a:t>
            </a:r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178262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476295"/>
            <a:ext cx="11194002" cy="435133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b="1" u="sng" dirty="0" smtClean="0">
                <a:cs typeface="Times New Roman" panose="02020603050405020304" pitchFamily="18" charset="0"/>
              </a:rPr>
              <a:t>POVINNÁ PUBLICITA</a:t>
            </a:r>
          </a:p>
          <a:p>
            <a:pPr marL="0" indent="0">
              <a:buNone/>
            </a:pPr>
            <a:endParaRPr lang="cs-CZ" sz="11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/>
              <a:t>Po vydání prvního právního aktu v průběhu realizace </a:t>
            </a:r>
            <a:r>
              <a:rPr lang="cs-CZ" sz="2000" dirty="0" smtClean="0"/>
              <a:t>projektu:</a:t>
            </a:r>
            <a:endParaRPr lang="cs-CZ" sz="2000" dirty="0"/>
          </a:p>
          <a:p>
            <a:r>
              <a:rPr lang="cs-CZ" sz="2000" b="1" dirty="0"/>
              <a:t>internetové </a:t>
            </a:r>
            <a:r>
              <a:rPr lang="cs-CZ" sz="2000" b="1" dirty="0" smtClean="0"/>
              <a:t>stránky</a:t>
            </a:r>
            <a:r>
              <a:rPr lang="cs-CZ" sz="2000" dirty="0"/>
              <a:t> </a:t>
            </a:r>
            <a:r>
              <a:rPr lang="cs-CZ" sz="2000" dirty="0" smtClean="0"/>
              <a:t>- zveřejnění stručného </a:t>
            </a:r>
            <a:r>
              <a:rPr lang="cs-CZ" sz="2000" dirty="0"/>
              <a:t>popis projektu, jeho cíle, výsledky a informaci, že je na projekt poskytována finanční podpora z EU. Na internetových stránkách musí být umístěna loga EU a MMR ČR </a:t>
            </a:r>
            <a:r>
              <a:rPr lang="cs-CZ" sz="2000" dirty="0" smtClean="0"/>
              <a:t>(</a:t>
            </a:r>
            <a:r>
              <a:rPr lang="cs-CZ" sz="2000" dirty="0"/>
              <a:t>viz kap. </a:t>
            </a:r>
            <a:r>
              <a:rPr lang="cs-CZ" sz="2000" dirty="0" smtClean="0"/>
              <a:t>13.3 Obecných pravidel). </a:t>
            </a:r>
            <a:endParaRPr lang="cs-CZ" sz="2000" dirty="0"/>
          </a:p>
          <a:p>
            <a:r>
              <a:rPr lang="cs-CZ" sz="2000" b="1" dirty="0"/>
              <a:t>příjemce</a:t>
            </a:r>
            <a:r>
              <a:rPr lang="cs-CZ" sz="2000" dirty="0"/>
              <a:t> umístí po zahájení realizace projektu na viditelném místě v místě realizace projektu </a:t>
            </a:r>
            <a:r>
              <a:rPr lang="cs-CZ" sz="2000" b="1" dirty="0"/>
              <a:t>plakát </a:t>
            </a:r>
            <a:r>
              <a:rPr lang="cs-CZ" sz="2000" dirty="0"/>
              <a:t>o minimální velikost A3 (lze použít na výšku i na šířku). Na plakátu musí být uveden název projektu, hlavní cíl projektu a věta: Projekt &lt;název projektu&gt; je spolufinancován Evropskou unií. </a:t>
            </a:r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dirty="0"/>
              <a:t>Příjemce popisuje realizované formy publicity ve Zprávě o realizaci. Pro ověření publicity dokládá příjemce jako přílohu Zprávy o realizace fotografie realizované publicity a </a:t>
            </a:r>
            <a:r>
              <a:rPr lang="cs-CZ" dirty="0" err="1"/>
              <a:t>screenshot</a:t>
            </a:r>
            <a:r>
              <a:rPr lang="cs-CZ" dirty="0"/>
              <a:t> webových stránek. </a:t>
            </a:r>
            <a:endParaRPr lang="cs-CZ" dirty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99528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59798" y="1280820"/>
            <a:ext cx="12032202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000" b="1" u="sng" dirty="0" smtClean="0">
                <a:cs typeface="Times New Roman" panose="02020603050405020304" pitchFamily="18" charset="0"/>
              </a:rPr>
              <a:t>Podmínky pro výběrová řízení (metodický pokyn pro zadávání zakázek – příloha č. 3 Obecných pravidel)</a:t>
            </a:r>
            <a:endParaRPr lang="cs-CZ" sz="2000" dirty="0"/>
          </a:p>
          <a:p>
            <a:r>
              <a:rPr lang="cs-CZ" sz="2000" dirty="0"/>
              <a:t>Příjemci </a:t>
            </a:r>
            <a:r>
              <a:rPr lang="cs-CZ" sz="2000" dirty="0" smtClean="0"/>
              <a:t>nemusí dodržovat </a:t>
            </a:r>
            <a:r>
              <a:rPr lang="cs-CZ" sz="2000" dirty="0"/>
              <a:t>postupy </a:t>
            </a:r>
            <a:r>
              <a:rPr lang="cs-CZ" sz="2000" dirty="0" smtClean="0"/>
              <a:t>v </a:t>
            </a:r>
            <a:r>
              <a:rPr lang="cs-CZ" sz="2000" dirty="0"/>
              <a:t>tomto MP </a:t>
            </a:r>
            <a:r>
              <a:rPr lang="cs-CZ" sz="2000" dirty="0" smtClean="0"/>
              <a:t>při zadávání zakázek </a:t>
            </a:r>
            <a:r>
              <a:rPr lang="cs-CZ" sz="2000" dirty="0"/>
              <a:t>malého rozsahu, jejichž předpokládaná hodnota je nižší než: </a:t>
            </a:r>
            <a:r>
              <a:rPr lang="pl-PL" sz="2000" dirty="0"/>
              <a:t>400 000,- Kč bez DPH </a:t>
            </a:r>
            <a:r>
              <a:rPr lang="pl-PL" sz="2000" dirty="0" smtClean="0"/>
              <a:t>(musí dodržet transparentnost a zamezit střetu zájmů)</a:t>
            </a:r>
          </a:p>
          <a:p>
            <a:r>
              <a:rPr lang="pl-PL" sz="2000" dirty="0" smtClean="0"/>
              <a:t>Výzva min. 3 dodavatelům, zadávací dokumentace (</a:t>
            </a:r>
            <a:r>
              <a:rPr lang="cs-CZ" sz="2000" dirty="0"/>
              <a:t>d</a:t>
            </a:r>
            <a:r>
              <a:rPr lang="cs-CZ" sz="2000" dirty="0" smtClean="0"/>
              <a:t>ruh a předmět zakázky, doba a místo plnění, </a:t>
            </a:r>
            <a:r>
              <a:rPr lang="pl-PL" sz="2000" dirty="0" smtClean="0"/>
              <a:t>kvalifikační předpoklady, výběrová kritéria, obchodní podmínky, </a:t>
            </a:r>
            <a:r>
              <a:rPr lang="cs-CZ" sz="2000" dirty="0"/>
              <a:t>p</a:t>
            </a:r>
            <a:r>
              <a:rPr lang="cs-CZ" sz="2000" dirty="0" smtClean="0"/>
              <a:t>odmínky </a:t>
            </a:r>
            <a:r>
              <a:rPr lang="cs-CZ" sz="2000" dirty="0"/>
              <a:t>a požadavky na zpracování nabídky</a:t>
            </a:r>
            <a:r>
              <a:rPr lang="cs-CZ" sz="2000" dirty="0" smtClean="0"/>
              <a:t>, atd.) </a:t>
            </a:r>
            <a:endParaRPr lang="cs-CZ" sz="2000" dirty="0"/>
          </a:p>
          <a:p>
            <a:r>
              <a:rPr lang="cs-CZ" sz="2000" dirty="0"/>
              <a:t>Lhůta pro podání nabídek nesmí </a:t>
            </a:r>
            <a:r>
              <a:rPr lang="cs-CZ" sz="2000" dirty="0" smtClean="0"/>
              <a:t>být</a:t>
            </a:r>
            <a:r>
              <a:rPr lang="pl-PL" sz="2000" dirty="0" smtClean="0"/>
              <a:t> </a:t>
            </a:r>
            <a:r>
              <a:rPr lang="pl-PL" sz="2000" dirty="0"/>
              <a:t>u zakázek malého rozsahu kratší než 10 dnů, </a:t>
            </a:r>
            <a:endParaRPr lang="pl-PL" sz="2000" dirty="0" smtClean="0"/>
          </a:p>
          <a:p>
            <a:r>
              <a:rPr lang="pl-PL" sz="2000" dirty="0" smtClean="0"/>
              <a:t>Ustanovení hodnotící komise</a:t>
            </a:r>
          </a:p>
          <a:p>
            <a:r>
              <a:rPr lang="pl-PL" sz="2000" dirty="0" smtClean="0"/>
              <a:t>Otevírání nabídek</a:t>
            </a:r>
          </a:p>
          <a:p>
            <a:r>
              <a:rPr lang="pl-PL" sz="2000" dirty="0" smtClean="0"/>
              <a:t>Posouzení kvalifikace</a:t>
            </a:r>
          </a:p>
          <a:p>
            <a:r>
              <a:rPr lang="pl-PL" sz="2000" dirty="0" smtClean="0"/>
              <a:t>Hodnocení nabídek</a:t>
            </a:r>
          </a:p>
          <a:p>
            <a:r>
              <a:rPr lang="pl-PL" sz="2000" dirty="0" smtClean="0"/>
              <a:t>Oznámení o výběru nejvhodnější nabídky</a:t>
            </a:r>
          </a:p>
          <a:p>
            <a:r>
              <a:rPr lang="pl-PL" sz="2000" dirty="0" smtClean="0"/>
              <a:t>Profil zadavatele</a:t>
            </a:r>
            <a:endParaRPr lang="pl-PL" sz="2000" dirty="0"/>
          </a:p>
          <a:p>
            <a:endParaRPr lang="cs-CZ" sz="2000" dirty="0"/>
          </a:p>
          <a:p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2000" b="1" u="sng" dirty="0" smtClean="0"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5310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Obecná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http://</a:t>
            </a:r>
            <a:r>
              <a:rPr lang="cs-CZ" sz="18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www.irop.mmr.cz/cs/Vyzvy/Seznam/Vyzva-c-53-Udrzitelna-doprava-integrovane-projekty</a:t>
            </a:r>
            <a:endParaRPr lang="cs-CZ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Specifická část pravidel pro žadatele a příjemce v rámci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(Bezpečnost dopravy)</a:t>
            </a:r>
            <a:endParaRPr lang="cs-CZ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r>
              <a:rPr lang="cs-CZ" sz="1800" dirty="0">
                <a:hlinkClick r:id="rId5"/>
              </a:rPr>
              <a:t>http://</a:t>
            </a:r>
            <a:r>
              <a:rPr lang="cs-CZ" sz="1800" dirty="0" smtClean="0">
                <a:hlinkClick r:id="rId5"/>
              </a:rPr>
              <a:t>www.irop.mmr.cz/cs/Vyzvy/Seznam/Vyzva-c-53-Udrzitelna-doprava-integrovane-projekty</a:t>
            </a:r>
            <a:endParaRPr lang="cs-CZ" sz="1800" dirty="0" smtClean="0"/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indent="-360000">
              <a:buFont typeface="Wingdings" panose="05000000000000000000" pitchFamily="2" charset="2"/>
              <a:buChar char="Ø"/>
            </a:pP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Výzvy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IROP jsou </a:t>
            </a:r>
            <a:r>
              <a:rPr 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stránkách MAS: 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www.mas-moravskabrana.cz</a:t>
            </a:r>
            <a:r>
              <a:rPr lang="cs-CZ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cs-CZ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7013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0080" lvl="1" indent="0" algn="ctr">
              <a:buNone/>
            </a:pPr>
            <a:r>
              <a:rPr lang="cs-CZ" sz="3200" b="1" dirty="0">
                <a:cs typeface="Times New Roman" panose="02020603050405020304" pitchFamily="18" charset="0"/>
              </a:rPr>
              <a:t>Děkuji za pozornost</a:t>
            </a:r>
          </a:p>
          <a:p>
            <a:pPr marL="280080" lvl="1" indent="0" algn="ctr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b="1" dirty="0" smtClean="0">
                <a:cs typeface="Times New Roman" panose="02020603050405020304" pitchFamily="18" charset="0"/>
              </a:rPr>
              <a:t>Marek Zábranský</a:t>
            </a:r>
            <a:endParaRPr lang="cs-CZ" sz="1800" b="1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r>
              <a:rPr lang="cs-CZ" sz="1800" dirty="0" smtClean="0">
                <a:cs typeface="Times New Roman" panose="02020603050405020304" pitchFamily="18" charset="0"/>
              </a:rPr>
              <a:t>Vedoucí SCLLD </a:t>
            </a:r>
            <a:r>
              <a:rPr lang="cs-CZ" sz="1800" dirty="0">
                <a:cs typeface="Times New Roman" panose="02020603050405020304" pitchFamily="18" charset="0"/>
              </a:rPr>
              <a:t>MAS Moravská brána</a:t>
            </a:r>
          </a:p>
          <a:p>
            <a:pPr marL="280080" lvl="1" indent="0" algn="ctr">
              <a:buNone/>
            </a:pPr>
            <a:endParaRPr lang="cs-CZ" sz="1800" dirty="0">
              <a:cs typeface="Times New Roman" panose="02020603050405020304" pitchFamily="18" charset="0"/>
            </a:endParaRPr>
          </a:p>
          <a:p>
            <a:pPr marL="280080" lvl="1" indent="0" algn="ctr">
              <a:buNone/>
            </a:pP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Tel: (+420) 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739 344 119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cs-CZ" sz="1800" dirty="0">
                <a:solidFill>
                  <a:srgbClr val="000000"/>
                </a:solidFill>
                <a:cs typeface="Times New Roman" panose="02020603050405020304" pitchFamily="18" charset="0"/>
              </a:rPr>
              <a:t>E-mail: </a:t>
            </a:r>
            <a:r>
              <a:rPr lang="cs-CZ" sz="1800" dirty="0" smtClean="0">
                <a:solidFill>
                  <a:srgbClr val="000000"/>
                </a:solidFill>
                <a:cs typeface="Times New Roman" panose="02020603050405020304" pitchFamily="18" charset="0"/>
              </a:rPr>
              <a:t>manazer@mas-moravskabrana.cz</a:t>
            </a:r>
            <a:endParaRPr lang="cs-CZ" sz="1800" dirty="0">
              <a:solidFill>
                <a:srgbClr val="000000"/>
              </a:solidFill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5420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27060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400" b="1" dirty="0"/>
              <a:t>4</a:t>
            </a:r>
            <a:r>
              <a:rPr lang="cs-CZ" sz="2400" b="1" dirty="0" smtClean="0"/>
              <a:t>.výzva IROP  </a:t>
            </a:r>
            <a:r>
              <a:rPr lang="cs-CZ" sz="2400" b="1" dirty="0"/>
              <a:t>– </a:t>
            </a:r>
            <a:r>
              <a:rPr lang="cs-CZ" sz="2400" b="1" dirty="0" smtClean="0"/>
              <a:t>Rozvoj </a:t>
            </a:r>
            <a:r>
              <a:rPr lang="cs-CZ" sz="2400" b="1" dirty="0" err="1" smtClean="0"/>
              <a:t>cyklodopravy</a:t>
            </a:r>
            <a:r>
              <a:rPr lang="cs-CZ" sz="2400" b="1" dirty="0" smtClean="0"/>
              <a:t> v obcích i mezi obcemi </a:t>
            </a:r>
            <a:r>
              <a:rPr lang="cs-CZ" sz="2400" b="1" dirty="0"/>
              <a:t>– MAS Moravská brána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 smtClean="0">
                <a:cs typeface="Times New Roman" panose="02020603050405020304" pitchFamily="18" charset="0"/>
              </a:rPr>
              <a:t>Vyhlášení výzvy: 27.8.2018                                Ukončení příjmu žádostí: 5.10.2018, 12:00       </a:t>
            </a:r>
          </a:p>
          <a:p>
            <a:pPr marL="0" indent="0">
              <a:buNone/>
            </a:pPr>
            <a:endParaRPr lang="cs-CZ" sz="1000" dirty="0" smtClean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</a:t>
            </a:r>
            <a:r>
              <a:rPr lang="cs-CZ" sz="2000" dirty="0" smtClean="0">
                <a:cs typeface="Times New Roman" panose="02020603050405020304" pitchFamily="18" charset="0"/>
              </a:rPr>
              <a:t>inanční </a:t>
            </a:r>
            <a:r>
              <a:rPr lang="cs-CZ" sz="2000" dirty="0">
                <a:cs typeface="Times New Roman" panose="02020603050405020304" pitchFamily="18" charset="0"/>
              </a:rPr>
              <a:t>alokace výzvy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Rozhodná pro výběr projektů k financování:         </a:t>
            </a:r>
            <a:r>
              <a:rPr lang="cs-CZ" sz="2000" b="1" dirty="0" smtClean="0">
                <a:cs typeface="Times New Roman" panose="02020603050405020304" pitchFamily="18" charset="0"/>
              </a:rPr>
              <a:t>13 809 470</a:t>
            </a:r>
            <a:r>
              <a:rPr lang="cs-CZ" sz="2000" b="1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Minimální výše celkových způsobilých výdajů:         </a:t>
            </a:r>
            <a:r>
              <a:rPr lang="cs-CZ" sz="2000" dirty="0" smtClean="0">
                <a:cs typeface="Times New Roman" panose="02020603050405020304" pitchFamily="18" charset="0"/>
              </a:rPr>
              <a:t>   1 000 </a:t>
            </a:r>
            <a:r>
              <a:rPr lang="cs-CZ" sz="2000" dirty="0">
                <a:cs typeface="Times New Roman" panose="02020603050405020304" pitchFamily="18" charset="0"/>
              </a:rPr>
              <a:t>000,- Kč</a:t>
            </a:r>
          </a:p>
          <a:p>
            <a:pPr indent="-360000">
              <a:buFont typeface="Wingdings" panose="05000000000000000000" pitchFamily="2" charset="2"/>
              <a:buChar char="Ø"/>
            </a:pPr>
            <a:r>
              <a:rPr lang="cs-CZ" sz="2000" dirty="0">
                <a:cs typeface="Times New Roman" panose="02020603050405020304" pitchFamily="18" charset="0"/>
              </a:rPr>
              <a:t>Maximální výše celkových způsobilých výdajů:     </a:t>
            </a:r>
            <a:r>
              <a:rPr lang="cs-CZ" sz="2000" dirty="0" smtClean="0">
                <a:cs typeface="Times New Roman" panose="02020603050405020304" pitchFamily="18" charset="0"/>
              </a:rPr>
              <a:t>    13 809 470</a:t>
            </a:r>
            <a:r>
              <a:rPr lang="cs-CZ" sz="2000" dirty="0">
                <a:cs typeface="Times New Roman" panose="02020603050405020304" pitchFamily="18" charset="0"/>
              </a:rPr>
              <a:t>,- Kč</a:t>
            </a:r>
          </a:p>
          <a:p>
            <a:pPr marL="0" indent="0">
              <a:buNone/>
            </a:pPr>
            <a:endParaRPr lang="cs-CZ" sz="20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cs-CZ" sz="2000" dirty="0">
                <a:cs typeface="Times New Roman" panose="02020603050405020304" pitchFamily="18" charset="0"/>
              </a:rPr>
              <a:t>Forma </a:t>
            </a:r>
            <a:r>
              <a:rPr lang="cs-CZ" sz="2000" dirty="0" smtClean="0">
                <a:cs typeface="Times New Roman" panose="02020603050405020304" pitchFamily="18" charset="0"/>
              </a:rPr>
              <a:t>podpory: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  <a:r>
              <a:rPr lang="cs-CZ" sz="2200" b="1" dirty="0" smtClean="0">
                <a:cs typeface="Times New Roman" panose="02020603050405020304" pitchFamily="18" charset="0"/>
              </a:rPr>
              <a:t>ex-post</a:t>
            </a:r>
            <a:r>
              <a:rPr lang="cs-CZ" sz="1800" b="1" dirty="0" smtClean="0">
                <a:cs typeface="Times New Roman" panose="02020603050405020304" pitchFamily="18" charset="0"/>
              </a:rPr>
              <a:t> </a:t>
            </a:r>
            <a:r>
              <a:rPr lang="cs-CZ" sz="1900" dirty="0">
                <a:cs typeface="Times New Roman" panose="02020603050405020304" pitchFamily="18" charset="0"/>
              </a:rPr>
              <a:t>(</a:t>
            </a:r>
            <a:r>
              <a:rPr lang="cs-CZ" sz="1900" dirty="0" smtClean="0"/>
              <a:t>Platba až po kompletním dokončení projektu, nutné tedy předfinancování žadatelem)</a:t>
            </a:r>
          </a:p>
          <a:p>
            <a:pPr marL="0" indent="0">
              <a:buNone/>
            </a:pPr>
            <a:r>
              <a:rPr lang="cs-CZ" sz="1900" dirty="0" smtClean="0">
                <a:cs typeface="Times New Roman" panose="02020603050405020304" pitchFamily="18" charset="0"/>
              </a:rPr>
              <a:t>Dotace: </a:t>
            </a:r>
            <a:r>
              <a:rPr lang="it-IT" sz="2000" dirty="0"/>
              <a:t>Evropský fond pro regionální rozvoj - 95 %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cs-CZ" sz="3200" dirty="0"/>
          </a:p>
          <a:p>
            <a:pPr marL="0" indent="0">
              <a:buNone/>
            </a:pPr>
            <a:endParaRPr lang="cs-CZ" sz="3200" dirty="0"/>
          </a:p>
          <a:p>
            <a:pPr marL="444500" indent="0">
              <a:lnSpc>
                <a:spcPct val="100000"/>
              </a:lnSpc>
              <a:buNone/>
            </a:pPr>
            <a:endParaRPr lang="cs-CZ" sz="2200" dirty="0"/>
          </a:p>
          <a:p>
            <a:pPr marL="444500" indent="-444500"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cs-CZ" sz="4000" b="1" spc="-150" dirty="0"/>
              <a:t> </a:t>
            </a: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502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59798" y="1206634"/>
            <a:ext cx="11670189" cy="46526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3100" b="1" dirty="0"/>
              <a:t>Pro tuto výzvu MAS jsou oprávněnými žadateli:</a:t>
            </a:r>
          </a:p>
          <a:p>
            <a:pPr marL="0" indent="0">
              <a:buNone/>
            </a:pPr>
            <a:r>
              <a:rPr lang="cs-CZ" dirty="0"/>
              <a:t>• obce</a:t>
            </a:r>
          </a:p>
          <a:p>
            <a:pPr marL="0" indent="0">
              <a:buNone/>
            </a:pPr>
            <a:r>
              <a:rPr lang="cs-CZ" dirty="0"/>
              <a:t>• dobrovolné svazky obcí</a:t>
            </a:r>
          </a:p>
          <a:p>
            <a:pPr marL="0" indent="0">
              <a:buNone/>
            </a:pPr>
            <a:r>
              <a:rPr lang="cs-CZ" dirty="0" smtClean="0"/>
              <a:t>• </a:t>
            </a:r>
            <a:r>
              <a:rPr lang="cs-CZ" dirty="0"/>
              <a:t>organizace zřizované nebo zakládané obcemi</a:t>
            </a:r>
          </a:p>
          <a:p>
            <a:pPr marL="0" indent="0">
              <a:buNone/>
            </a:pPr>
            <a:r>
              <a:rPr lang="cs-CZ" dirty="0"/>
              <a:t>• organizace zřizované nebo zakládané dobrovolnými svazky obcí</a:t>
            </a: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9060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cs-CZ" dirty="0">
              <a:solidFill>
                <a:schemeClr val="tx1"/>
              </a:solidFill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6294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670189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dirty="0"/>
              <a:t>Podporované aktivity </a:t>
            </a:r>
          </a:p>
          <a:p>
            <a:pPr marL="0" indent="0">
              <a:buNone/>
            </a:pPr>
            <a:r>
              <a:rPr lang="cs-CZ" sz="2000" dirty="0"/>
              <a:t>Projekty budou zaměřeny na rozvoj podmínek pro bezmotorovou dopravu do zaměstnání, škol a za službami v oblastech:</a:t>
            </a:r>
          </a:p>
          <a:p>
            <a:pPr lvl="0"/>
            <a:r>
              <a:rPr lang="cs-CZ" sz="2000" i="1" dirty="0"/>
              <a:t>výstavba samostatných stezek pro cyklisty </a:t>
            </a:r>
            <a:endParaRPr lang="cs-CZ" sz="2000" dirty="0"/>
          </a:p>
          <a:p>
            <a:pPr lvl="0"/>
            <a:r>
              <a:rPr lang="cs-CZ" sz="2000" i="1" dirty="0"/>
              <a:t>výstavba stezek pro cyklisty a chodce se společným nebo odděleným provozem </a:t>
            </a:r>
            <a:endParaRPr lang="cs-CZ" sz="2000" dirty="0"/>
          </a:p>
          <a:p>
            <a:pPr marL="0" indent="0">
              <a:buNone/>
            </a:pPr>
            <a:endParaRPr lang="cs-CZ" sz="2000" dirty="0" smtClean="0"/>
          </a:p>
          <a:p>
            <a:pPr marL="0" indent="0">
              <a:buNone/>
            </a:pPr>
            <a:r>
              <a:rPr lang="cs-CZ" sz="2000" dirty="0" smtClean="0"/>
              <a:t>Součástí </a:t>
            </a:r>
            <a:r>
              <a:rPr lang="cs-CZ" sz="2000" dirty="0"/>
              <a:t>projektu mohou být jízdní pruhy pro cyklisty, přejezdy pro cyklisty, jejich nasvětleni a</a:t>
            </a:r>
          </a:p>
          <a:p>
            <a:pPr marL="0" indent="0">
              <a:buNone/>
            </a:pPr>
            <a:r>
              <a:rPr lang="cs-CZ" sz="2000" dirty="0"/>
              <a:t>ochranné ostrůvky a doplňkově lze do projektu zařadit zelené pásy a liniové výsadby u cyklostezek.</a:t>
            </a:r>
          </a:p>
          <a:p>
            <a:pPr marL="0" indent="0">
              <a:buNone/>
            </a:pPr>
            <a:r>
              <a:rPr lang="cs-CZ" sz="2000" dirty="0"/>
              <a:t> </a:t>
            </a:r>
          </a:p>
          <a:p>
            <a:pPr marL="0" indent="0">
              <a:buNone/>
            </a:pPr>
            <a:r>
              <a:rPr lang="cs-CZ" sz="2000" dirty="0"/>
              <a:t>Projekty nebudou zaměřeny na výstavbu cyklotras a rekonstrukci cyklostezek a cyklotras ani </a:t>
            </a:r>
            <a:r>
              <a:rPr lang="cs-CZ" sz="2000" dirty="0" smtClean="0"/>
              <a:t>na výstavbu </a:t>
            </a:r>
            <a:r>
              <a:rPr lang="cs-CZ" sz="2000" dirty="0"/>
              <a:t>parkovacích míst pro jízdní kola.</a:t>
            </a:r>
            <a:endParaRPr lang="cs-CZ" sz="2100" b="1" dirty="0"/>
          </a:p>
          <a:p>
            <a:pPr marL="0" indent="0">
              <a:buNone/>
            </a:pPr>
            <a:endParaRPr lang="cs-CZ" sz="2100" b="1" dirty="0"/>
          </a:p>
          <a:p>
            <a:pPr marL="514350" indent="-514350">
              <a:buFont typeface="+mj-lt"/>
              <a:buAutoNum type="arabicPeriod"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47884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045336"/>
            <a:ext cx="12191999" cy="478229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2300" b="1" u="sng" dirty="0" smtClean="0"/>
              <a:t>Hlavní způsobilé aktivity </a:t>
            </a:r>
            <a:endParaRPr lang="cs-CZ" sz="2400" dirty="0"/>
          </a:p>
          <a:p>
            <a:r>
              <a:rPr lang="cs-CZ" sz="2400" dirty="0" smtClean="0"/>
              <a:t>Výstavba </a:t>
            </a:r>
            <a:r>
              <a:rPr lang="cs-CZ" sz="2400" dirty="0"/>
              <a:t>samostatných stezek pro cyklisty nebo stezek pro cyklisty a chodce se společným </a:t>
            </a:r>
            <a:r>
              <a:rPr lang="cs-CZ" sz="2400" dirty="0" smtClean="0"/>
              <a:t>nebo odděleným </a:t>
            </a:r>
            <a:r>
              <a:rPr lang="cs-CZ" sz="2400" dirty="0"/>
              <a:t>provozem s dopravním značením C8a,b, C9a,b nebo C10a,b, sloužících k dopravě do </a:t>
            </a:r>
            <a:r>
              <a:rPr lang="cs-CZ" sz="2400" dirty="0" smtClean="0"/>
              <a:t>zaměstnání, škol </a:t>
            </a:r>
            <a:r>
              <a:rPr lang="cs-CZ" sz="2400" dirty="0"/>
              <a:t>a za službami</a:t>
            </a:r>
          </a:p>
          <a:p>
            <a:r>
              <a:rPr lang="cs-CZ" sz="2400" dirty="0" smtClean="0"/>
              <a:t>Výstavba </a:t>
            </a:r>
            <a:r>
              <a:rPr lang="cs-CZ" sz="2400" dirty="0"/>
              <a:t>jízdních pruhů pro cyklisty nebo společných pásů pro cyklisty a chodce v přidruženém </a:t>
            </a:r>
            <a:r>
              <a:rPr lang="cs-CZ" sz="2400" dirty="0" smtClean="0"/>
              <a:t>prostoru silnic </a:t>
            </a:r>
            <a:r>
              <a:rPr lang="cs-CZ" sz="2400" dirty="0"/>
              <a:t>a místních komunikací s dopravním značením C8a,b, C9a,b nebo C10a,b, sloužících k dopravě </a:t>
            </a:r>
            <a:r>
              <a:rPr lang="cs-CZ" sz="2400" dirty="0" smtClean="0"/>
              <a:t>do </a:t>
            </a:r>
            <a:r>
              <a:rPr lang="pl-PL" sz="2400" dirty="0" smtClean="0"/>
              <a:t>zaměstnání</a:t>
            </a:r>
            <a:r>
              <a:rPr lang="pl-PL" sz="2400" dirty="0"/>
              <a:t>, škol a za službami</a:t>
            </a:r>
          </a:p>
          <a:p>
            <a:r>
              <a:rPr lang="cs-CZ" sz="2400" dirty="0" smtClean="0"/>
              <a:t>Realizace </a:t>
            </a:r>
            <a:r>
              <a:rPr lang="cs-CZ" sz="2400" dirty="0"/>
              <a:t>liniových opatření pro cyklisty v hlavním dopravním prostoru silnic a místních komunikací </a:t>
            </a:r>
            <a:r>
              <a:rPr lang="cs-CZ" sz="2400" dirty="0" smtClean="0"/>
              <a:t>v podobě </a:t>
            </a:r>
            <a:r>
              <a:rPr lang="cs-CZ" sz="2400" dirty="0"/>
              <a:t>vyhrazených jízdních pruhů pro cyklisty, piktogramových koridorů pro cyklisty nebo </a:t>
            </a:r>
            <a:r>
              <a:rPr lang="cs-CZ" sz="2400" dirty="0" smtClean="0"/>
              <a:t>vyhrazených jízdních </a:t>
            </a:r>
            <a:r>
              <a:rPr lang="cs-CZ" sz="2400" dirty="0"/>
              <a:t>pruhů pro autobusy a jízdní kola, sloužících k dopravě do zaměstnání, škol a za službami.</a:t>
            </a:r>
            <a:r>
              <a:rPr lang="cs-CZ" sz="2400" dirty="0" smtClean="0"/>
              <a:t>, </a:t>
            </a:r>
            <a:endParaRPr lang="cs-CZ" sz="2400" dirty="0"/>
          </a:p>
          <a:p>
            <a:r>
              <a:rPr lang="cs-CZ" sz="2400" dirty="0" smtClean="0"/>
              <a:t>DPH (neplátci DPH, nebo </a:t>
            </a:r>
            <a:r>
              <a:rPr lang="cs-CZ" sz="2400" dirty="0"/>
              <a:t>plátce </a:t>
            </a:r>
            <a:r>
              <a:rPr lang="cs-CZ" sz="2400" dirty="0" smtClean="0"/>
              <a:t>DPH nemá k projektovým </a:t>
            </a:r>
            <a:r>
              <a:rPr lang="cs-CZ" sz="2400" dirty="0"/>
              <a:t>aktivitám nárok na odpočet </a:t>
            </a:r>
            <a:r>
              <a:rPr lang="cs-CZ" sz="2400" dirty="0" smtClean="0"/>
              <a:t>vstupu)</a:t>
            </a:r>
          </a:p>
          <a:p>
            <a:pPr marL="0" indent="0">
              <a:buNone/>
            </a:pPr>
            <a:r>
              <a:rPr lang="cs-CZ" sz="2400" b="1" dirty="0"/>
              <a:t>Je možná </a:t>
            </a:r>
            <a:r>
              <a:rPr lang="cs-CZ" sz="2400" b="1" dirty="0" smtClean="0"/>
              <a:t>kombinace </a:t>
            </a:r>
            <a:r>
              <a:rPr lang="cs-CZ" sz="2400" b="1" dirty="0"/>
              <a:t>uvedených aktivit. </a:t>
            </a:r>
            <a:r>
              <a:rPr lang="cs-CZ" sz="2400" b="1" dirty="0" smtClean="0"/>
              <a:t> </a:t>
            </a:r>
            <a:endParaRPr lang="cs-CZ" sz="2400" b="1" dirty="0"/>
          </a:p>
          <a:p>
            <a:endParaRPr lang="cs-CZ" sz="2400" dirty="0"/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279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190386"/>
            <a:ext cx="11922722" cy="46372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2300" b="1" u="sng" dirty="0" smtClean="0"/>
              <a:t>Vedlejší způsobilé aktivity  </a:t>
            </a:r>
            <a:r>
              <a:rPr lang="cs-CZ" sz="2300" u="sng" dirty="0" smtClean="0"/>
              <a:t>(</a:t>
            </a:r>
            <a:r>
              <a:rPr lang="cs-CZ" sz="2400" u="sng" dirty="0" smtClean="0"/>
              <a:t>maximálně </a:t>
            </a:r>
            <a:r>
              <a:rPr lang="cs-CZ" sz="2400" u="sng" dirty="0"/>
              <a:t>15 % celkových způsobilých výdajů </a:t>
            </a:r>
            <a:r>
              <a:rPr lang="cs-CZ" sz="2400" u="sng" dirty="0" smtClean="0"/>
              <a:t>projektu) </a:t>
            </a:r>
            <a:endParaRPr lang="cs-CZ" sz="2400" dirty="0"/>
          </a:p>
          <a:p>
            <a:pPr marL="0" indent="0">
              <a:buNone/>
            </a:pPr>
            <a:endParaRPr lang="cs-CZ" sz="2400" dirty="0"/>
          </a:p>
          <a:p>
            <a:r>
              <a:rPr lang="cs-CZ" sz="2400" dirty="0" smtClean="0"/>
              <a:t>realizace </a:t>
            </a:r>
            <a:r>
              <a:rPr lang="cs-CZ" sz="2400" dirty="0"/>
              <a:t>stavbou vyvolaných investic, </a:t>
            </a:r>
          </a:p>
          <a:p>
            <a:r>
              <a:rPr lang="cs-CZ" sz="2400" dirty="0" smtClean="0"/>
              <a:t>zpracování </a:t>
            </a:r>
            <a:r>
              <a:rPr lang="cs-CZ" sz="2400" dirty="0"/>
              <a:t>projektových dokumentací</a:t>
            </a:r>
            <a:r>
              <a:rPr lang="cs-CZ" sz="2400" dirty="0" smtClean="0"/>
              <a:t>, studie proveditelnosti, zadávacího řízení </a:t>
            </a:r>
            <a:endParaRPr lang="cs-CZ" sz="2400" dirty="0"/>
          </a:p>
          <a:p>
            <a:r>
              <a:rPr lang="cs-CZ" sz="2400" dirty="0" smtClean="0"/>
              <a:t>výkup </a:t>
            </a:r>
            <a:r>
              <a:rPr lang="cs-CZ" sz="2400" dirty="0"/>
              <a:t>nemovitostí podmiňujících výstavbu, </a:t>
            </a:r>
          </a:p>
          <a:p>
            <a:r>
              <a:rPr lang="cs-CZ" sz="2400" dirty="0" smtClean="0"/>
              <a:t>provádění </a:t>
            </a:r>
            <a:r>
              <a:rPr lang="cs-CZ" sz="2400" dirty="0"/>
              <a:t>inženýrské činnosti ve výstavbě, </a:t>
            </a:r>
          </a:p>
          <a:p>
            <a:r>
              <a:rPr lang="cs-CZ" sz="2400" dirty="0" smtClean="0"/>
              <a:t>vybrané </a:t>
            </a:r>
            <a:r>
              <a:rPr lang="cs-CZ" sz="2400" dirty="0"/>
              <a:t>služby bezprostředně související s realizací projektu, </a:t>
            </a:r>
          </a:p>
          <a:p>
            <a:r>
              <a:rPr lang="cs-CZ" sz="2400" dirty="0" smtClean="0"/>
              <a:t>povinná </a:t>
            </a:r>
            <a:r>
              <a:rPr lang="cs-CZ" sz="2400" dirty="0"/>
              <a:t>publicita. </a:t>
            </a:r>
          </a:p>
          <a:p>
            <a:endParaRPr lang="cs-CZ" sz="2400" dirty="0"/>
          </a:p>
          <a:p>
            <a:endParaRPr lang="cs-CZ" sz="2400" dirty="0" smtClean="0"/>
          </a:p>
          <a:p>
            <a:endParaRPr lang="cs-CZ" sz="2400" dirty="0"/>
          </a:p>
          <a:p>
            <a:pPr marL="0" indent="0">
              <a:buNone/>
            </a:pPr>
            <a:endParaRPr lang="cs-CZ" sz="2300" b="1" dirty="0"/>
          </a:p>
          <a:p>
            <a:pPr marL="514350" indent="-514350">
              <a:buFont typeface="+mj-lt"/>
              <a:buAutoNum type="arabicPeriod"/>
            </a:pPr>
            <a:endParaRPr lang="cs-CZ" sz="2300" dirty="0"/>
          </a:p>
          <a:p>
            <a:pPr marL="0" indent="0">
              <a:buNone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69261" y="137920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2000" spc="-150" dirty="0">
              <a:latin typeface="+mn-lt"/>
            </a:endParaRPr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01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 useBgFill="1"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69278" y="1206634"/>
            <a:ext cx="11670189" cy="465262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sz="1900" b="1" u="sng" dirty="0"/>
              <a:t>Způsobilost výdajů</a:t>
            </a:r>
          </a:p>
          <a:p>
            <a:pPr marL="0" indent="0">
              <a:buNone/>
            </a:pPr>
            <a:endParaRPr lang="cs-CZ" sz="1900" dirty="0"/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>
                <a:cs typeface="Times New Roman" panose="02020603050405020304" pitchFamily="18" charset="0"/>
              </a:rPr>
              <a:t>Věcná způsobilost</a:t>
            </a:r>
          </a:p>
          <a:p>
            <a:pPr marL="0" indent="0">
              <a:buNone/>
            </a:pPr>
            <a:r>
              <a:rPr lang="cs-CZ" sz="2000" dirty="0" smtClean="0"/>
              <a:t>       -  Soulad </a:t>
            </a:r>
            <a:r>
              <a:rPr lang="cs-CZ" sz="2000" dirty="0"/>
              <a:t>s právními předpisy, pravidly IROP a podmínkami podpory, zejm. právním aktem. 	</a:t>
            </a:r>
            <a:endParaRPr lang="cs-CZ" sz="1900" dirty="0" smtClean="0">
              <a:cs typeface="Times New Roman" panose="02020603050405020304" pitchFamily="18" charset="0"/>
            </a:endParaRPr>
          </a:p>
          <a:p>
            <a:pPr marL="700088" indent="-3429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1900" dirty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Přiměřenost výdaje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900" dirty="0">
                <a:cs typeface="Times New Roman" panose="02020603050405020304" pitchFamily="18" charset="0"/>
              </a:rPr>
              <a:t> </a:t>
            </a:r>
            <a:r>
              <a:rPr lang="cs-CZ" sz="1900" dirty="0" smtClean="0">
                <a:cs typeface="Times New Roman" panose="02020603050405020304" pitchFamily="18" charset="0"/>
              </a:rPr>
              <a:t>      - </a:t>
            </a:r>
            <a:r>
              <a:rPr lang="cs-CZ" sz="2000" dirty="0"/>
              <a:t>Výdaj je hospodárný, účelný a efektivní a jeho výše odpovídá cenám v místě a čase obvyklým. 	</a:t>
            </a:r>
            <a:endParaRPr lang="cs-CZ" sz="2000" dirty="0" smtClean="0"/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</a:pPr>
            <a:endParaRPr lang="cs-CZ" sz="1900" dirty="0" smtClean="0">
              <a:cs typeface="Times New Roman" panose="02020603050405020304" pitchFamily="18" charset="0"/>
            </a:endParaRP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cs-CZ" sz="1900" dirty="0" smtClean="0">
                <a:cs typeface="Times New Roman" panose="02020603050405020304" pitchFamily="18" charset="0"/>
              </a:rPr>
              <a:t>Časová způsobilost</a:t>
            </a:r>
            <a:endParaRPr lang="cs-CZ" sz="1900" dirty="0">
              <a:cs typeface="Times New Roman" panose="02020603050405020304" pitchFamily="18" charset="0"/>
            </a:endParaRP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1800" dirty="0"/>
              <a:t>Vznik a úhrada příjemcem od 1. 1. 2014 do 31. 12. </a:t>
            </a:r>
            <a:r>
              <a:rPr lang="pl-PL" sz="1800" dirty="0" smtClean="0"/>
              <a:t>2021</a:t>
            </a:r>
            <a:r>
              <a:rPr lang="pl-PL" sz="1800" dirty="0"/>
              <a:t>	</a:t>
            </a:r>
          </a:p>
          <a:p>
            <a:pPr marL="715963" indent="-358775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cs-CZ" sz="1800" dirty="0"/>
              <a:t>Projekty nemohou být </a:t>
            </a:r>
            <a:r>
              <a:rPr lang="cs-CZ" sz="1800" dirty="0" smtClean="0"/>
              <a:t>podpořeny, </a:t>
            </a:r>
            <a:r>
              <a:rPr lang="cs-CZ" sz="1800" dirty="0"/>
              <a:t>jestliže byly fyzicky dokončeny nebo plně provedeny před předložením žádosti o podporu. 	</a:t>
            </a:r>
          </a:p>
          <a:p>
            <a:pPr indent="-360000"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endParaRPr lang="cs-CZ" sz="2400" dirty="0"/>
          </a:p>
        </p:txBody>
      </p: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4847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280820"/>
            <a:ext cx="10515600" cy="489614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b="1" u="sng" dirty="0">
                <a:cs typeface="Times New Roman" panose="02020603050405020304" pitchFamily="18" charset="0"/>
              </a:rPr>
              <a:t>Proces hodnocení a výběru projektů</a:t>
            </a:r>
          </a:p>
          <a:p>
            <a:pPr marL="0" indent="0">
              <a:buNone/>
            </a:pPr>
            <a:r>
              <a:rPr lang="pl-PL" sz="1800" b="1" dirty="0">
                <a:cs typeface="Times New Roman" panose="02020603050405020304" pitchFamily="18" charset="0"/>
              </a:rPr>
              <a:t/>
            </a:r>
            <a:br>
              <a:rPr lang="pl-PL" sz="1800" b="1" dirty="0">
                <a:cs typeface="Times New Roman" panose="02020603050405020304" pitchFamily="18" charset="0"/>
              </a:rPr>
            </a:br>
            <a:r>
              <a:rPr lang="cs-CZ" sz="1800" b="1" dirty="0">
                <a:cs typeface="Times New Roman" panose="02020603050405020304" pitchFamily="18" charset="0"/>
              </a:rPr>
              <a:t>Hodnocení přijatelnosti a formálních náležitostí</a:t>
            </a:r>
          </a:p>
          <a:p>
            <a:pPr marL="0" indent="0">
              <a:buNone/>
            </a:pPr>
            <a:endParaRPr lang="cs-CZ" sz="1800" b="1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První fáze hodnocení projektů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Posouzení základních věcných a administrativních požadavků 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Provádějí pracovníci MAS Moravská brána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Lhůta max. 20 pracovních dnů od ukončení příjmu žádostí o podporu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přijatelnosti jsou </a:t>
            </a:r>
            <a:r>
              <a:rPr lang="cs-CZ" sz="1800" dirty="0" smtClean="0">
                <a:cs typeface="Times New Roman" panose="02020603050405020304" pitchFamily="18" charset="0"/>
              </a:rPr>
              <a:t>až na 1 kritérium (definice příjemce) napravitelná</a:t>
            </a:r>
            <a:endParaRPr lang="cs-CZ" sz="1800" dirty="0">
              <a:cs typeface="Times New Roman" panose="02020603050405020304" pitchFamily="18" charset="0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Kritéria formálních náležitostí jsou opravitelná – žadatel vyzván 1 x k opravě nebo doplnění ve lhůtě do 5 pracovních dní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</a:pPr>
            <a:r>
              <a:rPr lang="cs-CZ" sz="1800" dirty="0">
                <a:cs typeface="Times New Roman" panose="02020603050405020304" pitchFamily="18" charset="0"/>
              </a:rPr>
              <a:t>Hodnotí se podle kontrolních otázek uvedených pro každé kritérium (ANO/NE)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9350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9DB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Skupina 19"/>
          <p:cNvGrpSpPr/>
          <p:nvPr/>
        </p:nvGrpSpPr>
        <p:grpSpPr>
          <a:xfrm>
            <a:off x="0" y="5859262"/>
            <a:ext cx="12208747" cy="998738"/>
            <a:chOff x="315685" y="5571824"/>
            <a:chExt cx="11581564" cy="1196022"/>
          </a:xfrm>
        </p:grpSpPr>
        <p:pic>
          <p:nvPicPr>
            <p:cNvPr id="11" name="Obrázek 10"/>
            <p:cNvPicPr/>
            <p:nvPr/>
          </p:nvPicPr>
          <p:blipFill rotWithShape="1">
            <a:blip r:embed="rId2"/>
            <a:srcRect l="5291" t="11052" r="3043" b="76014"/>
            <a:stretch/>
          </p:blipFill>
          <p:spPr bwMode="auto">
            <a:xfrm>
              <a:off x="315685" y="5571824"/>
              <a:ext cx="11581564" cy="1196022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2" name="Obrázek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099" y="5571824"/>
              <a:ext cx="4642338" cy="1196022"/>
            </a:xfrm>
            <a:prstGeom prst="rect">
              <a:avLst/>
            </a:prstGeom>
          </p:spPr>
        </p:pic>
      </p:grpSp>
      <p:sp>
        <p:nvSpPr>
          <p:cNvPr id="14" name="Obdélník 13"/>
          <p:cNvSpPr/>
          <p:nvPr/>
        </p:nvSpPr>
        <p:spPr>
          <a:xfrm>
            <a:off x="0" y="-90434"/>
            <a:ext cx="12192000" cy="112326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7" name="Nadpis 1"/>
          <p:cNvSpPr txBox="1">
            <a:spLocks/>
          </p:cNvSpPr>
          <p:nvPr/>
        </p:nvSpPr>
        <p:spPr>
          <a:xfrm>
            <a:off x="4927043" y="157554"/>
            <a:ext cx="6970206" cy="8467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prstMaterial="metal"/>
        </p:spPr>
        <p:txBody>
          <a:bodyPr vert="horz" lIns="91440" tIns="45720" rIns="91440" bIns="45720" rtlCol="0" anchor="ctr">
            <a:normAutofit/>
            <a:sp3d prstMaterial="metal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cs-CZ" sz="4000" b="1" spc="-150" dirty="0"/>
          </a:p>
        </p:txBody>
      </p:sp>
      <p:cxnSp>
        <p:nvCxnSpPr>
          <p:cNvPr id="19" name="Přímá spojnice 18"/>
          <p:cNvCxnSpPr/>
          <p:nvPr/>
        </p:nvCxnSpPr>
        <p:spPr>
          <a:xfrm>
            <a:off x="0" y="1035913"/>
            <a:ext cx="12192000" cy="0"/>
          </a:xfrm>
          <a:prstGeom prst="line">
            <a:avLst/>
          </a:prstGeom>
          <a:ln w="66675" cmpd="tri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Obrázek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798" y="0"/>
            <a:ext cx="5760720" cy="90741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838200" y="1190386"/>
            <a:ext cx="10515600" cy="4986577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2000" b="1" u="sng" dirty="0">
                <a:latin typeface="+mj-lt"/>
                <a:cs typeface="Times New Roman" panose="02020603050405020304" pitchFamily="18" charset="0"/>
              </a:rPr>
              <a:t>Proces hodnocení a výběru </a:t>
            </a:r>
            <a:r>
              <a:rPr lang="cs-CZ" sz="2000" b="1" u="sng" dirty="0" smtClean="0">
                <a:latin typeface="+mj-lt"/>
                <a:cs typeface="Times New Roman" panose="02020603050405020304" pitchFamily="18" charset="0"/>
              </a:rPr>
              <a:t>projektů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b="1" dirty="0">
                <a:latin typeface="+mj-lt"/>
                <a:cs typeface="Times New Roman" panose="02020603050405020304" pitchFamily="18" charset="0"/>
              </a:rPr>
              <a:t/>
            </a:r>
            <a:br>
              <a:rPr lang="cs-CZ" sz="1600" b="1" dirty="0">
                <a:latin typeface="+mj-lt"/>
                <a:cs typeface="Times New Roman" panose="02020603050405020304" pitchFamily="18" charset="0"/>
              </a:rPr>
            </a:br>
            <a:r>
              <a:rPr lang="cs-CZ" sz="1600" b="1" dirty="0">
                <a:latin typeface="+mj-lt"/>
                <a:cs typeface="Times New Roman" panose="02020603050405020304" pitchFamily="18" charset="0"/>
              </a:rPr>
              <a:t>Věcné hodnocení</a:t>
            </a: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endParaRPr lang="cs-CZ" sz="1600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1200"/>
              </a:spcAft>
              <a:buNone/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Druhá fáze hodnocení projektů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Hodnocení kvality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Provádí Výběrová komise MAS Moravská brána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Pouze žádosti o podporu, které uspěly v 1. fázi hodnocení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Lhůta max. 30 pracovních dnů od ukončení hodnocení formálních náležitostí a přijatelnosti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cs-CZ" sz="1600" dirty="0">
                <a:latin typeface="+mj-lt"/>
                <a:cs typeface="Times New Roman" panose="02020603050405020304" pitchFamily="18" charset="0"/>
              </a:rPr>
              <a:t>Mohou být Výběrovou komisí vymezeny podmínky pro úpravu projektů ze strany žadatele, za kterých by měl být projekt podpořen</a:t>
            </a:r>
          </a:p>
          <a:p>
            <a:pPr marL="0" indent="0" algn="ctr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3202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7326</TotalTime>
  <Words>1019</Words>
  <Application>Microsoft Office PowerPoint</Application>
  <PresentationFormat>Širokoúhlá obrazovka</PresentationFormat>
  <Paragraphs>175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Činnost MAS</dc:title>
  <dc:creator>Martina Zdráhalová</dc:creator>
  <cp:lastModifiedBy>Hana Nehybová</cp:lastModifiedBy>
  <cp:revision>381</cp:revision>
  <cp:lastPrinted>2017-01-12T13:13:00Z</cp:lastPrinted>
  <dcterms:created xsi:type="dcterms:W3CDTF">2014-11-12T11:20:26Z</dcterms:created>
  <dcterms:modified xsi:type="dcterms:W3CDTF">2018-09-04T10:47:39Z</dcterms:modified>
</cp:coreProperties>
</file>