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3" r:id="rId1"/>
  </p:sldMasterIdLst>
  <p:handoutMasterIdLst>
    <p:handoutMasterId r:id="rId21"/>
  </p:handoutMasterIdLst>
  <p:sldIdLst>
    <p:sldId id="257" r:id="rId2"/>
    <p:sldId id="326" r:id="rId3"/>
    <p:sldId id="320" r:id="rId4"/>
    <p:sldId id="350" r:id="rId5"/>
    <p:sldId id="351" r:id="rId6"/>
    <p:sldId id="348" r:id="rId7"/>
    <p:sldId id="353" r:id="rId8"/>
    <p:sldId id="349" r:id="rId9"/>
    <p:sldId id="298" r:id="rId10"/>
    <p:sldId id="345" r:id="rId11"/>
    <p:sldId id="333" r:id="rId12"/>
    <p:sldId id="346" r:id="rId13"/>
    <p:sldId id="347" r:id="rId14"/>
    <p:sldId id="354" r:id="rId15"/>
    <p:sldId id="338" r:id="rId16"/>
    <p:sldId id="352" r:id="rId17"/>
    <p:sldId id="355" r:id="rId18"/>
    <p:sldId id="339" r:id="rId19"/>
    <p:sldId id="343" r:id="rId20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BED"/>
    <a:srgbClr val="2EB6C4"/>
    <a:srgbClr val="2C9AC6"/>
    <a:srgbClr val="FFCC99"/>
    <a:srgbClr val="FF9966"/>
    <a:srgbClr val="FF3300"/>
    <a:srgbClr val="279B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89" autoAdjust="0"/>
    <p:restoredTop sz="94660"/>
  </p:normalViewPr>
  <p:slideViewPr>
    <p:cSldViewPr snapToGrid="0">
      <p:cViewPr varScale="1">
        <p:scale>
          <a:sx n="89" d="100"/>
          <a:sy n="89" d="100"/>
        </p:scale>
        <p:origin x="523" y="10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3F832-6382-4CD8-8F80-940F34CB6305}" type="datetimeFigureOut">
              <a:rPr lang="cs-CZ" smtClean="0"/>
              <a:t>26.2.2021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A68B5-D3DB-4B32-92DE-35FBD6BE28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0479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26.2.2021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8733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26.2.2021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9949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26.2.2021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89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26.2.2021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0007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26.2.2021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1787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26.2.2021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8678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26.2.2021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594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26.2.2021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5971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26.2.2021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3145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26.2.2021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7868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26.2.2021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8032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EF7B0-BDA2-489C-A288-F8DC2A5C90D4}" type="datetimeFigureOut">
              <a:rPr lang="cs-CZ" smtClean="0"/>
              <a:t>26.2.2021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808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hyperlink" Target="http://mas-moravskabrana.cz/dotace/6__vyzva_mas___prv_2021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zif.cz/cs/CmDocument?rid=/apa_anon/cs/dokumenty_ke_stazeni/prv2014/verejne_zakazky/1564741813432/1564741884471.pdf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www.szif.cz/cs/CmDocument?rid=/apa_anon/cs/dokumenty_ke_stazeni/prv2014/1442917434803/1442917718469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agri.cz/public/web/mze/farmar/portal-farmare-pro-nove-uzivatele/zadost-o-pristup-na-portal-eagri.html" TargetMode="External"/><Relationship Id="rId11" Type="http://schemas.openxmlformats.org/officeDocument/2006/relationships/image" Target="../media/image4.emf"/><Relationship Id="rId5" Type="http://schemas.openxmlformats.org/officeDocument/2006/relationships/hyperlink" Target="https://www.szif.cz/cs/CmDocument?rid=/apa_anon/cs/dokumenty_ke_stazeni/prv2014/opatreni/leader/1921/1608280817318.pdf" TargetMode="External"/><Relationship Id="rId10" Type="http://schemas.openxmlformats.org/officeDocument/2006/relationships/image" Target="../media/image3.emf"/><Relationship Id="rId4" Type="http://schemas.openxmlformats.org/officeDocument/2006/relationships/hyperlink" Target="http://mas-moravskabrana.cz/dotace/6__vyzva_mas___prv_2021" TargetMode="External"/><Relationship Id="rId9" Type="http://schemas.openxmlformats.org/officeDocument/2006/relationships/hyperlink" Target="https://www.szif.cz/cs/CmDocument?rid=/apa_anon/cs/dokumenty_ke_stazeni/prv2014/zakladni_informace/pravidla/1482132211824/1482132290414.pd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hyperlink" Target="http://mas-moravskabrana.cz/dotace/6__vyzva_mas___prv_202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hyperlink" Target="http://www.szif.cz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68140"/>
            <a:ext cx="12208747" cy="989860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5685" y="1062138"/>
            <a:ext cx="11581564" cy="4802920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endParaRPr lang="cs-CZ" sz="3600" dirty="0"/>
          </a:p>
          <a:p>
            <a:pPr marL="0" lvl="0" indent="0">
              <a:buNone/>
            </a:pPr>
            <a:endParaRPr lang="cs-CZ" sz="3600" dirty="0"/>
          </a:p>
          <a:p>
            <a:pPr marL="0" indent="0" algn="ctr">
              <a:buNone/>
            </a:pPr>
            <a:r>
              <a:rPr lang="cs-CZ" sz="5100" u="sng" dirty="0" smtClean="0"/>
              <a:t>Seminář pro žadatele k výzvě PRV </a:t>
            </a:r>
            <a:endParaRPr lang="cs-CZ" sz="5100" u="sng" dirty="0"/>
          </a:p>
          <a:p>
            <a:pPr marL="0" indent="0" algn="ctr">
              <a:buNone/>
            </a:pPr>
            <a:r>
              <a:rPr lang="cs-CZ" sz="4000" b="1" dirty="0"/>
              <a:t>6</a:t>
            </a:r>
            <a:r>
              <a:rPr lang="cs-CZ" sz="4000" b="1" dirty="0" smtClean="0"/>
              <a:t>. </a:t>
            </a:r>
            <a:r>
              <a:rPr lang="cs-CZ" sz="4000" b="1" dirty="0" smtClean="0"/>
              <a:t>Výzva PRV </a:t>
            </a:r>
            <a:r>
              <a:rPr lang="cs-CZ" sz="4000" b="1" dirty="0"/>
              <a:t>MAS MB </a:t>
            </a:r>
            <a:endParaRPr lang="cs-CZ" sz="4000" b="1" dirty="0" smtClean="0"/>
          </a:p>
          <a:p>
            <a:pPr marL="0" indent="0" algn="ctr">
              <a:buNone/>
            </a:pPr>
            <a:r>
              <a:rPr lang="cs-CZ" sz="4000" b="1" dirty="0" smtClean="0"/>
              <a:t> </a:t>
            </a:r>
            <a:r>
              <a:rPr lang="cs-CZ" sz="4000" b="1" dirty="0" err="1" smtClean="0"/>
              <a:t>Fiche</a:t>
            </a:r>
            <a:r>
              <a:rPr lang="cs-CZ" sz="4000" b="1" dirty="0" smtClean="0"/>
              <a:t> 2 -  Nezemědělská produkce</a:t>
            </a:r>
          </a:p>
          <a:p>
            <a:pPr marL="0" indent="0" algn="ctr">
              <a:buNone/>
            </a:pPr>
            <a:r>
              <a:rPr lang="cs-CZ" sz="3200" dirty="0">
                <a:hlinkClick r:id="rId4"/>
              </a:rPr>
              <a:t>http://mas-moravskabrana.cz/dotace/6__vyzva_mas___</a:t>
            </a:r>
            <a:r>
              <a:rPr lang="cs-CZ" sz="3200" dirty="0" smtClean="0">
                <a:hlinkClick r:id="rId4"/>
              </a:rPr>
              <a:t>prv_2021</a:t>
            </a:r>
            <a:endParaRPr lang="cs-CZ" sz="3200" dirty="0" smtClean="0"/>
          </a:p>
          <a:p>
            <a:pPr marL="0" indent="0" algn="ctr">
              <a:buNone/>
            </a:pPr>
            <a:r>
              <a:rPr lang="cs-CZ" sz="2400" dirty="0" smtClean="0"/>
              <a:t> </a:t>
            </a: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 smtClean="0"/>
              <a:t>Březen </a:t>
            </a:r>
            <a:r>
              <a:rPr lang="cs-CZ" sz="2400" dirty="0" smtClean="0"/>
              <a:t>2021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MAS Moravská brána</a:t>
            </a:r>
          </a:p>
          <a:p>
            <a:pPr marL="0" indent="0">
              <a:buNone/>
            </a:pPr>
            <a:r>
              <a:rPr lang="cs-CZ" sz="2000" dirty="0"/>
              <a:t>Lipník nad Bečvou</a:t>
            </a:r>
          </a:p>
          <a:p>
            <a:pPr marL="0" indent="0">
              <a:buNone/>
            </a:pPr>
            <a:r>
              <a:rPr lang="cs-CZ" sz="2000" dirty="0" smtClean="0"/>
              <a:t>MAREK ZÁBRANSKÝ</a:t>
            </a:r>
            <a:endParaRPr lang="cs-CZ" sz="2000" dirty="0"/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08286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3" name="Obrázek 1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551" y="3954390"/>
            <a:ext cx="8728227" cy="13991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158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206634"/>
            <a:ext cx="12076981" cy="44451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sz="3100" b="1" dirty="0" smtClean="0"/>
              <a:t>Administrace projektu:</a:t>
            </a:r>
            <a:endParaRPr lang="cs-CZ" sz="3100" b="1" dirty="0"/>
          </a:p>
          <a:p>
            <a:r>
              <a:rPr lang="cs-CZ" dirty="0"/>
              <a:t>V případě, že se jedná o Žádost o dotaci, pro kterou žadatel provádí cenový marketing do 500 tis. Kč bez DPH, provede RO SZIF ověření administrativní kontroly, kontrolu přijatelnosti, kontrolu dalších podmínek a hodnocení finančního zdraví po registraci Žádosti o dotaci na RO SZIF</a:t>
            </a:r>
          </a:p>
          <a:p>
            <a:r>
              <a:rPr lang="cs-CZ" b="1" dirty="0"/>
              <a:t>V případě, že se jedná o Žádost o dotaci, pro kterou žadatel provádí výběrové řízení a cenový marketing od 500 tis do 2 mil Kč bez DPH, provede RO SZIF ověření administrativní kontroly, kontrolu přijatelnosti, kontrolu dalších podmínek a hodnocení finančního zdraví až po předložení dokumentace k výběrovému/ zadávacímu řízení</a:t>
            </a:r>
            <a:endParaRPr lang="cs-CZ" dirty="0"/>
          </a:p>
          <a:p>
            <a:r>
              <a:rPr lang="cs-CZ" dirty="0"/>
              <a:t>Na administrativní kontrolu RO SZIF je stanovena lhůta 56 kalendářních dnů, žadatelé budou vyzváni k odstranění konkrétních nedostatků, oprava se předkládá nejdříve prostřednictvím MAS</a:t>
            </a:r>
          </a:p>
          <a:p>
            <a:r>
              <a:rPr lang="cs-CZ" b="1" dirty="0"/>
              <a:t>Schvalování Žádostí o dotaci bude probíhat průběžně, nejdříve budou schvalovány Žádosti o dotaci, u kterých žadatel provádí cenový marketing do 500 tis. Kč bez DPH, následně Žádosti o dotaci s výběrovým řízením a cenovým marketingem od 500 tis do 2 mil Kč bez DPH</a:t>
            </a:r>
          </a:p>
          <a:p>
            <a:r>
              <a:rPr lang="cs-CZ" dirty="0"/>
              <a:t>V případě, že bude projekt schválen k poskytnutí dotace z PRV, bude žadatel vyzván prostřednictvím Portálu farmáře k podpisu Dohody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0" y="-99060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>
            <a:solidFill>
              <a:srgbClr val="A9DB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6" y="-93581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872432" y="157591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252347"/>
            <a:ext cx="10515600" cy="492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u="sng" dirty="0"/>
              <a:t>Povinné podmínky podání žádosti </a:t>
            </a:r>
            <a:endParaRPr lang="cs-CZ" sz="2000" b="1" u="sng" dirty="0" smtClean="0"/>
          </a:p>
          <a:p>
            <a:r>
              <a:rPr lang="pl-PL" sz="2000" dirty="0"/>
              <a:t>Projekt je realizován na území příslušné MAS </a:t>
            </a:r>
          </a:p>
          <a:p>
            <a:r>
              <a:rPr lang="cs-CZ" sz="2000" dirty="0"/>
              <a:t>Projekt je v souladu s SCLLD příslušné MAS –dokládá se nepovinnou přílohou žádosti</a:t>
            </a:r>
          </a:p>
          <a:p>
            <a:r>
              <a:rPr lang="cs-CZ" sz="2000" dirty="0"/>
              <a:t>Lhůta </a:t>
            </a:r>
            <a:r>
              <a:rPr lang="cs-CZ" sz="2000" dirty="0" smtClean="0"/>
              <a:t>udržitelnosti </a:t>
            </a:r>
            <a:r>
              <a:rPr lang="cs-CZ" sz="2000" dirty="0"/>
              <a:t>projektu na účel trvá 5 let od data převedení dotace na účet příjemce dotace</a:t>
            </a:r>
          </a:p>
          <a:p>
            <a:r>
              <a:rPr lang="cs-CZ" sz="2000" dirty="0"/>
              <a:t>V případě, že se žadatel zavázal vytvořit pracovní místo, musí vytvořit nové pracovní místo nejpozději do 6 měsíců od data převedení dotace na jeho účet. Závazek počtu nově vytvořených pracovních míst běží ve lhůtě 3 roky od data převedení dotace na účet příjemce dotace v případě, že v době vytvoření pracovních míst je příjemce dotace malý nebo střední podnik nebo ve lhůtě 5 let od data převedení dotace na účet příjemce dotace v případě, že v době vytvoření pracovních míst je příjemce dotace velký podnik</a:t>
            </a:r>
            <a:r>
              <a:rPr lang="cs-CZ" sz="2000" dirty="0" smtClean="0"/>
              <a:t>.</a:t>
            </a:r>
          </a:p>
          <a:p>
            <a:r>
              <a:rPr lang="cs-CZ" sz="2000" b="1" dirty="0"/>
              <a:t>Právnické osoby (a.s., s.r.o., atd.) musí být zapsány v Evidenci údajů o skutečných majitelích (dále jen „Evidence skutečných majitelů“) dle § 118b a násl. zákona o veřejných rejstřících. </a:t>
            </a:r>
          </a:p>
          <a:p>
            <a:endParaRPr lang="cs-CZ" sz="2000" b="1" u="sng" dirty="0"/>
          </a:p>
          <a:p>
            <a:pPr marL="0" indent="0" algn="ctr">
              <a:buNone/>
            </a:pPr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6" y="-93581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628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872432" y="157591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252347"/>
            <a:ext cx="10515600" cy="492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u="sng" dirty="0"/>
              <a:t>Povinné podmínky podání žádosti </a:t>
            </a:r>
            <a:endParaRPr lang="cs-CZ" sz="2000" b="1" u="sng" dirty="0" smtClean="0"/>
          </a:p>
          <a:p>
            <a:r>
              <a:rPr lang="cs-CZ" sz="2000" dirty="0"/>
              <a:t>Žadatel musí splnit podmínku finančního zdraví u projektů, jejichž způsobilé výdaje, ze kterých je stanovena dotace, přesahují 1 000 000 Kč (podmínky hodnocení, definice a výpočet finančního zdraví jsou uvedeny v Metodice výpočtu finančního zdraví)</a:t>
            </a:r>
          </a:p>
          <a:p>
            <a:r>
              <a:rPr lang="cs-CZ" sz="2000" dirty="0"/>
              <a:t>Po udělení bodů ze strany MAS/SZIF jsou preferenční kritéria závazná po dobu udržitelnosti projektu</a:t>
            </a:r>
          </a:p>
          <a:p>
            <a:r>
              <a:rPr lang="cs-CZ" sz="2000" dirty="0"/>
              <a:t>Podpora musí mít motivační účinek. To znamená, že </a:t>
            </a:r>
            <a:r>
              <a:rPr lang="cs-CZ" sz="2000" b="1" dirty="0"/>
              <a:t>nesmí být zahájeny práce před podáním Žádosti o dotaci.</a:t>
            </a:r>
            <a:r>
              <a:rPr lang="cs-CZ" sz="2000" dirty="0"/>
              <a:t> Zahájením prací na projektu se rozumí buď zahájení činnosti, nebo stavebních prací v rámci investice nebo první právně vymahatelný závazek objednat zařízení nebo služby či jiný závazek, v jehož důsledku se projekt nebo činnost stává nezvratnou.</a:t>
            </a:r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6" y="-93581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542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872432" y="157591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0" y="1062137"/>
            <a:ext cx="12192000" cy="47940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000" b="1" u="sng" dirty="0"/>
              <a:t>Výběrová řízení </a:t>
            </a:r>
          </a:p>
          <a:p>
            <a:r>
              <a:rPr lang="cs-CZ" sz="2000" dirty="0"/>
              <a:t>Pokud předpokládaná hodnota zakázky nepřesáhne 2 000 000,-Kč bez DPH (6 000 000 ,-Kč bez DPH u stavebních </a:t>
            </a:r>
            <a:r>
              <a:rPr lang="cs-CZ" sz="2000" dirty="0" err="1"/>
              <a:t>prácí</a:t>
            </a:r>
            <a:r>
              <a:rPr lang="cs-CZ" sz="2000" dirty="0"/>
              <a:t>) , je žadatel/příjemce dotace  povinen postupovat transparentně a nediskriminačně. Za průkazný způsob lze považovat záznam - tabulku s uvedením alespoň 3 dodavatelů, která srozumitelně poskytne srovnatelný </a:t>
            </a:r>
            <a:r>
              <a:rPr lang="cs-CZ" sz="2000" b="1" dirty="0"/>
              <a:t>cenový přehled (min 3 nabídky s vyhodnocením dle nejnižší nabídkové ceny). </a:t>
            </a:r>
            <a:r>
              <a:rPr lang="cs-CZ" sz="2000" dirty="0"/>
              <a:t>Nabídka musí být</a:t>
            </a:r>
            <a:r>
              <a:rPr lang="cs-CZ" sz="2000" b="1" dirty="0"/>
              <a:t> </a:t>
            </a:r>
            <a:r>
              <a:rPr lang="cs-CZ" sz="2000" dirty="0"/>
              <a:t>písemná nebo e-mailová od dodavatele, nebo vytištěná z internetové stránky dodavatele. </a:t>
            </a:r>
            <a:endParaRPr lang="cs-CZ" sz="2000" b="1" dirty="0"/>
          </a:p>
          <a:p>
            <a:r>
              <a:rPr lang="cs-CZ" sz="2000" b="1" dirty="0"/>
              <a:t>Malý Cenový marketing - </a:t>
            </a:r>
            <a:r>
              <a:rPr lang="cs-CZ" sz="2000" dirty="0"/>
              <a:t>předpokládaná hodnota zakázky nedosáhne 500 000,-Kč bez DPH </a:t>
            </a:r>
          </a:p>
          <a:p>
            <a:r>
              <a:rPr lang="cs-CZ" sz="2000" b="1" dirty="0"/>
              <a:t>Velký Cenový marketing - </a:t>
            </a:r>
            <a:r>
              <a:rPr lang="cs-CZ" sz="2000" dirty="0"/>
              <a:t>předpokládaná hodnota zakázky 500 000,-Kč až 2 000 000,- Kč bez DPH </a:t>
            </a:r>
            <a:endParaRPr lang="cs-CZ" sz="2000" b="1" dirty="0"/>
          </a:p>
          <a:p>
            <a:r>
              <a:rPr lang="cs-CZ" sz="2000" dirty="0"/>
              <a:t>Pokud předpokládaná hodnota zakázky přesáhne nebo je rovna 2 000 000,-Kč bez DPH (dodávky, služby) </a:t>
            </a:r>
            <a:r>
              <a:rPr lang="cs-CZ" sz="2000" dirty="0" smtClean="0"/>
              <a:t>nebo        </a:t>
            </a:r>
            <a:r>
              <a:rPr lang="cs-CZ" sz="2000" dirty="0"/>
              <a:t>6 000 000 ,-Kč bez DPH (stavební práce) , je žadatel/příjemce dotace povinen uskutečnit </a:t>
            </a:r>
            <a:r>
              <a:rPr lang="cs-CZ" sz="2000" b="1" dirty="0"/>
              <a:t>výběrové řízení</a:t>
            </a:r>
            <a:r>
              <a:rPr lang="cs-CZ" sz="2000" dirty="0"/>
              <a:t>. Řídí se přitom Příručkou pro zadávání veřejných zakázek, která je pro něj závazná.</a:t>
            </a:r>
          </a:p>
          <a:p>
            <a:r>
              <a:rPr lang="cs-CZ" sz="2000" dirty="0"/>
              <a:t>na MAS musí žadatel doložit kompletní dokumentaci k zrealizovanému </a:t>
            </a:r>
            <a:r>
              <a:rPr lang="cs-CZ" sz="2000" b="1" dirty="0"/>
              <a:t>výběrovému řízení nebo velkému cenovému marketingu </a:t>
            </a:r>
            <a:r>
              <a:rPr lang="cs-CZ" sz="2000" dirty="0"/>
              <a:t>včetně aktualizovaného formuláře Žádosti o dotaci </a:t>
            </a:r>
            <a:r>
              <a:rPr lang="cs-CZ" sz="2000" b="1" dirty="0"/>
              <a:t>do 63 dnů </a:t>
            </a:r>
            <a:r>
              <a:rPr lang="cs-CZ" sz="2000" dirty="0"/>
              <a:t>od registrace projektů na SZIF</a:t>
            </a:r>
          </a:p>
          <a:p>
            <a:r>
              <a:rPr lang="cs-CZ" sz="2000" dirty="0"/>
              <a:t>Malý cenový marketing do 500 000,- Kč bez DPH se dodává až současně s Žádostí o platbu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6" y="-93581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668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59798" y="1476295"/>
            <a:ext cx="11194002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u="sng" dirty="0" smtClean="0">
                <a:cs typeface="Times New Roman" panose="02020603050405020304" pitchFamily="18" charset="0"/>
              </a:rPr>
              <a:t>POVINNÁ PUBLICITA</a:t>
            </a:r>
          </a:p>
          <a:p>
            <a:pPr marL="0" indent="0">
              <a:buNone/>
            </a:pPr>
            <a:endParaRPr lang="cs-CZ" sz="1100" b="1" u="sng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/>
              <a:t>Po </a:t>
            </a:r>
            <a:r>
              <a:rPr lang="cs-CZ" sz="2000" dirty="0" smtClean="0"/>
              <a:t>podpisu Dohody o poskytnutí dotace po celou dobu udržitelnosti projektu:</a:t>
            </a:r>
            <a:endParaRPr lang="cs-CZ" sz="2000" dirty="0"/>
          </a:p>
          <a:p>
            <a:r>
              <a:rPr lang="cs-CZ" sz="2000" b="1" dirty="0"/>
              <a:t>internetové </a:t>
            </a:r>
            <a:r>
              <a:rPr lang="cs-CZ" sz="2000" b="1" dirty="0" smtClean="0"/>
              <a:t>stránky</a:t>
            </a:r>
            <a:r>
              <a:rPr lang="cs-CZ" sz="2000" dirty="0"/>
              <a:t> </a:t>
            </a:r>
            <a:r>
              <a:rPr lang="cs-CZ" sz="2000" dirty="0" smtClean="0"/>
              <a:t>- zveřejnění stručného </a:t>
            </a:r>
            <a:r>
              <a:rPr lang="cs-CZ" sz="2000" dirty="0"/>
              <a:t>popis projektu, jeho cíle, výsledky a informaci, že je na projekt poskytována finanční podpora z EU. Na internetových stránkách musí být umístěna loga EU </a:t>
            </a:r>
            <a:r>
              <a:rPr lang="cs-CZ" sz="2000" dirty="0" smtClean="0"/>
              <a:t>a PRV (viz metodický pokyn Publicita). </a:t>
            </a:r>
            <a:endParaRPr lang="cs-CZ" sz="2000" dirty="0"/>
          </a:p>
          <a:p>
            <a:r>
              <a:rPr lang="cs-CZ" sz="2000" b="1" dirty="0" smtClean="0"/>
              <a:t>Plakát nebo informační deska (A3) - </a:t>
            </a:r>
            <a:r>
              <a:rPr lang="cs-CZ" sz="2000" dirty="0" smtClean="0"/>
              <a:t>příjemce </a:t>
            </a:r>
            <a:r>
              <a:rPr lang="cs-CZ" sz="2000" dirty="0"/>
              <a:t>umístí po zahájení realizace projektu na viditelném místě v místě realizace projektu </a:t>
            </a:r>
            <a:r>
              <a:rPr lang="cs-CZ" sz="2000" b="1" dirty="0"/>
              <a:t>plakát </a:t>
            </a:r>
            <a:r>
              <a:rPr lang="cs-CZ" sz="2000" dirty="0"/>
              <a:t>o minimální velikost A3 (lze použít na výšku i na šířku). Na plakátu musí být uveden název projektu, hlavní cíl projektu a věta: Projekt &lt;název projektu&gt; je spolufinancován Evropskou unií. </a:t>
            </a:r>
          </a:p>
          <a:p>
            <a:pPr marL="0" indent="0">
              <a:buNone/>
            </a:pPr>
            <a:r>
              <a:rPr lang="cs-CZ" sz="2000" dirty="0" smtClean="0"/>
              <a:t>       </a:t>
            </a:r>
            <a:r>
              <a:rPr lang="cs-CZ" sz="2000" b="1" dirty="0" smtClean="0"/>
              <a:t>-  Pouze když </a:t>
            </a:r>
            <a:r>
              <a:rPr lang="cs-CZ" sz="2000" b="1" dirty="0"/>
              <a:t>celková výše </a:t>
            </a:r>
            <a:r>
              <a:rPr lang="cs-CZ" sz="2000" b="1" dirty="0" smtClean="0"/>
              <a:t>dotace na </a:t>
            </a:r>
            <a:r>
              <a:rPr lang="cs-CZ" sz="2000" b="1" dirty="0"/>
              <a:t>projekt uvedená v </a:t>
            </a:r>
            <a:r>
              <a:rPr lang="cs-CZ" sz="2000" b="1" dirty="0" smtClean="0"/>
              <a:t>Dohodě </a:t>
            </a:r>
            <a:r>
              <a:rPr lang="cs-CZ" sz="2000" b="1" dirty="0"/>
              <a:t>přesáhne 50 000 </a:t>
            </a:r>
            <a:r>
              <a:rPr lang="cs-CZ" sz="2000" b="1" dirty="0" smtClean="0"/>
              <a:t>EUR </a:t>
            </a:r>
            <a:r>
              <a:rPr lang="cs-CZ" sz="2000" b="1" dirty="0"/>
              <a:t>(cca 1 350 000,- Kč</a:t>
            </a:r>
            <a:r>
              <a:rPr lang="cs-CZ" sz="2000" b="1" dirty="0" smtClean="0"/>
              <a:t>)</a:t>
            </a:r>
          </a:p>
          <a:p>
            <a:pPr>
              <a:buFontTx/>
              <a:buChar char="-"/>
            </a:pPr>
            <a:endParaRPr lang="cs-CZ" sz="2000" dirty="0" smtClean="0"/>
          </a:p>
          <a:p>
            <a:pPr marL="0" indent="0">
              <a:buNone/>
            </a:pPr>
            <a:r>
              <a:rPr lang="cs-CZ" dirty="0"/>
              <a:t>Příjemce popisuje realizované formy publicity </a:t>
            </a:r>
            <a:r>
              <a:rPr lang="cs-CZ" dirty="0" smtClean="0"/>
              <a:t>v Žádosti o platbu. </a:t>
            </a:r>
            <a:r>
              <a:rPr lang="cs-CZ" dirty="0"/>
              <a:t>Pro ověření publicity dokládá příjemce </a:t>
            </a:r>
            <a:r>
              <a:rPr lang="cs-CZ" dirty="0" smtClean="0"/>
              <a:t>fotografie </a:t>
            </a:r>
            <a:r>
              <a:rPr lang="cs-CZ" dirty="0"/>
              <a:t>realizované publicity a </a:t>
            </a:r>
            <a:r>
              <a:rPr lang="cs-CZ" dirty="0" err="1"/>
              <a:t>screenshot</a:t>
            </a:r>
            <a:r>
              <a:rPr lang="cs-CZ" dirty="0"/>
              <a:t> webových stránek. </a:t>
            </a:r>
            <a:endParaRPr lang="cs-CZ" dirty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6" y="-93581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681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b="1" spc="-150" dirty="0" smtClean="0"/>
              <a:t>Preferenční kritéria</a:t>
            </a:r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0" y="1123266"/>
            <a:ext cx="12192000" cy="5053697"/>
          </a:xfrm>
        </p:spPr>
        <p:txBody>
          <a:bodyPr/>
          <a:lstStyle/>
          <a:p>
            <a:pPr marL="0" lvl="0" indent="0">
              <a:buNone/>
            </a:pPr>
            <a:r>
              <a:rPr lang="cs-CZ" sz="2400" b="1" u="sng" dirty="0"/>
              <a:t>Vytvoření pracovního místa (bodová škála </a:t>
            </a:r>
            <a:r>
              <a:rPr lang="cs-CZ" sz="2400" b="1" u="sng" dirty="0" smtClean="0"/>
              <a:t>30-0</a:t>
            </a:r>
            <a:r>
              <a:rPr lang="cs-CZ" sz="2400" b="1" u="sng" dirty="0"/>
              <a:t>)</a:t>
            </a:r>
            <a:endParaRPr lang="cs-CZ" sz="2400" u="sng" dirty="0"/>
          </a:p>
          <a:p>
            <a:r>
              <a:rPr lang="cs-CZ" sz="2400" dirty="0"/>
              <a:t> </a:t>
            </a:r>
            <a:r>
              <a:rPr lang="cs-CZ" sz="2400" dirty="0" smtClean="0"/>
              <a:t>Vytvořeno </a:t>
            </a:r>
            <a:r>
              <a:rPr lang="cs-CZ" sz="2400" dirty="0"/>
              <a:t>minimálně 1 pracovní místo na plný úvazek </a:t>
            </a:r>
            <a:r>
              <a:rPr lang="cs-CZ" sz="2400" dirty="0" smtClean="0"/>
              <a:t>(30 </a:t>
            </a:r>
            <a:r>
              <a:rPr lang="cs-CZ" sz="2400" dirty="0"/>
              <a:t>b</a:t>
            </a:r>
            <a:r>
              <a:rPr lang="cs-CZ" sz="2400" dirty="0" smtClean="0"/>
              <a:t>)</a:t>
            </a:r>
          </a:p>
          <a:p>
            <a:r>
              <a:rPr lang="cs-CZ" sz="2400" dirty="0"/>
              <a:t>Vytvořeno pracovní místo s úvazkem 0,99 – 0,6 </a:t>
            </a:r>
            <a:r>
              <a:rPr lang="cs-CZ" sz="2400" dirty="0" smtClean="0"/>
              <a:t>(20 </a:t>
            </a:r>
            <a:r>
              <a:rPr lang="cs-CZ" sz="2400" dirty="0"/>
              <a:t>b)</a:t>
            </a:r>
          </a:p>
          <a:p>
            <a:r>
              <a:rPr lang="cs-CZ" sz="2400" dirty="0"/>
              <a:t>Vytvořeno pracovní místo s úvazkem 0,59 – 0,3 </a:t>
            </a:r>
            <a:r>
              <a:rPr lang="cs-CZ" sz="2400" dirty="0" smtClean="0"/>
              <a:t>(10 </a:t>
            </a:r>
            <a:r>
              <a:rPr lang="cs-CZ" sz="2400" dirty="0"/>
              <a:t>b</a:t>
            </a:r>
            <a:r>
              <a:rPr lang="cs-CZ" sz="2400" dirty="0" smtClean="0"/>
              <a:t>)</a:t>
            </a:r>
          </a:p>
          <a:p>
            <a:r>
              <a:rPr lang="cs-CZ" sz="2400" dirty="0"/>
              <a:t>Vytvořeno pracovní místo s úvazkem 0,29 – 0 (0 b)</a:t>
            </a:r>
          </a:p>
          <a:p>
            <a:pPr marL="0" indent="0">
              <a:buNone/>
            </a:pPr>
            <a:endParaRPr lang="cs-CZ" sz="1000" dirty="0"/>
          </a:p>
          <a:p>
            <a:pPr marL="0" indent="0">
              <a:buNone/>
            </a:pPr>
            <a:r>
              <a:rPr lang="cs-CZ" sz="2400" b="1" u="sng" dirty="0"/>
              <a:t>Žadatel je mladý </a:t>
            </a:r>
            <a:r>
              <a:rPr lang="cs-CZ" sz="2400" b="1" u="sng" dirty="0" smtClean="0"/>
              <a:t>podnikatel </a:t>
            </a:r>
            <a:r>
              <a:rPr lang="cs-CZ" sz="2400" b="1" u="sng" dirty="0"/>
              <a:t>do 40–ti let (bodová škála 10-0) </a:t>
            </a:r>
            <a:endParaRPr lang="cs-CZ" sz="2400" u="sng" dirty="0"/>
          </a:p>
          <a:p>
            <a:r>
              <a:rPr lang="cs-CZ" sz="2400" dirty="0"/>
              <a:t>Ano (10 b), NE (0 b</a:t>
            </a:r>
            <a:r>
              <a:rPr lang="cs-CZ" sz="2400" dirty="0" smtClean="0"/>
              <a:t>)</a:t>
            </a:r>
          </a:p>
          <a:p>
            <a:endParaRPr lang="cs-CZ" sz="1000" dirty="0"/>
          </a:p>
          <a:p>
            <a:pPr marL="0" lvl="0" indent="0">
              <a:buNone/>
            </a:pPr>
            <a:r>
              <a:rPr lang="cs-CZ" sz="2400" b="1" u="sng" dirty="0"/>
              <a:t>Velikost obce v místě realizace projektu (bodová škála 20-0)</a:t>
            </a:r>
            <a:endParaRPr lang="cs-CZ" sz="2400" u="sng" dirty="0"/>
          </a:p>
          <a:p>
            <a:r>
              <a:rPr lang="cs-CZ" sz="2400" dirty="0"/>
              <a:t>Méně než 501 </a:t>
            </a:r>
            <a:r>
              <a:rPr lang="cs-CZ" sz="2400" dirty="0" smtClean="0"/>
              <a:t>obyvatel (20 </a:t>
            </a:r>
            <a:r>
              <a:rPr lang="cs-CZ" sz="2400" dirty="0"/>
              <a:t>b), </a:t>
            </a:r>
            <a:r>
              <a:rPr lang="cs-CZ" sz="2400" dirty="0" smtClean="0"/>
              <a:t>501 </a:t>
            </a:r>
            <a:r>
              <a:rPr lang="cs-CZ" sz="2400" dirty="0"/>
              <a:t>až </a:t>
            </a:r>
            <a:r>
              <a:rPr lang="cs-CZ" sz="2400" dirty="0" smtClean="0"/>
              <a:t>1500 </a:t>
            </a:r>
            <a:r>
              <a:rPr lang="cs-CZ" sz="2400" dirty="0" smtClean="0"/>
              <a:t>obyvatel (10 b), Více </a:t>
            </a:r>
            <a:r>
              <a:rPr lang="cs-CZ" sz="2400" dirty="0"/>
              <a:t>než </a:t>
            </a:r>
            <a:r>
              <a:rPr lang="cs-CZ" sz="2400" dirty="0" smtClean="0"/>
              <a:t>1500 </a:t>
            </a:r>
            <a:r>
              <a:rPr lang="cs-CZ" sz="2400" dirty="0" smtClean="0"/>
              <a:t>obyv. (0 </a:t>
            </a:r>
            <a:r>
              <a:rPr lang="cs-CZ" sz="2400" dirty="0"/>
              <a:t>b)</a:t>
            </a:r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6" y="-93581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274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b="1" spc="-150" dirty="0" smtClean="0"/>
              <a:t>Preferenční kritéria</a:t>
            </a:r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0" y="1123266"/>
            <a:ext cx="12192000" cy="5053697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cs-CZ" sz="2200" b="1" u="sng" dirty="0"/>
              <a:t>Podpora podnikatelů s menším počtem zaměstnanců</a:t>
            </a:r>
            <a:r>
              <a:rPr lang="cs-CZ" sz="2200" u="sng" dirty="0"/>
              <a:t> </a:t>
            </a:r>
            <a:r>
              <a:rPr lang="cs-CZ" sz="2200" b="1" u="sng" dirty="0"/>
              <a:t>(bodová škála 20-0)</a:t>
            </a:r>
            <a:endParaRPr lang="cs-CZ" sz="2200" u="sng" dirty="0"/>
          </a:p>
          <a:p>
            <a:pPr lvl="0"/>
            <a:r>
              <a:rPr lang="cs-CZ" sz="2200" dirty="0" smtClean="0"/>
              <a:t>Žadatel </a:t>
            </a:r>
            <a:r>
              <a:rPr lang="cs-CZ" sz="2200" dirty="0"/>
              <a:t>zaměstnává maximálně 5 zaměstnanců (20 b)</a:t>
            </a:r>
          </a:p>
          <a:p>
            <a:pPr lvl="0"/>
            <a:r>
              <a:rPr lang="cs-CZ" sz="2200" dirty="0"/>
              <a:t>Žadatel zaměstnává </a:t>
            </a:r>
            <a:r>
              <a:rPr lang="cs-CZ" sz="2200" dirty="0"/>
              <a:t>6</a:t>
            </a:r>
            <a:r>
              <a:rPr lang="cs-CZ" sz="2200" dirty="0" smtClean="0"/>
              <a:t> až </a:t>
            </a:r>
            <a:r>
              <a:rPr lang="cs-CZ" sz="2200" dirty="0"/>
              <a:t>10 zaměstnanců (10 b)</a:t>
            </a:r>
          </a:p>
          <a:p>
            <a:pPr lvl="0"/>
            <a:r>
              <a:rPr lang="cs-CZ" sz="2200" dirty="0"/>
              <a:t>Žadatel zaměstnává více jako 10 zaměstnanců (0 b)</a:t>
            </a:r>
          </a:p>
          <a:p>
            <a:pPr marL="0" indent="0">
              <a:buNone/>
            </a:pPr>
            <a:endParaRPr lang="cs-CZ" sz="1000" dirty="0"/>
          </a:p>
          <a:p>
            <a:pPr marL="0" indent="0">
              <a:buNone/>
            </a:pPr>
            <a:r>
              <a:rPr lang="cs-CZ" sz="2200" b="1" u="sng" dirty="0"/>
              <a:t>Výše celkových výdajů, na které </a:t>
            </a:r>
            <a:r>
              <a:rPr lang="cs-CZ" sz="2200" b="1" u="sng" dirty="0" smtClean="0"/>
              <a:t>je </a:t>
            </a:r>
            <a:r>
              <a:rPr lang="cs-CZ" sz="2200" b="1" u="sng" dirty="0"/>
              <a:t>poskytnuta dotace (bodová škála 20-0</a:t>
            </a:r>
            <a:r>
              <a:rPr lang="cs-CZ" sz="2200" b="1" u="sng" dirty="0" smtClean="0"/>
              <a:t>)</a:t>
            </a:r>
          </a:p>
          <a:p>
            <a:r>
              <a:rPr lang="cs-CZ" sz="2200" dirty="0"/>
              <a:t>Celkové výdaje </a:t>
            </a:r>
            <a:r>
              <a:rPr lang="cs-CZ" sz="2200" dirty="0"/>
              <a:t>5</a:t>
            </a:r>
            <a:r>
              <a:rPr lang="cs-CZ" sz="2200" dirty="0" smtClean="0"/>
              <a:t>00 </a:t>
            </a:r>
            <a:r>
              <a:rPr lang="cs-CZ" sz="2200" dirty="0"/>
              <a:t>000 Kč a méně (20 b</a:t>
            </a:r>
            <a:r>
              <a:rPr lang="cs-CZ" sz="2200" dirty="0" smtClean="0"/>
              <a:t>)</a:t>
            </a:r>
          </a:p>
          <a:p>
            <a:r>
              <a:rPr lang="cs-CZ" sz="2200" dirty="0"/>
              <a:t>Celkové výdaje od </a:t>
            </a:r>
            <a:r>
              <a:rPr lang="cs-CZ" sz="2200" dirty="0"/>
              <a:t>5</a:t>
            </a:r>
            <a:r>
              <a:rPr lang="cs-CZ" sz="2200" dirty="0" smtClean="0"/>
              <a:t>00 </a:t>
            </a:r>
            <a:r>
              <a:rPr lang="cs-CZ" sz="2200" dirty="0"/>
              <a:t>001 Kč do </a:t>
            </a:r>
            <a:r>
              <a:rPr lang="cs-CZ" sz="2200" dirty="0" smtClean="0"/>
              <a:t>1 </a:t>
            </a:r>
            <a:r>
              <a:rPr lang="cs-CZ" sz="2200" dirty="0"/>
              <a:t>000 000 Kč (10 b)</a:t>
            </a:r>
          </a:p>
          <a:p>
            <a:r>
              <a:rPr lang="cs-CZ" sz="2200" dirty="0"/>
              <a:t>Celkové </a:t>
            </a:r>
            <a:r>
              <a:rPr lang="cs-CZ" sz="2200"/>
              <a:t>výdaje </a:t>
            </a:r>
            <a:r>
              <a:rPr lang="cs-CZ" sz="2200" smtClean="0"/>
              <a:t>1</a:t>
            </a:r>
            <a:r>
              <a:rPr lang="cs-CZ" sz="2200" dirty="0"/>
              <a:t> 000 001 Kč a více (0 b</a:t>
            </a:r>
            <a:r>
              <a:rPr lang="cs-CZ" sz="2200" dirty="0" smtClean="0"/>
              <a:t>)</a:t>
            </a:r>
          </a:p>
          <a:p>
            <a:pPr marL="0" indent="0">
              <a:buNone/>
            </a:pPr>
            <a:endParaRPr lang="cs-CZ" sz="1100" dirty="0"/>
          </a:p>
          <a:p>
            <a:pPr marL="0" indent="0">
              <a:buNone/>
            </a:pPr>
            <a:r>
              <a:rPr lang="cs-CZ" sz="2200" b="1" u="sng" dirty="0"/>
              <a:t>P</a:t>
            </a:r>
            <a:r>
              <a:rPr lang="cs-CZ" sz="2200" b="1" u="sng" dirty="0" smtClean="0"/>
              <a:t>rojekt </a:t>
            </a:r>
            <a:r>
              <a:rPr lang="cs-CZ" sz="2200" b="1" u="sng" dirty="0"/>
              <a:t>naplňuje více než 1 specifický cíl SCLLD MAS Moravská brána (bodová škála 20-0)</a:t>
            </a:r>
            <a:endParaRPr lang="cs-CZ" sz="2200" u="sng" dirty="0"/>
          </a:p>
          <a:p>
            <a:r>
              <a:rPr lang="cs-CZ" sz="2200" dirty="0"/>
              <a:t>Projekt naplňuje více než 1 specifický cíl SCLLD (20 b</a:t>
            </a:r>
            <a:r>
              <a:rPr lang="cs-CZ" sz="2200" dirty="0" smtClean="0"/>
              <a:t>)</a:t>
            </a:r>
          </a:p>
          <a:p>
            <a:r>
              <a:rPr lang="cs-CZ" sz="2200" dirty="0"/>
              <a:t>Projekt naplňuje pouze 1 specifický cíl SCLLD MAS (0 b)</a:t>
            </a:r>
          </a:p>
          <a:p>
            <a:endParaRPr lang="cs-CZ" sz="2400" dirty="0"/>
          </a:p>
          <a:p>
            <a:endParaRPr lang="cs-CZ" sz="2400" u="sng" dirty="0"/>
          </a:p>
          <a:p>
            <a:endParaRPr lang="cs-CZ" sz="2400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6" y="-93581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496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85677" y="1248368"/>
            <a:ext cx="11194002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b="1" u="sng" dirty="0" smtClean="0">
                <a:cs typeface="Times New Roman" panose="02020603050405020304" pitchFamily="18" charset="0"/>
              </a:rPr>
              <a:t>Pracovní místo</a:t>
            </a:r>
          </a:p>
          <a:p>
            <a:pPr marL="0" indent="0">
              <a:buNone/>
            </a:pPr>
            <a:endParaRPr lang="cs-CZ" sz="2000" dirty="0" smtClean="0"/>
          </a:p>
          <a:p>
            <a:r>
              <a:rPr lang="cs-CZ" sz="2000" dirty="0"/>
              <a:t>Nově vytvořeným pracovním místem se rozumí zaměstnanec v pracovním poměru </a:t>
            </a:r>
            <a:endParaRPr lang="cs-CZ" sz="2000" dirty="0" smtClean="0"/>
          </a:p>
          <a:p>
            <a:r>
              <a:rPr lang="cs-CZ" sz="2000" dirty="0"/>
              <a:t>Za nově vzniklé pracovní místo lze počítat i příjemce dotace jako FO – živnostníka, jestliže vlastní živnostenské oprávnění méně než 24 měsíců od data podání Žádosti o dotaci na MAS. </a:t>
            </a:r>
            <a:endParaRPr lang="cs-CZ" sz="2000" dirty="0" smtClean="0"/>
          </a:p>
          <a:p>
            <a:r>
              <a:rPr lang="cs-CZ" sz="2000" dirty="0" smtClean="0"/>
              <a:t>Závazek </a:t>
            </a:r>
            <a:r>
              <a:rPr lang="cs-CZ" sz="2000" dirty="0"/>
              <a:t>udržet pracovní místo běží 3 roky od převedení dotace na účet žadatele.</a:t>
            </a:r>
          </a:p>
          <a:p>
            <a:r>
              <a:rPr lang="cs-CZ" sz="2000" dirty="0"/>
              <a:t>Pro prokázání nově vzniklých pracovních míst bude současný stav zaměstnanců v dotčené provozovně příjemce dotace (stav zaměstnanců příjemce dotace ke dni kontroly na místě) porovnán s referenční hodnotou zvýšenou o deklarovaný počet vytvořených pracovních míst projektem (údaj s </a:t>
            </a:r>
            <a:r>
              <a:rPr lang="cs-CZ" sz="2000" dirty="0" err="1"/>
              <a:t>ŽoD</a:t>
            </a:r>
            <a:r>
              <a:rPr lang="cs-CZ" sz="2000" dirty="0"/>
              <a:t>). Referenční hodnota je průměrný stav zaměstnanců podniku za posledních dvanáct uzavřených měsíců před předložením Žádosti o platbu. Do počtu vytvořených nových pracovních míst nelze započíst osobu, která před nástupem k žadateli pracovala u subjektu, které jsou majetkově či personálně propojené do druhé stupně.</a:t>
            </a:r>
          </a:p>
          <a:p>
            <a:pPr marL="0" indent="0">
              <a:buNone/>
            </a:pPr>
            <a:r>
              <a:rPr lang="cs-CZ" sz="2000" dirty="0" smtClean="0"/>
              <a:t>      </a:t>
            </a:r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6" y="-93581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073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b="1" spc="-150" dirty="0" smtClean="0"/>
              <a:t>Důležité dokumenty</a:t>
            </a:r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0" y="1062137"/>
            <a:ext cx="12192000" cy="4794043"/>
          </a:xfrm>
        </p:spPr>
        <p:txBody>
          <a:bodyPr>
            <a:normAutofit fontScale="92500" lnSpcReduction="20000"/>
          </a:bodyPr>
          <a:lstStyle/>
          <a:p>
            <a:r>
              <a:rPr lang="cs-CZ" sz="2000" b="1" dirty="0"/>
              <a:t>Odkaz na web MAS   </a:t>
            </a:r>
            <a:r>
              <a:rPr lang="cs-CZ" sz="2000" dirty="0">
                <a:hlinkClick r:id="rId4"/>
              </a:rPr>
              <a:t>http://mas-moravskabrana.cz/dotace/6__vyzva_mas___prv_2021</a:t>
            </a:r>
            <a:endParaRPr lang="cs-CZ" sz="2000" dirty="0"/>
          </a:p>
          <a:p>
            <a:r>
              <a:rPr lang="cs-CZ" sz="2000" b="1" dirty="0"/>
              <a:t>Pravidla v operaci 19.2.1 Podpora provádění operací v rámci strategie komunitně vedeného místního rozvoje:</a:t>
            </a:r>
            <a:endParaRPr lang="cs-CZ" sz="2000" dirty="0"/>
          </a:p>
          <a:p>
            <a:pPr marL="0" indent="0">
              <a:buNone/>
            </a:pPr>
            <a:r>
              <a:rPr lang="cs-CZ" sz="2000" u="sng" dirty="0">
                <a:hlinkClick r:id="rId5"/>
              </a:rPr>
              <a:t>https://www.szif.cz/cs/CmDocument?rid=%2Fapa_anon%2Fcs%2Fdokumenty_ke_stazeni%2Fprv2014%2Fopatreni%2Fleader%2F1921%2F1608280817318.pdf</a:t>
            </a:r>
            <a:r>
              <a:rPr lang="cs-CZ" sz="2000" dirty="0"/>
              <a:t> </a:t>
            </a:r>
          </a:p>
          <a:p>
            <a:pPr marL="0" indent="0">
              <a:buNone/>
            </a:pPr>
            <a:r>
              <a:rPr lang="cs-CZ" sz="2000" b="1" dirty="0"/>
              <a:t>Registrace žadatele do Portálu farmáře:</a:t>
            </a:r>
            <a:endParaRPr lang="cs-CZ" sz="2000" dirty="0"/>
          </a:p>
          <a:p>
            <a:pPr marL="0" indent="0">
              <a:buNone/>
            </a:pPr>
            <a:r>
              <a:rPr lang="cs-CZ" sz="2000" dirty="0"/>
              <a:t>     </a:t>
            </a:r>
            <a:r>
              <a:rPr lang="cs-CZ" sz="2000" dirty="0">
                <a:hlinkClick r:id="rId6"/>
              </a:rPr>
              <a:t>http://eagri.cz/public/web/mze/farmar/portal-farmare-pro-nove-uzivatele/zadost-o-pristup-na-portal-eagri.html</a:t>
            </a:r>
            <a:r>
              <a:rPr lang="cs-CZ" sz="2000" dirty="0"/>
              <a:t> </a:t>
            </a:r>
          </a:p>
          <a:p>
            <a:r>
              <a:rPr lang="cs-CZ" sz="2000" b="1" dirty="0"/>
              <a:t>Návod na vygenerování žádosti v Portálu farmáře:</a:t>
            </a:r>
            <a:endParaRPr lang="cs-CZ" sz="2000" dirty="0"/>
          </a:p>
          <a:p>
            <a:pPr marL="0" indent="0">
              <a:buNone/>
            </a:pPr>
            <a:r>
              <a:rPr lang="cs-CZ" sz="2000" dirty="0">
                <a:hlinkClick r:id="rId7"/>
              </a:rPr>
              <a:t>https://www.szif.cz/cs/CmDocument?rid=%2Fapa_anon%2Fcs%2Fdokumenty_ke_stazeni%2Fprv2014%2F1442917434803%2F1442917718469.pdf</a:t>
            </a:r>
            <a:r>
              <a:rPr lang="cs-CZ" sz="2000" dirty="0"/>
              <a:t> </a:t>
            </a:r>
          </a:p>
          <a:p>
            <a:r>
              <a:rPr lang="cs-CZ" sz="2000" b="1" dirty="0"/>
              <a:t>Příručka pro zadávání veřejných zakázek:</a:t>
            </a:r>
            <a:endParaRPr lang="cs-CZ" sz="2000" dirty="0"/>
          </a:p>
          <a:p>
            <a:pPr marL="0" indent="0">
              <a:buNone/>
            </a:pPr>
            <a:r>
              <a:rPr lang="cs-CZ" sz="2000" dirty="0">
                <a:hlinkClick r:id="rId8"/>
              </a:rPr>
              <a:t>https://www.szif.cz/cs/CmDocument?rid=%2Fapa_anon%2Fcs%2Fdokumenty_ke_stazeni%2Fprv2014%2Fverejne_zakazky%2F1564741813432%2F1564741884471.pdf</a:t>
            </a:r>
            <a:endParaRPr lang="cs-CZ" sz="2000" dirty="0"/>
          </a:p>
          <a:p>
            <a:pPr marL="0" indent="0">
              <a:buNone/>
            </a:pPr>
            <a:r>
              <a:rPr lang="cs-CZ" sz="2000" b="1" dirty="0"/>
              <a:t>Příručka pro publicitu PRV 20014-2020:</a:t>
            </a:r>
            <a:endParaRPr lang="cs-CZ" sz="2000" dirty="0"/>
          </a:p>
          <a:p>
            <a:pPr marL="0" indent="0">
              <a:buNone/>
            </a:pPr>
            <a:r>
              <a:rPr lang="cs-CZ" sz="2000" dirty="0">
                <a:hlinkClick r:id="rId9"/>
              </a:rPr>
              <a:t>https://www.szif.cz/cs/CmDocument?rid=%2Fapa_anon%2Fcs%2Fdokumenty_ke_stazeni%2Fprv2014%2Fzakladni_informace%2Fpravidla%2F1482132211824%2F1482132290414.pdf</a:t>
            </a:r>
            <a:r>
              <a:rPr lang="cs-CZ" sz="2000" dirty="0"/>
              <a:t> </a:t>
            </a:r>
            <a:endParaRPr lang="cs-CZ" sz="2000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6" y="-93581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01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0080" lvl="1" indent="0" algn="ctr">
              <a:buNone/>
            </a:pPr>
            <a:r>
              <a:rPr lang="cs-CZ" sz="3600" b="1" dirty="0">
                <a:cs typeface="Times New Roman" panose="02020603050405020304" pitchFamily="18" charset="0"/>
              </a:rPr>
              <a:t>Děkuji za pozornost</a:t>
            </a:r>
          </a:p>
          <a:p>
            <a:pPr marL="280080" lvl="1" indent="0" algn="ctr">
              <a:buNone/>
            </a:pPr>
            <a:endParaRPr lang="cs-CZ" sz="1800" b="1" dirty="0">
              <a:cs typeface="Times New Roman" panose="02020603050405020304" pitchFamily="18" charset="0"/>
            </a:endParaRPr>
          </a:p>
          <a:p>
            <a:pPr marL="280080" lvl="1" indent="0" algn="ctr">
              <a:buNone/>
            </a:pPr>
            <a:r>
              <a:rPr lang="cs-CZ" sz="1800" b="1" dirty="0" smtClean="0">
                <a:cs typeface="Times New Roman" panose="02020603050405020304" pitchFamily="18" charset="0"/>
              </a:rPr>
              <a:t>Marek Zábranský</a:t>
            </a:r>
            <a:endParaRPr lang="cs-CZ" sz="1800" b="1" dirty="0">
              <a:cs typeface="Times New Roman" panose="02020603050405020304" pitchFamily="18" charset="0"/>
            </a:endParaRPr>
          </a:p>
          <a:p>
            <a:pPr marL="280080" lvl="1" indent="0" algn="ctr">
              <a:buNone/>
            </a:pPr>
            <a:r>
              <a:rPr lang="cs-CZ" sz="1800" dirty="0" smtClean="0">
                <a:cs typeface="Times New Roman" panose="02020603050405020304" pitchFamily="18" charset="0"/>
              </a:rPr>
              <a:t>Vedoucí SCLLD </a:t>
            </a:r>
            <a:r>
              <a:rPr lang="cs-CZ" sz="1800" dirty="0">
                <a:cs typeface="Times New Roman" panose="02020603050405020304" pitchFamily="18" charset="0"/>
              </a:rPr>
              <a:t>MAS Moravská brána</a:t>
            </a:r>
          </a:p>
          <a:p>
            <a:pPr marL="280080" lvl="1" indent="0" algn="ctr">
              <a:buNone/>
            </a:pPr>
            <a:endParaRPr lang="cs-CZ" sz="1800" dirty="0">
              <a:cs typeface="Times New Roman" panose="02020603050405020304" pitchFamily="18" charset="0"/>
            </a:endParaRPr>
          </a:p>
          <a:p>
            <a:pPr marL="280080" lvl="1" indent="0" algn="ctr">
              <a:buNone/>
            </a:pPr>
            <a:endParaRPr lang="cs-CZ" sz="1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cs-CZ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Tel: (+420) </a:t>
            </a:r>
            <a:r>
              <a:rPr lang="cs-CZ" sz="1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739 344 119</a:t>
            </a:r>
            <a:endParaRPr lang="cs-CZ" sz="1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cs-CZ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E-mail: </a:t>
            </a:r>
            <a:r>
              <a:rPr lang="cs-CZ" sz="1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manazer@mas-moravskabrana.cz</a:t>
            </a:r>
            <a:endParaRPr lang="cs-CZ" sz="1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6" y="-93581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420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386" y="1206634"/>
            <a:ext cx="12059728" cy="46526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400" b="1" dirty="0"/>
              <a:t>6</a:t>
            </a:r>
            <a:r>
              <a:rPr lang="cs-CZ" sz="2400" b="1" dirty="0" smtClean="0"/>
              <a:t>.výzva </a:t>
            </a:r>
            <a:r>
              <a:rPr lang="cs-CZ" sz="2400" b="1" dirty="0" smtClean="0"/>
              <a:t>PRV  </a:t>
            </a:r>
            <a:r>
              <a:rPr lang="cs-CZ" sz="2400" b="1" dirty="0"/>
              <a:t>– 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Fiche</a:t>
            </a:r>
            <a:r>
              <a:rPr lang="cs-CZ" sz="2400" b="1" dirty="0" smtClean="0"/>
              <a:t> 2 Nezemědělská produkce</a:t>
            </a:r>
            <a:endParaRPr lang="cs-CZ" sz="2400" b="1" dirty="0"/>
          </a:p>
          <a:p>
            <a:pPr marL="0" indent="0">
              <a:buNone/>
            </a:pPr>
            <a:r>
              <a:rPr lang="cs-CZ" sz="1700" dirty="0">
                <a:hlinkClick r:id="rId4"/>
              </a:rPr>
              <a:t>http://mas-moravskabrana.cz/dotace/6__vyzva_mas___</a:t>
            </a:r>
            <a:r>
              <a:rPr lang="cs-CZ" sz="1700" dirty="0" smtClean="0">
                <a:hlinkClick r:id="rId4"/>
              </a:rPr>
              <a:t>prv_2021</a:t>
            </a:r>
            <a:endParaRPr lang="cs-CZ" sz="1700" dirty="0" smtClean="0"/>
          </a:p>
          <a:p>
            <a:pPr marL="0" indent="0">
              <a:buNone/>
            </a:pPr>
            <a:r>
              <a:rPr lang="cs-CZ" sz="2000" dirty="0" smtClean="0">
                <a:cs typeface="Times New Roman" panose="02020603050405020304" pitchFamily="18" charset="0"/>
              </a:rPr>
              <a:t>Vyhlášení </a:t>
            </a:r>
            <a:r>
              <a:rPr lang="cs-CZ" sz="2000" dirty="0">
                <a:cs typeface="Times New Roman" panose="02020603050405020304" pitchFamily="18" charset="0"/>
              </a:rPr>
              <a:t>výzvy: </a:t>
            </a:r>
            <a:r>
              <a:rPr lang="cs-CZ" sz="2000" dirty="0" smtClean="0">
                <a:cs typeface="Times New Roman" panose="02020603050405020304" pitchFamily="18" charset="0"/>
              </a:rPr>
              <a:t>8.3.2021                                 </a:t>
            </a:r>
            <a:r>
              <a:rPr lang="cs-CZ" sz="2000" dirty="0">
                <a:cs typeface="Times New Roman" panose="02020603050405020304" pitchFamily="18" charset="0"/>
              </a:rPr>
              <a:t>Ukončení příjmu: </a:t>
            </a:r>
            <a:r>
              <a:rPr lang="cs-CZ" sz="2000" dirty="0" smtClean="0">
                <a:cs typeface="Times New Roman" panose="02020603050405020304" pitchFamily="18" charset="0"/>
              </a:rPr>
              <a:t>30.4.2021       </a:t>
            </a:r>
            <a:endParaRPr lang="cs-CZ" sz="2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000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cs typeface="Times New Roman" panose="02020603050405020304" pitchFamily="18" charset="0"/>
              </a:rPr>
              <a:t>F</a:t>
            </a:r>
            <a:r>
              <a:rPr lang="cs-CZ" sz="2000" dirty="0" smtClean="0">
                <a:cs typeface="Times New Roman" panose="02020603050405020304" pitchFamily="18" charset="0"/>
              </a:rPr>
              <a:t>inanční </a:t>
            </a:r>
            <a:r>
              <a:rPr lang="cs-CZ" sz="2000" dirty="0">
                <a:cs typeface="Times New Roman" panose="02020603050405020304" pitchFamily="18" charset="0"/>
              </a:rPr>
              <a:t>alokace výzvy</a:t>
            </a:r>
          </a:p>
          <a:p>
            <a:pPr indent="-360000">
              <a:buFont typeface="Wingdings" panose="05000000000000000000" pitchFamily="2" charset="2"/>
              <a:buChar char="Ø"/>
            </a:pPr>
            <a:r>
              <a:rPr lang="cs-CZ" sz="2000" dirty="0">
                <a:cs typeface="Times New Roman" panose="02020603050405020304" pitchFamily="18" charset="0"/>
              </a:rPr>
              <a:t>Rozhodná pro výběr projektů k financování:         </a:t>
            </a:r>
            <a:r>
              <a:rPr lang="cs-CZ" sz="2000" dirty="0" smtClean="0">
                <a:cs typeface="Times New Roman" panose="02020603050405020304" pitchFamily="18" charset="0"/>
              </a:rPr>
              <a:t>   </a:t>
            </a:r>
            <a:r>
              <a:rPr lang="cs-CZ" sz="2000" b="1" dirty="0" smtClean="0">
                <a:cs typeface="Times New Roman" panose="02020603050405020304" pitchFamily="18" charset="0"/>
              </a:rPr>
              <a:t>1 785 894</a:t>
            </a:r>
            <a:r>
              <a:rPr lang="cs-CZ" sz="2000" b="1" dirty="0" smtClean="0">
                <a:cs typeface="Times New Roman" panose="02020603050405020304" pitchFamily="18" charset="0"/>
              </a:rPr>
              <a:t>,- </a:t>
            </a:r>
            <a:r>
              <a:rPr lang="cs-CZ" sz="2000" b="1" dirty="0" smtClean="0">
                <a:cs typeface="Times New Roman" panose="02020603050405020304" pitchFamily="18" charset="0"/>
              </a:rPr>
              <a:t>Kč  </a:t>
            </a:r>
            <a:endParaRPr lang="cs-CZ" sz="2000" dirty="0">
              <a:cs typeface="Times New Roman" panose="02020603050405020304" pitchFamily="18" charset="0"/>
            </a:endParaRPr>
          </a:p>
          <a:p>
            <a:pPr indent="-360000">
              <a:buFont typeface="Wingdings" panose="05000000000000000000" pitchFamily="2" charset="2"/>
              <a:buChar char="Ø"/>
            </a:pPr>
            <a:r>
              <a:rPr lang="cs-CZ" sz="2000" dirty="0">
                <a:cs typeface="Times New Roman" panose="02020603050405020304" pitchFamily="18" charset="0"/>
              </a:rPr>
              <a:t>Minimální výše celkových způsobilých výdajů:         </a:t>
            </a:r>
            <a:r>
              <a:rPr lang="cs-CZ" sz="2000" dirty="0" smtClean="0">
                <a:cs typeface="Times New Roman" panose="02020603050405020304" pitchFamily="18" charset="0"/>
              </a:rPr>
              <a:t>     50 </a:t>
            </a:r>
            <a:r>
              <a:rPr lang="cs-CZ" sz="2000" dirty="0">
                <a:cs typeface="Times New Roman" panose="02020603050405020304" pitchFamily="18" charset="0"/>
              </a:rPr>
              <a:t>000,- Kč</a:t>
            </a:r>
          </a:p>
          <a:p>
            <a:pPr indent="-360000">
              <a:buFont typeface="Wingdings" panose="05000000000000000000" pitchFamily="2" charset="2"/>
              <a:buChar char="Ø"/>
            </a:pPr>
            <a:r>
              <a:rPr lang="cs-CZ" sz="2000" dirty="0">
                <a:cs typeface="Times New Roman" panose="02020603050405020304" pitchFamily="18" charset="0"/>
              </a:rPr>
              <a:t>Maximální výše celkových způsobilých výdajů:     </a:t>
            </a:r>
            <a:r>
              <a:rPr lang="cs-CZ" sz="2000" dirty="0" smtClean="0">
                <a:cs typeface="Times New Roman" panose="02020603050405020304" pitchFamily="18" charset="0"/>
              </a:rPr>
              <a:t>    5 000 000</a:t>
            </a:r>
            <a:r>
              <a:rPr lang="cs-CZ" sz="2000" dirty="0">
                <a:cs typeface="Times New Roman" panose="02020603050405020304" pitchFamily="18" charset="0"/>
              </a:rPr>
              <a:t>,- Kč</a:t>
            </a:r>
          </a:p>
          <a:p>
            <a:pPr marL="0" indent="0">
              <a:buNone/>
            </a:pPr>
            <a:endParaRPr lang="cs-CZ" sz="2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cs typeface="Times New Roman" panose="02020603050405020304" pitchFamily="18" charset="0"/>
              </a:rPr>
              <a:t>Forma </a:t>
            </a:r>
            <a:r>
              <a:rPr lang="cs-CZ" sz="2000" dirty="0" smtClean="0">
                <a:cs typeface="Times New Roman" panose="02020603050405020304" pitchFamily="18" charset="0"/>
              </a:rPr>
              <a:t>podpory:</a:t>
            </a:r>
            <a:r>
              <a:rPr lang="cs-CZ" sz="2000" dirty="0">
                <a:cs typeface="Times New Roman" panose="02020603050405020304" pitchFamily="18" charset="0"/>
              </a:rPr>
              <a:t> </a:t>
            </a:r>
            <a:r>
              <a:rPr lang="cs-CZ" sz="2200" b="1" dirty="0" smtClean="0">
                <a:cs typeface="Times New Roman" panose="02020603050405020304" pitchFamily="18" charset="0"/>
              </a:rPr>
              <a:t>ex-post</a:t>
            </a:r>
            <a:r>
              <a:rPr lang="cs-CZ" sz="1800" b="1" dirty="0" smtClean="0">
                <a:cs typeface="Times New Roman" panose="02020603050405020304" pitchFamily="18" charset="0"/>
              </a:rPr>
              <a:t> </a:t>
            </a:r>
            <a:r>
              <a:rPr lang="cs-CZ" sz="1900" dirty="0">
                <a:cs typeface="Times New Roman" panose="02020603050405020304" pitchFamily="18" charset="0"/>
              </a:rPr>
              <a:t>(</a:t>
            </a:r>
            <a:r>
              <a:rPr lang="cs-CZ" sz="1900" dirty="0" smtClean="0"/>
              <a:t>Platba až po kompletním dokončení projektu, nutné tedy předfinancování žadatelem)</a:t>
            </a:r>
          </a:p>
          <a:p>
            <a:pPr marL="0" indent="0">
              <a:buNone/>
            </a:pPr>
            <a:r>
              <a:rPr lang="cs-CZ" sz="1900" dirty="0" smtClean="0">
                <a:cs typeface="Times New Roman" panose="02020603050405020304" pitchFamily="18" charset="0"/>
              </a:rPr>
              <a:t>Dotace:   </a:t>
            </a:r>
            <a:r>
              <a:rPr lang="cs-CZ" sz="2000" b="1" dirty="0" smtClean="0"/>
              <a:t>-</a:t>
            </a:r>
            <a:r>
              <a:rPr lang="cs-CZ" sz="2000" b="1" dirty="0"/>
              <a:t>45% </a:t>
            </a:r>
            <a:r>
              <a:rPr lang="cs-CZ" sz="2000" dirty="0"/>
              <a:t>způsobilých výdajů, ze kterých je stanovena dotace </a:t>
            </a:r>
            <a:r>
              <a:rPr lang="cs-CZ" sz="2000" b="1" dirty="0"/>
              <a:t>pro malé </a:t>
            </a:r>
            <a:r>
              <a:rPr lang="cs-CZ" sz="2000" b="1" dirty="0" smtClean="0"/>
              <a:t>podniky</a:t>
            </a:r>
            <a:endParaRPr lang="cs-CZ" sz="2000" dirty="0"/>
          </a:p>
          <a:p>
            <a:pPr marL="0" indent="0">
              <a:buNone/>
            </a:pPr>
            <a:r>
              <a:rPr lang="cs-CZ" sz="2000" b="1" dirty="0" smtClean="0"/>
              <a:t>                -</a:t>
            </a:r>
            <a:r>
              <a:rPr lang="cs-CZ" sz="2000" b="1" dirty="0"/>
              <a:t>35%</a:t>
            </a:r>
            <a:r>
              <a:rPr lang="cs-CZ" sz="2000" dirty="0"/>
              <a:t>způsobilých výdajů, ze kterých je stanovena dotace </a:t>
            </a:r>
            <a:r>
              <a:rPr lang="cs-CZ" sz="2000" b="1" dirty="0"/>
              <a:t>pro střední </a:t>
            </a:r>
            <a:r>
              <a:rPr lang="cs-CZ" sz="2000" b="1" dirty="0" smtClean="0"/>
              <a:t>podniky</a:t>
            </a:r>
            <a:endParaRPr lang="cs-CZ" sz="2000" dirty="0"/>
          </a:p>
          <a:p>
            <a:pPr marL="0" indent="0">
              <a:buNone/>
            </a:pPr>
            <a:r>
              <a:rPr lang="cs-CZ" sz="2000" b="1" dirty="0" smtClean="0"/>
              <a:t>                -</a:t>
            </a:r>
            <a:r>
              <a:rPr lang="cs-CZ" sz="2000" b="1" dirty="0"/>
              <a:t>25% </a:t>
            </a:r>
            <a:r>
              <a:rPr lang="cs-CZ" sz="2000" dirty="0"/>
              <a:t>způsobilých výdajů, ze kterých je stanovena dotace </a:t>
            </a:r>
            <a:r>
              <a:rPr lang="cs-CZ" sz="2000" b="1" dirty="0"/>
              <a:t>pro velké </a:t>
            </a:r>
            <a:r>
              <a:rPr lang="cs-CZ" sz="2000" b="1" dirty="0" smtClean="0"/>
              <a:t>podniky</a:t>
            </a:r>
            <a:endParaRPr lang="cs-CZ" sz="3200" dirty="0"/>
          </a:p>
          <a:p>
            <a:pPr marL="0" indent="0">
              <a:buNone/>
            </a:pPr>
            <a:endParaRPr lang="cs-CZ" sz="3200" dirty="0"/>
          </a:p>
          <a:p>
            <a:pPr marL="444500" indent="0">
              <a:lnSpc>
                <a:spcPct val="100000"/>
              </a:lnSpc>
              <a:buNone/>
            </a:pPr>
            <a:endParaRPr lang="cs-CZ" sz="2200" dirty="0"/>
          </a:p>
          <a:p>
            <a:pPr marL="444500" indent="-444500">
              <a:buFont typeface="Wingdings" panose="05000000000000000000" pitchFamily="2" charset="2"/>
              <a:buChar char="Ø"/>
            </a:pP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b="1" spc="-150" dirty="0"/>
              <a:t> 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44539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ek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6" y="-93581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502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213005"/>
            <a:ext cx="12208747" cy="478229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sz="3400" b="1" u="sng" dirty="0" smtClean="0"/>
              <a:t>Vymezení </a:t>
            </a:r>
            <a:r>
              <a:rPr lang="cs-CZ" sz="3400" b="1" u="sng" dirty="0"/>
              <a:t>podpory </a:t>
            </a:r>
          </a:p>
          <a:p>
            <a:pPr marL="342900" indent="-342900"/>
            <a:r>
              <a:rPr lang="cs-CZ" sz="2600" dirty="0" smtClean="0"/>
              <a:t>stavební </a:t>
            </a:r>
            <a:r>
              <a:rPr lang="cs-CZ" sz="2600" dirty="0"/>
              <a:t>obnova </a:t>
            </a:r>
            <a:r>
              <a:rPr lang="cs-CZ" sz="2600" dirty="0" smtClean="0"/>
              <a:t>nebo výstavba </a:t>
            </a:r>
            <a:r>
              <a:rPr lang="cs-CZ" sz="2600" dirty="0"/>
              <a:t>provozovny, </a:t>
            </a:r>
            <a:r>
              <a:rPr lang="cs-CZ" sz="2600" dirty="0" smtClean="0"/>
              <a:t>kanceláře, malokapacitního </a:t>
            </a:r>
            <a:r>
              <a:rPr lang="cs-CZ" sz="2600" dirty="0"/>
              <a:t>ubytovacího zařízení včetně objektů turistické infrastruktury, </a:t>
            </a:r>
            <a:r>
              <a:rPr lang="cs-CZ" sz="2600" dirty="0" smtClean="0"/>
              <a:t>sportovišť</a:t>
            </a:r>
          </a:p>
          <a:p>
            <a:pPr marL="342900" indent="-342900"/>
            <a:r>
              <a:rPr lang="cs-CZ" sz="2600" dirty="0" smtClean="0"/>
              <a:t>pořízení </a:t>
            </a:r>
            <a:r>
              <a:rPr lang="cs-CZ" sz="2600" dirty="0"/>
              <a:t>strojů, technologií a dalšího vybavení sloužícího pro nezemědělskou činnost (nákup zařízení, užitkových vozů kategorie </a:t>
            </a:r>
            <a:r>
              <a:rPr lang="cs-CZ" sz="2600" dirty="0" smtClean="0"/>
              <a:t>N1 bez podkategorie G, </a:t>
            </a:r>
            <a:r>
              <a:rPr lang="cs-CZ" sz="2600" dirty="0"/>
              <a:t>vybavení, hardware, software) </a:t>
            </a:r>
          </a:p>
          <a:p>
            <a:r>
              <a:rPr lang="cs-CZ" sz="2600" dirty="0" smtClean="0"/>
              <a:t>  doplňující </a:t>
            </a:r>
            <a:r>
              <a:rPr lang="cs-CZ" sz="2600" dirty="0"/>
              <a:t>výdaje –úpravy povrchů, parkovací stání, oplocení, </a:t>
            </a:r>
            <a:r>
              <a:rPr lang="cs-CZ" sz="2600" dirty="0" smtClean="0"/>
              <a:t>zeleň (max. 30% výdajů )</a:t>
            </a:r>
            <a:endParaRPr lang="cs-CZ" sz="2600" dirty="0"/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sz="2600" u="sng" dirty="0" smtClean="0"/>
              <a:t>Podpora </a:t>
            </a:r>
            <a:r>
              <a:rPr lang="cs-CZ" sz="2600" u="sng" dirty="0"/>
              <a:t>zahrnuje investice do vybraných nezemědělských činností dle Klasifikace ekonomických činností (CZ-NACE</a:t>
            </a:r>
            <a:r>
              <a:rPr lang="cs-CZ" sz="2600" u="sng" dirty="0" smtClean="0"/>
              <a:t>):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sz="2100" dirty="0" smtClean="0"/>
              <a:t>C </a:t>
            </a:r>
            <a:r>
              <a:rPr lang="cs-CZ" sz="2100" dirty="0"/>
              <a:t>(Zpracovatelský průmysl), G (Velkoobchod a maloobchod; opravy a údržba motorových vozidel), J (Informační a komunikační činnosti), M (Profesní, vědecké a technické činnosti), N 79 (Činnosti cestovních kanceláří a agentur), N 81 (Činnosti související se stavbami a úpravou krajiny), N 82.1 (Administrativní a kancelářské činnosti), N 82.3 (Pořádání konferencí a hospodářských výstav), N 82.92 (Balicí činnosti), P 85.59 (Ostatní vzdělávání j. n.), R 93 (Sportovní, zábavní a rekreační činnosti), S 95 (Opravy počítačů a výrobků) a S 96 (Poskytování ostatních osobních služeb). Činnosti R 93 (Sportovní, zábavní a rekreační činnosti) a I 56 (Stravování a pohostinství) mohou být realizovány pouze ve vazbě na venkovskou turistiku a ubytovací kapacitu</a:t>
            </a:r>
            <a:r>
              <a:rPr lang="cs-CZ" sz="2100" dirty="0" smtClean="0"/>
              <a:t>.</a:t>
            </a:r>
            <a:endParaRPr lang="cs-CZ" sz="2100" b="1" dirty="0"/>
          </a:p>
          <a:p>
            <a:pPr marL="0" indent="0">
              <a:buNone/>
            </a:pPr>
            <a:r>
              <a:rPr lang="cs-CZ" sz="2900" b="1" dirty="0" smtClean="0"/>
              <a:t>Oprávnění žadatelé:</a:t>
            </a:r>
            <a:endParaRPr lang="cs-CZ" sz="2900" b="1" dirty="0"/>
          </a:p>
          <a:p>
            <a:r>
              <a:rPr lang="cs-CZ" sz="2600" dirty="0"/>
              <a:t>Podnikatelské subjekty (FO a PO) - </a:t>
            </a:r>
            <a:r>
              <a:rPr lang="cs-CZ" sz="2600" dirty="0" err="1"/>
              <a:t>mikropodniky</a:t>
            </a:r>
            <a:r>
              <a:rPr lang="cs-CZ" sz="2600" dirty="0"/>
              <a:t> a malé podniky ve venkovských oblastech, jakož i zemědělci</a:t>
            </a:r>
            <a:r>
              <a:rPr lang="cs-CZ" sz="2600" dirty="0" smtClean="0"/>
              <a:t>. </a:t>
            </a:r>
          </a:p>
          <a:p>
            <a:pPr marL="0" indent="0">
              <a:buNone/>
            </a:pPr>
            <a:r>
              <a:rPr lang="cs-CZ" sz="2600" dirty="0" smtClean="0"/>
              <a:t>Malý </a:t>
            </a:r>
            <a:r>
              <a:rPr lang="cs-CZ" sz="2600" dirty="0"/>
              <a:t>podnik </a:t>
            </a:r>
            <a:r>
              <a:rPr lang="cs-CZ" sz="2600" dirty="0" smtClean="0"/>
              <a:t>je vymezen </a:t>
            </a:r>
            <a:r>
              <a:rPr lang="cs-CZ" sz="2600" dirty="0"/>
              <a:t>jako podnik, který zaměstnává méně než 50 osob a jehož roční obrat nebo bilanční suma roční rozvahy nepřesahuje 10 milionů EUR. </a:t>
            </a:r>
            <a:endParaRPr lang="cs-CZ" sz="2600" b="1" dirty="0"/>
          </a:p>
          <a:p>
            <a:pPr marL="514350" indent="-514350">
              <a:buFont typeface="+mj-lt"/>
              <a:buAutoNum type="arabicPeriod"/>
            </a:pPr>
            <a:endParaRPr lang="cs-CZ" sz="2300" b="1" dirty="0"/>
          </a:p>
          <a:p>
            <a:pPr marL="514350" indent="-514350">
              <a:buFont typeface="+mj-lt"/>
              <a:buAutoNum type="arabicPeriod"/>
            </a:pPr>
            <a:endParaRPr lang="cs-CZ" sz="2300" dirty="0"/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69261" y="137920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 fontScale="92500"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000" b="1" dirty="0" smtClean="0"/>
              <a:t>                                                          </a:t>
            </a:r>
            <a:r>
              <a:rPr lang="cs-CZ" sz="3600" b="1" dirty="0" smtClean="0"/>
              <a:t>Podporované </a:t>
            </a:r>
            <a:r>
              <a:rPr lang="cs-CZ" sz="3600" b="1" dirty="0"/>
              <a:t>aktivity 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45336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6" y="-93581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788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9278" y="1190386"/>
            <a:ext cx="11670189" cy="46372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400" b="1" dirty="0"/>
              <a:t>Kódy způsobilých výdajů</a:t>
            </a:r>
          </a:p>
          <a:p>
            <a:r>
              <a:rPr lang="cs-CZ" sz="2400" dirty="0"/>
              <a:t>017 -sekce C zpracovatelský průmysl kromě třídy 12.00, 25.40 </a:t>
            </a:r>
          </a:p>
          <a:p>
            <a:r>
              <a:rPr lang="cs-CZ" sz="2400" dirty="0"/>
              <a:t>018 -sekce F stavebnictví, kromě skupiny 41.1</a:t>
            </a:r>
          </a:p>
          <a:p>
            <a:r>
              <a:rPr lang="cs-CZ" sz="2400" dirty="0"/>
              <a:t>019 -sekce G velkoobchod a maloobchod, opravy a údržba motor. vozidel, </a:t>
            </a:r>
          </a:p>
          <a:p>
            <a:r>
              <a:rPr lang="pl-PL" sz="2400" dirty="0"/>
              <a:t>kromě oddílu 46 a skupiny 47.3</a:t>
            </a:r>
          </a:p>
          <a:p>
            <a:r>
              <a:rPr lang="cs-CZ" sz="2400" dirty="0"/>
              <a:t>020 –sekce I ubytování, stravování a pohostinství</a:t>
            </a:r>
          </a:p>
          <a:p>
            <a:r>
              <a:rPr lang="cs-CZ" sz="2400" dirty="0"/>
              <a:t>021 –sekce J informační a komunikační činnost, kromě oddílu 60 a 61</a:t>
            </a:r>
          </a:p>
          <a:p>
            <a:r>
              <a:rPr lang="cs-CZ" sz="2400" dirty="0"/>
              <a:t>022 -sekce M profesní, vědecké a technické činnosti, kromě oddílu 70 </a:t>
            </a:r>
          </a:p>
          <a:p>
            <a:r>
              <a:rPr lang="pt-BR" sz="2400" dirty="0"/>
              <a:t>023 -sekce N 79, 81, 82.1, 82.3, 82.92 administrativní a podpůrné činnosti</a:t>
            </a:r>
          </a:p>
          <a:p>
            <a:r>
              <a:rPr lang="cs-CZ" sz="2400" dirty="0"/>
              <a:t>024 -sekce P 85.59 vzdělávání</a:t>
            </a:r>
          </a:p>
          <a:p>
            <a:r>
              <a:rPr lang="cs-CZ" sz="2400" dirty="0"/>
              <a:t>025 –sekce R 93 kulturní, zábavní a rekreační činnosti</a:t>
            </a:r>
          </a:p>
          <a:p>
            <a:r>
              <a:rPr lang="pl-PL" sz="2400" dirty="0"/>
              <a:t>026 –sekce S 95, S 96 ostatní činnosti </a:t>
            </a:r>
            <a:endParaRPr lang="cs-CZ" sz="2100" b="1" dirty="0"/>
          </a:p>
          <a:p>
            <a:pPr marL="514350" indent="-514350">
              <a:buFont typeface="+mj-lt"/>
              <a:buAutoNum type="arabicPeriod"/>
            </a:pPr>
            <a:endParaRPr lang="cs-CZ" sz="2300" b="1" dirty="0"/>
          </a:p>
          <a:p>
            <a:pPr marL="514350" indent="-514350">
              <a:buFont typeface="+mj-lt"/>
              <a:buAutoNum type="arabicPeriod"/>
            </a:pPr>
            <a:endParaRPr lang="cs-CZ" sz="2300" dirty="0"/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69261" y="137920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2000" spc="-150" dirty="0">
              <a:latin typeface="+mn-lt"/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6" y="-93581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624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9278" y="1190386"/>
            <a:ext cx="11670189" cy="46372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/>
              <a:t>Kritéria přijatelnosti</a:t>
            </a:r>
            <a:endParaRPr lang="cs-CZ" sz="2400" dirty="0"/>
          </a:p>
          <a:p>
            <a:r>
              <a:rPr lang="cs-CZ" sz="2400" dirty="0"/>
              <a:t>Sportovní, zábavní, rekreační činnost a stravování pouze ve vazbě </a:t>
            </a:r>
            <a:r>
              <a:rPr lang="cs-CZ" sz="2400" dirty="0" smtClean="0"/>
              <a:t>na venkovskou </a:t>
            </a:r>
            <a:r>
              <a:rPr lang="cs-CZ" sz="2400" dirty="0"/>
              <a:t>turistiku a nebo malokapacitní ubytování</a:t>
            </a:r>
          </a:p>
          <a:p>
            <a:r>
              <a:rPr lang="cs-CZ" sz="2400" dirty="0" smtClean="0"/>
              <a:t>V </a:t>
            </a:r>
            <a:r>
              <a:rPr lang="cs-CZ" sz="2400" dirty="0"/>
              <a:t>případě investic do zařízení na výrobu tvarovaných biopaliv musí </a:t>
            </a:r>
            <a:r>
              <a:rPr lang="cs-CZ" sz="2400" dirty="0" smtClean="0"/>
              <a:t>většina </a:t>
            </a:r>
            <a:r>
              <a:rPr lang="cs-CZ" sz="2400" dirty="0"/>
              <a:t>vyrobeného paliva sloužit k prodeji nebo pro nezemědělskou </a:t>
            </a:r>
            <a:r>
              <a:rPr lang="cs-CZ" sz="2400" dirty="0" smtClean="0"/>
              <a:t>činnost</a:t>
            </a:r>
            <a:endParaRPr lang="cs-CZ" sz="2400" dirty="0"/>
          </a:p>
          <a:p>
            <a:r>
              <a:rPr lang="cs-CZ" sz="2400" dirty="0" smtClean="0"/>
              <a:t>Nelze </a:t>
            </a:r>
            <a:r>
              <a:rPr lang="cs-CZ" sz="2400" dirty="0"/>
              <a:t>pořídit zemědělské a lesnické stroje</a:t>
            </a:r>
          </a:p>
          <a:p>
            <a:r>
              <a:rPr lang="cs-CZ" sz="2400" dirty="0" smtClean="0"/>
              <a:t>Kategorii </a:t>
            </a:r>
            <a:r>
              <a:rPr lang="cs-CZ" sz="2400" dirty="0"/>
              <a:t>podniku deklarovanou při podání ŽOD musí žadatel dodržet do podpisu Dohody </a:t>
            </a:r>
          </a:p>
          <a:p>
            <a:r>
              <a:rPr lang="cs-CZ" sz="2400" dirty="0" smtClean="0"/>
              <a:t>Výdaje </a:t>
            </a:r>
            <a:r>
              <a:rPr lang="cs-CZ" sz="2400" dirty="0"/>
              <a:t>související s ubytovacím zařízení jsou možné pouze do malokapacitních ubytoven s kapacitou 6-40 lůžek</a:t>
            </a:r>
          </a:p>
          <a:p>
            <a:endParaRPr lang="cs-CZ" sz="2100" b="1" dirty="0"/>
          </a:p>
          <a:p>
            <a:pPr marL="514350" indent="-514350">
              <a:buFont typeface="+mj-lt"/>
              <a:buAutoNum type="arabicPeriod"/>
            </a:pPr>
            <a:endParaRPr lang="cs-CZ" sz="2300" b="1" dirty="0"/>
          </a:p>
          <a:p>
            <a:pPr marL="514350" indent="-514350">
              <a:buFont typeface="+mj-lt"/>
              <a:buAutoNum type="arabicPeriod"/>
            </a:pPr>
            <a:endParaRPr lang="cs-CZ" sz="2300" dirty="0"/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69261" y="137920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2000" spc="-150" dirty="0">
              <a:latin typeface="+mn-lt"/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6" y="-93581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478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b="1" spc="-150" dirty="0"/>
              <a:t>Výzva MAS v PRV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délník 1"/>
          <p:cNvSpPr/>
          <p:nvPr/>
        </p:nvSpPr>
        <p:spPr>
          <a:xfrm>
            <a:off x="0" y="1465009"/>
            <a:ext cx="12233939" cy="4591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Společné přílohy k žádosti o dotaci</a:t>
            </a:r>
            <a:endParaRPr lang="cs-CZ" sz="24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 smtClean="0"/>
              <a:t>Pravomocné </a:t>
            </a:r>
            <a:r>
              <a:rPr lang="cs-CZ" sz="2000" b="1" dirty="0"/>
              <a:t>a platné (v případě veřejnoprávní smlouvy platné a účinné) odpovídající povolení stavebního úřadu.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 smtClean="0"/>
              <a:t>Stavebním </a:t>
            </a:r>
            <a:r>
              <a:rPr lang="cs-CZ" sz="2000" b="1" dirty="0"/>
              <a:t>úřadem ověřená projektová dokumentace předkládaná k řízení stavebního úřadu v souladu se zákonem č. 183/2006 Sb.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Půdorys </a:t>
            </a:r>
            <a:r>
              <a:rPr lang="cs-CZ" sz="2000" dirty="0"/>
              <a:t>stavby/půdorys dispozice technologie v odpovídajícím měřítku s vyznačením rozměrů </a:t>
            </a:r>
            <a:r>
              <a:rPr lang="cs-CZ" sz="2000" dirty="0" smtClean="0"/>
              <a:t>stavby/technologie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Katastrální </a:t>
            </a:r>
            <a:r>
              <a:rPr lang="cs-CZ" sz="2000" dirty="0"/>
              <a:t>mapa s vyznačením lokalizace předmětu </a:t>
            </a:r>
            <a:r>
              <a:rPr lang="cs-CZ" sz="2000" dirty="0" smtClean="0"/>
              <a:t>projektu</a:t>
            </a:r>
            <a:r>
              <a:rPr lang="cs-CZ" sz="2000" dirty="0"/>
              <a:t> </a:t>
            </a:r>
            <a:r>
              <a:rPr lang="cs-CZ" sz="2000" dirty="0" smtClean="0"/>
              <a:t>(netýká </a:t>
            </a:r>
            <a:r>
              <a:rPr lang="cs-CZ" sz="2000" dirty="0"/>
              <a:t>se mobilních strojů)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Formuláře </a:t>
            </a:r>
            <a:r>
              <a:rPr lang="cs-CZ" sz="2000" dirty="0"/>
              <a:t>pro posouzení finančního zdraví žadatele u projektů, jejichž způsobilé výdaje, ze kterých je stanovena dotace, přesahují 1 mil. Kč. </a:t>
            </a: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Znalecký </a:t>
            </a:r>
            <a:r>
              <a:rPr lang="cs-CZ" sz="2000" dirty="0"/>
              <a:t>posudek při nákupu nemovitosti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Prohlášení </a:t>
            </a:r>
            <a:r>
              <a:rPr lang="cs-CZ" sz="2000" dirty="0"/>
              <a:t>o zařazení podniku do kategorie </a:t>
            </a:r>
            <a:r>
              <a:rPr lang="cs-CZ" sz="2000" dirty="0" err="1"/>
              <a:t>mikropodniků</a:t>
            </a:r>
            <a:r>
              <a:rPr lang="cs-CZ" sz="2000" dirty="0"/>
              <a:t>, malých a středních </a:t>
            </a:r>
            <a:r>
              <a:rPr lang="cs-CZ" sz="2000" dirty="0" smtClean="0"/>
              <a:t>podniků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Fotodokumentace </a:t>
            </a:r>
            <a:r>
              <a:rPr lang="cs-CZ" sz="2000" dirty="0"/>
              <a:t>aktuálního stavu místa realizace projektu (nedokládá se u vzdělávání a v případě pořízení mobilních strojů). </a:t>
            </a:r>
          </a:p>
          <a:p>
            <a:r>
              <a:rPr lang="cs-CZ" sz="2000" dirty="0" smtClean="0"/>
              <a:t> </a:t>
            </a:r>
            <a:endParaRPr lang="cs-CZ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3" name="Obrázek 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6" y="-93581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321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b="1" spc="-150" dirty="0"/>
              <a:t>Výzva MAS v PRV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délník 1"/>
          <p:cNvSpPr/>
          <p:nvPr/>
        </p:nvSpPr>
        <p:spPr>
          <a:xfrm>
            <a:off x="0" y="1465009"/>
            <a:ext cx="12233939" cy="428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cs-CZ" sz="24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řílohy k žádosti o dotaci</a:t>
            </a:r>
            <a:endParaRPr lang="cs-CZ" sz="24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V </a:t>
            </a:r>
            <a:r>
              <a:rPr lang="cs-CZ" sz="2000" dirty="0"/>
              <a:t>případě, že se projekt týká činností R 93 nebo I 56 dle CZ NACE, doloží žadatel dokument prokazující, že v okruhu 10 km od místa realizace se nachází objekt venkovské turistiky s návštěvností min. 2000 osob/rok; C. </a:t>
            </a: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V </a:t>
            </a:r>
            <a:r>
              <a:rPr lang="cs-CZ" sz="2000" dirty="0"/>
              <a:t>případě, že je dotace poskytována v režimu blokové výjimky na zásadní změnu výrobního postupu, pak Kartu majetku pro majetek užívaný při činnosti, jež má být modernizována – prostá kopie.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V </a:t>
            </a:r>
            <a:r>
              <a:rPr lang="cs-CZ" sz="2000" dirty="0"/>
              <a:t>případě, že je dotace poskytována v režimu blokové výjimky na rozšíření výrobního sortimentu stávající provozovny, pak Kartu majetku znovupoužitého majetku – prostá kopie.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r>
              <a:rPr lang="cs-CZ" sz="20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Nepovinná příloha MAS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Soulad se SCLLD MAS Moravská brána </a:t>
            </a:r>
            <a:endParaRPr lang="cs-CZ" sz="20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3" name="Obrázek 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6" y="-93581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35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b="1" spc="-150" dirty="0"/>
              <a:t>Výzva MAS v PRV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délník 1"/>
          <p:cNvSpPr/>
          <p:nvPr/>
        </p:nvSpPr>
        <p:spPr>
          <a:xfrm>
            <a:off x="648725" y="1219063"/>
            <a:ext cx="1154327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/>
              <a:t>Přílohy po zaregistrování na RO SZIF (do 63 kalendářních dnů)</a:t>
            </a:r>
            <a:endParaRPr lang="pl-P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Výběrové/zadávací řízení, cenový marketing od 500 tis do 2 mil Kč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Žádost o dotaci –aktualizovaný formulář</a:t>
            </a:r>
          </a:p>
          <a:p>
            <a:endParaRPr lang="cs-CZ" sz="2400" dirty="0"/>
          </a:p>
          <a:p>
            <a:r>
              <a:rPr lang="cs-CZ" sz="2400" b="1" dirty="0"/>
              <a:t>Přílohy k podpisu Dohody</a:t>
            </a: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Potvrzení finančního úřadu o bezdlužnosti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Čestné prohlášení k „de </a:t>
            </a:r>
            <a:r>
              <a:rPr lang="cs-CZ" sz="2400" dirty="0" err="1"/>
              <a:t>minimis</a:t>
            </a:r>
            <a:r>
              <a:rPr lang="cs-CZ" sz="2400" dirty="0"/>
              <a:t>“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r>
              <a:rPr lang="cs-CZ" sz="2400" b="1" dirty="0"/>
              <a:t>Portál farmáře (povinný informační systém)</a:t>
            </a: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Přístup lze získat osobně (občanský průkaz, živnostenský list nebo výpis z evidence </a:t>
            </a:r>
            <a:r>
              <a:rPr lang="cs-CZ" sz="2400" dirty="0" err="1"/>
              <a:t>zeměd</a:t>
            </a:r>
            <a:r>
              <a:rPr lang="cs-CZ" sz="2400" dirty="0"/>
              <a:t>. podnikatelů) na SZIF Olomouc (Blanická 383/1), Přerov (Wurmova 606/2) nebo elektronicky přes datovou schránku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3" name="Obrázek 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6" y="-93581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223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062137"/>
            <a:ext cx="12208747" cy="479712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sz="3100" b="1" dirty="0" smtClean="0"/>
              <a:t>Administrace projektu:</a:t>
            </a:r>
            <a:endParaRPr lang="cs-CZ" sz="3100" b="1" dirty="0"/>
          </a:p>
          <a:p>
            <a:r>
              <a:rPr lang="cs-CZ" dirty="0"/>
              <a:t>Žadatel musí mít vlastní přístup na Portál farmáře </a:t>
            </a:r>
            <a:r>
              <a:rPr lang="cs-CZ" dirty="0">
                <a:hlinkClick r:id="rId4"/>
              </a:rPr>
              <a:t>www.szif.cz</a:t>
            </a:r>
            <a:r>
              <a:rPr lang="cs-CZ" dirty="0"/>
              <a:t> , zde si ze svého účtu vygeneruje žádost, kterou společně s přílohami podá na MAS v elektronické podobě prostřednictvím PF.</a:t>
            </a:r>
          </a:p>
          <a:p>
            <a:r>
              <a:rPr lang="cs-CZ" b="1" dirty="0"/>
              <a:t>Portál farmáře </a:t>
            </a:r>
            <a:r>
              <a:rPr lang="cs-CZ" dirty="0"/>
              <a:t>je základním komunikačním nástrojem přes který probíhají veškeré úkony (žádost o dotaci, dohoda, změny, žádost o platbu). Doporučujeme průběžně sledovat a vytvořit si upozornění na mail. Dokumenty se považují za doručené okamžikem, kdy se žadatel do PF přihlásí (jinak 10 dní).</a:t>
            </a:r>
          </a:p>
          <a:p>
            <a:r>
              <a:rPr lang="cs-CZ" b="1" dirty="0"/>
              <a:t>Po předložení žádosti probíhá administrativní kontrola, prováděná pracovníky MAS. Žadatelé jsou vyzvání k opravě maximálně 2x, na opravu mají vždy 5 pracovních dní.</a:t>
            </a:r>
            <a:endParaRPr lang="cs-CZ" dirty="0"/>
          </a:p>
          <a:p>
            <a:r>
              <a:rPr lang="cs-CZ" dirty="0"/>
              <a:t>U projektů, které projdou </a:t>
            </a:r>
            <a:r>
              <a:rPr lang="cs-CZ" dirty="0" err="1"/>
              <a:t>admin</a:t>
            </a:r>
            <a:r>
              <a:rPr lang="cs-CZ" dirty="0"/>
              <a:t> kontrolou, proběhne hodnocení projektů Výběrovou komisí</a:t>
            </a:r>
          </a:p>
          <a:p>
            <a:r>
              <a:rPr lang="cs-CZ" b="1" dirty="0"/>
              <a:t>Následně hodnocení potvrdí Rada spolku a budou oznámeny výsledky</a:t>
            </a:r>
            <a:endParaRPr lang="cs-CZ" dirty="0"/>
          </a:p>
          <a:p>
            <a:r>
              <a:rPr lang="cs-CZ" dirty="0"/>
              <a:t>Vybrané projekty MAS verifikuje –Žádost o dotaci elektronicky podepíše, povinné i nepovinné přílohy elektronicky podepíše, nebo podepíše v papírové podobě a naskenuje</a:t>
            </a:r>
          </a:p>
          <a:p>
            <a:r>
              <a:rPr lang="cs-CZ" b="1" dirty="0"/>
              <a:t>Potvrzenou Žádost o dotaci a přílohy žadatel nahraje prostřednictvím svého účtu na Portálu farmáře a pošle přes svůj účet na RO SZIF Olomouc, nejpozději do termínu registrace na RO SZIF.</a:t>
            </a:r>
            <a:endParaRPr lang="cs-CZ" dirty="0"/>
          </a:p>
          <a:p>
            <a:r>
              <a:rPr lang="cs-CZ" dirty="0"/>
              <a:t>RO SZIF Olomouc provede registraci.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0" y="-99060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6" y="-93581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629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7747</TotalTime>
  <Words>2208</Words>
  <Application>Microsoft Office PowerPoint</Application>
  <PresentationFormat>Širokoúhlá obrazovka</PresentationFormat>
  <Paragraphs>197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Činnost MAS</dc:title>
  <dc:creator>Martina Zdráhalová</dc:creator>
  <cp:lastModifiedBy>Hana Nehybová</cp:lastModifiedBy>
  <cp:revision>451</cp:revision>
  <cp:lastPrinted>2017-01-12T13:13:00Z</cp:lastPrinted>
  <dcterms:created xsi:type="dcterms:W3CDTF">2014-11-12T11:20:26Z</dcterms:created>
  <dcterms:modified xsi:type="dcterms:W3CDTF">2021-02-26T08:27:06Z</dcterms:modified>
</cp:coreProperties>
</file>