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0"/>
  </p:handoutMasterIdLst>
  <p:sldIdLst>
    <p:sldId id="257" r:id="rId2"/>
    <p:sldId id="326" r:id="rId3"/>
    <p:sldId id="320" r:id="rId4"/>
    <p:sldId id="350" r:id="rId5"/>
    <p:sldId id="348" r:id="rId6"/>
    <p:sldId id="353" r:id="rId7"/>
    <p:sldId id="349" r:id="rId8"/>
    <p:sldId id="298" r:id="rId9"/>
    <p:sldId id="345" r:id="rId10"/>
    <p:sldId id="333" r:id="rId11"/>
    <p:sldId id="346" r:id="rId12"/>
    <p:sldId id="347" r:id="rId13"/>
    <p:sldId id="354" r:id="rId14"/>
    <p:sldId id="338" r:id="rId15"/>
    <p:sldId id="352" r:id="rId16"/>
    <p:sldId id="355" r:id="rId17"/>
    <p:sldId id="339" r:id="rId18"/>
    <p:sldId id="343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15.3.2022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7__vyzva_mas___prv_202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verejne_zakazky/1564741813432/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/apa_anon/cs/dokumenty_ke_stazeni/prv2014/opatreni/leader/1921/1638276016719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://masmoravskabrana.cz/dotace/7__vyzva_mas___prv_2022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mas-moravskabrana.cz/dotace/7__vyzva_mas___prv_20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6"/>
            <a:ext cx="11581564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 smtClean="0"/>
              <a:t>Seminář pro žadatele </a:t>
            </a:r>
            <a:r>
              <a:rPr lang="cs-CZ" sz="5100" b="1" u="sng" dirty="0"/>
              <a:t>k </a:t>
            </a:r>
            <a:r>
              <a:rPr lang="cs-CZ" sz="5100" b="1" u="sng" dirty="0" smtClean="0"/>
              <a:t>výzvě PRV </a:t>
            </a:r>
            <a:endParaRPr lang="cs-CZ" sz="5100" b="1" u="sng" dirty="0"/>
          </a:p>
          <a:p>
            <a:pPr marL="0" indent="0" algn="ctr">
              <a:buNone/>
            </a:pPr>
            <a:r>
              <a:rPr lang="cs-CZ" sz="4000" b="1" dirty="0"/>
              <a:t>7</a:t>
            </a:r>
            <a:r>
              <a:rPr lang="cs-CZ" sz="4000" b="1" dirty="0" smtClean="0"/>
              <a:t>. Výzva PRV </a:t>
            </a:r>
            <a:r>
              <a:rPr lang="cs-CZ" sz="4000" b="1" dirty="0"/>
              <a:t>MAS MB </a:t>
            </a: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/>
              <a:t> </a:t>
            </a:r>
            <a:r>
              <a:rPr lang="cs-CZ" sz="4000" b="1" dirty="0" err="1" smtClean="0"/>
              <a:t>Fiche</a:t>
            </a:r>
            <a:r>
              <a:rPr lang="cs-CZ" sz="4000" b="1" dirty="0" smtClean="0"/>
              <a:t> 1 -  Zemědělské investice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http://mas-moravskabrana.cz/dotace/7__vyzva_mas___prv_2022</a:t>
            </a:r>
            <a:endParaRPr lang="cs-CZ" sz="4000" dirty="0"/>
          </a:p>
          <a:p>
            <a:pPr marL="0" indent="0" algn="ctr">
              <a:buNone/>
            </a:pPr>
            <a:endParaRPr lang="cs-CZ" sz="4000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15.3.2022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</a:t>
            </a:r>
            <a:r>
              <a:rPr lang="cs-CZ" sz="2000" dirty="0" smtClean="0"/>
              <a:t>udržitelnosti </a:t>
            </a:r>
            <a:r>
              <a:rPr lang="cs-CZ" sz="2000" dirty="0"/>
              <a:t>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  <a:endParaRPr lang="cs-CZ" sz="2000" b="1" u="sng" dirty="0" smtClean="0"/>
          </a:p>
          <a:p>
            <a:r>
              <a:rPr lang="cs-CZ" sz="2000" dirty="0"/>
              <a:t>Žadatel musí splnit podmínku finančního zdraví u projektů, jejichž způsobilé výdaje, ze kterých je stanovena dotace, přesahují </a:t>
            </a:r>
            <a:r>
              <a:rPr lang="cs-CZ" sz="2000" dirty="0" smtClean="0"/>
              <a:t>2 </a:t>
            </a:r>
            <a:r>
              <a:rPr lang="cs-CZ" sz="2000" dirty="0"/>
              <a:t>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</a:t>
            </a:r>
            <a:r>
              <a:rPr lang="cs-CZ" sz="2000" dirty="0" smtClean="0"/>
              <a:t>nebo         </a:t>
            </a:r>
            <a:r>
              <a:rPr lang="cs-CZ" sz="2000" dirty="0"/>
              <a:t>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</a:t>
            </a:r>
            <a:r>
              <a:rPr lang="cs-CZ" sz="2000" dirty="0" smtClean="0"/>
              <a:t>podpisu Dohody o poskytnutí dotace po celou dobu udržitelnosti 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</a:t>
            </a:r>
            <a:r>
              <a:rPr lang="cs-CZ" sz="2000" dirty="0" smtClean="0"/>
              <a:t>a PRV (viz metodický pokyn Publicita). </a:t>
            </a:r>
            <a:endParaRPr lang="cs-CZ" sz="2000" dirty="0"/>
          </a:p>
          <a:p>
            <a:r>
              <a:rPr lang="cs-CZ" sz="2000" b="1" dirty="0" smtClean="0"/>
              <a:t>Plakát nebo informační deska (A3) - </a:t>
            </a:r>
            <a:r>
              <a:rPr lang="cs-CZ" sz="2000" dirty="0" smtClean="0"/>
              <a:t>příjemce </a:t>
            </a:r>
            <a:r>
              <a:rPr lang="cs-CZ" sz="2000" dirty="0"/>
              <a:t>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 smtClean="0"/>
              <a:t>       </a:t>
            </a:r>
            <a:r>
              <a:rPr lang="cs-CZ" sz="2000" b="1" dirty="0" smtClean="0"/>
              <a:t>-  Pouze když </a:t>
            </a:r>
            <a:r>
              <a:rPr lang="cs-CZ" sz="2000" b="1" dirty="0"/>
              <a:t>celková výše </a:t>
            </a:r>
            <a:r>
              <a:rPr lang="cs-CZ" sz="2000" b="1" dirty="0" smtClean="0"/>
              <a:t>dotace na </a:t>
            </a:r>
            <a:r>
              <a:rPr lang="cs-CZ" sz="2000" b="1" dirty="0"/>
              <a:t>projekt uvedená v </a:t>
            </a:r>
            <a:r>
              <a:rPr lang="cs-CZ" sz="2000" b="1" dirty="0" smtClean="0"/>
              <a:t>Dohodě </a:t>
            </a:r>
            <a:r>
              <a:rPr lang="cs-CZ" sz="2000" b="1" dirty="0"/>
              <a:t>přesáhne 50 000 </a:t>
            </a:r>
            <a:r>
              <a:rPr lang="cs-CZ" sz="2000" b="1" dirty="0" smtClean="0"/>
              <a:t>EUR </a:t>
            </a:r>
            <a:r>
              <a:rPr lang="cs-CZ" sz="2000" b="1" dirty="0"/>
              <a:t>(cca 1 350 000,- Kč</a:t>
            </a:r>
            <a:r>
              <a:rPr lang="cs-CZ" sz="2000" b="1" dirty="0" smtClean="0"/>
              <a:t>)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</a:t>
            </a:r>
            <a:r>
              <a:rPr lang="cs-CZ" dirty="0" smtClean="0"/>
              <a:t>v Žádosti o platbu. </a:t>
            </a:r>
            <a:r>
              <a:rPr lang="cs-CZ" dirty="0"/>
              <a:t>Pro ověření publicity dokládá příjemce </a:t>
            </a:r>
            <a:r>
              <a:rPr lang="cs-CZ" dirty="0" smtClean="0"/>
              <a:t>fotografie </a:t>
            </a:r>
            <a:r>
              <a:rPr lang="cs-CZ" dirty="0"/>
              <a:t>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/>
          <a:lstStyle/>
          <a:p>
            <a:pPr marL="0" lvl="0" indent="0">
              <a:buNone/>
            </a:pPr>
            <a:r>
              <a:rPr lang="cs-CZ" sz="2400" b="1" u="sng" dirty="0"/>
              <a:t>Vytvoření pracovního místa (bodová škála </a:t>
            </a:r>
            <a:r>
              <a:rPr lang="cs-CZ" sz="2400" b="1" u="sng" dirty="0" smtClean="0"/>
              <a:t>30-0</a:t>
            </a:r>
            <a:r>
              <a:rPr lang="cs-CZ" sz="2400" b="1" u="sng" dirty="0"/>
              <a:t>)</a:t>
            </a:r>
            <a:endParaRPr lang="cs-CZ" sz="2400" u="sng" dirty="0"/>
          </a:p>
          <a:p>
            <a:r>
              <a:rPr lang="cs-CZ" sz="2400" dirty="0"/>
              <a:t> </a:t>
            </a:r>
            <a:r>
              <a:rPr lang="cs-CZ" sz="2400" dirty="0" smtClean="0"/>
              <a:t>Vytvořeno </a:t>
            </a:r>
            <a:r>
              <a:rPr lang="cs-CZ" sz="2400" dirty="0"/>
              <a:t>minimálně 1 pracovní místo na plný úvazek </a:t>
            </a:r>
            <a:r>
              <a:rPr lang="cs-CZ" sz="2400" dirty="0" smtClean="0"/>
              <a:t>(30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0,99 – 0,6 </a:t>
            </a:r>
            <a:r>
              <a:rPr lang="cs-CZ" sz="2400" dirty="0" smtClean="0"/>
              <a:t>(20 </a:t>
            </a:r>
            <a:r>
              <a:rPr lang="cs-CZ" sz="2400" dirty="0"/>
              <a:t>b)</a:t>
            </a:r>
          </a:p>
          <a:p>
            <a:r>
              <a:rPr lang="cs-CZ" sz="2400" dirty="0"/>
              <a:t>Vytvořeno pracovní místo s úvazkem 0,59 – 0,3 </a:t>
            </a:r>
            <a:r>
              <a:rPr lang="cs-CZ" sz="2400" dirty="0" smtClean="0"/>
              <a:t>(10 </a:t>
            </a:r>
            <a:r>
              <a:rPr lang="cs-CZ" sz="2400" dirty="0"/>
              <a:t>b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Vytvořeno pracovní místo s úvazkem 0,29 – 0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zemědělec do 40–ti let (bodová škála 10-0) </a:t>
            </a:r>
            <a:endParaRPr lang="cs-CZ" sz="2400" u="sng" dirty="0"/>
          </a:p>
          <a:p>
            <a:r>
              <a:rPr lang="cs-CZ" sz="2400" dirty="0"/>
              <a:t>Ano (10 b), NE (0 b</a:t>
            </a:r>
            <a:r>
              <a:rPr lang="cs-CZ" sz="2400" dirty="0" smtClean="0"/>
              <a:t>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</a:t>
            </a:r>
            <a:r>
              <a:rPr lang="cs-CZ" sz="2400" dirty="0" smtClean="0"/>
              <a:t>), </a:t>
            </a:r>
            <a:r>
              <a:rPr lang="cs-CZ" sz="2400" dirty="0"/>
              <a:t>60 – 69 % (15 b</a:t>
            </a:r>
            <a:r>
              <a:rPr lang="cs-CZ" sz="2400" dirty="0" smtClean="0"/>
              <a:t>), </a:t>
            </a:r>
            <a:r>
              <a:rPr lang="cs-CZ" sz="2400" dirty="0"/>
              <a:t>50 – 59 % (10 b</a:t>
            </a:r>
            <a:r>
              <a:rPr lang="cs-CZ" sz="2400" dirty="0" smtClean="0"/>
              <a:t>), </a:t>
            </a:r>
            <a:r>
              <a:rPr lang="cs-CZ" sz="2400" dirty="0"/>
              <a:t>40 – 49 % (5 b</a:t>
            </a:r>
            <a:r>
              <a:rPr lang="cs-CZ" sz="2400" dirty="0" smtClean="0"/>
              <a:t>), </a:t>
            </a:r>
            <a:r>
              <a:rPr lang="cs-CZ" sz="2400" dirty="0"/>
              <a:t>0 - 39 % (0 b)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Preferenční kritéria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200" b="1" u="sng" dirty="0"/>
              <a:t>Podpora podnikatelů s menším počtem zaměstnanců</a:t>
            </a:r>
            <a:r>
              <a:rPr lang="cs-CZ" sz="2200" u="sng" dirty="0"/>
              <a:t> </a:t>
            </a:r>
            <a:r>
              <a:rPr lang="cs-CZ" sz="2200" b="1" u="sng" dirty="0"/>
              <a:t>(bodová škála 20-0)</a:t>
            </a:r>
            <a:endParaRPr lang="cs-CZ" sz="2200" u="sng" dirty="0"/>
          </a:p>
          <a:p>
            <a:pPr lvl="0"/>
            <a:r>
              <a:rPr lang="cs-CZ" sz="2200" dirty="0" smtClean="0"/>
              <a:t>Žadatel </a:t>
            </a:r>
            <a:r>
              <a:rPr lang="cs-CZ" sz="2200" dirty="0"/>
              <a:t>zaměstnává maximálně 5 zaměstnanců (20 b)</a:t>
            </a:r>
          </a:p>
          <a:p>
            <a:pPr lvl="0"/>
            <a:r>
              <a:rPr lang="cs-CZ" sz="2200" dirty="0"/>
              <a:t>Žadatel zaměstnává </a:t>
            </a:r>
            <a:r>
              <a:rPr lang="cs-CZ" sz="2200" dirty="0" smtClean="0"/>
              <a:t>6 až </a:t>
            </a:r>
            <a:r>
              <a:rPr lang="cs-CZ" sz="2200" dirty="0"/>
              <a:t>10 zaměstnanců (10 b)</a:t>
            </a:r>
          </a:p>
          <a:p>
            <a:pPr lvl="0"/>
            <a:r>
              <a:rPr lang="cs-CZ" sz="2200" dirty="0"/>
              <a:t>Žadatel zaměstnává více jako 10 zaměstnanců (0 b)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</a:t>
            </a:r>
            <a:r>
              <a:rPr lang="cs-CZ" sz="2200" b="1" u="sng" dirty="0" smtClean="0"/>
              <a:t>je </a:t>
            </a:r>
            <a:r>
              <a:rPr lang="cs-CZ" sz="2200" b="1" u="sng" dirty="0"/>
              <a:t>poskytnuta dotace (bodová škála 20-0</a:t>
            </a:r>
            <a:r>
              <a:rPr lang="cs-CZ" sz="2200" b="1" u="sng" dirty="0" smtClean="0"/>
              <a:t>)</a:t>
            </a:r>
          </a:p>
          <a:p>
            <a:r>
              <a:rPr lang="cs-CZ" sz="2200" dirty="0"/>
              <a:t>Celkové výdaje 500 000 Kč a méně (20 b)</a:t>
            </a:r>
          </a:p>
          <a:p>
            <a:r>
              <a:rPr lang="cs-CZ" sz="2200" dirty="0"/>
              <a:t>Celkové výdaje od 500 001 Kč do 1 000 000 Kč (10 b)</a:t>
            </a:r>
          </a:p>
          <a:p>
            <a:r>
              <a:rPr lang="cs-CZ" sz="2200" dirty="0"/>
              <a:t>Celkové výdaje od 1 000 001 Kč do 2 000 000 Kč (5 b)</a:t>
            </a:r>
          </a:p>
          <a:p>
            <a:r>
              <a:rPr lang="cs-CZ" sz="2200" dirty="0"/>
              <a:t>Celkové výdaje 2 000 001 Kč a více (0 b)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</a:t>
            </a:r>
            <a:r>
              <a:rPr lang="cs-CZ" sz="2200" b="1" u="sng" dirty="0" smtClean="0"/>
              <a:t>rojekt </a:t>
            </a:r>
            <a:r>
              <a:rPr lang="cs-CZ" sz="2200" b="1" u="sng" dirty="0"/>
              <a:t>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</a:t>
            </a:r>
            <a:r>
              <a:rPr lang="cs-CZ" sz="2200" dirty="0" smtClean="0"/>
              <a:t>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85677" y="1248368"/>
            <a:ext cx="1119400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Pracovní místo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Nově vytvořeným pracovním místem se rozumí zaměstnanec v pracovním poměru </a:t>
            </a:r>
            <a:endParaRPr lang="cs-CZ" sz="2000" dirty="0" smtClean="0"/>
          </a:p>
          <a:p>
            <a:r>
              <a:rPr lang="cs-CZ" sz="2000" dirty="0"/>
              <a:t>Za nově vzniklé pracovní místo lze počítat i příjemce dotace jako FO – živnostníka, jestliže vlastní živnostenské oprávnění méně než 24 měsíců od data podání Žádosti o dotaci na MAS. </a:t>
            </a:r>
            <a:endParaRPr lang="cs-CZ" sz="2000" dirty="0" smtClean="0"/>
          </a:p>
          <a:p>
            <a:r>
              <a:rPr lang="cs-CZ" sz="2000" dirty="0" smtClean="0"/>
              <a:t>Závazek </a:t>
            </a:r>
            <a:r>
              <a:rPr lang="cs-CZ" sz="2000" dirty="0"/>
              <a:t>udržet pracovní místo běží 3 roky od převedení dotace na účet žadatele.</a:t>
            </a:r>
          </a:p>
          <a:p>
            <a:r>
              <a:rPr lang="cs-CZ" sz="2000" dirty="0"/>
              <a:t>Pro prokázání nově vzniklých pracovních míst bude současný stav zaměstnanců v dotčené provozovně příjemce dotace (stav zaměstnanců příjemce dotace ke dni kontroly na místě) porovnán s referenční hodnotou zvýšenou o deklarovaný počet vytvořených pracovních míst projektem (údaj s </a:t>
            </a:r>
            <a:r>
              <a:rPr lang="cs-CZ" sz="2000" dirty="0" err="1"/>
              <a:t>ŽoD</a:t>
            </a:r>
            <a:r>
              <a:rPr lang="cs-CZ" sz="2000" dirty="0"/>
              <a:t>). Referenční hodnota je průměrný stav zaměstnanců podniku za posledních dvanáct uzavřených měsíců před předložením Žádosti o platbu. Do počtu vytvořených nových pracovních míst nelze započíst osobu, která před nástupem k žadateli pracovala u subjektu, které jsou majetkově či personálně propojené do druhé stupně.</a:t>
            </a:r>
          </a:p>
          <a:p>
            <a:pPr marL="0" indent="0">
              <a:buNone/>
            </a:pPr>
            <a:r>
              <a:rPr lang="cs-CZ" sz="2000" dirty="0" smtClean="0"/>
              <a:t>     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 smtClean="0"/>
              <a:t>Důležité dokumenty</a:t>
            </a:r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747" y="1219063"/>
            <a:ext cx="12192000" cy="4794043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 </a:t>
            </a:r>
            <a:r>
              <a:rPr lang="cs-CZ" sz="2000" dirty="0">
                <a:hlinkClick r:id="rId4"/>
              </a:rPr>
              <a:t>http://masmoravskabrana.cz/dotace/7__vyzva_mas___prv_2022</a:t>
            </a:r>
            <a:r>
              <a:rPr lang="cs-CZ" sz="2000" dirty="0"/>
              <a:t> </a:t>
            </a:r>
          </a:p>
          <a:p>
            <a:r>
              <a:rPr lang="cs-CZ" sz="2000" b="1" dirty="0"/>
              <a:t>Pravidla v operaci 19.2.1 Podpora provádění operací v rámci strategie komunitně vedeného místního rozvoje:</a:t>
            </a: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https://www.szif.cz/cs/CmDocument?rid=%2Fapa_anon%2Fcs%2Fdokumenty_ke_stazeni%2Fprv2014%2Fopatreni%2Fleader%2F1921%2F1638276016719.pdf</a:t>
            </a:r>
            <a:r>
              <a:rPr lang="cs-CZ" sz="2000" dirty="0"/>
              <a:t>   </a:t>
            </a:r>
          </a:p>
          <a:p>
            <a:pPr marL="0" indent="0">
              <a:buNone/>
            </a:pPr>
            <a:r>
              <a:rPr lang="cs-CZ" sz="2000" b="1" dirty="0" smtClean="0"/>
              <a:t>Registrace žadatele do Portálu farmáře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hlinkClick r:id="rId6"/>
              </a:rPr>
              <a:t>http</a:t>
            </a:r>
            <a:r>
              <a:rPr lang="cs-CZ" sz="2000" dirty="0">
                <a:hlinkClick r:id="rId6"/>
              </a:rPr>
              <a:t>://</a:t>
            </a:r>
            <a:r>
              <a:rPr lang="cs-CZ" sz="2000" dirty="0" smtClean="0">
                <a:hlinkClick r:id="rId6"/>
              </a:rPr>
              <a:t>eagri.cz/public/web/mze/farmar/portal-farmare-pro-nove-uzivatele/zadost-o-pristup-na-portal-eagri.html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7"/>
              </a:rPr>
              <a:t>https</a:t>
            </a:r>
            <a:r>
              <a:rPr lang="cs-CZ" sz="2000" dirty="0">
                <a:hlinkClick r:id="rId7"/>
              </a:rPr>
              <a:t>://www.szif.cz/cs/CmDocument?rid=%</a:t>
            </a:r>
            <a:r>
              <a:rPr lang="cs-CZ" sz="2000" dirty="0" smtClean="0">
                <a:hlinkClick r:id="rId7"/>
              </a:rPr>
              <a:t>2Fapa_anon%2Fcs%2Fdokumenty_ke_stazeni%2Fprv2014%2F1442917434803%2F1442917718469.pdf</a:t>
            </a:r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b="1" dirty="0" smtClean="0"/>
              <a:t>Příručka pro zadávání veřejných zakázek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</a:t>
            </a:r>
            <a:r>
              <a:rPr lang="cs-CZ" sz="2000" dirty="0" smtClean="0">
                <a:hlinkClick r:id="rId8"/>
              </a:rPr>
              <a:t>2Fapa_anon%2Fcs%2Fdokumenty_ke_stazeni%2Fprv2014%2Fverejne_zakazky%2F1564741813432%2F1564741884471.pdf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Příručka pro publicitu PRV 20014-2020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</a:t>
            </a:r>
            <a:r>
              <a:rPr lang="cs-CZ" sz="2000" dirty="0" smtClean="0">
                <a:hlinkClick r:id="rId9"/>
              </a:rPr>
              <a:t>2Fapa_anon%2Fcs%2Fdokumenty_ke_stazeni%2Fprv2014%2Fzakladni_informace%2Fpravidla%2F1482132211824%2F1482132290414.pdf</a:t>
            </a:r>
            <a:r>
              <a:rPr lang="cs-CZ" sz="2000" dirty="0" smtClean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7</a:t>
            </a:r>
            <a:r>
              <a:rPr lang="cs-CZ" sz="2400" b="1" dirty="0" smtClean="0"/>
              <a:t>. výzva PRV  </a:t>
            </a:r>
            <a:r>
              <a:rPr lang="cs-CZ" sz="2400" b="1" dirty="0"/>
              <a:t>– 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Fiche</a:t>
            </a:r>
            <a:r>
              <a:rPr lang="cs-CZ" sz="2400" b="1" dirty="0" smtClean="0"/>
              <a:t> 1 Zemědělské investice</a:t>
            </a:r>
            <a:endParaRPr lang="cs-CZ" sz="2400" b="1" dirty="0"/>
          </a:p>
          <a:p>
            <a:pPr marL="0" indent="0">
              <a:buNone/>
            </a:pPr>
            <a:r>
              <a:rPr lang="cs-CZ" sz="1800" dirty="0" smtClean="0">
                <a:hlinkClick r:id="rId4"/>
              </a:rPr>
              <a:t>http</a:t>
            </a:r>
            <a:r>
              <a:rPr lang="cs-CZ" sz="1800" dirty="0">
                <a:hlinkClick r:id="rId4"/>
              </a:rPr>
              <a:t>://mas-moravskabrana.cz/dotace/7__vyzva_mas___prv_2022</a:t>
            </a:r>
            <a:endParaRPr lang="cs-CZ" sz="1800" dirty="0"/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14.3.2022                                 </a:t>
            </a:r>
            <a:r>
              <a:rPr lang="cs-CZ" sz="2000" dirty="0">
                <a:cs typeface="Times New Roman" panose="02020603050405020304" pitchFamily="18" charset="0"/>
              </a:rPr>
              <a:t>U</a:t>
            </a:r>
            <a:r>
              <a:rPr lang="cs-CZ" sz="2000" dirty="0" smtClean="0">
                <a:cs typeface="Times New Roman" panose="02020603050405020304" pitchFamily="18" charset="0"/>
              </a:rPr>
              <a:t>končení příjmu: 29.4.2022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dirty="0" smtClean="0">
                <a:cs typeface="Times New Roman" panose="02020603050405020304" pitchFamily="18" charset="0"/>
              </a:rPr>
              <a:t>      </a:t>
            </a:r>
            <a:r>
              <a:rPr lang="cs-CZ" sz="2000" b="1" dirty="0">
                <a:cs typeface="Times New Roman" panose="02020603050405020304" pitchFamily="18" charset="0"/>
              </a:rPr>
              <a:t>2 831 </a:t>
            </a:r>
            <a:r>
              <a:rPr lang="cs-CZ" sz="2000" b="1" dirty="0" smtClean="0">
                <a:cs typeface="Times New Roman" panose="02020603050405020304" pitchFamily="18" charset="0"/>
              </a:rPr>
              <a:t>881,- </a:t>
            </a:r>
            <a:r>
              <a:rPr lang="cs-CZ" sz="2000" b="1" dirty="0">
                <a:cs typeface="Times New Roman" panose="02020603050405020304" pitchFamily="18" charset="0"/>
              </a:rPr>
              <a:t>Kč 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     </a:t>
            </a:r>
            <a:r>
              <a:rPr lang="cs-CZ" sz="2000" dirty="0" smtClean="0">
                <a:cs typeface="Times New Roman" panose="02020603050405020304" pitchFamily="18" charset="0"/>
              </a:rPr>
              <a:t> 2 831 881,- Kč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  50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marL="0" indent="0">
              <a:buNone/>
            </a:pPr>
            <a:r>
              <a:rPr lang="cs-CZ" sz="2000" b="1" dirty="0"/>
              <a:t>Žadatel není oprávněn předkládat projekty s dotací vyšší, než je stanovená alokace na danou </a:t>
            </a:r>
            <a:r>
              <a:rPr lang="cs-CZ" sz="2000" b="1" dirty="0" err="1"/>
              <a:t>Fichi</a:t>
            </a:r>
            <a:r>
              <a:rPr lang="cs-CZ" sz="2000" b="1" dirty="0"/>
              <a:t>.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</a:t>
            </a:r>
            <a:r>
              <a:rPr lang="cs-CZ" sz="2000" dirty="0" smtClean="0"/>
              <a:t>zemědělský </a:t>
            </a:r>
            <a:r>
              <a:rPr lang="it-IT" sz="2000" dirty="0" smtClean="0"/>
              <a:t>fond pro</a:t>
            </a:r>
            <a:r>
              <a:rPr lang="cs-CZ" sz="2000" dirty="0" smtClean="0"/>
              <a:t> </a:t>
            </a:r>
            <a:r>
              <a:rPr lang="it-IT" sz="2000" dirty="0" smtClean="0"/>
              <a:t>rozvoj</a:t>
            </a:r>
            <a:r>
              <a:rPr lang="cs-CZ" sz="2000" dirty="0" smtClean="0"/>
              <a:t> venkova</a:t>
            </a:r>
            <a:r>
              <a:rPr lang="it-IT" sz="2000" dirty="0" smtClean="0"/>
              <a:t> </a:t>
            </a:r>
            <a:r>
              <a:rPr lang="it-IT" sz="2000" b="1" dirty="0"/>
              <a:t>- </a:t>
            </a:r>
            <a:r>
              <a:rPr lang="it-IT" sz="2000" b="1" dirty="0" smtClean="0"/>
              <a:t>5</a:t>
            </a:r>
            <a:r>
              <a:rPr lang="cs-CZ" sz="2000" b="1" dirty="0" smtClean="0"/>
              <a:t>0</a:t>
            </a:r>
            <a:r>
              <a:rPr lang="it-IT" sz="2000" b="1" dirty="0" smtClean="0"/>
              <a:t> %</a:t>
            </a:r>
            <a:r>
              <a:rPr lang="cs-CZ" sz="2000" b="1" dirty="0" smtClean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- ml</a:t>
            </a:r>
            <a:r>
              <a:rPr lang="cs-CZ" sz="1800" dirty="0"/>
              <a:t>. Zemědělci do 40 </a:t>
            </a:r>
            <a:r>
              <a:rPr lang="cs-CZ" sz="1800" dirty="0" smtClean="0"/>
              <a:t>let – </a:t>
            </a:r>
            <a:r>
              <a:rPr lang="cs-CZ" sz="1800" dirty="0" err="1" smtClean="0"/>
              <a:t>max</a:t>
            </a:r>
            <a:r>
              <a:rPr lang="cs-CZ" sz="1800" dirty="0" smtClean="0"/>
              <a:t> 5 let podnikání, </a:t>
            </a:r>
            <a:r>
              <a:rPr lang="cs-CZ" sz="1800" dirty="0"/>
              <a:t>znevýhodněné oblasti </a:t>
            </a:r>
            <a:r>
              <a:rPr lang="cs-CZ" sz="1800" dirty="0" smtClean="0"/>
              <a:t>LFA - </a:t>
            </a:r>
            <a:r>
              <a:rPr lang="cs-CZ" sz="1800" b="1" dirty="0"/>
              <a:t>60</a:t>
            </a:r>
            <a:r>
              <a:rPr lang="cs-CZ" sz="1800" b="1" dirty="0" smtClean="0"/>
              <a:t>%</a:t>
            </a:r>
            <a:endParaRPr lang="cs-CZ" sz="1800" b="1" dirty="0"/>
          </a:p>
          <a:p>
            <a:pPr marL="0" indent="0">
              <a:buNone/>
            </a:pP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investice do zemědělských staveb a technologií pro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živočišnou a rostlinnou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výrobu </a:t>
            </a:r>
            <a:r>
              <a:rPr lang="cs-CZ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(prvovýroba)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mobilních strojů pro zemědělskou výrobu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r>
              <a:rPr lang="cs-CZ" sz="2400" b="1" dirty="0" smtClean="0"/>
              <a:t>Oprávněný žadatel:</a:t>
            </a:r>
            <a:endParaRPr lang="cs-CZ" sz="2400" b="1" dirty="0"/>
          </a:p>
          <a:p>
            <a:r>
              <a:rPr lang="cs-CZ" sz="2400" dirty="0"/>
              <a:t>Zemědělský podnikatel</a:t>
            </a:r>
            <a:endParaRPr lang="cs-CZ" sz="18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 </a:t>
            </a:r>
            <a:r>
              <a:rPr lang="cs-CZ" sz="2400" b="1" dirty="0" smtClean="0"/>
              <a:t>061 </a:t>
            </a:r>
            <a:r>
              <a:rPr lang="cs-CZ" sz="2400" b="1" dirty="0"/>
              <a:t>stavby a technologie v </a:t>
            </a:r>
            <a:r>
              <a:rPr lang="cs-CZ" sz="2400" b="1" dirty="0" smtClean="0"/>
              <a:t>zemědělské prvovýrobě</a:t>
            </a:r>
            <a:endParaRPr lang="cs-CZ" sz="2400" dirty="0"/>
          </a:p>
          <a:p>
            <a:r>
              <a:rPr lang="cs-CZ" sz="2400" dirty="0"/>
              <a:t>stavby </a:t>
            </a:r>
            <a:r>
              <a:rPr lang="cs-CZ" sz="2400" dirty="0" smtClean="0"/>
              <a:t>ustájovacích prostor </a:t>
            </a:r>
            <a:r>
              <a:rPr lang="cs-CZ" sz="2400" dirty="0"/>
              <a:t>a chovatelských zařízení</a:t>
            </a:r>
          </a:p>
          <a:p>
            <a:r>
              <a:rPr lang="cs-CZ" sz="2400" dirty="0"/>
              <a:t>pořízení technologií pro živočišnou výrobu</a:t>
            </a:r>
          </a:p>
          <a:p>
            <a:r>
              <a:rPr lang="cs-CZ" sz="2400" dirty="0"/>
              <a:t>skladovací prostory pro krmiva a steliva pro přímou spotřebu v podniku</a:t>
            </a:r>
          </a:p>
          <a:p>
            <a:r>
              <a:rPr lang="cs-CZ" sz="2400" dirty="0"/>
              <a:t>skladovací prostory pro druhotné produkty živočišné výroby, vč. jejich úpravy a zpracování</a:t>
            </a:r>
          </a:p>
          <a:p>
            <a:r>
              <a:rPr lang="cs-CZ" sz="2400" dirty="0"/>
              <a:t>skladování a sklizeň produktů rostlinné produkce vč. technologií </a:t>
            </a:r>
          </a:p>
          <a:p>
            <a:r>
              <a:rPr lang="cs-CZ" sz="2400" dirty="0"/>
              <a:t>nosné konstrukce trvalých kultur včetně </a:t>
            </a:r>
            <a:r>
              <a:rPr lang="cs-CZ" sz="2400" dirty="0" err="1"/>
              <a:t>protikroupových</a:t>
            </a:r>
            <a:r>
              <a:rPr lang="cs-CZ" sz="2400" dirty="0"/>
              <a:t> a </a:t>
            </a:r>
            <a:r>
              <a:rPr lang="cs-CZ" sz="2400" dirty="0" err="1"/>
              <a:t>protidešťových</a:t>
            </a:r>
            <a:r>
              <a:rPr lang="cs-CZ" sz="2400" dirty="0"/>
              <a:t> systémů</a:t>
            </a:r>
          </a:p>
          <a:p>
            <a:r>
              <a:rPr lang="cs-CZ" sz="2400" dirty="0" err="1" smtClean="0"/>
              <a:t>protikroupové</a:t>
            </a:r>
            <a:r>
              <a:rPr lang="cs-CZ" sz="2400" dirty="0" smtClean="0"/>
              <a:t> </a:t>
            </a:r>
            <a:r>
              <a:rPr lang="cs-CZ" sz="2400" dirty="0"/>
              <a:t>systémy a ochranné sítě proti ptactvu ve vinicích</a:t>
            </a:r>
          </a:p>
          <a:p>
            <a:r>
              <a:rPr lang="cs-CZ" sz="2400" dirty="0"/>
              <a:t>skleníky, fóliovníky, </a:t>
            </a:r>
            <a:r>
              <a:rPr lang="cs-CZ" sz="2400" dirty="0" err="1"/>
              <a:t>kontejnerovny</a:t>
            </a:r>
            <a:endParaRPr lang="cs-CZ" sz="2400" dirty="0"/>
          </a:p>
          <a:p>
            <a:r>
              <a:rPr lang="cs-CZ" sz="2400" dirty="0"/>
              <a:t>zahradnické </a:t>
            </a:r>
            <a:r>
              <a:rPr lang="cs-CZ" sz="2400" dirty="0" smtClean="0"/>
              <a:t>stavby</a:t>
            </a:r>
          </a:p>
          <a:p>
            <a:r>
              <a:rPr lang="cs-CZ" sz="2400" dirty="0" smtClean="0"/>
              <a:t>mobilní </a:t>
            </a:r>
            <a:r>
              <a:rPr lang="cs-CZ" sz="2400" dirty="0"/>
              <a:t>stroje pro </a:t>
            </a:r>
            <a:r>
              <a:rPr lang="cs-CZ" sz="2400" dirty="0" smtClean="0"/>
              <a:t>rostlinou i živočišnou výrobu</a:t>
            </a:r>
            <a:endParaRPr lang="cs-CZ" sz="2400" dirty="0"/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Pravomocné </a:t>
            </a:r>
            <a:r>
              <a:rPr lang="cs-CZ" sz="2000" b="1" dirty="0"/>
              <a:t>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Stavebním </a:t>
            </a:r>
            <a:r>
              <a:rPr lang="cs-CZ" sz="2000" b="1" dirty="0"/>
              <a:t>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Půdorys </a:t>
            </a:r>
            <a:r>
              <a:rPr lang="cs-CZ" sz="2000" dirty="0"/>
              <a:t>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Katastrální </a:t>
            </a:r>
            <a:r>
              <a:rPr lang="cs-CZ" sz="2000" dirty="0"/>
              <a:t>mapa s vyznačením lokalizace předmětu </a:t>
            </a:r>
            <a:r>
              <a:rPr lang="cs-CZ" sz="2000" dirty="0" smtClean="0"/>
              <a:t>projektu </a:t>
            </a:r>
            <a:r>
              <a:rPr lang="cs-CZ" sz="2000" dirty="0"/>
              <a:t>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Formuláře </a:t>
            </a:r>
            <a:r>
              <a:rPr lang="cs-CZ" sz="2000" dirty="0"/>
              <a:t>pro posouzení finančního zdraví žadatele u projektů, jejichž způsobilé výdaje, ze kterých je stanovena dotace, přesahují </a:t>
            </a:r>
            <a:r>
              <a:rPr lang="cs-CZ" sz="2000" dirty="0" smtClean="0"/>
              <a:t>2 </a:t>
            </a:r>
            <a:r>
              <a:rPr lang="cs-CZ" sz="2000" dirty="0"/>
              <a:t>mil. Kč.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Znalecký </a:t>
            </a:r>
            <a:r>
              <a:rPr lang="cs-CZ" sz="2000" dirty="0"/>
              <a:t>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Prohlášení </a:t>
            </a:r>
            <a:r>
              <a:rPr lang="cs-CZ" sz="2000" dirty="0"/>
              <a:t>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Fotodokumentace 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2597" y="1145997"/>
            <a:ext cx="12233939" cy="514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řílohy k žádosti o dotaci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Souhlasné </a:t>
            </a:r>
            <a:r>
              <a:rPr lang="cs-CZ" sz="2000" dirty="0"/>
              <a:t>stanovisko Ministerstva životního prostředí dle závazného vzoru (vydává krajské středisko Agentura ochrany přírody a krajiny České republiky nebo místně příslušná správa NP). Příloha bude požadována pouze v případě, kdy předmětem dotace bude </a:t>
            </a:r>
            <a:r>
              <a:rPr lang="cs-CZ" sz="2000" b="1" dirty="0"/>
              <a:t>výstavba/rekonstrukce oplocení pastevního areálu nebo chov vodní drůbeže</a:t>
            </a:r>
            <a:r>
              <a:rPr lang="cs-CZ" sz="2000" dirty="0"/>
              <a:t> (viz Příloha 7 Pravidel) –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 </a:t>
            </a:r>
            <a:r>
              <a:rPr lang="cs-CZ" sz="2000" dirty="0"/>
              <a:t>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 prokázání podílu příjmů/výnosů ze zemědělské prvovýroby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 smtClean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65140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6"/>
            <a:ext cx="12192000" cy="4808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7781</TotalTime>
  <Words>1960</Words>
  <Application>Microsoft Office PowerPoint</Application>
  <PresentationFormat>Širokoúhlá obrazovka</PresentationFormat>
  <Paragraphs>188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451</cp:revision>
  <cp:lastPrinted>2017-01-12T13:13:00Z</cp:lastPrinted>
  <dcterms:created xsi:type="dcterms:W3CDTF">2014-11-12T11:20:26Z</dcterms:created>
  <dcterms:modified xsi:type="dcterms:W3CDTF">2022-03-15T14:19:39Z</dcterms:modified>
</cp:coreProperties>
</file>