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0"/>
  </p:handoutMasterIdLst>
  <p:sldIdLst>
    <p:sldId id="257" r:id="rId2"/>
    <p:sldId id="326" r:id="rId3"/>
    <p:sldId id="320" r:id="rId4"/>
    <p:sldId id="350" r:id="rId5"/>
    <p:sldId id="348" r:id="rId6"/>
    <p:sldId id="353" r:id="rId7"/>
    <p:sldId id="349" r:id="rId8"/>
    <p:sldId id="298" r:id="rId9"/>
    <p:sldId id="345" r:id="rId10"/>
    <p:sldId id="333" r:id="rId11"/>
    <p:sldId id="346" r:id="rId12"/>
    <p:sldId id="347" r:id="rId13"/>
    <p:sldId id="354" r:id="rId14"/>
    <p:sldId id="338" r:id="rId15"/>
    <p:sldId id="352" r:id="rId16"/>
    <p:sldId id="355" r:id="rId17"/>
    <p:sldId id="339" r:id="rId18"/>
    <p:sldId id="343" r:id="rId1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52" d="100"/>
          <a:sy n="52" d="100"/>
        </p:scale>
        <p:origin x="77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15.3.2022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mas-moravskabrana.cz/dotace/7__vyzva_mas___prv_202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zif.cz/cs/CmDocument?rid=/apa_anon/cs/dokumenty_ke_stazeni/prv2014/verejne_zakazky/1564741813432/1564741884471.pdf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szif.cz/cs/CmDocument?rid=/apa_anon/cs/dokumenty_ke_stazeni/prv2014/1442917434803/1442917718469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agri.cz/public/web/mze/farmar/portal-farmare-pro-nove-uzivatele/zadost-o-pristup-na-portal-eagri.html" TargetMode="External"/><Relationship Id="rId11" Type="http://schemas.openxmlformats.org/officeDocument/2006/relationships/image" Target="../media/image4.emf"/><Relationship Id="rId5" Type="http://schemas.openxmlformats.org/officeDocument/2006/relationships/hyperlink" Target="https://www.szif.cz/cs/CmDocument?rid=/apa_anon/cs/dokumenty_ke_stazeni/prv2014/opatreni/leader/1921/1638276016719.pdf" TargetMode="External"/><Relationship Id="rId10" Type="http://schemas.openxmlformats.org/officeDocument/2006/relationships/image" Target="../media/image3.emf"/><Relationship Id="rId4" Type="http://schemas.openxmlformats.org/officeDocument/2006/relationships/hyperlink" Target="http://masmoravskabrana.cz/dotace/7__vyzva_mas___prv_2022" TargetMode="External"/><Relationship Id="rId9" Type="http://schemas.openxmlformats.org/officeDocument/2006/relationships/hyperlink" Target="https://www.szif.cz/cs/CmDocument?rid=/apa_anon/cs/dokumenty_ke_stazeni/prv2014/zakladni_informace/pravidla/1482132211824/1482132290414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mas-moravskabrana.cz/dotace/7__vyzva_mas___prv_202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hyperlink" Target="http://www.szif.cz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115366"/>
            <a:ext cx="11581564" cy="4749691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5100" u="sng" dirty="0" smtClean="0"/>
              <a:t>Seminář pro žadatele </a:t>
            </a:r>
            <a:r>
              <a:rPr lang="cs-CZ" sz="5100" b="1" u="sng" dirty="0"/>
              <a:t>k </a:t>
            </a:r>
            <a:r>
              <a:rPr lang="cs-CZ" sz="5100" b="1" u="sng" dirty="0" smtClean="0"/>
              <a:t>výzvě PRV </a:t>
            </a:r>
            <a:endParaRPr lang="cs-CZ" sz="5100" b="1" u="sng" dirty="0"/>
          </a:p>
          <a:p>
            <a:pPr marL="0" indent="0" algn="ctr">
              <a:buNone/>
            </a:pPr>
            <a:r>
              <a:rPr lang="cs-CZ" sz="4000" b="1" dirty="0"/>
              <a:t>7</a:t>
            </a:r>
            <a:r>
              <a:rPr lang="cs-CZ" sz="4000" b="1" dirty="0" smtClean="0"/>
              <a:t>. Výzva PRV </a:t>
            </a:r>
            <a:r>
              <a:rPr lang="cs-CZ" sz="4000" b="1" dirty="0"/>
              <a:t>MAS MB </a:t>
            </a:r>
            <a:endParaRPr lang="cs-CZ" sz="4000" b="1" dirty="0" smtClean="0"/>
          </a:p>
          <a:p>
            <a:pPr marL="0" indent="0" algn="ctr">
              <a:buNone/>
            </a:pPr>
            <a:r>
              <a:rPr lang="cs-CZ" sz="4000" b="1" dirty="0" smtClean="0"/>
              <a:t> </a:t>
            </a:r>
            <a:r>
              <a:rPr lang="cs-CZ" sz="4000" b="1" dirty="0" err="1" smtClean="0"/>
              <a:t>Fiche</a:t>
            </a:r>
            <a:r>
              <a:rPr lang="cs-CZ" sz="4000" b="1" dirty="0" smtClean="0"/>
              <a:t> 1 -  Zemědělské investice</a:t>
            </a:r>
          </a:p>
          <a:p>
            <a:pPr marL="0" indent="0" algn="ctr">
              <a:buNone/>
            </a:pPr>
            <a:r>
              <a:rPr lang="cs-CZ" sz="4000" dirty="0">
                <a:hlinkClick r:id="rId4"/>
              </a:rPr>
              <a:t>http://mas-moravskabrana.cz/dotace/7__vyzva_mas___prv_2022</a:t>
            </a:r>
            <a:endParaRPr lang="cs-CZ" sz="4000" dirty="0"/>
          </a:p>
          <a:p>
            <a:pPr marL="0" indent="0" algn="ctr">
              <a:buNone/>
            </a:pPr>
            <a:endParaRPr lang="cs-CZ" sz="4000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15.3.2022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354" y="4054415"/>
            <a:ext cx="8728227" cy="1399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pl-PL" sz="2000" dirty="0"/>
              <a:t>Projekt je realizován na území příslušné MAS </a:t>
            </a:r>
          </a:p>
          <a:p>
            <a:r>
              <a:rPr lang="cs-CZ" sz="2000" dirty="0"/>
              <a:t>Projekt je v souladu s SCLLD příslušné MAS –dokládá se nepovinnou přílohou žádosti</a:t>
            </a:r>
          </a:p>
          <a:p>
            <a:r>
              <a:rPr lang="cs-CZ" sz="2000" dirty="0"/>
              <a:t>Lhůta </a:t>
            </a:r>
            <a:r>
              <a:rPr lang="cs-CZ" sz="2000" dirty="0" smtClean="0"/>
              <a:t>udržitelnosti </a:t>
            </a:r>
            <a:r>
              <a:rPr lang="cs-CZ" sz="2000" dirty="0"/>
              <a:t>projektu na účel trvá 5 let od data převedení dotace na účet příjemce dotace</a:t>
            </a:r>
          </a:p>
          <a:p>
            <a:r>
              <a:rPr lang="cs-CZ" sz="2000" dirty="0"/>
              <a:t>V případě, že se žadatel zavázal vytvořit pracovní místo, musí vytvořit nové pracovní místo nejpozději do 6 měsíců od data převedení dotace na jeho účet. Závazek počtu nově vytvořených pracovních míst běží ve lhůtě 3 roky od data převedení dotace na účet příjemce dotace v případě, že v době vytvoření pracovních míst je příjemce dotace malý nebo střední podnik nebo ve lhůtě 5 let od data převedení dotace na účet příjemce dotace v případě, že v době vytvoření pracovních míst je příjemce dotace velký podnik</a:t>
            </a:r>
            <a:r>
              <a:rPr lang="cs-CZ" sz="2000" dirty="0" smtClean="0"/>
              <a:t>.</a:t>
            </a:r>
          </a:p>
          <a:p>
            <a:r>
              <a:rPr lang="cs-CZ" sz="2000" b="1" dirty="0"/>
              <a:t>Právnické osoby (a.s., s.r.o., atd.) musí být zapsány v Evidenci údajů o skutečných majitelích (dále jen „Evidence skutečných majitelů“) dle § 118b a násl. zákona o veřejných rejstřících. </a:t>
            </a:r>
          </a:p>
          <a:p>
            <a:endParaRPr lang="cs-CZ" sz="2000" b="1" u="sng" dirty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28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347"/>
            <a:ext cx="10515600" cy="492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/>
              <a:t>Povinné podmínky podání žádosti </a:t>
            </a:r>
            <a:endParaRPr lang="cs-CZ" sz="2000" b="1" u="sng" dirty="0" smtClean="0"/>
          </a:p>
          <a:p>
            <a:r>
              <a:rPr lang="cs-CZ" sz="2000" dirty="0"/>
              <a:t>Žadatel musí splnit podmínku finančního zdraví u projektů, jejichž způsobilé výdaje, ze kterých je stanovena dotace, přesahují </a:t>
            </a:r>
            <a:r>
              <a:rPr lang="cs-CZ" sz="2000" dirty="0" smtClean="0"/>
              <a:t>2 </a:t>
            </a:r>
            <a:r>
              <a:rPr lang="cs-CZ" sz="2000" dirty="0"/>
              <a:t>000 000 Kč (podmínky hodnocení, definice a výpočet finančního zdraví jsou uvedeny v Metodice výpočtu finančního zdraví)</a:t>
            </a:r>
          </a:p>
          <a:p>
            <a:r>
              <a:rPr lang="cs-CZ" sz="2000" dirty="0"/>
              <a:t>Po udělení bodů ze strany MAS/SZIF jsou preferenční kritéria závazná po dobu udržitelnosti projektu</a:t>
            </a:r>
          </a:p>
          <a:p>
            <a:r>
              <a:rPr lang="cs-CZ" sz="2000" dirty="0"/>
              <a:t>Podpora musí mít motivační účinek. To znamená, že </a:t>
            </a:r>
            <a:r>
              <a:rPr lang="cs-CZ" sz="2000" b="1" dirty="0"/>
              <a:t>nesmí být zahájeny práce před podáním Žádosti o dotaci.</a:t>
            </a:r>
            <a:r>
              <a:rPr lang="cs-CZ" sz="2000" dirty="0"/>
              <a:t> Zahájením prací na projektu se rozumí buď zahájení činnosti, nebo stavebních prací v rámci investice nebo první právně vymahatelný závazek objednat zařízení nebo služby či jiný závazek, v jehož důsledku se projekt nebo činnost stává nezvratnou.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4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872432" y="157591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2137"/>
            <a:ext cx="12192000" cy="47940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u="sng" dirty="0" smtClean="0"/>
              <a:t>Výběrová řízení </a:t>
            </a:r>
          </a:p>
          <a:p>
            <a:r>
              <a:rPr lang="cs-CZ" sz="2000" dirty="0"/>
              <a:t>Pokud předpokládaná hodnota zakázky nepřesáhne 2 000 000,-Kč bez DPH (6 000 000 ,-Kč bez DPH u stavebních </a:t>
            </a:r>
            <a:r>
              <a:rPr lang="cs-CZ" sz="2000" dirty="0" err="1"/>
              <a:t>prácí</a:t>
            </a:r>
            <a:r>
              <a:rPr lang="cs-CZ" sz="2000" dirty="0"/>
              <a:t>) , je žadatel/příjemce dotace  povinen postupovat transparentně a nediskriminačně. Za průkazný způsob lze považovat záznam - tabulku s uvedením alespoň 3 dodavatelů, která srozumitelně poskytne srovnatelný </a:t>
            </a:r>
            <a:r>
              <a:rPr lang="cs-CZ" sz="2000" b="1" dirty="0"/>
              <a:t>cenový přehled (min 3 nabídky s vyhodnocením dle nejnižší nabídkové ceny). </a:t>
            </a:r>
            <a:r>
              <a:rPr lang="cs-CZ" sz="2000" dirty="0"/>
              <a:t>Nabídka musí být</a:t>
            </a:r>
            <a:r>
              <a:rPr lang="cs-CZ" sz="2000" b="1" dirty="0"/>
              <a:t> </a:t>
            </a:r>
            <a:r>
              <a:rPr lang="cs-CZ" sz="2000" dirty="0"/>
              <a:t>písemná nebo e-mailová od dodavatele, nebo vytištěná z internetové stránky dodavatele. </a:t>
            </a:r>
            <a:endParaRPr lang="cs-CZ" sz="2000" b="1" dirty="0"/>
          </a:p>
          <a:p>
            <a:r>
              <a:rPr lang="cs-CZ" sz="2000" b="1" dirty="0"/>
              <a:t>Malý Cenový marketing - </a:t>
            </a:r>
            <a:r>
              <a:rPr lang="cs-CZ" sz="2000" dirty="0"/>
              <a:t>předpokládaná hodnota zakázky nedosáhne 500 000,-Kč bez DPH </a:t>
            </a:r>
          </a:p>
          <a:p>
            <a:r>
              <a:rPr lang="cs-CZ" sz="2000" b="1" dirty="0"/>
              <a:t>Velký Cenový marketing - </a:t>
            </a:r>
            <a:r>
              <a:rPr lang="cs-CZ" sz="2000" dirty="0"/>
              <a:t>předpokládaná hodnota zakázky 500 000,-Kč až 2 000 000,- Kč bez DPH </a:t>
            </a:r>
            <a:endParaRPr lang="cs-CZ" sz="2000" b="1" dirty="0"/>
          </a:p>
          <a:p>
            <a:r>
              <a:rPr lang="cs-CZ" sz="2000" dirty="0"/>
              <a:t>Pokud předpokládaná hodnota zakázky přesáhne nebo je rovna 2 000 000,-Kč bez DPH (dodávky, služby) </a:t>
            </a:r>
            <a:r>
              <a:rPr lang="cs-CZ" sz="2000" dirty="0" smtClean="0"/>
              <a:t>nebo         </a:t>
            </a:r>
            <a:r>
              <a:rPr lang="cs-CZ" sz="2000" dirty="0"/>
              <a:t>6 000 000 ,-Kč bez DPH (stavební práce) , je žadatel/příjemce dotace povinen uskutečnit </a:t>
            </a:r>
            <a:r>
              <a:rPr lang="cs-CZ" sz="2000" b="1" dirty="0"/>
              <a:t>výběrové řízení</a:t>
            </a:r>
            <a:r>
              <a:rPr lang="cs-CZ" sz="2000" dirty="0"/>
              <a:t>. Řídí se přitom Příručkou pro zadávání veřejných zakázek, která je pro něj závazná.</a:t>
            </a:r>
          </a:p>
          <a:p>
            <a:r>
              <a:rPr lang="cs-CZ" sz="2000" dirty="0"/>
              <a:t>na MAS musí žadatel doložit kompletní dokumentaci k zrealizovanému </a:t>
            </a:r>
            <a:r>
              <a:rPr lang="cs-CZ" sz="2000" b="1" dirty="0"/>
              <a:t>výběrovému řízení nebo velkému cenovému marketingu </a:t>
            </a:r>
            <a:r>
              <a:rPr lang="cs-CZ" sz="2000" dirty="0"/>
              <a:t>včetně aktualizovaného formuláře Žádosti o dotaci </a:t>
            </a:r>
            <a:r>
              <a:rPr lang="cs-CZ" sz="2000" b="1" dirty="0"/>
              <a:t>do 63 dnů </a:t>
            </a:r>
            <a:r>
              <a:rPr lang="cs-CZ" sz="2000" dirty="0"/>
              <a:t>od registrace projektů na SZIF</a:t>
            </a:r>
          </a:p>
          <a:p>
            <a:r>
              <a:rPr lang="cs-CZ" sz="2000" dirty="0"/>
              <a:t>Malý cenový marketing do 500 000,- Kč bez DPH se dodává až současně s Žádostí o platbu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6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</a:t>
            </a:r>
            <a:r>
              <a:rPr lang="cs-CZ" sz="2000" dirty="0" smtClean="0"/>
              <a:t>podpisu Dohody o poskytnutí dotace po celou dobu udržitelnosti 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</a:t>
            </a:r>
            <a:r>
              <a:rPr lang="cs-CZ" sz="2000" dirty="0" smtClean="0"/>
              <a:t>a PRV (viz metodický pokyn Publicita). </a:t>
            </a:r>
            <a:endParaRPr lang="cs-CZ" sz="2000" dirty="0"/>
          </a:p>
          <a:p>
            <a:r>
              <a:rPr lang="cs-CZ" sz="2000" b="1" dirty="0" smtClean="0"/>
              <a:t>Plakát nebo informační deska (A3) - </a:t>
            </a:r>
            <a:r>
              <a:rPr lang="cs-CZ" sz="2000" dirty="0" smtClean="0"/>
              <a:t>příjemce </a:t>
            </a:r>
            <a:r>
              <a:rPr lang="cs-CZ" sz="2000" dirty="0"/>
              <a:t>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r>
              <a:rPr lang="cs-CZ" sz="2000" dirty="0" smtClean="0"/>
              <a:t>       </a:t>
            </a:r>
            <a:r>
              <a:rPr lang="cs-CZ" sz="2000" b="1" dirty="0" smtClean="0"/>
              <a:t>-  Pouze když </a:t>
            </a:r>
            <a:r>
              <a:rPr lang="cs-CZ" sz="2000" b="1" dirty="0"/>
              <a:t>celková výše </a:t>
            </a:r>
            <a:r>
              <a:rPr lang="cs-CZ" sz="2000" b="1" dirty="0" smtClean="0"/>
              <a:t>dotace na </a:t>
            </a:r>
            <a:r>
              <a:rPr lang="cs-CZ" sz="2000" b="1" dirty="0"/>
              <a:t>projekt uvedená v </a:t>
            </a:r>
            <a:r>
              <a:rPr lang="cs-CZ" sz="2000" b="1" dirty="0" smtClean="0"/>
              <a:t>Dohodě </a:t>
            </a:r>
            <a:r>
              <a:rPr lang="cs-CZ" sz="2000" b="1" dirty="0"/>
              <a:t>přesáhne 50 000 </a:t>
            </a:r>
            <a:r>
              <a:rPr lang="cs-CZ" sz="2000" b="1" dirty="0" smtClean="0"/>
              <a:t>EUR </a:t>
            </a:r>
            <a:r>
              <a:rPr lang="cs-CZ" sz="2000" b="1" dirty="0"/>
              <a:t>(cca 1 350 000,- Kč</a:t>
            </a:r>
            <a:r>
              <a:rPr lang="cs-CZ" sz="2000" b="1" dirty="0" smtClean="0"/>
              <a:t>)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</a:t>
            </a:r>
            <a:r>
              <a:rPr lang="cs-CZ" dirty="0" smtClean="0"/>
              <a:t>v Žádosti o platbu. </a:t>
            </a:r>
            <a:r>
              <a:rPr lang="cs-CZ" dirty="0"/>
              <a:t>Pro ověření publicity dokládá příjemce </a:t>
            </a:r>
            <a:r>
              <a:rPr lang="cs-CZ" dirty="0" smtClean="0"/>
              <a:t>fotografie </a:t>
            </a:r>
            <a:r>
              <a:rPr lang="cs-CZ" dirty="0"/>
              <a:t>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890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/>
          <a:lstStyle/>
          <a:p>
            <a:pPr marL="0" lvl="0" indent="0">
              <a:buNone/>
            </a:pPr>
            <a:r>
              <a:rPr lang="cs-CZ" sz="2400" b="1" u="sng" dirty="0"/>
              <a:t>Vytvoření pracovního místa (bodová škála </a:t>
            </a:r>
            <a:r>
              <a:rPr lang="cs-CZ" sz="2400" b="1" u="sng" dirty="0" smtClean="0"/>
              <a:t>30-0</a:t>
            </a:r>
            <a:r>
              <a:rPr lang="cs-CZ" sz="2400" b="1" u="sng" dirty="0"/>
              <a:t>)</a:t>
            </a:r>
            <a:endParaRPr lang="cs-CZ" sz="2400" u="sng" dirty="0"/>
          </a:p>
          <a:p>
            <a:r>
              <a:rPr lang="cs-CZ" sz="2400" dirty="0"/>
              <a:t> </a:t>
            </a:r>
            <a:r>
              <a:rPr lang="cs-CZ" sz="2400" dirty="0" smtClean="0"/>
              <a:t>Vytvořeno </a:t>
            </a:r>
            <a:r>
              <a:rPr lang="cs-CZ" sz="2400" dirty="0"/>
              <a:t>minimálně 1 pracovní místo na plný úvazek </a:t>
            </a:r>
            <a:r>
              <a:rPr lang="cs-CZ" sz="2400" dirty="0" smtClean="0"/>
              <a:t>(30 </a:t>
            </a:r>
            <a:r>
              <a:rPr lang="cs-CZ" sz="2400" dirty="0"/>
              <a:t>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0,99 – 0,6 </a:t>
            </a:r>
            <a:r>
              <a:rPr lang="cs-CZ" sz="2400" dirty="0" smtClean="0"/>
              <a:t>(20 </a:t>
            </a:r>
            <a:r>
              <a:rPr lang="cs-CZ" sz="2400" dirty="0"/>
              <a:t>b)</a:t>
            </a:r>
          </a:p>
          <a:p>
            <a:r>
              <a:rPr lang="cs-CZ" sz="2400" dirty="0"/>
              <a:t>Vytvořeno pracovní místo s úvazkem 0,59 – 0,3 </a:t>
            </a:r>
            <a:r>
              <a:rPr lang="cs-CZ" sz="2400" dirty="0" smtClean="0"/>
              <a:t>(10 </a:t>
            </a:r>
            <a:r>
              <a:rPr lang="cs-CZ" sz="2400" dirty="0"/>
              <a:t>b</a:t>
            </a:r>
            <a:r>
              <a:rPr lang="cs-CZ" sz="2400" dirty="0" smtClean="0"/>
              <a:t>)</a:t>
            </a:r>
          </a:p>
          <a:p>
            <a:r>
              <a:rPr lang="cs-CZ" sz="2400" dirty="0"/>
              <a:t>Vytvořeno pracovní místo s úvazkem 0,29 – 0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Žadatel je mladý zemědělec do 40–ti let (bodová škála 10-0) </a:t>
            </a:r>
            <a:endParaRPr lang="cs-CZ" sz="2400" u="sng" dirty="0"/>
          </a:p>
          <a:p>
            <a:r>
              <a:rPr lang="cs-CZ" sz="2400" dirty="0"/>
              <a:t>Ano (10 b), NE (0 b</a:t>
            </a:r>
            <a:r>
              <a:rPr lang="cs-CZ" sz="2400" dirty="0" smtClean="0"/>
              <a:t>)</a:t>
            </a:r>
          </a:p>
          <a:p>
            <a:endParaRPr lang="cs-CZ" sz="1000" dirty="0"/>
          </a:p>
          <a:p>
            <a:pPr marL="0" indent="0">
              <a:buNone/>
            </a:pPr>
            <a:r>
              <a:rPr lang="cs-CZ" sz="2400" b="1" u="sng" dirty="0"/>
              <a:t>Podíl příjmu ze zemědělské prvovýroby na celkových příjmech žadatele (bodová škála 20-0)</a:t>
            </a:r>
            <a:endParaRPr lang="cs-CZ" sz="2400" u="sng" dirty="0"/>
          </a:p>
          <a:p>
            <a:r>
              <a:rPr lang="cs-CZ" sz="2400" dirty="0"/>
              <a:t>70% a více (20 b</a:t>
            </a:r>
            <a:r>
              <a:rPr lang="cs-CZ" sz="2400" dirty="0" smtClean="0"/>
              <a:t>), </a:t>
            </a:r>
            <a:r>
              <a:rPr lang="cs-CZ" sz="2400" dirty="0"/>
              <a:t>60 – 69 % (15 b</a:t>
            </a:r>
            <a:r>
              <a:rPr lang="cs-CZ" sz="2400" dirty="0" smtClean="0"/>
              <a:t>), </a:t>
            </a:r>
            <a:r>
              <a:rPr lang="cs-CZ" sz="2400" dirty="0"/>
              <a:t>50 – 59 % (10 b</a:t>
            </a:r>
            <a:r>
              <a:rPr lang="cs-CZ" sz="2400" dirty="0" smtClean="0"/>
              <a:t>), </a:t>
            </a:r>
            <a:r>
              <a:rPr lang="cs-CZ" sz="2400" dirty="0"/>
              <a:t>40 – 49 % (5 b</a:t>
            </a:r>
            <a:r>
              <a:rPr lang="cs-CZ" sz="2400" dirty="0" smtClean="0"/>
              <a:t>), </a:t>
            </a:r>
            <a:r>
              <a:rPr lang="cs-CZ" sz="2400" dirty="0"/>
              <a:t>0 - 39 % (0 b)</a:t>
            </a:r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Preferenční kritéria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1123266"/>
            <a:ext cx="12192000" cy="5053697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cs-CZ" sz="2200" b="1" u="sng" dirty="0"/>
              <a:t>Podpora podnikatelů s menším počtem zaměstnanců</a:t>
            </a:r>
            <a:r>
              <a:rPr lang="cs-CZ" sz="2200" u="sng" dirty="0"/>
              <a:t> </a:t>
            </a:r>
            <a:r>
              <a:rPr lang="cs-CZ" sz="2200" b="1" u="sng" dirty="0"/>
              <a:t>(bodová škála 20-0)</a:t>
            </a:r>
            <a:endParaRPr lang="cs-CZ" sz="2200" u="sng" dirty="0"/>
          </a:p>
          <a:p>
            <a:pPr lvl="0"/>
            <a:r>
              <a:rPr lang="cs-CZ" sz="2200" dirty="0" smtClean="0"/>
              <a:t>Žadatel </a:t>
            </a:r>
            <a:r>
              <a:rPr lang="cs-CZ" sz="2200" dirty="0"/>
              <a:t>zaměstnává maximálně 5 zaměstnanců (20 b)</a:t>
            </a:r>
          </a:p>
          <a:p>
            <a:pPr lvl="0"/>
            <a:r>
              <a:rPr lang="cs-CZ" sz="2200" dirty="0"/>
              <a:t>Žadatel zaměstnává </a:t>
            </a:r>
            <a:r>
              <a:rPr lang="cs-CZ" sz="2200" dirty="0" smtClean="0"/>
              <a:t>6 až </a:t>
            </a:r>
            <a:r>
              <a:rPr lang="cs-CZ" sz="2200" dirty="0"/>
              <a:t>10 zaměstnanců (10 b)</a:t>
            </a:r>
          </a:p>
          <a:p>
            <a:pPr lvl="0"/>
            <a:r>
              <a:rPr lang="cs-CZ" sz="2200" dirty="0"/>
              <a:t>Žadatel zaměstnává více jako 10 zaměstnanců (0 b)</a:t>
            </a:r>
          </a:p>
          <a:p>
            <a:pPr marL="0" indent="0">
              <a:buNone/>
            </a:pPr>
            <a:endParaRPr lang="cs-CZ" sz="1000" dirty="0"/>
          </a:p>
          <a:p>
            <a:pPr marL="0" indent="0">
              <a:buNone/>
            </a:pPr>
            <a:r>
              <a:rPr lang="cs-CZ" sz="2200" b="1" u="sng" dirty="0"/>
              <a:t>Výše celkových výdajů, na které </a:t>
            </a:r>
            <a:r>
              <a:rPr lang="cs-CZ" sz="2200" b="1" u="sng" dirty="0" smtClean="0"/>
              <a:t>je </a:t>
            </a:r>
            <a:r>
              <a:rPr lang="cs-CZ" sz="2200" b="1" u="sng" dirty="0"/>
              <a:t>poskytnuta dotace (bodová škála 20-0</a:t>
            </a:r>
            <a:r>
              <a:rPr lang="cs-CZ" sz="2200" b="1" u="sng" dirty="0" smtClean="0"/>
              <a:t>)</a:t>
            </a:r>
          </a:p>
          <a:p>
            <a:r>
              <a:rPr lang="cs-CZ" sz="2200" dirty="0"/>
              <a:t>Celkové výdaje 500 000 Kč a méně (20 b)</a:t>
            </a:r>
          </a:p>
          <a:p>
            <a:r>
              <a:rPr lang="cs-CZ" sz="2200" dirty="0"/>
              <a:t>Celkové výdaje od 500 001 Kč do 1 000 000 Kč (10 b)</a:t>
            </a:r>
          </a:p>
          <a:p>
            <a:r>
              <a:rPr lang="cs-CZ" sz="2200" dirty="0"/>
              <a:t>Celkové výdaje od 1 000 001 Kč do 2 000 000 Kč (5 b)</a:t>
            </a:r>
          </a:p>
          <a:p>
            <a:r>
              <a:rPr lang="cs-CZ" sz="2200" dirty="0"/>
              <a:t>Celkové výdaje 2 000 001 Kč a více (0 b)</a:t>
            </a: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sz="2200" b="1" u="sng" dirty="0"/>
              <a:t>P</a:t>
            </a:r>
            <a:r>
              <a:rPr lang="cs-CZ" sz="2200" b="1" u="sng" dirty="0" smtClean="0"/>
              <a:t>rojekt </a:t>
            </a:r>
            <a:r>
              <a:rPr lang="cs-CZ" sz="2200" b="1" u="sng" dirty="0"/>
              <a:t>naplňuje více než 1 specifický cíl SCLLD MAS Moravská brána (bodová škála 20-0)</a:t>
            </a:r>
            <a:endParaRPr lang="cs-CZ" sz="2200" u="sng" dirty="0"/>
          </a:p>
          <a:p>
            <a:r>
              <a:rPr lang="cs-CZ" sz="2200" dirty="0"/>
              <a:t>Projekt naplňuje více než 1 specifický cíl SCLLD (20 b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Projekt naplňuje pouze 1 specifický cíl SCLLD MAS (0 b)</a:t>
            </a:r>
          </a:p>
          <a:p>
            <a:endParaRPr lang="cs-CZ" sz="2400" dirty="0"/>
          </a:p>
          <a:p>
            <a:endParaRPr lang="cs-CZ" sz="2400" u="sng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9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85677" y="1248368"/>
            <a:ext cx="11194002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Pracovní místo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/>
              <a:t>Nově vytvořeným pracovním místem se rozumí zaměstnanec v pracovním poměru </a:t>
            </a:r>
            <a:endParaRPr lang="cs-CZ" sz="2000" dirty="0" smtClean="0"/>
          </a:p>
          <a:p>
            <a:r>
              <a:rPr lang="cs-CZ" sz="2000" dirty="0"/>
              <a:t>Za nově vzniklé pracovní místo lze počítat i příjemce dotace jako FO – živnostníka, jestliže vlastní živnostenské oprávnění méně než 24 měsíců od data podání Žádosti o dotaci na MAS. </a:t>
            </a:r>
            <a:endParaRPr lang="cs-CZ" sz="2000" dirty="0" smtClean="0"/>
          </a:p>
          <a:p>
            <a:r>
              <a:rPr lang="cs-CZ" sz="2000" dirty="0" smtClean="0"/>
              <a:t>Závazek </a:t>
            </a:r>
            <a:r>
              <a:rPr lang="cs-CZ" sz="2000" dirty="0"/>
              <a:t>udržet pracovní místo běží 3 roky od převedení dotace na účet žadatele.</a:t>
            </a:r>
          </a:p>
          <a:p>
            <a:r>
              <a:rPr lang="cs-CZ" sz="2000" dirty="0"/>
              <a:t>Pro prokázání nově vzniklých pracovních míst bude současný stav zaměstnanců v dotčené provozovně příjemce dotace (stav zaměstnanců příjemce dotace ke dni kontroly na místě) porovnán s referenční hodnotou zvýšenou o deklarovaný počet vytvořených pracovních míst projektem (údaj s </a:t>
            </a:r>
            <a:r>
              <a:rPr lang="cs-CZ" sz="2000" dirty="0" err="1"/>
              <a:t>ŽoD</a:t>
            </a:r>
            <a:r>
              <a:rPr lang="cs-CZ" sz="2000" dirty="0"/>
              <a:t>). Referenční hodnota je průměrný stav zaměstnanců podniku za posledních dvanáct uzavřených měsíců před předložením Žádosti o platbu. Do počtu vytvořených nových pracovních míst nelze započíst osobu, která před nástupem k žadateli pracovala u subjektu, které jsou majetkově či personálně propojené do druhé stupně.</a:t>
            </a:r>
          </a:p>
          <a:p>
            <a:pPr marL="0" indent="0">
              <a:buNone/>
            </a:pPr>
            <a:r>
              <a:rPr lang="cs-CZ" sz="2000" dirty="0" smtClean="0"/>
              <a:t>     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03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 smtClean="0"/>
              <a:t>Důležité dokumenty</a:t>
            </a:r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6747" y="1219063"/>
            <a:ext cx="12192000" cy="4794043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dirty="0"/>
              <a:t>Odkaz na web MAS   </a:t>
            </a:r>
            <a:r>
              <a:rPr lang="cs-CZ" sz="2000" dirty="0">
                <a:hlinkClick r:id="rId4"/>
              </a:rPr>
              <a:t>http://masmoravskabrana.cz/dotace/7__vyzva_mas___prv_2022</a:t>
            </a:r>
            <a:r>
              <a:rPr lang="cs-CZ" sz="2000" dirty="0"/>
              <a:t> </a:t>
            </a:r>
          </a:p>
          <a:p>
            <a:r>
              <a:rPr lang="cs-CZ" sz="2000" b="1" dirty="0"/>
              <a:t>Pravidla v operaci 19.2.1 Podpora provádění operací v rámci strategie komunitně vedeného místního rozvoje:</a:t>
            </a:r>
          </a:p>
          <a:p>
            <a:pPr marL="0" indent="0">
              <a:buNone/>
            </a:pPr>
            <a:r>
              <a:rPr lang="cs-CZ" sz="2000" dirty="0">
                <a:hlinkClick r:id="rId5"/>
              </a:rPr>
              <a:t>https://www.szif.cz/cs/CmDocument?rid=%2Fapa_anon%2Fcs%2Fdokumenty_ke_stazeni%2Fprv2014%2Fopatreni%2Fleader%2F1921%2F1638276016719.pdf</a:t>
            </a:r>
            <a:r>
              <a:rPr lang="cs-CZ" sz="2000" dirty="0"/>
              <a:t>   </a:t>
            </a:r>
          </a:p>
          <a:p>
            <a:pPr marL="0" indent="0">
              <a:buNone/>
            </a:pPr>
            <a:r>
              <a:rPr lang="cs-CZ" sz="2000" b="1" dirty="0" smtClean="0"/>
              <a:t>Registrace žadatele do Portálu farmáře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     </a:t>
            </a:r>
            <a:r>
              <a:rPr lang="cs-CZ" sz="2000" dirty="0" smtClean="0">
                <a:hlinkClick r:id="rId6"/>
              </a:rPr>
              <a:t>http</a:t>
            </a:r>
            <a:r>
              <a:rPr lang="cs-CZ" sz="2000" dirty="0">
                <a:hlinkClick r:id="rId6"/>
              </a:rPr>
              <a:t>://</a:t>
            </a:r>
            <a:r>
              <a:rPr lang="cs-CZ" sz="2000" dirty="0" smtClean="0">
                <a:hlinkClick r:id="rId6"/>
              </a:rPr>
              <a:t>eagri.cz/public/web/mze/farmar/portal-farmare-pro-nove-uzivatele/zadost-o-pristup-na-portal-eagri.html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Návod na vygenerování žádosti v Portálu farmáře: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hlinkClick r:id="rId7"/>
              </a:rPr>
              <a:t>https</a:t>
            </a:r>
            <a:r>
              <a:rPr lang="cs-CZ" sz="2000" dirty="0">
                <a:hlinkClick r:id="rId7"/>
              </a:rPr>
              <a:t>://www.szif.cz/cs/CmDocument?rid=%</a:t>
            </a:r>
            <a:r>
              <a:rPr lang="cs-CZ" sz="2000" dirty="0" smtClean="0">
                <a:hlinkClick r:id="rId7"/>
              </a:rPr>
              <a:t>2Fapa_anon%2Fcs%2Fdokumenty_ke_stazeni%2Fprv2014%2F1442917434803%2F1442917718469.pdf</a:t>
            </a:r>
            <a:r>
              <a:rPr lang="cs-CZ" sz="2000" dirty="0" smtClean="0"/>
              <a:t> </a:t>
            </a:r>
            <a:endParaRPr lang="cs-CZ" sz="2000" dirty="0"/>
          </a:p>
          <a:p>
            <a:r>
              <a:rPr lang="cs-CZ" sz="2000" b="1" dirty="0" smtClean="0"/>
              <a:t>Příručka pro zadávání veřejných zakázek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8"/>
              </a:rPr>
              <a:t>https://www.szif.cz/cs/CmDocument?rid=%</a:t>
            </a:r>
            <a:r>
              <a:rPr lang="cs-CZ" sz="2000" dirty="0" smtClean="0">
                <a:hlinkClick r:id="rId8"/>
              </a:rPr>
              <a:t>2Fapa_anon%2Fcs%2Fdokumenty_ke_stazeni%2Fprv2014%2Fverejne_zakazky%2F1564741813432%2F1564741884471.pdf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 smtClean="0"/>
              <a:t>Příručka pro publicitu PRV 20014-2020</a:t>
            </a:r>
            <a:r>
              <a:rPr lang="cs-CZ" sz="2000" b="1" dirty="0"/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hlinkClick r:id="rId9"/>
              </a:rPr>
              <a:t>https://www.szif.cz/cs/CmDocument?rid=%</a:t>
            </a:r>
            <a:r>
              <a:rPr lang="cs-CZ" sz="2000" dirty="0" smtClean="0">
                <a:hlinkClick r:id="rId9"/>
              </a:rPr>
              <a:t>2Fapa_anon%2Fcs%2Fdokumenty_ke_stazeni%2Fprv2014%2Fzakladni_informace%2Fpravidla%2F1482132211824%2F1482132290414.pdf</a:t>
            </a:r>
            <a:r>
              <a:rPr lang="cs-CZ" sz="2000" dirty="0" smtClean="0"/>
              <a:t> 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28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86" y="1206634"/>
            <a:ext cx="12059728" cy="46526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/>
              <a:t>7</a:t>
            </a:r>
            <a:r>
              <a:rPr lang="cs-CZ" sz="2400" b="1" dirty="0" smtClean="0"/>
              <a:t>. výzva PRV  </a:t>
            </a:r>
            <a:r>
              <a:rPr lang="cs-CZ" sz="2400" b="1" dirty="0"/>
              <a:t>– 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Fiche</a:t>
            </a:r>
            <a:r>
              <a:rPr lang="cs-CZ" sz="2400" b="1" dirty="0" smtClean="0"/>
              <a:t> 1 Zemědělské investice</a:t>
            </a:r>
            <a:endParaRPr lang="cs-CZ" sz="2400" b="1" dirty="0"/>
          </a:p>
          <a:p>
            <a:pPr marL="0" indent="0">
              <a:buNone/>
            </a:pPr>
            <a:r>
              <a:rPr lang="cs-CZ" sz="1800" dirty="0" smtClean="0">
                <a:hlinkClick r:id="rId4"/>
              </a:rPr>
              <a:t>http</a:t>
            </a:r>
            <a:r>
              <a:rPr lang="cs-CZ" sz="1800" dirty="0">
                <a:hlinkClick r:id="rId4"/>
              </a:rPr>
              <a:t>://mas-moravskabrana.cz/dotace/7__vyzva_mas___prv_2022</a:t>
            </a:r>
            <a:endParaRPr lang="cs-CZ" sz="1800" dirty="0"/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 smtClean="0">
                <a:cs typeface="Times New Roman" panose="02020603050405020304" pitchFamily="18" charset="0"/>
              </a:rPr>
              <a:t>Vyhlášení výzvy: 14.3.2022                                 </a:t>
            </a:r>
            <a:r>
              <a:rPr lang="cs-CZ" sz="2000" dirty="0">
                <a:cs typeface="Times New Roman" panose="02020603050405020304" pitchFamily="18" charset="0"/>
              </a:rPr>
              <a:t>U</a:t>
            </a:r>
            <a:r>
              <a:rPr lang="cs-CZ" sz="2000" dirty="0" smtClean="0">
                <a:cs typeface="Times New Roman" panose="02020603050405020304" pitchFamily="18" charset="0"/>
              </a:rPr>
              <a:t>končení příjmu: 29.4.2022  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dirty="0" smtClean="0">
                <a:cs typeface="Times New Roman" panose="02020603050405020304" pitchFamily="18" charset="0"/>
              </a:rPr>
              <a:t>      </a:t>
            </a:r>
            <a:r>
              <a:rPr lang="cs-CZ" sz="2000" b="1" dirty="0">
                <a:cs typeface="Times New Roman" panose="02020603050405020304" pitchFamily="18" charset="0"/>
              </a:rPr>
              <a:t>2 831 </a:t>
            </a:r>
            <a:r>
              <a:rPr lang="cs-CZ" sz="2000" b="1" dirty="0" smtClean="0">
                <a:cs typeface="Times New Roman" panose="02020603050405020304" pitchFamily="18" charset="0"/>
              </a:rPr>
              <a:t>881,- </a:t>
            </a:r>
            <a:r>
              <a:rPr lang="cs-CZ" sz="2000" b="1" dirty="0">
                <a:cs typeface="Times New Roman" panose="02020603050405020304" pitchFamily="18" charset="0"/>
              </a:rPr>
              <a:t>Kč  </a:t>
            </a: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      </a:t>
            </a:r>
            <a:r>
              <a:rPr lang="cs-CZ" sz="2000" dirty="0" smtClean="0">
                <a:cs typeface="Times New Roman" panose="02020603050405020304" pitchFamily="18" charset="0"/>
              </a:rPr>
              <a:t> 2 831 881,- Kč</a:t>
            </a: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  50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marL="0" indent="0">
              <a:buNone/>
            </a:pPr>
            <a:r>
              <a:rPr lang="cs-CZ" sz="2000" b="1" dirty="0"/>
              <a:t>Žadatel není oprávněn předkládat projekty s dotací vyšší, než je stanovená alokace na danou </a:t>
            </a:r>
            <a:r>
              <a:rPr lang="cs-CZ" sz="2000" b="1" dirty="0" err="1"/>
              <a:t>Fichi</a:t>
            </a:r>
            <a:r>
              <a:rPr lang="cs-CZ" sz="2000" b="1" dirty="0"/>
              <a:t>. </a:t>
            </a: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</a:t>
            </a:r>
            <a:r>
              <a:rPr lang="it-IT" sz="2000" dirty="0"/>
              <a:t>Evropský </a:t>
            </a:r>
            <a:r>
              <a:rPr lang="cs-CZ" sz="2000" dirty="0" smtClean="0"/>
              <a:t>zemědělský </a:t>
            </a:r>
            <a:r>
              <a:rPr lang="it-IT" sz="2000" dirty="0" smtClean="0"/>
              <a:t>fond pro</a:t>
            </a:r>
            <a:r>
              <a:rPr lang="cs-CZ" sz="2000" dirty="0" smtClean="0"/>
              <a:t> </a:t>
            </a:r>
            <a:r>
              <a:rPr lang="it-IT" sz="2000" dirty="0" smtClean="0"/>
              <a:t>rozvoj</a:t>
            </a:r>
            <a:r>
              <a:rPr lang="cs-CZ" sz="2000" dirty="0" smtClean="0"/>
              <a:t> venkova</a:t>
            </a:r>
            <a:r>
              <a:rPr lang="it-IT" sz="2000" dirty="0" smtClean="0"/>
              <a:t> </a:t>
            </a:r>
            <a:r>
              <a:rPr lang="it-IT" sz="2000" b="1" dirty="0"/>
              <a:t>- </a:t>
            </a:r>
            <a:r>
              <a:rPr lang="it-IT" sz="2000" b="1" dirty="0" smtClean="0"/>
              <a:t>5</a:t>
            </a:r>
            <a:r>
              <a:rPr lang="cs-CZ" sz="2000" b="1" dirty="0" smtClean="0"/>
              <a:t>0</a:t>
            </a:r>
            <a:r>
              <a:rPr lang="it-IT" sz="2000" b="1" dirty="0" smtClean="0"/>
              <a:t> %</a:t>
            </a:r>
            <a:r>
              <a:rPr lang="cs-CZ" sz="2000" b="1" dirty="0" smtClean="0"/>
              <a:t> </a:t>
            </a: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              - ml</a:t>
            </a:r>
            <a:r>
              <a:rPr lang="cs-CZ" sz="1800" dirty="0"/>
              <a:t>. Zemědělci do 40 </a:t>
            </a:r>
            <a:r>
              <a:rPr lang="cs-CZ" sz="1800" dirty="0" smtClean="0"/>
              <a:t>let – </a:t>
            </a:r>
            <a:r>
              <a:rPr lang="cs-CZ" sz="1800" dirty="0" err="1" smtClean="0"/>
              <a:t>max</a:t>
            </a:r>
            <a:r>
              <a:rPr lang="cs-CZ" sz="1800" dirty="0" smtClean="0"/>
              <a:t> 5 let podnikání, </a:t>
            </a:r>
            <a:r>
              <a:rPr lang="cs-CZ" sz="1800" dirty="0"/>
              <a:t>znevýhodněné oblasti </a:t>
            </a:r>
            <a:r>
              <a:rPr lang="cs-CZ" sz="1800" dirty="0" smtClean="0"/>
              <a:t>LFA - </a:t>
            </a:r>
            <a:r>
              <a:rPr lang="cs-CZ" sz="1800" b="1" dirty="0"/>
              <a:t>60</a:t>
            </a:r>
            <a:r>
              <a:rPr lang="cs-CZ" sz="1800" b="1" dirty="0" smtClean="0"/>
              <a:t>%</a:t>
            </a:r>
            <a:endParaRPr lang="cs-CZ" sz="1800" b="1" dirty="0"/>
          </a:p>
          <a:p>
            <a:pPr marL="0" indent="0">
              <a:buNone/>
            </a:pPr>
            <a:endParaRPr lang="cs-CZ" sz="1900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9012"/>
            <a:ext cx="1167018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300" b="1" dirty="0"/>
              <a:t>Podporované aktivity </a:t>
            </a:r>
          </a:p>
          <a:p>
            <a:pPr marL="342900" indent="-342900"/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investice do zemědělských staveb a technologií pro </a:t>
            </a:r>
            <a:r>
              <a:rPr lang="cs-CZ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živočišnou a rostlinnou </a:t>
            </a:r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výrobu </a:t>
            </a:r>
            <a:r>
              <a:rPr lang="cs-CZ" sz="2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(prvovýroba)</a:t>
            </a:r>
            <a:endParaRPr lang="cs-CZ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342900" indent="-342900"/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pořízení mobilních strojů pro zemědělskou výrobu</a:t>
            </a:r>
          </a:p>
          <a:p>
            <a:pPr marL="0" indent="0">
              <a:buNone/>
            </a:pPr>
            <a:endParaRPr lang="cs-CZ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r>
              <a:rPr lang="cs-CZ" sz="2400" b="1" dirty="0" smtClean="0"/>
              <a:t>Oprávněný žadatel:</a:t>
            </a:r>
            <a:endParaRPr lang="cs-CZ" sz="2400" b="1" dirty="0"/>
          </a:p>
          <a:p>
            <a:r>
              <a:rPr lang="cs-CZ" sz="2400" dirty="0"/>
              <a:t>Zemědělský podnikatel</a:t>
            </a:r>
            <a:endParaRPr lang="cs-CZ" sz="1800" dirty="0"/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8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670189" cy="46372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/>
              <a:t>Kód </a:t>
            </a:r>
            <a:r>
              <a:rPr lang="cs-CZ" sz="2400" b="1" dirty="0" smtClean="0"/>
              <a:t>061 </a:t>
            </a:r>
            <a:r>
              <a:rPr lang="cs-CZ" sz="2400" b="1" dirty="0"/>
              <a:t>stavby a technologie v </a:t>
            </a:r>
            <a:r>
              <a:rPr lang="cs-CZ" sz="2400" b="1" dirty="0" smtClean="0"/>
              <a:t>zemědělské prvovýrobě</a:t>
            </a:r>
            <a:endParaRPr lang="cs-CZ" sz="2400" dirty="0"/>
          </a:p>
          <a:p>
            <a:r>
              <a:rPr lang="cs-CZ" sz="2400" dirty="0"/>
              <a:t>stavby </a:t>
            </a:r>
            <a:r>
              <a:rPr lang="cs-CZ" sz="2400" dirty="0" smtClean="0"/>
              <a:t>ustájovacích prostor </a:t>
            </a:r>
            <a:r>
              <a:rPr lang="cs-CZ" sz="2400" dirty="0"/>
              <a:t>a chovatelských zařízení</a:t>
            </a:r>
          </a:p>
          <a:p>
            <a:r>
              <a:rPr lang="cs-CZ" sz="2400" dirty="0"/>
              <a:t>pořízení technologií pro živočišnou výrobu</a:t>
            </a:r>
          </a:p>
          <a:p>
            <a:r>
              <a:rPr lang="cs-CZ" sz="2400" dirty="0"/>
              <a:t>skladovací prostory pro krmiva a steliva pro přímou spotřebu v podniku</a:t>
            </a:r>
          </a:p>
          <a:p>
            <a:r>
              <a:rPr lang="cs-CZ" sz="2400" dirty="0"/>
              <a:t>skladovací prostory pro druhotné produkty živočišné výroby, vč. jejich úpravy a zpracování</a:t>
            </a:r>
          </a:p>
          <a:p>
            <a:r>
              <a:rPr lang="cs-CZ" sz="2400" dirty="0"/>
              <a:t>skladování a sklizeň produktů rostlinné produkce vč. technologií </a:t>
            </a:r>
          </a:p>
          <a:p>
            <a:r>
              <a:rPr lang="cs-CZ" sz="2400" dirty="0"/>
              <a:t>nosné konstrukce trvalých kultur včetně </a:t>
            </a:r>
            <a:r>
              <a:rPr lang="cs-CZ" sz="2400" dirty="0" err="1"/>
              <a:t>protikroupových</a:t>
            </a:r>
            <a:r>
              <a:rPr lang="cs-CZ" sz="2400" dirty="0"/>
              <a:t> a </a:t>
            </a:r>
            <a:r>
              <a:rPr lang="cs-CZ" sz="2400" dirty="0" err="1"/>
              <a:t>protidešťových</a:t>
            </a:r>
            <a:r>
              <a:rPr lang="cs-CZ" sz="2400" dirty="0"/>
              <a:t> systémů</a:t>
            </a:r>
          </a:p>
          <a:p>
            <a:r>
              <a:rPr lang="cs-CZ" sz="2400" dirty="0" err="1" smtClean="0"/>
              <a:t>protikroupové</a:t>
            </a:r>
            <a:r>
              <a:rPr lang="cs-CZ" sz="2400" dirty="0" smtClean="0"/>
              <a:t> </a:t>
            </a:r>
            <a:r>
              <a:rPr lang="cs-CZ" sz="2400" dirty="0"/>
              <a:t>systémy a ochranné sítě proti ptactvu ve vinicích</a:t>
            </a:r>
          </a:p>
          <a:p>
            <a:r>
              <a:rPr lang="cs-CZ" sz="2400" dirty="0"/>
              <a:t>skleníky, fóliovníky, </a:t>
            </a:r>
            <a:r>
              <a:rPr lang="cs-CZ" sz="2400" dirty="0" err="1"/>
              <a:t>kontejnerovny</a:t>
            </a:r>
            <a:endParaRPr lang="cs-CZ" sz="2400" dirty="0"/>
          </a:p>
          <a:p>
            <a:r>
              <a:rPr lang="cs-CZ" sz="2400" dirty="0"/>
              <a:t>zahradnické </a:t>
            </a:r>
            <a:r>
              <a:rPr lang="cs-CZ" sz="2400" dirty="0" smtClean="0"/>
              <a:t>stavby</a:t>
            </a:r>
          </a:p>
          <a:p>
            <a:r>
              <a:rPr lang="cs-CZ" sz="2400" dirty="0" smtClean="0"/>
              <a:t>mobilní </a:t>
            </a:r>
            <a:r>
              <a:rPr lang="cs-CZ" sz="2400" dirty="0"/>
              <a:t>stroje pro </a:t>
            </a:r>
            <a:r>
              <a:rPr lang="cs-CZ" sz="2400" dirty="0" smtClean="0"/>
              <a:t>rostlinou i živočišnou výrobu</a:t>
            </a:r>
            <a:endParaRPr lang="cs-CZ" sz="2400" dirty="0"/>
          </a:p>
          <a:p>
            <a:r>
              <a:rPr lang="cs-CZ" sz="2400" dirty="0"/>
              <a:t>nemovitosti</a:t>
            </a:r>
          </a:p>
          <a:p>
            <a:pPr marL="0" indent="0">
              <a:buNone/>
            </a:pPr>
            <a:endParaRPr lang="cs-CZ" sz="2100" b="1" dirty="0"/>
          </a:p>
          <a:p>
            <a:pPr marL="514350" indent="-514350">
              <a:buFont typeface="+mj-lt"/>
              <a:buAutoNum type="arabicPeriod"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24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0" y="1465009"/>
            <a:ext cx="12233939" cy="4591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přílohy k žádosti o dotaci</a:t>
            </a:r>
            <a:endParaRPr lang="cs-CZ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Pravomocné </a:t>
            </a:r>
            <a:r>
              <a:rPr lang="cs-CZ" sz="2000" b="1" dirty="0"/>
              <a:t>a platné (v případě veřejnoprávní smlouvy platné a účinné) odpovídající povolení stavebního úřadu.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 smtClean="0"/>
              <a:t>Stavebním </a:t>
            </a:r>
            <a:r>
              <a:rPr lang="cs-CZ" sz="2000" b="1" dirty="0"/>
              <a:t>úřadem ověřená projektová dokumentace předkládaná k řízení stavebního úřadu v souladu se zákonem č. 183/2006 Sb.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Půdorys </a:t>
            </a:r>
            <a:r>
              <a:rPr lang="cs-CZ" sz="2000" dirty="0"/>
              <a:t>stavby/půdorys dispozice technologie v odpovídajícím měřítku s vyznačením rozměrů stavby/technologie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Katastrální </a:t>
            </a:r>
            <a:r>
              <a:rPr lang="cs-CZ" sz="2000" dirty="0"/>
              <a:t>mapa s vyznačením lokalizace předmětu </a:t>
            </a:r>
            <a:r>
              <a:rPr lang="cs-CZ" sz="2000" dirty="0" smtClean="0"/>
              <a:t>projektu </a:t>
            </a:r>
            <a:r>
              <a:rPr lang="cs-CZ" sz="2000" dirty="0"/>
              <a:t>(netýká se mobilních strojů)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Formuláře </a:t>
            </a:r>
            <a:r>
              <a:rPr lang="cs-CZ" sz="2000" dirty="0"/>
              <a:t>pro posouzení finančního zdraví žadatele u projektů, jejichž způsobilé výdaje, ze kterých je stanovena dotace, přesahují </a:t>
            </a:r>
            <a:r>
              <a:rPr lang="cs-CZ" sz="2000" dirty="0" smtClean="0"/>
              <a:t>2 </a:t>
            </a:r>
            <a:r>
              <a:rPr lang="cs-CZ" sz="2000" dirty="0"/>
              <a:t>mil. Kč.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Znalecký </a:t>
            </a:r>
            <a:r>
              <a:rPr lang="cs-CZ" sz="2000" dirty="0"/>
              <a:t>posudek při nákupu nemovitosti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Prohlášení </a:t>
            </a:r>
            <a:r>
              <a:rPr lang="cs-CZ" sz="2000" dirty="0"/>
              <a:t>o zařazení podniku do kategorie </a:t>
            </a:r>
            <a:r>
              <a:rPr lang="cs-CZ" sz="2000" dirty="0" err="1"/>
              <a:t>mikropodniků</a:t>
            </a:r>
            <a:r>
              <a:rPr lang="cs-CZ" sz="2000" dirty="0"/>
              <a:t>, malých a středních podniků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Fotodokumentace aktuálního stavu místa realizace projektu (nedokládá se u vzdělávání a v případě pořízení mobilních strojů).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21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-12597" y="1145997"/>
            <a:ext cx="12233939" cy="514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řílohy k žádosti o dotaci</a:t>
            </a:r>
            <a:endParaRPr lang="cs-CZ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Souhlasné </a:t>
            </a:r>
            <a:r>
              <a:rPr lang="cs-CZ" sz="2000" dirty="0"/>
              <a:t>stanovisko Ministerstva životního prostředí dle závazného vzoru (vydává krajské středisko Agentura ochrany přírody a krajiny České republiky nebo místně příslušná správa NP). Příloha bude požadována pouze v případě, kdy předmětem dotace bude </a:t>
            </a:r>
            <a:r>
              <a:rPr lang="cs-CZ" sz="2000" b="1" dirty="0"/>
              <a:t>výstavba/rekonstrukce oplocení pastevního areálu nebo chov vodní drůbeže</a:t>
            </a:r>
            <a:r>
              <a:rPr lang="cs-CZ" sz="2000" dirty="0"/>
              <a:t> (viz Příloha 7 Pravidel) – prostá kopie.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U </a:t>
            </a:r>
            <a:r>
              <a:rPr lang="cs-CZ" sz="2000" dirty="0"/>
              <a:t>projektu vyžadujícího posouzení vlivu záměru na životní prostředí dle přílohy č. 1 zákona č. 100/2001 Sb., o posuzování vlivů na životní prostředí a o změně některých souvisejících zákonů (zákon o posuzování vlivů na životní prostředí), ve znění pozdějších předpisů, sdělení k podlimitnímu záměru se závěrem, že předložený záměr nepodléhá zjišťovacímu řízení, nebo závěr zjišťovacího řízení s výrokem, že záměr nepodléhá dalšímu posuzování nebo souhlasné stanovisko příslušného úřadu k posouzení vlivu záměru na životní prostředí - prostá kopie.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r>
              <a:rPr lang="cs-CZ" sz="2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Nepovinné přílohy 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Soulad se SCLLD MAS Moravská brána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Formulář prokázání podílu příjmů/výnosů ze zemědělské prvovýroby </a:t>
            </a:r>
            <a:endParaRPr lang="cs-CZ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 smtClean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8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Výzva MAS v PRV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165140" y="1219063"/>
            <a:ext cx="115432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Přílohy po zaregistrování na RO SZIF (do 63 kalendářních dnů)</a:t>
            </a: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Výběrové/zadávací řízení, cenový marketing od 500 tis do 2 mil Kč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Žádost o dotaci –aktualizovaný formulář</a:t>
            </a:r>
          </a:p>
          <a:p>
            <a:endParaRPr lang="cs-CZ" sz="2400" dirty="0"/>
          </a:p>
          <a:p>
            <a:r>
              <a:rPr lang="cs-CZ" sz="2400" b="1" dirty="0"/>
              <a:t>Přílohy k podpisu Dohody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Potvrzení finančního úřadu o bezdlužnosti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Čestné prohlášení k „de </a:t>
            </a:r>
            <a:r>
              <a:rPr lang="cs-CZ" sz="2400" dirty="0" err="1"/>
              <a:t>minimis</a:t>
            </a:r>
            <a:r>
              <a:rPr lang="cs-CZ" sz="2400" dirty="0"/>
              <a:t>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b="1" dirty="0"/>
              <a:t>Portál farmáře (povinný informační systém)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Přístup lze získat osobně (občanský průkaz, živnostenský list nebo výpis z evidence </a:t>
            </a:r>
            <a:r>
              <a:rPr lang="cs-CZ" sz="2400" dirty="0" err="1"/>
              <a:t>zeměd</a:t>
            </a:r>
            <a:r>
              <a:rPr lang="cs-CZ" sz="2400" dirty="0"/>
              <a:t>. podnikatelů) na SZIF Olomouc (Blanická 383/1), Přerov (Wurmova 606/2) nebo elektronicky přes datovou schránku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3" name="Obrázek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2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62136"/>
            <a:ext cx="12192000" cy="48088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600" b="1" dirty="0"/>
              <a:t>Administrace projektu:</a:t>
            </a:r>
          </a:p>
          <a:p>
            <a:r>
              <a:rPr lang="cs-CZ" dirty="0"/>
              <a:t>Žadatel musí mít vlastní přístup na Portál farmáře </a:t>
            </a:r>
            <a:r>
              <a:rPr lang="cs-CZ" dirty="0">
                <a:hlinkClick r:id="rId4"/>
              </a:rPr>
              <a:t>www.szif.cz</a:t>
            </a:r>
            <a:r>
              <a:rPr lang="cs-CZ" dirty="0"/>
              <a:t> , zde si ze svého účtu vygeneruje žádost, kterou společně s přílohami podá na MAS v elektronické podobě prostřednictvím PF.</a:t>
            </a:r>
          </a:p>
          <a:p>
            <a:r>
              <a:rPr lang="cs-CZ" b="1" dirty="0"/>
              <a:t>Portál farmáře </a:t>
            </a:r>
            <a:r>
              <a:rPr lang="cs-CZ" dirty="0"/>
              <a:t>je základním komunikačním nástrojem přes který probíhají veškeré úkony (žádost o dotaci, dohoda, změny, žádost o platbu). Doporučujeme průběžně sledovat a vytvořit si upozornění na mail. Dokumenty se považují za doručené okamžikem, kdy se žadatel do PF přihlásí (jinak 10 dní).</a:t>
            </a:r>
          </a:p>
          <a:p>
            <a:r>
              <a:rPr lang="cs-CZ" b="1" dirty="0"/>
              <a:t>Po předložení žádosti probíhá administrativní kontrola, prováděná pracovníky MAS. Žadatelé jsou vyzvání k opravě maximálně 2x, na opravu mají vždy 5 pracovních dní.</a:t>
            </a:r>
            <a:endParaRPr lang="cs-CZ" dirty="0"/>
          </a:p>
          <a:p>
            <a:r>
              <a:rPr lang="cs-CZ" dirty="0"/>
              <a:t>U projektů, které projdou </a:t>
            </a:r>
            <a:r>
              <a:rPr lang="cs-CZ" dirty="0" err="1"/>
              <a:t>admin</a:t>
            </a:r>
            <a:r>
              <a:rPr lang="cs-CZ" dirty="0"/>
              <a:t> kontrolou, proběhne hodnocení projektů Výběrovou komisí</a:t>
            </a:r>
          </a:p>
          <a:p>
            <a:r>
              <a:rPr lang="cs-CZ" b="1" dirty="0"/>
              <a:t>Následně hodnocení potvrdí Rada spolku a budou oznámeny výsledky</a:t>
            </a:r>
            <a:endParaRPr lang="cs-CZ" dirty="0"/>
          </a:p>
          <a:p>
            <a:r>
              <a:rPr lang="cs-CZ" dirty="0"/>
              <a:t>Vybrané projekty MAS verifikuje –Žádost o dotaci elektronicky podepíše, povinné i nepovinné přílohy elektronicky podepíše, nebo podepíše v papírové podobě a naskenuje</a:t>
            </a:r>
          </a:p>
          <a:p>
            <a:r>
              <a:rPr lang="cs-CZ" b="1" dirty="0"/>
              <a:t>Potvrzenou Žádost o dotaci a přílohy žadatel nahraje prostřednictvím svého účtu na Portálu farmáře a pošle přes svůj účet na RO SZIF Olomouc, nejpozději do termínu registrace na RO SZIF.</a:t>
            </a:r>
            <a:endParaRPr lang="cs-CZ" dirty="0"/>
          </a:p>
          <a:p>
            <a:r>
              <a:rPr lang="cs-CZ" dirty="0"/>
              <a:t>RO SZIF Olomouc provede registraci.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06634"/>
            <a:ext cx="12076981" cy="4445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600" b="1" dirty="0"/>
              <a:t>Administrace projektu:</a:t>
            </a:r>
          </a:p>
          <a:p>
            <a:r>
              <a:rPr lang="cs-CZ" dirty="0"/>
              <a:t>V případě, že se jedná o Žádost o dotaci, pro kterou žadatel provádí cenový marketing do 500 tis. Kč bez DPH, provede RO SZIF ověření administrativní kontroly, kontrolu přijatelnosti, kontrolu dalších podmínek a hodnocení finančního zdraví po registraci Žádosti o dotaci na RO SZIF</a:t>
            </a:r>
          </a:p>
          <a:p>
            <a:r>
              <a:rPr lang="cs-CZ" b="1" dirty="0"/>
              <a:t>V případě, že se jedná o Žádost o dotaci, pro kterou žadatel provádí výběrové řízení a cenový marketing od 500 tis do 2 mil Kč bez DPH, provede RO SZIF ověření administrativní kontroly, kontrolu přijatelnosti, kontrolu dalších podmínek a hodnocení finančního zdraví až po předložení dokumentace k výběrovému/ zadávacímu řízení</a:t>
            </a:r>
            <a:endParaRPr lang="cs-CZ" dirty="0"/>
          </a:p>
          <a:p>
            <a:r>
              <a:rPr lang="cs-CZ" dirty="0"/>
              <a:t>Na administrativní kontrolu RO SZIF je stanovena lhůta 56 kalendářních dnů, žadatelé budou vyzváni k odstranění konkrétních nedostatků, oprava se předkládá nejdříve prostřednictvím MAS</a:t>
            </a:r>
          </a:p>
          <a:p>
            <a:r>
              <a:rPr lang="cs-CZ" b="1" dirty="0"/>
              <a:t>Schvalování Žádostí o dotaci bude probíhat průběžně, nejdříve budou schvalovány Žádosti o dotaci, u kterých žadatel provádí cenový marketing do 500 tis. Kč bez DPH, následně Žádosti o dotaci s výběrovým řízením a cenovým marketingem od 500 tis do 2 mil Kč bez DPH</a:t>
            </a:r>
          </a:p>
          <a:p>
            <a:r>
              <a:rPr lang="cs-CZ" dirty="0"/>
              <a:t>V případě, že bude projekt schválen k poskytnutí dotace z PRV, bude žadatel vyzván prostřednictvím Portálu farmáře k podpisu Dohody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>
            <a:solidFill>
              <a:srgbClr val="A9DB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1129"/>
            <a:ext cx="7272067" cy="106150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81"/>
            <a:ext cx="7944928" cy="1093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7781</TotalTime>
  <Words>1960</Words>
  <Application>Microsoft Office PowerPoint</Application>
  <PresentationFormat>Širokoúhlá obrazovka</PresentationFormat>
  <Paragraphs>188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451</cp:revision>
  <cp:lastPrinted>2017-01-12T13:13:00Z</cp:lastPrinted>
  <dcterms:created xsi:type="dcterms:W3CDTF">2014-11-12T11:20:26Z</dcterms:created>
  <dcterms:modified xsi:type="dcterms:W3CDTF">2022-03-15T14:19:39Z</dcterms:modified>
</cp:coreProperties>
</file>